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05" r:id="rId4"/>
    <p:sldId id="266" r:id="rId5"/>
    <p:sldId id="306" r:id="rId6"/>
    <p:sldId id="258" r:id="rId7"/>
    <p:sldId id="267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40" r:id="rId37"/>
    <p:sldId id="336" r:id="rId38"/>
    <p:sldId id="337" r:id="rId39"/>
    <p:sldId id="310" r:id="rId40"/>
    <p:sldId id="338" r:id="rId41"/>
    <p:sldId id="339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About </a:t>
            </a:r>
            <a:r>
              <a:rPr lang="en-US" sz="6600" dirty="0" err="1" smtClean="0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Recent language: 2011</a:t>
            </a:r>
          </a:p>
          <a:p>
            <a:pPr lvl="1"/>
            <a:r>
              <a:rPr lang="en-US" sz="2400" dirty="0" smtClean="0"/>
              <a:t>Java is from 1995</a:t>
            </a:r>
          </a:p>
          <a:p>
            <a:r>
              <a:rPr lang="en-US" sz="3600" dirty="0" smtClean="0"/>
              <a:t>Compile to JVM </a:t>
            </a:r>
            <a:r>
              <a:rPr lang="en-US" sz="3600" dirty="0" smtClean="0"/>
              <a:t>bytecode (and JavaScript)</a:t>
            </a:r>
            <a:endParaRPr lang="en-US" sz="3600" dirty="0" smtClean="0"/>
          </a:p>
          <a:p>
            <a:r>
              <a:rPr lang="en-US" sz="3600" dirty="0" smtClean="0"/>
              <a:t>High compatibility with Java</a:t>
            </a:r>
          </a:p>
          <a:p>
            <a:pPr lvl="1"/>
            <a:r>
              <a:rPr lang="en-US" sz="2400" dirty="0" smtClean="0"/>
              <a:t>Can reuse all tools (</a:t>
            </a:r>
            <a:r>
              <a:rPr lang="en-US" sz="2400" dirty="0" err="1" smtClean="0"/>
              <a:t>eg</a:t>
            </a:r>
            <a:r>
              <a:rPr lang="en-US" sz="2400" dirty="0" smtClean="0"/>
              <a:t> Maven) and libraries (</a:t>
            </a:r>
            <a:r>
              <a:rPr lang="en-US" sz="2400" dirty="0" err="1" smtClean="0"/>
              <a:t>eg</a:t>
            </a:r>
            <a:r>
              <a:rPr lang="en-US" sz="2400" dirty="0" smtClean="0"/>
              <a:t> Spring) </a:t>
            </a:r>
          </a:p>
          <a:p>
            <a:r>
              <a:rPr lang="en-US" sz="3600" dirty="0" smtClean="0"/>
              <a:t>Made by </a:t>
            </a:r>
            <a:r>
              <a:rPr lang="en-US" sz="3600" dirty="0" err="1" smtClean="0"/>
              <a:t>JetBrains</a:t>
            </a:r>
            <a:r>
              <a:rPr lang="en-US" sz="3600" dirty="0" smtClean="0"/>
              <a:t> (same as IntelliJ)</a:t>
            </a:r>
          </a:p>
          <a:p>
            <a:r>
              <a:rPr lang="en-US" sz="3600" dirty="0" smtClean="0"/>
              <a:t>As of May’17,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became an official language for Android development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Island (St. Petersburg)</a:t>
            </a:r>
            <a:endParaRPr lang="en-US" sz="6600" dirty="0"/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Why?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is a good, solid language, but is verbose and lacks many “modern” features, </a:t>
            </a:r>
            <a:r>
              <a:rPr lang="en-US" sz="3600" dirty="0" err="1" smtClean="0"/>
              <a:t>eg</a:t>
            </a:r>
            <a:r>
              <a:rPr lang="en-US" sz="3600" dirty="0" smtClean="0"/>
              <a:t> when compared to C#</a:t>
            </a:r>
          </a:p>
          <a:p>
            <a:pPr lvl="1"/>
            <a:r>
              <a:rPr lang="en-US" sz="2400" dirty="0" smtClean="0"/>
              <a:t>Things got bit better with Java 8, but that’s 2014</a:t>
            </a:r>
          </a:p>
          <a:p>
            <a:pPr lvl="1"/>
            <a:r>
              <a:rPr lang="en-US" sz="2400" dirty="0" smtClean="0"/>
              <a:t>Java still better than C# for enterprise development, but mainly due to its ecosystem (frameworks and libraries)</a:t>
            </a:r>
          </a:p>
          <a:p>
            <a:r>
              <a:rPr lang="en-US" sz="3600" dirty="0" smtClean="0"/>
              <a:t>Due to Google vs Oracle legal fight, Android development was stagnating in a Java </a:t>
            </a:r>
            <a:r>
              <a:rPr lang="en-US" sz="3600" dirty="0"/>
              <a:t>6</a:t>
            </a:r>
            <a:r>
              <a:rPr lang="en-US" sz="3600" dirty="0" smtClean="0"/>
              <a:t> </a:t>
            </a:r>
            <a:r>
              <a:rPr lang="en-US" sz="3600" i="1" dirty="0" smtClean="0"/>
              <a:t>wasteland</a:t>
            </a:r>
            <a:r>
              <a:rPr lang="en-US" sz="3600" dirty="0" smtClean="0"/>
              <a:t> </a:t>
            </a:r>
          </a:p>
          <a:p>
            <a:pPr lvl="1"/>
            <a:r>
              <a:rPr lang="en-US" sz="2400" dirty="0" smtClean="0"/>
              <a:t>Java 6 is from </a:t>
            </a:r>
            <a:r>
              <a:rPr lang="en-US" sz="2400" b="1" dirty="0" smtClean="0"/>
              <a:t>2006, </a:t>
            </a:r>
            <a:r>
              <a:rPr lang="en-US" sz="2400" dirty="0" smtClean="0"/>
              <a:t>eons in the software development world…</a:t>
            </a:r>
          </a:p>
          <a:p>
            <a:r>
              <a:rPr lang="en-US" sz="3600" dirty="0" smtClean="0"/>
              <a:t>Goal: provide a modern language that can be 100% interoperable with Java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Main Features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Null safety:</a:t>
            </a:r>
          </a:p>
          <a:p>
            <a:pPr lvl="1"/>
            <a:r>
              <a:rPr lang="en-US" sz="2400" b="1" dirty="0" smtClean="0"/>
              <a:t>Compiler </a:t>
            </a:r>
            <a:r>
              <a:rPr lang="en-US" sz="2400" dirty="0" smtClean="0"/>
              <a:t>does check if a call to “</a:t>
            </a:r>
            <a:r>
              <a:rPr lang="en-US" sz="2400" dirty="0" err="1" smtClean="0"/>
              <a:t>foo.bar</a:t>
            </a:r>
            <a:r>
              <a:rPr lang="en-US" sz="2400" dirty="0" smtClean="0"/>
              <a:t>()” might have “foo” null</a:t>
            </a:r>
          </a:p>
          <a:p>
            <a:pPr lvl="1"/>
            <a:r>
              <a:rPr lang="en-US" sz="2400" dirty="0" smtClean="0"/>
              <a:t>If a variable can contain null, it has to be marked so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No </a:t>
            </a:r>
            <a:r>
              <a:rPr lang="en-US" sz="3600" b="1" dirty="0" smtClean="0"/>
              <a:t>F*KCING Checked Exceptions…</a:t>
            </a:r>
          </a:p>
          <a:p>
            <a:endParaRPr lang="en-US" sz="3600" dirty="0" smtClean="0"/>
          </a:p>
          <a:p>
            <a:r>
              <a:rPr lang="en-US" sz="3600" dirty="0" smtClean="0"/>
              <a:t>Removed </a:t>
            </a:r>
            <a:r>
              <a:rPr lang="en-US" sz="3600" dirty="0" smtClean="0"/>
              <a:t>a lot of </a:t>
            </a:r>
            <a:r>
              <a:rPr lang="en-US" sz="3600" i="1" dirty="0" smtClean="0"/>
              <a:t>boilerplate</a:t>
            </a:r>
            <a:r>
              <a:rPr lang="en-US" sz="3600" dirty="0" smtClean="0"/>
              <a:t>… code much shorter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Types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Specified after with </a:t>
            </a:r>
            <a:r>
              <a:rPr lang="en-US" sz="3600" dirty="0" smtClean="0"/>
              <a:t>“:”</a:t>
            </a:r>
          </a:p>
          <a:p>
            <a:endParaRPr lang="en-US" sz="3600" dirty="0" smtClean="0"/>
          </a:p>
          <a:p>
            <a:r>
              <a:rPr lang="en-US" sz="3600" dirty="0" smtClean="0"/>
              <a:t>Can be left unspecified if compiler can infer them</a:t>
            </a:r>
          </a:p>
          <a:p>
            <a:pPr lvl="1"/>
            <a:r>
              <a:rPr lang="en-US" sz="2400" dirty="0" err="1" smtClean="0"/>
              <a:t>val</a:t>
            </a:r>
            <a:r>
              <a:rPr lang="en-US" sz="2400" dirty="0" smtClean="0"/>
              <a:t> foo = “foo”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3600" dirty="0" smtClean="0"/>
              <a:t>Note: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</a:t>
            </a:r>
            <a:r>
              <a:rPr lang="en-US" sz="3600" b="1" dirty="0" smtClean="0"/>
              <a:t>IS</a:t>
            </a:r>
            <a:r>
              <a:rPr lang="en-US" sz="3600" dirty="0" smtClean="0"/>
              <a:t> statically typed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Var</a:t>
            </a:r>
            <a:r>
              <a:rPr lang="en-US" sz="6600" dirty="0" smtClean="0"/>
              <a:t>/Val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“</a:t>
            </a:r>
            <a:r>
              <a:rPr lang="en-US" sz="3600" dirty="0" err="1" smtClean="0"/>
              <a:t>var</a:t>
            </a:r>
            <a:r>
              <a:rPr lang="en-US" sz="3600" dirty="0" smtClean="0"/>
              <a:t>” is for variables that can be </a:t>
            </a:r>
            <a:r>
              <a:rPr lang="en-US" sz="3600" dirty="0" smtClean="0"/>
              <a:t>modified</a:t>
            </a:r>
          </a:p>
          <a:p>
            <a:endParaRPr lang="en-US" sz="3600" dirty="0" smtClean="0"/>
          </a:p>
          <a:p>
            <a:r>
              <a:rPr lang="en-US" sz="3600" dirty="0" smtClean="0"/>
              <a:t>“</a:t>
            </a:r>
            <a:r>
              <a:rPr lang="en-US" sz="3600" dirty="0" err="1" smtClean="0"/>
              <a:t>val</a:t>
            </a:r>
            <a:r>
              <a:rPr lang="en-US" sz="3600" dirty="0" smtClean="0"/>
              <a:t>” are values which are constant</a:t>
            </a:r>
          </a:p>
          <a:p>
            <a:pPr lvl="1"/>
            <a:r>
              <a:rPr lang="en-US" sz="2400" dirty="0" smtClean="0"/>
              <a:t>equivalent to the use of “final” in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12 </a:t>
            </a:r>
            <a:r>
              <a:rPr lang="en-US" dirty="0" smtClean="0"/>
              <a:t>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</a:t>
            </a:r>
            <a:r>
              <a:rPr lang="en-US" dirty="0" smtClean="0"/>
              <a:t>rooms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Functional Programming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Kotlin</a:t>
            </a:r>
            <a:r>
              <a:rPr lang="en-US" sz="3600" dirty="0" smtClean="0"/>
              <a:t> is not as good for FP as Scala, but provides more abstractions/utilities compared to Java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All objects have the methods: </a:t>
            </a:r>
            <a:r>
              <a:rPr lang="en-US" sz="3600" b="1" dirty="0" smtClean="0"/>
              <a:t>let</a:t>
            </a:r>
            <a:r>
              <a:rPr lang="en-US" sz="3600" dirty="0" smtClean="0"/>
              <a:t>, </a:t>
            </a:r>
            <a:r>
              <a:rPr lang="en-US" sz="3600" b="1" dirty="0" smtClean="0"/>
              <a:t>apply</a:t>
            </a:r>
            <a:r>
              <a:rPr lang="en-US" sz="3600" dirty="0" smtClean="0"/>
              <a:t>, </a:t>
            </a:r>
            <a:r>
              <a:rPr lang="en-US" sz="3600" b="1" dirty="0" smtClean="0"/>
              <a:t>run</a:t>
            </a:r>
            <a:r>
              <a:rPr lang="en-US" sz="3600" dirty="0" smtClean="0"/>
              <a:t>, </a:t>
            </a:r>
            <a:r>
              <a:rPr lang="en-US" sz="3600" b="1" dirty="0" smtClean="0"/>
              <a:t>also</a:t>
            </a:r>
          </a:p>
          <a:p>
            <a:endParaRPr lang="en-US" sz="3600" b="1" dirty="0" smtClean="0"/>
          </a:p>
          <a:p>
            <a:r>
              <a:rPr lang="en-US" sz="3600" dirty="0" smtClean="0"/>
              <a:t>Useful when using streams or trying to avoid creating local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</a:t>
            </a:r>
            <a:r>
              <a:rPr lang="en-US" sz="6600" dirty="0" smtClean="0"/>
              <a:t>et, apply, run, also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They are functions that take a lambda as input</a:t>
            </a:r>
          </a:p>
          <a:p>
            <a:pPr lvl="1"/>
            <a:r>
              <a:rPr lang="en-US" sz="2400" dirty="0" smtClean="0"/>
              <a:t>Note: in </a:t>
            </a:r>
            <a:r>
              <a:rPr lang="en-US" sz="2400" dirty="0" err="1" smtClean="0"/>
              <a:t>Kotlin</a:t>
            </a:r>
            <a:r>
              <a:rPr lang="en-US" sz="2400" dirty="0" smtClean="0"/>
              <a:t>, when input is a single lambda, no need for “()”</a:t>
            </a:r>
          </a:p>
          <a:p>
            <a:endParaRPr lang="en-US" sz="3600" dirty="0" smtClean="0"/>
          </a:p>
          <a:p>
            <a:r>
              <a:rPr lang="en-US" sz="3600" dirty="0" smtClean="0"/>
              <a:t>Return </a:t>
            </a:r>
            <a:r>
              <a:rPr lang="en-US" sz="3600" dirty="0" smtClean="0"/>
              <a:t>a value: caller itself, or result of the lambda expression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 smtClean="0"/>
              <a:t>meaning of “</a:t>
            </a:r>
            <a:r>
              <a:rPr lang="en-US" sz="3600" i="1" dirty="0" smtClean="0"/>
              <a:t>this</a:t>
            </a:r>
            <a:r>
              <a:rPr lang="en-US" sz="3600" dirty="0" smtClean="0"/>
              <a:t>” and “</a:t>
            </a:r>
            <a:r>
              <a:rPr lang="en-US" sz="3600" i="1" dirty="0" smtClean="0"/>
              <a:t>it</a:t>
            </a:r>
            <a:r>
              <a:rPr lang="en-US" sz="3600" dirty="0" smtClean="0"/>
              <a:t>” inside the lambda will vary based on the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also</a:t>
                      </a:r>
                      <a:endParaRPr lang="en-US" sz="36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let</a:t>
                      </a:r>
                      <a:endParaRPr lang="en-US" sz="3200" b="1" dirty="0" smtClean="0"/>
                    </a:p>
                    <a:p>
                      <a:endParaRPr lang="en-US" sz="1600" dirty="0" smtClean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run</a:t>
                      </a:r>
                      <a:endParaRPr lang="en-US" sz="3600" b="1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  <a:endParaRPr lang="en-US" sz="32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  <a:endParaRPr lang="en-US" sz="32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  <a:endParaRPr lang="en-US" sz="32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  <a:endParaRPr lang="en-US" sz="320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There is more related to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But </a:t>
            </a:r>
            <a:r>
              <a:rPr lang="en-US" sz="3600" dirty="0" smtClean="0"/>
              <a:t>you do not need to learn all details to be able to be productive in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Throughout </a:t>
            </a:r>
            <a:r>
              <a:rPr lang="en-US" sz="3600" dirty="0" smtClean="0"/>
              <a:t>the course, I might introduce some more concepts based on the code examples I </a:t>
            </a:r>
            <a:r>
              <a:rPr lang="en-US" sz="3600" dirty="0" smtClean="0"/>
              <a:t>wrote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Negative Sides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Nothing is perfect, and you will always find different opinions</a:t>
            </a:r>
          </a:p>
          <a:p>
            <a:r>
              <a:rPr lang="en-US" sz="3600" dirty="0" err="1" smtClean="0"/>
              <a:t>Eg</a:t>
            </a:r>
            <a:r>
              <a:rPr lang="en-US" sz="3600" dirty="0" smtClean="0"/>
              <a:t>, </a:t>
            </a:r>
            <a:r>
              <a:rPr lang="en-US" sz="3600" i="1" dirty="0" smtClean="0"/>
              <a:t>minor </a:t>
            </a:r>
            <a:r>
              <a:rPr lang="en-US" sz="3600" dirty="0" smtClean="0"/>
              <a:t>things I do not like in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pPr lvl="1"/>
            <a:r>
              <a:rPr lang="en-US" sz="2400" dirty="0" smtClean="0"/>
              <a:t>No </a:t>
            </a:r>
            <a:r>
              <a:rPr lang="en-US" sz="2400" i="1" dirty="0" smtClean="0"/>
              <a:t>ternary operator</a:t>
            </a:r>
            <a:r>
              <a:rPr lang="en-US" sz="2400" dirty="0" smtClean="0"/>
              <a:t>, </a:t>
            </a:r>
            <a:r>
              <a:rPr lang="en-US" sz="2400" dirty="0" err="1" smtClean="0"/>
              <a:t>eg</a:t>
            </a:r>
            <a:r>
              <a:rPr lang="en-US" sz="2400" dirty="0" smtClean="0"/>
              <a:t>   “return x==5 ? 0 : 1 ”, although in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“if” is an expression, </a:t>
            </a:r>
            <a:r>
              <a:rPr lang="en-US" sz="2400" dirty="0" err="1" smtClean="0"/>
              <a:t>eg</a:t>
            </a:r>
            <a:r>
              <a:rPr lang="en-US" sz="2400" dirty="0" smtClean="0"/>
              <a:t> “return if(x==5) 0 else 1”</a:t>
            </a:r>
          </a:p>
          <a:p>
            <a:pPr lvl="1"/>
            <a:r>
              <a:rPr lang="en-US" sz="2400" dirty="0" smtClean="0"/>
              <a:t>Poor handling of </a:t>
            </a:r>
            <a:r>
              <a:rPr lang="en-US" sz="2400" i="1" dirty="0" smtClean="0"/>
              <a:t>static methods, </a:t>
            </a:r>
            <a:r>
              <a:rPr lang="en-US" sz="2400" dirty="0" smtClean="0"/>
              <a:t>but that might change in future releases</a:t>
            </a:r>
          </a:p>
          <a:p>
            <a:pPr lvl="1"/>
            <a:r>
              <a:rPr lang="en-US" sz="2400" dirty="0" smtClean="0"/>
              <a:t>Still rough edges regarding typing and generics</a:t>
            </a:r>
          </a:p>
          <a:p>
            <a:r>
              <a:rPr lang="en-US" sz="3600" dirty="0" smtClean="0"/>
              <a:t>Lot of “magic” 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so not recommended for total beginners (</a:t>
            </a:r>
            <a:r>
              <a:rPr lang="en-US" sz="3600" dirty="0" err="1" smtClean="0"/>
              <a:t>ie</a:t>
            </a:r>
            <a:r>
              <a:rPr lang="en-US" sz="3600" dirty="0" smtClean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Major Design Flaw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classes and methods are </a:t>
            </a:r>
            <a:r>
              <a:rPr lang="en-US" sz="3600" i="1" dirty="0" smtClean="0"/>
              <a:t>final</a:t>
            </a:r>
            <a:r>
              <a:rPr lang="en-US" sz="3600" dirty="0" smtClean="0"/>
              <a:t> by default</a:t>
            </a:r>
          </a:p>
          <a:p>
            <a:pPr lvl="1"/>
            <a:r>
              <a:rPr lang="en-US" sz="2400" dirty="0" smtClean="0"/>
              <a:t>You need to use keyword </a:t>
            </a:r>
            <a:r>
              <a:rPr lang="en-US" sz="2400" i="1" dirty="0" smtClean="0"/>
              <a:t>open</a:t>
            </a:r>
            <a:r>
              <a:rPr lang="en-US" sz="2400" dirty="0" smtClean="0"/>
              <a:t> to specify they can be overridden</a:t>
            </a:r>
          </a:p>
          <a:p>
            <a:r>
              <a:rPr lang="en-US" sz="3600" i="1" dirty="0" smtClean="0"/>
              <a:t>Final by default is a solution to a near non-existent problem</a:t>
            </a:r>
          </a:p>
          <a:p>
            <a:r>
              <a:rPr lang="en-US" sz="3600" dirty="0" smtClean="0"/>
              <a:t>And unfortunately it creates a lot, a lot of </a:t>
            </a:r>
            <a:r>
              <a:rPr lang="en-US" sz="3600" dirty="0" smtClean="0"/>
              <a:t>problems</a:t>
            </a:r>
          </a:p>
          <a:p>
            <a:pPr lvl="1"/>
            <a:r>
              <a:rPr lang="en-US" sz="2769" dirty="0" err="1" smtClean="0"/>
              <a:t>eg</a:t>
            </a:r>
            <a:r>
              <a:rPr lang="en-US" sz="2769" dirty="0" smtClean="0"/>
              <a:t>, when dealing with libraries like Spring and Hibernate</a:t>
            </a:r>
            <a:endParaRPr lang="en-US" sz="2769" dirty="0" smtClean="0"/>
          </a:p>
          <a:p>
            <a:r>
              <a:rPr lang="en-US" sz="3600" dirty="0" smtClean="0"/>
              <a:t>Corollary: do not use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to write </a:t>
            </a:r>
            <a:r>
              <a:rPr lang="en-US" sz="3600" b="1" dirty="0" smtClean="0"/>
              <a:t>libraries</a:t>
            </a:r>
            <a:r>
              <a:rPr lang="en-US" sz="3600" dirty="0" smtClean="0"/>
              <a:t>. If a library is written 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avoid using it if another equivalent library exists in Java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and Maven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 will compile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to JDK bytecode</a:t>
            </a:r>
          </a:p>
          <a:p>
            <a:r>
              <a:rPr lang="en-US" sz="3600" dirty="0" smtClean="0"/>
              <a:t>We will compile with Maven</a:t>
            </a:r>
          </a:p>
          <a:p>
            <a:r>
              <a:rPr lang="en-US" sz="3600" dirty="0" smtClean="0"/>
              <a:t>Need special plugin to compile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code</a:t>
            </a:r>
          </a:p>
          <a:p>
            <a:r>
              <a:rPr lang="en-US" sz="3600" dirty="0" smtClean="0"/>
              <a:t>This plugin will need special settings to handle libraries like Spring and Hibernate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sz="3600" dirty="0" smtClean="0"/>
              <a:t>Kotlin documentation: https</a:t>
            </a:r>
            <a:r>
              <a:rPr lang="fi-FI" sz="3600" dirty="0"/>
              <a:t>://kotlinlang.org/docs/kotlin-docs.pdf</a:t>
            </a:r>
          </a:p>
          <a:p>
            <a:endParaRPr lang="fi-FI" sz="3600" dirty="0" smtClean="0"/>
          </a:p>
          <a:p>
            <a:r>
              <a:rPr lang="fi-FI" sz="3600" dirty="0" smtClean="0"/>
              <a:t>Kotlin </a:t>
            </a:r>
            <a:r>
              <a:rPr lang="fi-FI" sz="3600" dirty="0" smtClean="0"/>
              <a:t>Koans: https</a:t>
            </a:r>
            <a:r>
              <a:rPr lang="fi-FI" sz="3600" dirty="0"/>
              <a:t>://kotlinlang.org/docs/tutorials/koans.html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00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 smtClean="0"/>
              <a:t>Web Services will provide data and functionalities over the network</a:t>
            </a:r>
          </a:p>
          <a:p>
            <a:r>
              <a:rPr lang="en-US" dirty="0" smtClean="0"/>
              <a:t>Servers and clients can be written in different languages</a:t>
            </a:r>
          </a:p>
          <a:p>
            <a:pPr lvl="1"/>
            <a:r>
              <a:rPr lang="en-US" dirty="0" smtClean="0"/>
              <a:t>Java, C#, JavaScript, </a:t>
            </a:r>
            <a:r>
              <a:rPr lang="en-US" dirty="0" err="1" smtClean="0"/>
              <a:t>Kotlin</a:t>
            </a:r>
            <a:r>
              <a:rPr lang="en-US" dirty="0" smtClean="0"/>
              <a:t>, Python, Go, PHP, etc.</a:t>
            </a:r>
          </a:p>
          <a:p>
            <a:r>
              <a:rPr lang="en-US" dirty="0" smtClean="0"/>
              <a:t>Data formats should be independent from the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/>
          <a:lstStyle/>
          <a:p>
            <a:r>
              <a:rPr lang="en-US" dirty="0" smtClean="0"/>
              <a:t>JDK </a:t>
            </a:r>
            <a:r>
              <a:rPr lang="en-US" b="1" dirty="0" smtClean="0"/>
              <a:t>8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</a:t>
            </a:r>
            <a:r>
              <a:rPr lang="en-US" b="1" dirty="0" smtClean="0"/>
              <a:t>strongly</a:t>
            </a:r>
            <a:r>
              <a:rPr lang="en-US" dirty="0" smtClean="0"/>
              <a:t> recommend IntelliJ </a:t>
            </a:r>
            <a:r>
              <a:rPr lang="en-US" dirty="0" smtClean="0"/>
              <a:t>IDEA Ultimate Edition)</a:t>
            </a:r>
            <a:endParaRPr lang="en-US" dirty="0" smtClean="0"/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 smtClean="0"/>
              <a:t>Very popular in the </a:t>
            </a:r>
            <a:r>
              <a:rPr lang="en-US" i="1" dirty="0" smtClean="0"/>
              <a:t>past</a:t>
            </a:r>
          </a:p>
          <a:p>
            <a:r>
              <a:rPr lang="en-US" dirty="0" err="1" smtClean="0"/>
              <a:t>OKish</a:t>
            </a:r>
            <a:r>
              <a:rPr lang="en-US" dirty="0" smtClean="0"/>
              <a:t> for configuration files (</a:t>
            </a:r>
            <a:r>
              <a:rPr lang="en-US" dirty="0" err="1" smtClean="0"/>
              <a:t>eg</a:t>
            </a:r>
            <a:r>
              <a:rPr lang="en-US" dirty="0" smtClean="0"/>
              <a:t>, Maven </a:t>
            </a:r>
            <a:r>
              <a:rPr lang="en-US" i="1" dirty="0" smtClean="0"/>
              <a:t>pom.xml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Quite verbose for data over the network</a:t>
            </a:r>
          </a:p>
          <a:p>
            <a:r>
              <a:rPr lang="en-US" dirty="0" smtClean="0"/>
              <a:t>Not so much used any more (apart from SOAP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 (JSON)</a:t>
            </a:r>
          </a:p>
          <a:p>
            <a:r>
              <a:rPr lang="en-US" dirty="0" smtClean="0"/>
              <a:t>Less verbose than XML</a:t>
            </a:r>
          </a:p>
          <a:p>
            <a:r>
              <a:rPr lang="en-US" dirty="0" smtClean="0"/>
              <a:t>Very poor for configuration files (e.g., no comments)</a:t>
            </a:r>
          </a:p>
          <a:p>
            <a:pPr lvl="1"/>
            <a:r>
              <a:rPr lang="en-US" dirty="0" smtClean="0"/>
              <a:t>YAML and XML are better</a:t>
            </a:r>
          </a:p>
          <a:p>
            <a:r>
              <a:rPr lang="en-US" i="1" dirty="0" smtClean="0"/>
              <a:t>Can be used directly by JavaScript running in the browser</a:t>
            </a:r>
          </a:p>
          <a:p>
            <a:r>
              <a:rPr lang="en-US" dirty="0" smtClean="0"/>
              <a:t>Practically the most common data format for web services nowadays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kotlin</a:t>
            </a:r>
            <a:endParaRPr lang="en-US" b="1" dirty="0" smtClean="0"/>
          </a:p>
          <a:p>
            <a:r>
              <a:rPr lang="en-US" b="1" dirty="0" smtClean="0"/>
              <a:t>advanced/data-format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as PG5100, but now look at the </a:t>
            </a:r>
            <a:r>
              <a:rPr lang="en-US" b="1" dirty="0" smtClean="0"/>
              <a:t>“advance”</a:t>
            </a:r>
            <a:r>
              <a:rPr lang="en-US" dirty="0" smtClean="0"/>
              <a:t> </a:t>
            </a:r>
            <a:r>
              <a:rPr lang="en-US" dirty="0"/>
              <a:t>folder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 smtClean="0"/>
              <a:t>Full details of </a:t>
            </a:r>
            <a:r>
              <a:rPr lang="en-US" b="1" dirty="0" smtClean="0"/>
              <a:t>REST</a:t>
            </a:r>
            <a:r>
              <a:rPr lang="en-US" dirty="0" smtClean="0"/>
              <a:t>ful APIs and </a:t>
            </a:r>
            <a:r>
              <a:rPr lang="en-US" b="1" dirty="0" smtClean="0"/>
              <a:t>HTTP</a:t>
            </a:r>
          </a:p>
          <a:p>
            <a:r>
              <a:rPr lang="en-US" dirty="0" smtClean="0"/>
              <a:t>Knowledge of other kinds of Web Services: </a:t>
            </a:r>
            <a:r>
              <a:rPr lang="en-US" b="1" dirty="0" smtClean="0"/>
              <a:t>SOAP</a:t>
            </a:r>
            <a:r>
              <a:rPr lang="en-US" dirty="0" smtClean="0"/>
              <a:t> and </a:t>
            </a:r>
            <a:r>
              <a:rPr lang="en-US" b="1" dirty="0" err="1" smtClean="0"/>
              <a:t>GraphQL</a:t>
            </a:r>
            <a:endParaRPr lang="en-US" b="1" dirty="0" smtClean="0"/>
          </a:p>
          <a:p>
            <a:r>
              <a:rPr lang="en-US" b="1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gateways, load balancers, etc.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 in distributed systems</a:t>
            </a:r>
          </a:p>
          <a:p>
            <a:r>
              <a:rPr lang="en-US" dirty="0" smtClean="0"/>
              <a:t>Message Oriented Middleware (e.g., AMQP)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40% </a:t>
            </a:r>
            <a:r>
              <a:rPr lang="en-US" dirty="0"/>
              <a:t>written exam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Theory questions</a:t>
            </a:r>
          </a:p>
          <a:p>
            <a:pPr lvl="1"/>
            <a:r>
              <a:rPr lang="en-US" dirty="0"/>
              <a:t>Not required to write code, but might be asked about what some code snippets </a:t>
            </a:r>
            <a:r>
              <a:rPr lang="en-US" dirty="0" smtClean="0"/>
              <a:t>do</a:t>
            </a:r>
          </a:p>
          <a:p>
            <a:pPr lvl="1"/>
            <a:endParaRPr lang="en-US" dirty="0"/>
          </a:p>
          <a:p>
            <a:r>
              <a:rPr lang="en-US" dirty="0" smtClean="0"/>
              <a:t>60% </a:t>
            </a:r>
            <a:r>
              <a:rPr lang="en-US" dirty="0"/>
              <a:t>group project</a:t>
            </a:r>
          </a:p>
          <a:p>
            <a:pPr lvl="1"/>
            <a:r>
              <a:rPr lang="en-US" dirty="0"/>
              <a:t>2 months</a:t>
            </a:r>
          </a:p>
          <a:p>
            <a:pPr lvl="1"/>
            <a:r>
              <a:rPr lang="en-US" dirty="0"/>
              <a:t>3 students per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5"/>
            <a:ext cx="11691257" cy="4901746"/>
          </a:xfrm>
        </p:spPr>
        <p:txBody>
          <a:bodyPr>
            <a:normAutofit/>
          </a:bodyPr>
          <a:lstStyle/>
          <a:p>
            <a:r>
              <a:rPr lang="en-US" dirty="0"/>
              <a:t>Build an enterprise application using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Each student responsible to write </a:t>
            </a:r>
            <a:r>
              <a:rPr lang="en-US" i="1" dirty="0"/>
              <a:t>at least </a:t>
            </a:r>
            <a:r>
              <a:rPr lang="en-US" dirty="0"/>
              <a:t>one full web service</a:t>
            </a:r>
          </a:p>
          <a:p>
            <a:r>
              <a:rPr lang="en-US" i="1" dirty="0"/>
              <a:t>Choose your team mates wisely…</a:t>
            </a:r>
          </a:p>
          <a:p>
            <a:r>
              <a:rPr lang="en-US" dirty="0"/>
              <a:t>I will look at </a:t>
            </a:r>
            <a:r>
              <a:rPr lang="en-US" dirty="0" err="1"/>
              <a:t>Git</a:t>
            </a:r>
            <a:r>
              <a:rPr lang="en-US" dirty="0"/>
              <a:t> history… when I see significant differences, students in same group can get different grades</a:t>
            </a:r>
          </a:p>
          <a:p>
            <a:pPr lvl="1"/>
            <a:r>
              <a:rPr lang="en-US" dirty="0"/>
              <a:t>Example: student that only writes documentation and not a single line of code will get an </a:t>
            </a:r>
            <a:r>
              <a:rPr lang="en-US" b="1" dirty="0"/>
              <a:t>F</a:t>
            </a:r>
            <a:r>
              <a:rPr lang="en-US" dirty="0"/>
              <a:t> even if others in same group may get an </a:t>
            </a:r>
            <a:r>
              <a:rPr lang="en-US" b="1" dirty="0"/>
              <a:t>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1258</Words>
  <Application>Microsoft Office PowerPoint</Application>
  <PresentationFormat>Widescreen</PresentationFormat>
  <Paragraphs>194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About Group Project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Links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233</cp:revision>
  <cp:lastPrinted>2017-12-21T12:07:11Z</cp:lastPrinted>
  <dcterms:created xsi:type="dcterms:W3CDTF">2017-12-10T14:32:25Z</dcterms:created>
  <dcterms:modified xsi:type="dcterms:W3CDTF">2018-08-13T12:39:36Z</dcterms:modified>
</cp:coreProperties>
</file>