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2" r:id="rId3"/>
    <p:sldId id="282" r:id="rId4"/>
    <p:sldId id="273" r:id="rId5"/>
    <p:sldId id="274" r:id="rId6"/>
    <p:sldId id="275" r:id="rId7"/>
    <p:sldId id="276" r:id="rId8"/>
    <p:sldId id="283" r:id="rId9"/>
    <p:sldId id="277" r:id="rId10"/>
    <p:sldId id="278" r:id="rId11"/>
    <p:sldId id="279" r:id="rId12"/>
    <p:sldId id="280" r:id="rId13"/>
    <p:sldId id="296" r:id="rId14"/>
    <p:sldId id="295" r:id="rId15"/>
    <p:sldId id="297" r:id="rId16"/>
    <p:sldId id="298" r:id="rId17"/>
    <p:sldId id="299" r:id="rId18"/>
    <p:sldId id="300" r:id="rId19"/>
    <p:sldId id="301" r:id="rId20"/>
    <p:sldId id="284" r:id="rId21"/>
    <p:sldId id="281" r:id="rId22"/>
    <p:sldId id="285" r:id="rId23"/>
    <p:sldId id="286" r:id="rId24"/>
    <p:sldId id="287" r:id="rId25"/>
    <p:sldId id="288" r:id="rId26"/>
    <p:sldId id="290" r:id="rId27"/>
    <p:sldId id="289" r:id="rId28"/>
    <p:sldId id="291" r:id="rId29"/>
    <p:sldId id="292" r:id="rId30"/>
    <p:sldId id="293" r:id="rId31"/>
    <p:sldId id="2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7"/>
    <p:restoredTop sz="94493"/>
  </p:normalViewPr>
  <p:slideViewPr>
    <p:cSldViewPr snapToGrid="0" snapToObjects="1">
      <p:cViewPr varScale="1">
        <p:scale>
          <a:sx n="116" d="100"/>
          <a:sy n="116" d="100"/>
        </p:scale>
        <p:origin x="21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roku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game-pg5100.herokuapp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avis-ci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93" y="1122363"/>
            <a:ext cx="11814372" cy="309219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Enterprise </a:t>
            </a:r>
            <a:r>
              <a:rPr lang="en-US" dirty="0" err="1"/>
              <a:t>Programmering</a:t>
            </a:r>
            <a:r>
              <a:rPr lang="en-US" dirty="0"/>
              <a:t> 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Lesson 11: CI and Deployment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579" y="5175580"/>
            <a:ext cx="9144000" cy="1337441"/>
          </a:xfrm>
        </p:spPr>
        <p:txBody>
          <a:bodyPr>
            <a:normAutofit/>
          </a:bodyPr>
          <a:lstStyle/>
          <a:p>
            <a:pPr algn="r"/>
            <a:r>
              <a:rPr lang="en-US"/>
              <a:t>Prof. </a:t>
            </a:r>
            <a:r>
              <a:rPr lang="en-US" dirty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“update”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3" y="1825624"/>
            <a:ext cx="11745798" cy="4876833"/>
          </a:xfrm>
        </p:spPr>
        <p:txBody>
          <a:bodyPr/>
          <a:lstStyle/>
          <a:p>
            <a:r>
              <a:rPr lang="en-US" dirty="0"/>
              <a:t>What if you are adding a new column in a </a:t>
            </a:r>
            <a:r>
              <a:rPr lang="en-US" i="1" dirty="0"/>
              <a:t>@Entity</a:t>
            </a:r>
            <a:r>
              <a:rPr lang="en-US" dirty="0"/>
              <a:t>?</a:t>
            </a:r>
          </a:p>
          <a:p>
            <a:r>
              <a:rPr lang="en-US" dirty="0"/>
              <a:t>What if you are changing the schema by refactoring some </a:t>
            </a:r>
            <a:r>
              <a:rPr lang="en-US" i="1" dirty="0"/>
              <a:t>@Entity</a:t>
            </a:r>
            <a:r>
              <a:rPr lang="en-US" dirty="0"/>
              <a:t> classes (e.g., split one in two)?</a:t>
            </a:r>
          </a:p>
          <a:p>
            <a:r>
              <a:rPr lang="en-US" dirty="0"/>
              <a:t>What if by mistake/bug some </a:t>
            </a:r>
            <a:r>
              <a:rPr lang="en-US" i="1" dirty="0"/>
              <a:t>@Entity</a:t>
            </a:r>
            <a:r>
              <a:rPr lang="en-US" dirty="0"/>
              <a:t> classes are deleted?</a:t>
            </a:r>
          </a:p>
          <a:p>
            <a:r>
              <a:rPr lang="en-US" i="1" dirty="0"/>
              <a:t>What will happen to the current rows in such tables in the database?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5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9" y="1825625"/>
            <a:ext cx="11840066" cy="4867406"/>
          </a:xfrm>
        </p:spPr>
        <p:txBody>
          <a:bodyPr/>
          <a:lstStyle/>
          <a:p>
            <a:r>
              <a:rPr lang="en-US" dirty="0"/>
              <a:t>The evolution of a database has to be handled with special tools</a:t>
            </a:r>
          </a:p>
          <a:p>
            <a:r>
              <a:rPr lang="en-US" i="1" dirty="0"/>
              <a:t>@Entity </a:t>
            </a:r>
            <a:r>
              <a:rPr lang="en-US" dirty="0"/>
              <a:t>classes should just map what is currently in the database, not driving its schema creation/update</a:t>
            </a:r>
          </a:p>
          <a:p>
            <a:pPr lvl="1"/>
            <a:r>
              <a:rPr lang="en-US" dirty="0"/>
              <a:t>apart from the very beginning before doing a first production release</a:t>
            </a:r>
          </a:p>
          <a:p>
            <a:r>
              <a:rPr lang="en-US" dirty="0"/>
              <a:t>No “</a:t>
            </a:r>
            <a:r>
              <a:rPr lang="en-US" i="1" dirty="0"/>
              <a:t>create-drop</a:t>
            </a:r>
            <a:r>
              <a:rPr lang="en-US" dirty="0"/>
              <a:t>”, nor “</a:t>
            </a:r>
            <a:r>
              <a:rPr lang="en-US" i="1" dirty="0"/>
              <a:t>update</a:t>
            </a:r>
            <a:r>
              <a:rPr lang="en-US" dirty="0"/>
              <a:t>”, but rather “</a:t>
            </a:r>
            <a:r>
              <a:rPr lang="en-US" b="1" dirty="0"/>
              <a:t>validate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throw exception if @Entity classes do not match what in database schema</a:t>
            </a:r>
          </a:p>
          <a:p>
            <a:r>
              <a:rPr lang="en-US" dirty="0"/>
              <a:t>Tools to use: </a:t>
            </a:r>
            <a:r>
              <a:rPr lang="en-US" i="1" dirty="0"/>
              <a:t>Flyway</a:t>
            </a:r>
            <a:r>
              <a:rPr lang="en-US" dirty="0"/>
              <a:t> or </a:t>
            </a:r>
            <a:r>
              <a:rPr lang="en-US" i="1" dirty="0" err="1"/>
              <a:t>Liquibase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68343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36" y="1825625"/>
            <a:ext cx="11887200" cy="4942820"/>
          </a:xfrm>
        </p:spPr>
        <p:txBody>
          <a:bodyPr/>
          <a:lstStyle/>
          <a:p>
            <a:r>
              <a:rPr lang="en-US" dirty="0"/>
              <a:t>All operations are done on SQL files, by writing SQL commands</a:t>
            </a:r>
          </a:p>
          <a:p>
            <a:r>
              <a:rPr lang="en-US" dirty="0"/>
              <a:t>Each migration file has a version number, in increasing order</a:t>
            </a:r>
          </a:p>
          <a:p>
            <a:r>
              <a:rPr lang="en-US" dirty="0"/>
              <a:t>Flyway will check if any new migration has not been applied yet, and apply them otherwise, just </a:t>
            </a:r>
            <a:r>
              <a:rPr lang="en-US" i="1" dirty="0"/>
              <a:t>once</a:t>
            </a:r>
          </a:p>
          <a:p>
            <a:r>
              <a:rPr lang="en-US" dirty="0"/>
              <a:t>It creates its own table to keep track of which migrations have been applied so far on a database</a:t>
            </a:r>
          </a:p>
          <a:p>
            <a:r>
              <a:rPr lang="en-US" dirty="0" err="1"/>
              <a:t>SpringBoot</a:t>
            </a:r>
            <a:r>
              <a:rPr lang="en-US" dirty="0"/>
              <a:t> </a:t>
            </a:r>
            <a:r>
              <a:rPr lang="en-US" i="1" dirty="0"/>
              <a:t>automatically</a:t>
            </a:r>
            <a:r>
              <a:rPr lang="en-US" dirty="0"/>
              <a:t> runs Flyway if found on </a:t>
            </a:r>
            <a:r>
              <a:rPr lang="en-US" dirty="0" err="1"/>
              <a:t>classpath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80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E163-79C8-974B-8F60-5FE2196A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2266761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2D41-5B69-224D-827E-A126080E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25" y="365125"/>
            <a:ext cx="11801959" cy="1325563"/>
          </a:xfrm>
        </p:spPr>
        <p:txBody>
          <a:bodyPr/>
          <a:lstStyle/>
          <a:p>
            <a:r>
              <a:rPr lang="en-US" dirty="0"/>
              <a:t>Log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C83C6-23F2-D447-9A7C-6B61AC308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25" y="1825625"/>
            <a:ext cx="11801960" cy="4900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important to keep track of what is going on in an application</a:t>
            </a:r>
          </a:p>
          <a:p>
            <a:r>
              <a:rPr lang="en-US" dirty="0"/>
              <a:t>Especially important when there are bugs, and you want to save the stack-trace of the exceptions</a:t>
            </a:r>
          </a:p>
          <a:p>
            <a:pPr lvl="1"/>
            <a:r>
              <a:rPr lang="en-US" dirty="0"/>
              <a:t>needed for example to help debugging such possible bugs</a:t>
            </a:r>
          </a:p>
          <a:p>
            <a:r>
              <a:rPr lang="en-US" dirty="0"/>
              <a:t>Logging is a bit tricky, and so there are several libraries that help doing it</a:t>
            </a:r>
          </a:p>
          <a:p>
            <a:pPr lvl="1"/>
            <a:r>
              <a:rPr lang="en-US" dirty="0"/>
              <a:t>e.g., because doing I/O, it can impact the JIT compiler… and you could have optimizations in which a logging framework writes on a buffer, and then another thread reads from it to do the I/O…</a:t>
            </a:r>
          </a:p>
        </p:txBody>
      </p:sp>
    </p:spTree>
    <p:extLst>
      <p:ext uri="{BB962C8B-B14F-4D97-AF65-F5344CB8AC3E}">
        <p14:creationId xmlns:p14="http://schemas.microsoft.com/office/powerpoint/2010/main" val="3575741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BF1B-B757-364C-960A-0F97509E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SLF4J and </a:t>
            </a:r>
            <a:r>
              <a:rPr lang="en-US" dirty="0" err="1"/>
              <a:t>Logback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C660-58ED-844C-ABEB-D022ABA0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71" y="1825625"/>
            <a:ext cx="11724468" cy="4916138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SLF4J</a:t>
            </a:r>
            <a:r>
              <a:rPr lang="en-US" dirty="0"/>
              <a:t> is the most common library for logging in Java</a:t>
            </a:r>
          </a:p>
          <a:p>
            <a:r>
              <a:rPr lang="en-US" dirty="0"/>
              <a:t>It is a “</a:t>
            </a:r>
            <a:r>
              <a:rPr lang="en-US" i="1" dirty="0"/>
              <a:t>facade</a:t>
            </a:r>
            <a:r>
              <a:rPr lang="en-US" dirty="0"/>
              <a:t>”, i.e., set of base classes/interfaces, where the actual implementation is in a different library, and it is abstracted away</a:t>
            </a:r>
          </a:p>
          <a:p>
            <a:pPr lvl="1"/>
            <a:r>
              <a:rPr lang="en-US" dirty="0"/>
              <a:t>i.e., you only import classes from SLF4J in your code</a:t>
            </a:r>
          </a:p>
          <a:p>
            <a:r>
              <a:rPr lang="en-US" dirty="0"/>
              <a:t>Can use different logging framework bindings for SLF4J, where </a:t>
            </a:r>
            <a:r>
              <a:rPr lang="en-US" i="1" dirty="0" err="1"/>
              <a:t>Logback</a:t>
            </a:r>
            <a:r>
              <a:rPr lang="en-US" dirty="0"/>
              <a:t> is the most popular</a:t>
            </a:r>
          </a:p>
          <a:p>
            <a:pPr lvl="1"/>
            <a:r>
              <a:rPr lang="en-US" dirty="0"/>
              <a:t>for example, think of </a:t>
            </a:r>
            <a:r>
              <a:rPr lang="en-US" i="1" dirty="0"/>
              <a:t>SLF4J</a:t>
            </a:r>
            <a:r>
              <a:rPr lang="en-US" dirty="0"/>
              <a:t> as </a:t>
            </a:r>
            <a:r>
              <a:rPr lang="en-US" i="1" dirty="0"/>
              <a:t>JPA</a:t>
            </a:r>
            <a:r>
              <a:rPr lang="en-US" dirty="0"/>
              <a:t>, and </a:t>
            </a:r>
            <a:r>
              <a:rPr lang="en-US" i="1" dirty="0" err="1"/>
              <a:t>Logback</a:t>
            </a:r>
            <a:r>
              <a:rPr lang="en-US" dirty="0"/>
              <a:t> as </a:t>
            </a:r>
            <a:r>
              <a:rPr lang="en-US" i="1" dirty="0"/>
              <a:t>Hibernate</a:t>
            </a:r>
          </a:p>
          <a:p>
            <a:r>
              <a:rPr lang="en-US" dirty="0"/>
              <a:t>Many third-party libraries use SLF4J, but will not provide a binding</a:t>
            </a:r>
          </a:p>
          <a:p>
            <a:pPr lvl="1"/>
            <a:r>
              <a:rPr lang="en-US" dirty="0"/>
              <a:t>this enables you to have a single binding for your whole app, including the 3</a:t>
            </a:r>
            <a:r>
              <a:rPr lang="en-US" baseline="30000" dirty="0"/>
              <a:t>rd</a:t>
            </a:r>
            <a:r>
              <a:rPr lang="en-US" dirty="0"/>
              <a:t>-party libraries</a:t>
            </a:r>
          </a:p>
        </p:txBody>
      </p:sp>
    </p:spTree>
    <p:extLst>
      <p:ext uri="{BB962C8B-B14F-4D97-AF65-F5344CB8AC3E}">
        <p14:creationId xmlns:p14="http://schemas.microsoft.com/office/powerpoint/2010/main" val="36399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7A48-80D2-8B42-92D9-B8EFC686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4718-5FB4-9040-98BD-DD16870BF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29" y="1825624"/>
            <a:ext cx="11770963" cy="48851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Usually creating one logger per class, named with the full name of the class itself (including the package)</a:t>
            </a:r>
          </a:p>
          <a:p>
            <a:pPr lvl="1"/>
            <a:r>
              <a:rPr lang="en-US" dirty="0"/>
              <a:t>created using </a:t>
            </a:r>
            <a:r>
              <a:rPr lang="en-US" i="1" dirty="0" err="1"/>
              <a:t>LoggerFactory.getLogger</a:t>
            </a:r>
            <a:r>
              <a:rPr lang="en-US" i="1" dirty="0"/>
              <a:t>(name)</a:t>
            </a:r>
            <a:r>
              <a:rPr lang="en-US" dirty="0"/>
              <a:t>, and typically stored in a final static variable</a:t>
            </a:r>
          </a:p>
          <a:p>
            <a:r>
              <a:rPr lang="en-US" dirty="0"/>
              <a:t>Configurations will be in a </a:t>
            </a:r>
            <a:r>
              <a:rPr lang="en-US" i="1" dirty="0" err="1"/>
              <a:t>logback.xml</a:t>
            </a:r>
            <a:r>
              <a:rPr lang="en-US" i="1" dirty="0"/>
              <a:t> </a:t>
            </a:r>
            <a:r>
              <a:rPr lang="en-US" dirty="0"/>
              <a:t>file</a:t>
            </a:r>
          </a:p>
          <a:p>
            <a:r>
              <a:rPr lang="en-US" dirty="0"/>
              <a:t>For testing, can have a different </a:t>
            </a:r>
            <a:r>
              <a:rPr lang="en-US" i="1" dirty="0" err="1"/>
              <a:t>logback-test.xml</a:t>
            </a:r>
            <a:r>
              <a:rPr lang="en-US" i="1" dirty="0"/>
              <a:t> </a:t>
            </a:r>
            <a:r>
              <a:rPr lang="en-US" dirty="0"/>
              <a:t>file which will have precedence</a:t>
            </a:r>
          </a:p>
          <a:p>
            <a:r>
              <a:rPr lang="en-US" dirty="0"/>
              <a:t>Many possible configurations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what to do with the logs? Should just be on the console? Should be written to a file? Should be sent to a remote server? Etc. </a:t>
            </a:r>
          </a:p>
        </p:txBody>
      </p:sp>
    </p:spTree>
    <p:extLst>
      <p:ext uri="{BB962C8B-B14F-4D97-AF65-F5344CB8AC3E}">
        <p14:creationId xmlns:p14="http://schemas.microsoft.com/office/powerpoint/2010/main" val="3372328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71F8-9C0F-4944-950A-5571AC22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Statements and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60A25-FF38-4741-A038-58CB2C530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515" y="1690687"/>
            <a:ext cx="11792919" cy="5027827"/>
          </a:xfrm>
        </p:spPr>
        <p:txBody>
          <a:bodyPr/>
          <a:lstStyle/>
          <a:p>
            <a:r>
              <a:rPr lang="en-US" dirty="0"/>
              <a:t>Different methods: 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 err="1"/>
              <a:t>log.debug</a:t>
            </a:r>
            <a:r>
              <a:rPr lang="en-US" b="1" dirty="0"/>
              <a:t>(</a:t>
            </a:r>
            <a:r>
              <a:rPr lang="en-US" b="1" dirty="0" err="1"/>
              <a:t>msg</a:t>
            </a:r>
            <a:r>
              <a:rPr lang="en-US" b="1" dirty="0"/>
              <a:t>) </a:t>
            </a:r>
            <a:r>
              <a:rPr lang="en-US" dirty="0"/>
              <a:t>and </a:t>
            </a:r>
            <a:r>
              <a:rPr lang="en-US" b="1" dirty="0" err="1"/>
              <a:t>log.error</a:t>
            </a:r>
            <a:r>
              <a:rPr lang="en-US" b="1" dirty="0"/>
              <a:t>(</a:t>
            </a:r>
            <a:r>
              <a:rPr lang="en-US" b="1" dirty="0" err="1"/>
              <a:t>msg</a:t>
            </a:r>
            <a:r>
              <a:rPr lang="en-US" b="1" dirty="0"/>
              <a:t>)</a:t>
            </a:r>
          </a:p>
          <a:p>
            <a:r>
              <a:rPr lang="en-US" dirty="0"/>
              <a:t>Based on the LEVEL of logging, some messages can be discarded</a:t>
            </a:r>
          </a:p>
          <a:p>
            <a:pPr lvl="1"/>
            <a:r>
              <a:rPr lang="en-US" dirty="0"/>
              <a:t>for example, you could tell the system to discard DEBUG logs, have WARN only on console, and ERROR on console and also saved on a file</a:t>
            </a:r>
          </a:p>
          <a:p>
            <a:r>
              <a:rPr lang="en-US" dirty="0"/>
              <a:t>Levels: </a:t>
            </a:r>
            <a:r>
              <a:rPr lang="en-US" b="1" dirty="0"/>
              <a:t>TRACE</a:t>
            </a:r>
            <a:r>
              <a:rPr lang="en-US" dirty="0"/>
              <a:t>, </a:t>
            </a:r>
            <a:r>
              <a:rPr lang="en-US" b="1" dirty="0"/>
              <a:t>DEBUG</a:t>
            </a:r>
            <a:r>
              <a:rPr lang="en-US" dirty="0"/>
              <a:t>, </a:t>
            </a:r>
            <a:r>
              <a:rPr lang="en-US" b="1" dirty="0"/>
              <a:t>INFO</a:t>
            </a:r>
            <a:r>
              <a:rPr lang="en-US" dirty="0"/>
              <a:t>, </a:t>
            </a:r>
            <a:r>
              <a:rPr lang="en-US" b="1" dirty="0"/>
              <a:t>WARN</a:t>
            </a:r>
            <a:r>
              <a:rPr lang="en-US" dirty="0"/>
              <a:t> and </a:t>
            </a:r>
            <a:r>
              <a:rPr lang="en-US" b="1" dirty="0"/>
              <a:t>ERROR</a:t>
            </a:r>
          </a:p>
          <a:p>
            <a:r>
              <a:rPr lang="en-US" dirty="0"/>
              <a:t>Those are in order: when you activate a level, all levels above it are activated as well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activating DEBUG does activate everything but TRACE</a:t>
            </a:r>
          </a:p>
        </p:txBody>
      </p:sp>
    </p:spTree>
    <p:extLst>
      <p:ext uri="{BB962C8B-B14F-4D97-AF65-F5344CB8AC3E}">
        <p14:creationId xmlns:p14="http://schemas.microsoft.com/office/powerpoint/2010/main" val="1474049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A950-C40B-2845-92CA-BE408B38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Log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55C8-2A1B-384B-9B83-C2E3393DD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15" y="1825624"/>
            <a:ext cx="11639227" cy="4830898"/>
          </a:xfrm>
        </p:spPr>
        <p:txBody>
          <a:bodyPr/>
          <a:lstStyle/>
          <a:p>
            <a:r>
              <a:rPr lang="en-US" dirty="0"/>
              <a:t>Levels can be fine-tuned</a:t>
            </a:r>
          </a:p>
          <a:p>
            <a:r>
              <a:rPr lang="en-US" dirty="0"/>
              <a:t>You can a have a log-level for the whole application, e.g. typically WARN or ERROR</a:t>
            </a:r>
          </a:p>
          <a:p>
            <a:r>
              <a:rPr lang="en-US" dirty="0"/>
              <a:t>Then, can override the level for some specific loggers</a:t>
            </a:r>
          </a:p>
          <a:p>
            <a:pPr lvl="1"/>
            <a:r>
              <a:rPr lang="en-US" dirty="0"/>
              <a:t>e.g., you could put it to INFO for your classes, but not the ones of the 3</a:t>
            </a:r>
            <a:r>
              <a:rPr lang="en-US" baseline="30000" dirty="0"/>
              <a:t>rd</a:t>
            </a:r>
            <a:r>
              <a:rPr lang="en-US" dirty="0"/>
              <a:t>-party libraries</a:t>
            </a:r>
          </a:p>
          <a:p>
            <a:r>
              <a:rPr lang="en-US" dirty="0"/>
              <a:t>When testing/debugging some classes, you could put DEBUG for just those </a:t>
            </a:r>
          </a:p>
        </p:txBody>
      </p:sp>
    </p:spTree>
    <p:extLst>
      <p:ext uri="{BB962C8B-B14F-4D97-AF65-F5344CB8AC3E}">
        <p14:creationId xmlns:p14="http://schemas.microsoft.com/office/powerpoint/2010/main" val="241136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1350-3FFE-B740-855A-B01F10E1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4CBFF-5F88-C340-B2C6-3755F9D69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721" y="1825625"/>
            <a:ext cx="11677973" cy="48618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Consider: </a:t>
            </a:r>
            <a:r>
              <a:rPr lang="en-US" i="1" dirty="0" err="1"/>
              <a:t>log.debug</a:t>
            </a:r>
            <a:r>
              <a:rPr lang="en-US" i="1" dirty="0"/>
              <a:t>(“” + x + “=” + y)</a:t>
            </a:r>
          </a:p>
          <a:p>
            <a:r>
              <a:rPr lang="en-US" dirty="0"/>
              <a:t>That would be bad: often debug-level logs are ignored (especially in production), and so computing </a:t>
            </a:r>
            <a:r>
              <a:rPr lang="en-US" b="1" i="1" dirty="0"/>
              <a:t>“” + x + “=” + y </a:t>
            </a:r>
            <a:r>
              <a:rPr lang="en-US" i="1" dirty="0"/>
              <a:t> </a:t>
            </a:r>
            <a:r>
              <a:rPr lang="en-US" dirty="0"/>
              <a:t>would be a total waste of CPU cycles</a:t>
            </a:r>
          </a:p>
          <a:p>
            <a:r>
              <a:rPr lang="en-US" dirty="0"/>
              <a:t>String concatenation is </a:t>
            </a:r>
            <a:r>
              <a:rPr lang="en-US" b="1" dirty="0"/>
              <a:t>expensive</a:t>
            </a:r>
            <a:r>
              <a:rPr lang="en-US" dirty="0"/>
              <a:t>: recall that Strings are immutable, and at each + we create a completely new String object</a:t>
            </a:r>
          </a:p>
          <a:p>
            <a:r>
              <a:rPr lang="en-US" dirty="0"/>
              <a:t>Solution: </a:t>
            </a:r>
            <a:r>
              <a:rPr lang="en-US" i="1" dirty="0" err="1"/>
              <a:t>log.debug</a:t>
            </a:r>
            <a:r>
              <a:rPr lang="en-US" i="1" dirty="0"/>
              <a:t>(“{}={}”, x, y)</a:t>
            </a:r>
          </a:p>
          <a:p>
            <a:pPr lvl="1"/>
            <a:r>
              <a:rPr lang="en-US" dirty="0"/>
              <a:t>log statements allow string interpolation, with {} as placeholder</a:t>
            </a:r>
          </a:p>
          <a:p>
            <a:pPr lvl="1"/>
            <a:r>
              <a:rPr lang="en-US" dirty="0"/>
              <a:t>if a log is ignored (</a:t>
            </a:r>
            <a:r>
              <a:rPr lang="en-US" dirty="0" err="1"/>
              <a:t>eg</a:t>
            </a:r>
            <a:r>
              <a:rPr lang="en-US" dirty="0"/>
              <a:t> level WARN), then the string is discarded without the need to interpolate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3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these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are just high level overviews of the topics covered in class</a:t>
            </a:r>
          </a:p>
          <a:p>
            <a:r>
              <a:rPr lang="en-US" dirty="0"/>
              <a:t>The details are directly in the code comments on the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3824110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Deployment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27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804" y="1825625"/>
            <a:ext cx="11070996" cy="4914540"/>
          </a:xfrm>
        </p:spPr>
        <p:txBody>
          <a:bodyPr/>
          <a:lstStyle/>
          <a:p>
            <a:r>
              <a:rPr lang="en-US" dirty="0"/>
              <a:t>When your application is ready, you need to </a:t>
            </a:r>
            <a:r>
              <a:rPr lang="en-US" i="1" dirty="0"/>
              <a:t>deploy</a:t>
            </a:r>
            <a:r>
              <a:rPr lang="en-US" dirty="0"/>
              <a:t> it</a:t>
            </a:r>
          </a:p>
          <a:p>
            <a:r>
              <a:rPr lang="en-US" dirty="0"/>
              <a:t>But where?</a:t>
            </a:r>
          </a:p>
          <a:p>
            <a:r>
              <a:rPr lang="en-US" dirty="0"/>
              <a:t>You can host your own servers, but then you need to handle everything by yourself</a:t>
            </a:r>
          </a:p>
          <a:p>
            <a:pPr lvl="1"/>
            <a:r>
              <a:rPr lang="en-US" dirty="0"/>
              <a:t>hardware (purchasing and maintenance), backups, DNS, etc.</a:t>
            </a:r>
          </a:p>
          <a:p>
            <a:r>
              <a:rPr lang="en-US" dirty="0"/>
              <a:t>Many companies do it, but can be difficult for startups and private individuals</a:t>
            </a:r>
          </a:p>
        </p:txBody>
      </p:sp>
    </p:spTree>
    <p:extLst>
      <p:ext uri="{BB962C8B-B14F-4D97-AF65-F5344CB8AC3E}">
        <p14:creationId xmlns:p14="http://schemas.microsoft.com/office/powerpoint/2010/main" val="892869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97" y="1825624"/>
            <a:ext cx="11726944" cy="49051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Different companies provide cloud hosting solutions for your applications, which frees you from hardware issues, but for a price</a:t>
            </a:r>
          </a:p>
          <a:p>
            <a:r>
              <a:rPr lang="en-US" i="1" dirty="0"/>
              <a:t>Amazon Web Services‎ </a:t>
            </a:r>
            <a:r>
              <a:rPr lang="en-US" dirty="0"/>
              <a:t>(AWS)</a:t>
            </a:r>
            <a:r>
              <a:rPr lang="en-US" i="1" dirty="0"/>
              <a:t> </a:t>
            </a:r>
            <a:r>
              <a:rPr lang="en-US" dirty="0"/>
              <a:t>is perhaps the most famous/used one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/>
              <a:t>Netflix</a:t>
            </a:r>
            <a:r>
              <a:rPr lang="en-US" dirty="0"/>
              <a:t> runs on AWS </a:t>
            </a:r>
          </a:p>
          <a:p>
            <a:r>
              <a:rPr lang="en-US" i="1" dirty="0"/>
              <a:t>Automated scaling</a:t>
            </a:r>
            <a:r>
              <a:rPr lang="en-US" dirty="0"/>
              <a:t>: if you need more load, automatically rent more nodes, and automatically scale down if less load</a:t>
            </a:r>
          </a:p>
          <a:p>
            <a:pPr lvl="1"/>
            <a:r>
              <a:rPr lang="en-US" dirty="0"/>
              <a:t>this is also good for applications targeting a specific country (</a:t>
            </a:r>
            <a:r>
              <a:rPr lang="en-US" dirty="0" err="1"/>
              <a:t>eg</a:t>
            </a:r>
            <a:r>
              <a:rPr lang="en-US" dirty="0"/>
              <a:t> Norway), in which you will not get much load during the night  </a:t>
            </a:r>
          </a:p>
        </p:txBody>
      </p:sp>
    </p:spTree>
    <p:extLst>
      <p:ext uri="{BB962C8B-B14F-4D97-AF65-F5344CB8AC3E}">
        <p14:creationId xmlns:p14="http://schemas.microsoft.com/office/powerpoint/2010/main" val="345121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905" y="101175"/>
            <a:ext cx="7196188" cy="1325563"/>
          </a:xfrm>
        </p:spPr>
        <p:txBody>
          <a:bodyPr/>
          <a:lstStyle/>
          <a:p>
            <a:r>
              <a:rPr lang="en-US" dirty="0"/>
              <a:t>Definition of “Cloud”</a:t>
            </a:r>
          </a:p>
        </p:txBody>
      </p:sp>
      <p:pic>
        <p:nvPicPr>
          <p:cNvPr id="1026" name="Picture 2" descr="Image result for cloud someone else's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905" y="1670344"/>
            <a:ext cx="5944189" cy="518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02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35" y="1825624"/>
            <a:ext cx="11830639" cy="48579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of the main cloud providers</a:t>
            </a:r>
          </a:p>
          <a:p>
            <a:r>
              <a:rPr lang="en-US" dirty="0"/>
              <a:t>Using this one in the examples because, at the time of this writing, it provides </a:t>
            </a:r>
            <a:r>
              <a:rPr lang="en-US" i="1" dirty="0"/>
              <a:t>easy</a:t>
            </a:r>
            <a:r>
              <a:rPr lang="en-US" dirty="0"/>
              <a:t> to use </a:t>
            </a:r>
            <a:r>
              <a:rPr lang="en-US" i="1" dirty="0"/>
              <a:t>free</a:t>
            </a:r>
            <a:r>
              <a:rPr lang="en-US" dirty="0"/>
              <a:t> hosting</a:t>
            </a:r>
          </a:p>
          <a:p>
            <a:pPr lvl="1"/>
            <a:r>
              <a:rPr lang="en-US" dirty="0"/>
              <a:t>note, this might change at any time </a:t>
            </a:r>
          </a:p>
          <a:p>
            <a:r>
              <a:rPr lang="en-US" dirty="0"/>
              <a:t>Supporting Java and </a:t>
            </a:r>
            <a:r>
              <a:rPr lang="en-US" dirty="0" err="1"/>
              <a:t>SpringBoot</a:t>
            </a:r>
            <a:r>
              <a:rPr lang="en-US" dirty="0"/>
              <a:t> applications</a:t>
            </a:r>
          </a:p>
          <a:p>
            <a:r>
              <a:rPr lang="en-US" dirty="0"/>
              <a:t>Maven plugin to deploy your self-executable JAR  by command line</a:t>
            </a:r>
          </a:p>
          <a:p>
            <a:r>
              <a:rPr lang="en-US" i="1" dirty="0"/>
              <a:t>Automatically</a:t>
            </a:r>
            <a:r>
              <a:rPr lang="en-US" dirty="0"/>
              <a:t> setting up environment variables to configure Spring to use </a:t>
            </a:r>
            <a:r>
              <a:rPr lang="en-US" dirty="0" err="1"/>
              <a:t>Heroku’s</a:t>
            </a:r>
            <a:r>
              <a:rPr lang="en-US" dirty="0"/>
              <a:t> databases</a:t>
            </a:r>
          </a:p>
        </p:txBody>
      </p:sp>
    </p:spTree>
    <p:extLst>
      <p:ext uri="{BB962C8B-B14F-4D97-AF65-F5344CB8AC3E}">
        <p14:creationId xmlns:p14="http://schemas.microsoft.com/office/powerpoint/2010/main" val="3602663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9" y="1825625"/>
            <a:ext cx="11736371" cy="4867406"/>
          </a:xfrm>
        </p:spPr>
        <p:txBody>
          <a:bodyPr/>
          <a:lstStyle/>
          <a:p>
            <a:r>
              <a:rPr lang="en-US" dirty="0"/>
              <a:t>First you need to create an account at </a:t>
            </a:r>
            <a:r>
              <a:rPr lang="en-US" dirty="0">
                <a:hlinkClick r:id="rId2"/>
              </a:rPr>
              <a:t>www.heroku.com</a:t>
            </a:r>
            <a:endParaRPr lang="en-US" dirty="0"/>
          </a:p>
          <a:p>
            <a:r>
              <a:rPr lang="en-US" dirty="0"/>
              <a:t>Install </a:t>
            </a:r>
            <a:r>
              <a:rPr lang="en-US" i="1" dirty="0" err="1"/>
              <a:t>Heroku</a:t>
            </a:r>
            <a:r>
              <a:rPr lang="en-US" i="1" dirty="0"/>
              <a:t> CLI</a:t>
            </a:r>
            <a:r>
              <a:rPr lang="en-US" dirty="0"/>
              <a:t>, which allows you to interact with </a:t>
            </a:r>
            <a:r>
              <a:rPr lang="en-US" dirty="0" err="1"/>
              <a:t>Heroku</a:t>
            </a:r>
            <a:r>
              <a:rPr lang="en-US" dirty="0"/>
              <a:t> from command line</a:t>
            </a:r>
          </a:p>
          <a:p>
            <a:r>
              <a:rPr lang="en-US" dirty="0"/>
              <a:t>On the web interface, create an “app” with a name of your choice. In these slides, I will use “</a:t>
            </a:r>
            <a:r>
              <a:rPr lang="en-US" i="1" dirty="0"/>
              <a:t>quizgame-pg5100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as names are unique, you will need to choose a different 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4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82" y="1825625"/>
            <a:ext cx="11830640" cy="4867406"/>
          </a:xfrm>
        </p:spPr>
        <p:txBody>
          <a:bodyPr>
            <a:normAutofit/>
          </a:bodyPr>
          <a:lstStyle/>
          <a:p>
            <a:r>
              <a:rPr lang="en-US" sz="3200" dirty="0"/>
              <a:t>Configure the </a:t>
            </a:r>
            <a:r>
              <a:rPr lang="en-US" sz="3200" i="1" dirty="0" err="1"/>
              <a:t>heroku</a:t>
            </a:r>
            <a:r>
              <a:rPr lang="en-US" sz="3200" i="1" dirty="0"/>
              <a:t>-maven-plugin</a:t>
            </a:r>
          </a:p>
          <a:p>
            <a:r>
              <a:rPr lang="en-US" sz="3200" dirty="0"/>
              <a:t>Need to run Maven </a:t>
            </a:r>
          </a:p>
          <a:p>
            <a:r>
              <a:rPr lang="en-US" sz="3200" b="1" dirty="0" err="1"/>
              <a:t>mvn</a:t>
            </a:r>
            <a:r>
              <a:rPr lang="en-US" sz="3200" b="1" dirty="0"/>
              <a:t> clean package </a:t>
            </a:r>
            <a:r>
              <a:rPr lang="en-US" sz="3200" b="1" dirty="0" err="1"/>
              <a:t>heroku:deploy</a:t>
            </a:r>
            <a:r>
              <a:rPr lang="en-US" sz="3200" b="1" dirty="0"/>
              <a:t> -</a:t>
            </a:r>
            <a:r>
              <a:rPr lang="en-US" sz="3200" b="1" dirty="0" err="1"/>
              <a:t>Dheroku.logProgress</a:t>
            </a:r>
            <a:r>
              <a:rPr lang="en-US" sz="3200" b="1" dirty="0"/>
              <a:t>=true</a:t>
            </a:r>
          </a:p>
          <a:p>
            <a:r>
              <a:rPr lang="en-US" sz="3200" dirty="0"/>
              <a:t>The application will then be available online at </a:t>
            </a:r>
            <a:r>
              <a:rPr lang="en-US" sz="3200" dirty="0">
                <a:hlinkClick r:id="rId2"/>
              </a:rPr>
              <a:t>https://quizgame-pg5100.herokuapp.com</a:t>
            </a:r>
            <a:endParaRPr lang="en-US" sz="3200" dirty="0"/>
          </a:p>
          <a:p>
            <a:pPr lvl="1"/>
            <a:r>
              <a:rPr lang="en-US" sz="2400" dirty="0"/>
              <a:t>Note the HTTPS protocol, </a:t>
            </a:r>
            <a:r>
              <a:rPr lang="en-US" sz="2400" dirty="0" err="1"/>
              <a:t>ie</a:t>
            </a:r>
            <a:r>
              <a:rPr lang="en-US" sz="2400" dirty="0"/>
              <a:t> encrypted</a:t>
            </a:r>
          </a:p>
          <a:p>
            <a:r>
              <a:rPr lang="en-US" sz="3200" dirty="0"/>
              <a:t>But before accessing it, you need to configure its environment</a:t>
            </a:r>
          </a:p>
        </p:txBody>
      </p:sp>
    </p:spTree>
    <p:extLst>
      <p:ext uri="{BB962C8B-B14F-4D97-AF65-F5344CB8AC3E}">
        <p14:creationId xmlns:p14="http://schemas.microsoft.com/office/powerpoint/2010/main" val="1639485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Command Line (CLI)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90" y="1825624"/>
            <a:ext cx="11792932" cy="490511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/>
              <a:t>heroku</a:t>
            </a:r>
            <a:r>
              <a:rPr lang="en-US" b="1" dirty="0"/>
              <a:t> login</a:t>
            </a:r>
          </a:p>
          <a:p>
            <a:pPr lvl="1"/>
            <a:r>
              <a:rPr lang="en-US" dirty="0"/>
              <a:t>will setup credential for the other commands.</a:t>
            </a:r>
          </a:p>
          <a:p>
            <a:pPr lvl="1"/>
            <a:r>
              <a:rPr lang="en-US" dirty="0"/>
              <a:t>note: if using Windows, this does not work on </a:t>
            </a:r>
            <a:r>
              <a:rPr lang="en-US" dirty="0" err="1"/>
              <a:t>GitBash</a:t>
            </a:r>
            <a:r>
              <a:rPr lang="en-US" dirty="0"/>
              <a:t>, and need to do this command once from a regular Terminal</a:t>
            </a:r>
          </a:p>
          <a:p>
            <a:r>
              <a:rPr lang="en-US" b="1" dirty="0" err="1"/>
              <a:t>heroku</a:t>
            </a:r>
            <a:r>
              <a:rPr lang="en-US" b="1" dirty="0"/>
              <a:t> </a:t>
            </a:r>
            <a:r>
              <a:rPr lang="en-US" b="1" dirty="0" err="1"/>
              <a:t>ps:scale</a:t>
            </a:r>
            <a:r>
              <a:rPr lang="en-US" b="1" dirty="0"/>
              <a:t> web=1 --app quizgame-pg5100</a:t>
            </a:r>
          </a:p>
          <a:p>
            <a:pPr lvl="1"/>
            <a:r>
              <a:rPr lang="en-US" dirty="0"/>
              <a:t>enable the node resources needed to run the application</a:t>
            </a:r>
          </a:p>
          <a:p>
            <a:pPr lvl="1"/>
            <a:r>
              <a:rPr lang="en-US" dirty="0"/>
              <a:t>Note: might get an error like “</a:t>
            </a:r>
            <a:r>
              <a:rPr lang="en-US" i="1" dirty="0"/>
              <a:t>Scaling dynos... ! Couldn't find that process type</a:t>
            </a:r>
            <a:r>
              <a:rPr lang="en-US" dirty="0"/>
              <a:t>” if you haven’t deployed the JAR yet at least once</a:t>
            </a:r>
          </a:p>
          <a:p>
            <a:r>
              <a:rPr lang="en-US" b="1" dirty="0" err="1"/>
              <a:t>heroku</a:t>
            </a:r>
            <a:r>
              <a:rPr lang="en-US" b="1" dirty="0"/>
              <a:t> </a:t>
            </a:r>
            <a:r>
              <a:rPr lang="en-US" b="1" dirty="0" err="1"/>
              <a:t>addons:create</a:t>
            </a:r>
            <a:r>
              <a:rPr lang="en-US" b="1" dirty="0"/>
              <a:t> </a:t>
            </a:r>
            <a:r>
              <a:rPr lang="en-US" b="1" dirty="0" err="1"/>
              <a:t>heroku-postgresql</a:t>
            </a:r>
            <a:r>
              <a:rPr lang="en-US" b="1" dirty="0"/>
              <a:t> --app quizgame-pg5100</a:t>
            </a:r>
          </a:p>
          <a:p>
            <a:pPr lvl="1"/>
            <a:r>
              <a:rPr lang="en-US" dirty="0"/>
              <a:t>add a </a:t>
            </a:r>
            <a:r>
              <a:rPr lang="en-US" dirty="0" err="1"/>
              <a:t>Postgres</a:t>
            </a:r>
            <a:r>
              <a:rPr lang="en-US" dirty="0"/>
              <a:t> database</a:t>
            </a:r>
          </a:p>
          <a:p>
            <a:r>
              <a:rPr lang="en-US" b="1" dirty="0" err="1"/>
              <a:t>heroku</a:t>
            </a:r>
            <a:r>
              <a:rPr lang="en-US" b="1" dirty="0"/>
              <a:t> </a:t>
            </a:r>
            <a:r>
              <a:rPr lang="en-US" b="1" dirty="0" err="1"/>
              <a:t>pg</a:t>
            </a:r>
            <a:r>
              <a:rPr lang="en-US" b="1" dirty="0"/>
              <a:t> --app quizgame-pg5100</a:t>
            </a:r>
          </a:p>
          <a:p>
            <a:pPr lvl="1"/>
            <a:r>
              <a:rPr lang="en-US" dirty="0"/>
              <a:t>see current status of </a:t>
            </a:r>
            <a:r>
              <a:rPr lang="en-US" dirty="0" err="1"/>
              <a:t>Postgres</a:t>
            </a:r>
            <a:r>
              <a:rPr lang="en-US" dirty="0"/>
              <a:t> database</a:t>
            </a:r>
          </a:p>
          <a:p>
            <a:r>
              <a:rPr lang="en-US" dirty="0"/>
              <a:t>Note: some  (all?) these commands can also be done from web interface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30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1" y="211906"/>
            <a:ext cx="11654757" cy="584010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9058793">
            <a:off x="578163" y="6787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88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Delivery (CD)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3" y="1825625"/>
            <a:ext cx="11783505" cy="4867406"/>
          </a:xfrm>
        </p:spPr>
        <p:txBody>
          <a:bodyPr/>
          <a:lstStyle/>
          <a:p>
            <a:r>
              <a:rPr lang="en-US" dirty="0"/>
              <a:t>Deployment can be done from Maven, as part of the build</a:t>
            </a:r>
          </a:p>
          <a:p>
            <a:r>
              <a:rPr lang="en-US" dirty="0"/>
              <a:t>You could trigger a deployment at each </a:t>
            </a:r>
            <a:r>
              <a:rPr lang="en-US" dirty="0" err="1"/>
              <a:t>Git</a:t>
            </a:r>
            <a:r>
              <a:rPr lang="en-US" dirty="0"/>
              <a:t> Push from a CI server (</a:t>
            </a:r>
            <a:r>
              <a:rPr lang="en-US" dirty="0" err="1"/>
              <a:t>eg</a:t>
            </a:r>
            <a:r>
              <a:rPr lang="en-US" dirty="0"/>
              <a:t>, Travis or Jenkins)</a:t>
            </a:r>
          </a:p>
          <a:p>
            <a:r>
              <a:rPr lang="en-US" dirty="0"/>
              <a:t>Of course, only if code compiles and all tests pass…</a:t>
            </a:r>
          </a:p>
          <a:p>
            <a:r>
              <a:rPr lang="en-US" dirty="0"/>
              <a:t>But you might want to have a special </a:t>
            </a:r>
            <a:r>
              <a:rPr lang="en-US" dirty="0" err="1"/>
              <a:t>Git</a:t>
            </a:r>
            <a:r>
              <a:rPr lang="en-US" dirty="0"/>
              <a:t> branch for deployment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development on  a “</a:t>
            </a:r>
            <a:r>
              <a:rPr lang="en-US" i="1" dirty="0"/>
              <a:t>development</a:t>
            </a:r>
            <a:r>
              <a:rPr lang="en-US" dirty="0"/>
              <a:t>” </a:t>
            </a:r>
            <a:r>
              <a:rPr lang="en-US" dirty="0" err="1"/>
              <a:t>Git</a:t>
            </a:r>
            <a:r>
              <a:rPr lang="en-US" dirty="0"/>
              <a:t> branch and deployment on a “</a:t>
            </a:r>
            <a:r>
              <a:rPr lang="en-US" i="1" dirty="0"/>
              <a:t>deployment</a:t>
            </a:r>
            <a:r>
              <a:rPr lang="en-US" dirty="0"/>
              <a:t>” branch, done only when changes in “</a:t>
            </a:r>
            <a:r>
              <a:rPr lang="en-US" i="1" dirty="0"/>
              <a:t>development</a:t>
            </a:r>
            <a:r>
              <a:rPr lang="en-US" dirty="0"/>
              <a:t>” are </a:t>
            </a:r>
            <a:r>
              <a:rPr lang="en-US" i="1" dirty="0"/>
              <a:t>merged </a:t>
            </a:r>
            <a:r>
              <a:rPr lang="en-US" dirty="0"/>
              <a:t>into the “</a:t>
            </a:r>
            <a:r>
              <a:rPr lang="en-US" i="1" dirty="0"/>
              <a:t>deployment</a:t>
            </a:r>
            <a:r>
              <a:rPr lang="en-US" dirty="0"/>
              <a:t>” branch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2516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(CI)</a:t>
            </a:r>
          </a:p>
        </p:txBody>
      </p:sp>
    </p:spTree>
    <p:extLst>
      <p:ext uri="{BB962C8B-B14F-4D97-AF65-F5344CB8AC3E}">
        <p14:creationId xmlns:p14="http://schemas.microsoft.com/office/powerpoint/2010/main" val="978586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36" y="1825624"/>
            <a:ext cx="11745798" cy="4857979"/>
          </a:xfrm>
        </p:spPr>
        <p:txBody>
          <a:bodyPr/>
          <a:lstStyle/>
          <a:p>
            <a:r>
              <a:rPr lang="en-US" dirty="0"/>
              <a:t>With what learned so far, you can build a whole functional web/enterprise application</a:t>
            </a:r>
          </a:p>
          <a:p>
            <a:pPr lvl="1"/>
            <a:r>
              <a:rPr lang="en-US" dirty="0"/>
              <a:t>GUI, security, testing, database, cloud deployment, etc.</a:t>
            </a:r>
          </a:p>
          <a:p>
            <a:r>
              <a:rPr lang="en-US" dirty="0"/>
              <a:t>But this kind of </a:t>
            </a:r>
            <a:r>
              <a:rPr lang="en-US" i="1" dirty="0"/>
              <a:t>monolithic</a:t>
            </a:r>
            <a:r>
              <a:rPr lang="en-US" dirty="0"/>
              <a:t> application does not </a:t>
            </a:r>
            <a:r>
              <a:rPr lang="en-US" i="1" dirty="0"/>
              <a:t>scale</a:t>
            </a:r>
            <a:r>
              <a:rPr lang="en-US" dirty="0"/>
              <a:t> too well for large systems</a:t>
            </a:r>
          </a:p>
          <a:p>
            <a:r>
              <a:rPr lang="en-US" dirty="0"/>
              <a:t>Enterprise 2 “</a:t>
            </a:r>
            <a:r>
              <a:rPr lang="en-US" i="1" dirty="0"/>
              <a:t>advanced</a:t>
            </a:r>
            <a:r>
              <a:rPr lang="en-US" dirty="0"/>
              <a:t>” course:</a:t>
            </a:r>
          </a:p>
          <a:p>
            <a:pPr lvl="1"/>
            <a:r>
              <a:rPr lang="en-US" dirty="0"/>
              <a:t>Dig into Web Services (</a:t>
            </a:r>
            <a:r>
              <a:rPr lang="en-US" dirty="0" err="1"/>
              <a:t>eg</a:t>
            </a:r>
            <a:r>
              <a:rPr lang="en-US" dirty="0"/>
              <a:t> REST</a:t>
            </a:r>
            <a:r>
              <a:rPr lang="en-US"/>
              <a:t>) and details of HTTP</a:t>
            </a:r>
            <a:endParaRPr lang="en-US" dirty="0"/>
          </a:p>
          <a:p>
            <a:pPr lvl="1"/>
            <a:r>
              <a:rPr lang="en-US" dirty="0"/>
              <a:t>Distributed systems, in particular </a:t>
            </a:r>
            <a:r>
              <a:rPr lang="en-US" i="1" dirty="0" err="1"/>
              <a:t>Microservices</a:t>
            </a:r>
            <a:endParaRPr lang="en-US" i="1" dirty="0"/>
          </a:p>
          <a:p>
            <a:pPr lvl="1"/>
            <a:r>
              <a:rPr lang="en-US" dirty="0"/>
              <a:t>Integration with frontends using JS + AJAX + </a:t>
            </a:r>
            <a:r>
              <a:rPr lang="en-US" dirty="0" err="1"/>
              <a:t>WebSockets</a:t>
            </a:r>
            <a:endParaRPr lang="en-US" dirty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70012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</a:p>
          <a:p>
            <a:r>
              <a:rPr lang="en-US" b="1" dirty="0"/>
              <a:t>.</a:t>
            </a:r>
            <a:r>
              <a:rPr lang="en-US" b="1" dirty="0" err="1"/>
              <a:t>travis.yml</a:t>
            </a:r>
            <a:endParaRPr lang="en-US" b="1" dirty="0"/>
          </a:p>
          <a:p>
            <a:r>
              <a:rPr lang="en-US" b="1" dirty="0"/>
              <a:t>intro/spring/flyway</a:t>
            </a:r>
          </a:p>
          <a:p>
            <a:r>
              <a:rPr lang="en-US" b="1" dirty="0"/>
              <a:t>intro/spring</a:t>
            </a:r>
            <a:r>
              <a:rPr lang="en-US" b="1"/>
              <a:t>/logging</a:t>
            </a:r>
            <a:endParaRPr lang="en-US" b="1" dirty="0"/>
          </a:p>
          <a:p>
            <a:r>
              <a:rPr lang="en-US" b="1" dirty="0"/>
              <a:t>intro/spring/deployment</a:t>
            </a:r>
          </a:p>
          <a:p>
            <a:r>
              <a:rPr lang="en-US" dirty="0"/>
              <a:t>Exercises for Lesson 11 (see documentation)</a:t>
            </a:r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55" y="1825624"/>
            <a:ext cx="11848699" cy="48928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time there is a change in the code, you want to know if application is still working fine</a:t>
            </a:r>
          </a:p>
          <a:p>
            <a:r>
              <a:rPr lang="en-US" dirty="0"/>
              <a:t>Possible problems: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Code does not compile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Changes broke some functionalities, and some tests now fail</a:t>
            </a:r>
          </a:p>
          <a:p>
            <a:r>
              <a:rPr lang="en-US" dirty="0"/>
              <a:t>When to check? At each </a:t>
            </a:r>
            <a:r>
              <a:rPr lang="en-US" i="1" dirty="0" err="1"/>
              <a:t>Git</a:t>
            </a:r>
            <a:r>
              <a:rPr lang="en-US" i="1" dirty="0"/>
              <a:t> Push</a:t>
            </a:r>
          </a:p>
          <a:p>
            <a:r>
              <a:rPr lang="en-US" dirty="0"/>
              <a:t>Could ask developers to always do a “</a:t>
            </a:r>
            <a:r>
              <a:rPr lang="en-US" i="1" dirty="0" err="1"/>
              <a:t>mvn</a:t>
            </a:r>
            <a:r>
              <a:rPr lang="en-US" i="1" dirty="0"/>
              <a:t> clean verify</a:t>
            </a:r>
            <a:r>
              <a:rPr lang="en-US" dirty="0"/>
              <a:t>” before each commit, but: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They might forget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Test cases might take </a:t>
            </a:r>
            <a:r>
              <a:rPr lang="en-US" b="1" dirty="0"/>
              <a:t>hours</a:t>
            </a:r>
            <a:r>
              <a:rPr lang="en-US" dirty="0"/>
              <a:t> to run</a:t>
            </a:r>
          </a:p>
        </p:txBody>
      </p:sp>
    </p:spTree>
    <p:extLst>
      <p:ext uri="{BB962C8B-B14F-4D97-AF65-F5344CB8AC3E}">
        <p14:creationId xmlns:p14="http://schemas.microsoft.com/office/powerpoint/2010/main" val="127854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05" y="1825624"/>
            <a:ext cx="11790948" cy="48831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server that automatically pulls from </a:t>
            </a:r>
            <a:r>
              <a:rPr lang="en-US" dirty="0" err="1"/>
              <a:t>Git</a:t>
            </a:r>
            <a:r>
              <a:rPr lang="en-US" dirty="0"/>
              <a:t> at each push</a:t>
            </a:r>
          </a:p>
          <a:p>
            <a:r>
              <a:rPr lang="en-US" dirty="0"/>
              <a:t>Build your application and run all tests</a:t>
            </a:r>
          </a:p>
          <a:p>
            <a:r>
              <a:rPr lang="en-US" dirty="0"/>
              <a:t>Inform developers (</a:t>
            </a:r>
            <a:r>
              <a:rPr lang="en-US" dirty="0" err="1"/>
              <a:t>eg</a:t>
            </a:r>
            <a:r>
              <a:rPr lang="en-US" dirty="0"/>
              <a:t> by email) if a build fails</a:t>
            </a:r>
          </a:p>
          <a:p>
            <a:r>
              <a:rPr lang="en-US" dirty="0"/>
              <a:t>Can keep track of build history</a:t>
            </a:r>
          </a:p>
          <a:p>
            <a:r>
              <a:rPr lang="en-US" dirty="0"/>
              <a:t>Can check a </a:t>
            </a:r>
            <a:r>
              <a:rPr lang="en-US" dirty="0" err="1"/>
              <a:t>Git</a:t>
            </a:r>
            <a:r>
              <a:rPr lang="en-US" dirty="0"/>
              <a:t> PR (Pull Request) before merging it</a:t>
            </a:r>
          </a:p>
          <a:p>
            <a:r>
              <a:rPr lang="en-US" i="1" dirty="0"/>
              <a:t>Jenkins</a:t>
            </a:r>
            <a:r>
              <a:rPr lang="en-US" dirty="0"/>
              <a:t> is the most used CI server, which you can install on your machines</a:t>
            </a:r>
          </a:p>
          <a:p>
            <a:r>
              <a:rPr lang="en-US" dirty="0"/>
              <a:t>Extremely useful when working in teams</a:t>
            </a:r>
          </a:p>
          <a:p>
            <a:pPr lvl="1"/>
            <a:r>
              <a:rPr lang="en-US" dirty="0"/>
              <a:t>If you end up working in a company not using CI, </a:t>
            </a:r>
            <a:r>
              <a:rPr lang="en-US" b="1" dirty="0"/>
              <a:t>run away!!!</a:t>
            </a:r>
          </a:p>
        </p:txBody>
      </p:sp>
    </p:spTree>
    <p:extLst>
      <p:ext uri="{BB962C8B-B14F-4D97-AF65-F5344CB8AC3E}">
        <p14:creationId xmlns:p14="http://schemas.microsoft.com/office/powerpoint/2010/main" val="173979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Travis 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5" y="1825624"/>
            <a:ext cx="11848699" cy="4883183"/>
          </a:xfrm>
        </p:spPr>
        <p:txBody>
          <a:bodyPr/>
          <a:lstStyle/>
          <a:p>
            <a:r>
              <a:rPr lang="en-US" dirty="0"/>
              <a:t>A cloud CI provider: </a:t>
            </a:r>
            <a:r>
              <a:rPr lang="en-US" dirty="0">
                <a:hlinkClick r:id="rId2"/>
              </a:rPr>
              <a:t>www.travis-ci.org</a:t>
            </a:r>
            <a:endParaRPr lang="en-US" dirty="0"/>
          </a:p>
          <a:p>
            <a:r>
              <a:rPr lang="en-US" dirty="0"/>
              <a:t>Free for open-source projects</a:t>
            </a:r>
          </a:p>
          <a:p>
            <a:r>
              <a:rPr lang="en-US" dirty="0"/>
              <a:t>Supporting many languages, not just Java</a:t>
            </a:r>
          </a:p>
          <a:p>
            <a:r>
              <a:rPr lang="en-US" dirty="0"/>
              <a:t>Can be integrated with GitHub, </a:t>
            </a:r>
            <a:r>
              <a:rPr lang="en-US" dirty="0" err="1"/>
              <a:t>eg</a:t>
            </a:r>
            <a:r>
              <a:rPr lang="en-US" dirty="0"/>
              <a:t> build at each </a:t>
            </a:r>
            <a:r>
              <a:rPr lang="en-US" dirty="0" err="1"/>
              <a:t>Git</a:t>
            </a:r>
            <a:r>
              <a:rPr lang="en-US" dirty="0"/>
              <a:t> Push</a:t>
            </a:r>
          </a:p>
          <a:p>
            <a:r>
              <a:rPr lang="en-US" dirty="0"/>
              <a:t>Quite easy to setup: besides creating an account, in project you just need a “</a:t>
            </a:r>
            <a:r>
              <a:rPr lang="en-US" i="1" dirty="0"/>
              <a:t>.</a:t>
            </a:r>
            <a:r>
              <a:rPr lang="en-US" i="1" dirty="0" err="1"/>
              <a:t>travis.yml</a:t>
            </a:r>
            <a:r>
              <a:rPr lang="en-US" dirty="0"/>
              <a:t>” </a:t>
            </a:r>
            <a:r>
              <a:rPr lang="en-US" dirty="0" err="1"/>
              <a:t>config</a:t>
            </a:r>
            <a:r>
              <a:rPr lang="en-US" dirty="0"/>
              <a:t>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7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3" y="394636"/>
            <a:ext cx="5312466" cy="5072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035" y="394636"/>
            <a:ext cx="6095794" cy="439533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8914465">
            <a:off x="5656151" y="188979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Maintenance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2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0" y="1825624"/>
            <a:ext cx="11821212" cy="4876833"/>
          </a:xfrm>
        </p:spPr>
        <p:txBody>
          <a:bodyPr/>
          <a:lstStyle/>
          <a:p>
            <a:r>
              <a:rPr lang="en-US" dirty="0"/>
              <a:t>So far, by configuring “</a:t>
            </a:r>
            <a:r>
              <a:rPr lang="en-US" i="1" dirty="0"/>
              <a:t>create-drop</a:t>
            </a:r>
            <a:r>
              <a:rPr lang="en-US" dirty="0"/>
              <a:t>” in Hibernate, we were always recreating the schema of the database</a:t>
            </a:r>
          </a:p>
          <a:p>
            <a:r>
              <a:rPr lang="en-US" dirty="0"/>
              <a:t>This of course does not work in production… you do not want to delete your database at each application restart!!!</a:t>
            </a:r>
          </a:p>
          <a:p>
            <a:r>
              <a:rPr lang="en-US" dirty="0"/>
              <a:t>A possible (but not good) solution is to use “</a:t>
            </a:r>
            <a:r>
              <a:rPr lang="en-US" i="1" dirty="0"/>
              <a:t>update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It will create a database (based on your entities) if not existing, otherwise will try to update the current one</a:t>
            </a:r>
          </a:p>
        </p:txBody>
      </p:sp>
    </p:spTree>
    <p:extLst>
      <p:ext uri="{BB962C8B-B14F-4D97-AF65-F5344CB8AC3E}">
        <p14:creationId xmlns:p14="http://schemas.microsoft.com/office/powerpoint/2010/main" val="146735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7286</TotalTime>
  <Words>1852</Words>
  <Application>Microsoft Macintosh PowerPoint</Application>
  <PresentationFormat>Widescreen</PresentationFormat>
  <Paragraphs>162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Enterprise Programmering 1  Lesson 11: CI and Deployment</vt:lpstr>
      <vt:lpstr>About these slides</vt:lpstr>
      <vt:lpstr>Continuous Integration (CI)</vt:lpstr>
      <vt:lpstr>Code Evolution</vt:lpstr>
      <vt:lpstr>CI Server</vt:lpstr>
      <vt:lpstr>Travis CI</vt:lpstr>
      <vt:lpstr>PowerPoint Presentation</vt:lpstr>
      <vt:lpstr>Database Maintenance</vt:lpstr>
      <vt:lpstr>Database Migrations</vt:lpstr>
      <vt:lpstr>Issues with “update”</vt:lpstr>
      <vt:lpstr>Solution</vt:lpstr>
      <vt:lpstr>Flyway</vt:lpstr>
      <vt:lpstr>Logging</vt:lpstr>
      <vt:lpstr>Log Statements</vt:lpstr>
      <vt:lpstr>SLF4J and Logback</vt:lpstr>
      <vt:lpstr>Loggers</vt:lpstr>
      <vt:lpstr>Log Statements and Levels</vt:lpstr>
      <vt:lpstr>Setting Log Levels</vt:lpstr>
      <vt:lpstr>String Concatenation</vt:lpstr>
      <vt:lpstr>Cloud Deployment</vt:lpstr>
      <vt:lpstr>Deployment</vt:lpstr>
      <vt:lpstr>Cloud Deployment</vt:lpstr>
      <vt:lpstr>Definition of “Cloud”</vt:lpstr>
      <vt:lpstr>Heroku</vt:lpstr>
      <vt:lpstr>Using Heroku</vt:lpstr>
      <vt:lpstr>Jar Deployment</vt:lpstr>
      <vt:lpstr>From Command Line (CLI)</vt:lpstr>
      <vt:lpstr>PowerPoint Presentation</vt:lpstr>
      <vt:lpstr>Continuous Delivery (CD)</vt:lpstr>
      <vt:lpstr>What Next?</vt:lpstr>
      <vt:lpstr>Git Repository Modules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474</cp:revision>
  <cp:lastPrinted>2017-12-21T12:07:11Z</cp:lastPrinted>
  <dcterms:created xsi:type="dcterms:W3CDTF">2017-12-10T14:32:25Z</dcterms:created>
  <dcterms:modified xsi:type="dcterms:W3CDTF">2019-03-27T18:29:32Z</dcterms:modified>
</cp:coreProperties>
</file>