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5" r:id="rId9"/>
    <p:sldId id="281" r:id="rId10"/>
    <p:sldId id="282" r:id="rId11"/>
    <p:sldId id="283" r:id="rId12"/>
    <p:sldId id="284" r:id="rId13"/>
    <p:sldId id="294" r:id="rId14"/>
    <p:sldId id="286" r:id="rId15"/>
    <p:sldId id="287" r:id="rId16"/>
    <p:sldId id="289" r:id="rId17"/>
    <p:sldId id="288" r:id="rId18"/>
    <p:sldId id="290" r:id="rId19"/>
    <p:sldId id="293" r:id="rId20"/>
    <p:sldId id="291" r:id="rId21"/>
    <p:sldId id="292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0"/>
    <p:restoredTop sz="94613"/>
  </p:normalViewPr>
  <p:slideViewPr>
    <p:cSldViewPr snapToGrid="0" snapToObjects="1">
      <p:cViewPr varScale="1">
        <p:scale>
          <a:sx n="129" d="100"/>
          <a:sy n="129" d="100"/>
        </p:scale>
        <p:origin x="4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06-Feb-19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5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06-Feb-19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06-Feb-19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06-Feb-19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06-Feb-19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06-Feb-19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06-Feb-19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06-Feb-19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3408448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05: EJB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9720" y="5257799"/>
            <a:ext cx="9144000" cy="1337441"/>
          </a:xfrm>
        </p:spPr>
        <p:txBody>
          <a:bodyPr>
            <a:normAutofit/>
          </a:bodyPr>
          <a:lstStyle/>
          <a:p>
            <a:pPr algn="r"/>
            <a:r>
              <a:rPr lang="en-US" smtClean="0"/>
              <a:t>Prof. </a:t>
            </a:r>
            <a:r>
              <a:rPr lang="en-US" dirty="0" smtClean="0"/>
              <a:t>Andrea Arcuri</a:t>
            </a:r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Arquillian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49" y="1825624"/>
            <a:ext cx="11919473" cy="5032376"/>
          </a:xfrm>
        </p:spPr>
        <p:txBody>
          <a:bodyPr/>
          <a:lstStyle/>
          <a:p>
            <a:r>
              <a:rPr lang="en-US" dirty="0" smtClean="0"/>
              <a:t>A library extending JUnit that allows you to package JAR/WAR files directly from tests and deploy them on a container</a:t>
            </a:r>
          </a:p>
          <a:p>
            <a:r>
              <a:rPr lang="en-US" dirty="0" smtClean="0"/>
              <a:t>The tests themselves are run in the container, so can use dependency injection </a:t>
            </a:r>
            <a:r>
              <a:rPr lang="en-US" i="1" dirty="0" smtClean="0"/>
              <a:t>@EJB </a:t>
            </a:r>
          </a:p>
          <a:p>
            <a:r>
              <a:rPr lang="en-US" dirty="0" smtClean="0"/>
              <a:t>Configuration in special resource file called </a:t>
            </a:r>
            <a:r>
              <a:rPr lang="en-US" i="1" dirty="0" err="1" smtClean="0"/>
              <a:t>arquillian.xml</a:t>
            </a:r>
            <a:endParaRPr lang="en-US" dirty="0" smtClean="0"/>
          </a:p>
          <a:p>
            <a:r>
              <a:rPr lang="en-US" dirty="0" smtClean="0"/>
              <a:t>Limitations: cannot just right-click in IDE to run tests, need some manual settings first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mr-IN" dirty="0" smtClean="0"/>
              <a:t>…</a:t>
            </a:r>
            <a:r>
              <a:rPr lang="en-US" dirty="0" smtClean="0"/>
              <a:t> plus, you still need to download and install a JEE Container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497" y="1553737"/>
            <a:ext cx="11671609" cy="171315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Arquillian</a:t>
            </a:r>
            <a:r>
              <a:rPr lang="en-US" dirty="0" smtClean="0"/>
              <a:t> “</a:t>
            </a:r>
            <a:r>
              <a:rPr lang="en-US" dirty="0" err="1" smtClean="0"/>
              <a:t>WildFly</a:t>
            </a:r>
            <a:r>
              <a:rPr lang="en-US" dirty="0" smtClean="0"/>
              <a:t> Managed”</a:t>
            </a:r>
          </a:p>
          <a:p>
            <a:r>
              <a:rPr lang="en-US" dirty="0" smtClean="0"/>
              <a:t>“Working directory” -&gt;  “$MODULE_DIR</a:t>
            </a:r>
            <a:r>
              <a:rPr lang="en-US" dirty="0" smtClean="0"/>
              <a:t>$”</a:t>
            </a:r>
          </a:p>
          <a:p>
            <a:pPr lvl="1"/>
            <a:r>
              <a:rPr lang="en-US" dirty="0" smtClean="0"/>
              <a:t>note: recent versions of IntelliJ might use a different name for such variable, </a:t>
            </a:r>
            <a:r>
              <a:rPr lang="en-US" dirty="0" err="1" smtClean="0"/>
              <a:t>eg</a:t>
            </a:r>
            <a:r>
              <a:rPr lang="en-US" dirty="0"/>
              <a:t> “$MODULE_WORKING_DIR</a:t>
            </a:r>
            <a:r>
              <a:rPr lang="en-US" dirty="0" smtClean="0"/>
              <a:t>$”. Just choose the right one from the drop-down list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223" y="3270324"/>
            <a:ext cx="5196495" cy="34316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2921" y="3266893"/>
            <a:ext cx="5167297" cy="343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4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Download/Install </a:t>
            </a:r>
            <a:r>
              <a:rPr lang="en-US" dirty="0" err="1" smtClean="0"/>
              <a:t>WildFly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45" y="1825624"/>
            <a:ext cx="11607501" cy="4930178"/>
          </a:xfrm>
        </p:spPr>
        <p:txBody>
          <a:bodyPr/>
          <a:lstStyle/>
          <a:p>
            <a:r>
              <a:rPr lang="en-US" dirty="0" smtClean="0"/>
              <a:t>We do it with a Maven plugin, as part of the build</a:t>
            </a:r>
          </a:p>
          <a:p>
            <a:pPr lvl="1"/>
            <a:r>
              <a:rPr lang="en-US" dirty="0" smtClean="0"/>
              <a:t>Note: we could use Docker… but here we just want to see how Maven plugins can be used to do several different things during the build</a:t>
            </a:r>
          </a:p>
          <a:p>
            <a:r>
              <a:rPr lang="en-US" dirty="0" err="1" smtClean="0"/>
              <a:t>WildFly</a:t>
            </a:r>
            <a:r>
              <a:rPr lang="en-US" dirty="0" smtClean="0"/>
              <a:t> installed under the “</a:t>
            </a:r>
            <a:r>
              <a:rPr lang="en-US" i="1" dirty="0" smtClean="0"/>
              <a:t>target</a:t>
            </a:r>
            <a:r>
              <a:rPr lang="en-US" dirty="0" smtClean="0"/>
              <a:t>” folder</a:t>
            </a:r>
          </a:p>
          <a:p>
            <a:pPr lvl="1"/>
            <a:r>
              <a:rPr lang="en-US" dirty="0" smtClean="0"/>
              <a:t>So it would be deleted when running “</a:t>
            </a:r>
            <a:r>
              <a:rPr lang="en-US" i="1" dirty="0" err="1" smtClean="0"/>
              <a:t>mvn</a:t>
            </a:r>
            <a:r>
              <a:rPr lang="en-US" i="1" dirty="0" smtClean="0"/>
              <a:t> clean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Need to run “</a:t>
            </a:r>
            <a:r>
              <a:rPr lang="en-US" i="1" dirty="0" err="1" smtClean="0"/>
              <a:t>mvn</a:t>
            </a:r>
            <a:r>
              <a:rPr lang="en-US" i="1" dirty="0" smtClean="0"/>
              <a:t> test</a:t>
            </a:r>
            <a:r>
              <a:rPr lang="en-US" dirty="0" smtClean="0"/>
              <a:t>” at least once to download/install </a:t>
            </a:r>
            <a:r>
              <a:rPr lang="en-US" dirty="0" err="1" smtClean="0"/>
              <a:t>WildFly</a:t>
            </a:r>
            <a:r>
              <a:rPr lang="en-US" dirty="0" smtClean="0"/>
              <a:t> BEFORE you can run tests in IntelliJ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5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Multi-Module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405" y="1825624"/>
            <a:ext cx="11708780" cy="496175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Usually, you would run Maven commands like “</a:t>
            </a:r>
            <a:r>
              <a:rPr lang="en-US" i="1" dirty="0" err="1" smtClean="0"/>
              <a:t>mvn</a:t>
            </a:r>
            <a:r>
              <a:rPr lang="en-US" i="1" dirty="0" smtClean="0"/>
              <a:t> test</a:t>
            </a:r>
            <a:r>
              <a:rPr lang="en-US" dirty="0" smtClean="0"/>
              <a:t>” directly from the root of your project</a:t>
            </a:r>
          </a:p>
          <a:p>
            <a:r>
              <a:rPr lang="en-US" dirty="0" smtClean="0"/>
              <a:t>TSDES is a large project: if you build from root, might take a long while…</a:t>
            </a:r>
          </a:p>
          <a:p>
            <a:pPr lvl="1"/>
            <a:r>
              <a:rPr lang="en-US" dirty="0" smtClean="0"/>
              <a:t>well, “</a:t>
            </a:r>
            <a:r>
              <a:rPr lang="en-US" i="1" dirty="0" smtClean="0"/>
              <a:t>large</a:t>
            </a:r>
            <a:r>
              <a:rPr lang="en-US" dirty="0" smtClean="0"/>
              <a:t>” for students, but not compared to actual enterprise systems…</a:t>
            </a:r>
          </a:p>
          <a:p>
            <a:r>
              <a:rPr lang="en-US" dirty="0" smtClean="0"/>
              <a:t>If you build a module directly (</a:t>
            </a:r>
            <a:r>
              <a:rPr lang="en-US" dirty="0" err="1" smtClean="0"/>
              <a:t>eg</a:t>
            </a:r>
            <a:r>
              <a:rPr lang="en-US" dirty="0" smtClean="0"/>
              <a:t> “</a:t>
            </a:r>
            <a:r>
              <a:rPr lang="en-US" i="1" dirty="0" err="1" smtClean="0"/>
              <a:t>mvn</a:t>
            </a:r>
            <a:r>
              <a:rPr lang="en-US" i="1" dirty="0" smtClean="0"/>
              <a:t> test</a:t>
            </a:r>
            <a:r>
              <a:rPr lang="en-US" dirty="0" smtClean="0"/>
              <a:t>” in the module folder), it will fail if using other modules as dependency</a:t>
            </a:r>
          </a:p>
          <a:p>
            <a:r>
              <a:rPr lang="en-US" dirty="0" smtClean="0"/>
              <a:t>You need to run “</a:t>
            </a:r>
            <a:r>
              <a:rPr lang="en-US" i="1" dirty="0" err="1" smtClean="0"/>
              <a:t>mvn</a:t>
            </a:r>
            <a:r>
              <a:rPr lang="en-US" i="1" dirty="0" smtClean="0"/>
              <a:t> install -</a:t>
            </a:r>
            <a:r>
              <a:rPr lang="en-US" i="1" dirty="0" err="1" smtClean="0"/>
              <a:t>DskipTests</a:t>
            </a:r>
            <a:r>
              <a:rPr lang="en-US" dirty="0" smtClean="0"/>
              <a:t>” at least once from the root of the project</a:t>
            </a:r>
          </a:p>
          <a:p>
            <a:pPr lvl="1"/>
            <a:r>
              <a:rPr lang="en-US" dirty="0" smtClean="0"/>
              <a:t>so, all JARs of the modules get installed in your </a:t>
            </a:r>
            <a:r>
              <a:rPr lang="en-US" i="1" dirty="0" smtClean="0"/>
              <a:t>~/.m2</a:t>
            </a:r>
            <a:r>
              <a:rPr lang="en-US" dirty="0" smtClean="0"/>
              <a:t> folder, and can be referenced when modules are built in isolation and not from the root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85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931" y="1825625"/>
            <a:ext cx="11671609" cy="4835370"/>
          </a:xfrm>
        </p:spPr>
        <p:txBody>
          <a:bodyPr/>
          <a:lstStyle/>
          <a:p>
            <a:r>
              <a:rPr lang="en-US" dirty="0" smtClean="0"/>
              <a:t>A server like </a:t>
            </a:r>
            <a:r>
              <a:rPr lang="en-US" dirty="0" err="1" smtClean="0"/>
              <a:t>WildFly</a:t>
            </a:r>
            <a:r>
              <a:rPr lang="en-US" dirty="0" smtClean="0"/>
              <a:t> will have a </a:t>
            </a:r>
            <a:r>
              <a:rPr lang="en-US" i="1" dirty="0" smtClean="0"/>
              <a:t>pool of threads</a:t>
            </a:r>
          </a:p>
          <a:p>
            <a:r>
              <a:rPr lang="en-US" dirty="0" smtClean="0"/>
              <a:t>Each incoming HTTP request could be handled by a different thread, possibly in parallel on 2 or more CPUs</a:t>
            </a:r>
          </a:p>
          <a:p>
            <a:r>
              <a:rPr lang="en-US" dirty="0" smtClean="0"/>
              <a:t>Issue when different threads are working on same data</a:t>
            </a:r>
          </a:p>
          <a:p>
            <a:pPr lvl="1"/>
            <a:r>
              <a:rPr lang="en-US" dirty="0" smtClean="0"/>
              <a:t>example, state in a </a:t>
            </a:r>
            <a:r>
              <a:rPr lang="en-US" i="1" dirty="0" smtClean="0"/>
              <a:t>@Singleton</a:t>
            </a:r>
          </a:p>
          <a:p>
            <a:pPr lvl="1"/>
            <a:r>
              <a:rPr lang="en-US" dirty="0" smtClean="0"/>
              <a:t>recall that threads in the same process share the same </a:t>
            </a:r>
            <a:r>
              <a:rPr lang="en-US" i="1" dirty="0" smtClean="0"/>
              <a:t>heap, </a:t>
            </a:r>
            <a:r>
              <a:rPr lang="en-US" dirty="0" err="1" smtClean="0"/>
              <a:t>ie</a:t>
            </a:r>
            <a:r>
              <a:rPr lang="en-US" dirty="0" smtClean="0"/>
              <a:t> the objects and their state declared with </a:t>
            </a:r>
            <a:r>
              <a:rPr lang="en-US" i="1" dirty="0" smtClean="0"/>
              <a:t>new</a:t>
            </a:r>
            <a:r>
              <a:rPr lang="en-US" dirty="0" smtClean="0"/>
              <a:t> keyword, but each thread has its own </a:t>
            </a:r>
            <a:r>
              <a:rPr lang="en-US" i="1" dirty="0" smtClean="0"/>
              <a:t>method-call-stack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2214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and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86" y="1825624"/>
            <a:ext cx="6404963" cy="4879975"/>
          </a:xfrm>
        </p:spPr>
        <p:txBody>
          <a:bodyPr/>
          <a:lstStyle/>
          <a:p>
            <a:r>
              <a:rPr lang="en-US" dirty="0" smtClean="0"/>
              <a:t>Assume a thread is manipulating a variable 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eg</a:t>
            </a:r>
            <a:r>
              <a:rPr lang="en-US" dirty="0" smtClean="0"/>
              <a:t>, by doing </a:t>
            </a:r>
            <a:r>
              <a:rPr lang="en-US" b="1" dirty="0" smtClean="0"/>
              <a:t>x++</a:t>
            </a:r>
          </a:p>
          <a:p>
            <a:r>
              <a:rPr lang="en-US" b="1" dirty="0"/>
              <a:t>x</a:t>
            </a:r>
            <a:r>
              <a:rPr lang="en-US" dirty="0" smtClean="0"/>
              <a:t> needs to be loaded from the RAM, all the way down to the CPU registers</a:t>
            </a:r>
          </a:p>
          <a:p>
            <a:r>
              <a:rPr lang="en-US" dirty="0" smtClean="0"/>
              <a:t>It might take a while before changes in registers are propagated back to the RAM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97382" y="1717997"/>
            <a:ext cx="1598340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497381" y="2680719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L2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497380" y="3643441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L1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497382" y="4606163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Registers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736920" y="1717997"/>
            <a:ext cx="1598340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736919" y="2680719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L2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736918" y="3643441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L1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736920" y="4606163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Registers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97380" y="5568885"/>
            <a:ext cx="1553737" cy="446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759219" y="5568885"/>
            <a:ext cx="1553737" cy="446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081470" y="2320162"/>
            <a:ext cx="0" cy="22860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11614902" y="2295669"/>
            <a:ext cx="1" cy="23349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489564" y="4542135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x=1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9057360" y="5530300"/>
            <a:ext cx="701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x++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730252" y="1796942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x=0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10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825625"/>
            <a:ext cx="11658600" cy="4787446"/>
          </a:xfrm>
        </p:spPr>
        <p:txBody>
          <a:bodyPr>
            <a:normAutofit/>
          </a:bodyPr>
          <a:lstStyle/>
          <a:p>
            <a:r>
              <a:rPr lang="en-US" i="1" dirty="0" smtClean="0"/>
              <a:t>RAM</a:t>
            </a:r>
            <a:r>
              <a:rPr lang="en-US" dirty="0" smtClean="0"/>
              <a:t> are </a:t>
            </a:r>
            <a:r>
              <a:rPr lang="en-US" i="1" dirty="0" smtClean="0"/>
              <a:t>large</a:t>
            </a:r>
            <a:r>
              <a:rPr lang="en-US" dirty="0" smtClean="0"/>
              <a:t> but </a:t>
            </a:r>
            <a:r>
              <a:rPr lang="en-US" i="1" dirty="0" smtClean="0"/>
              <a:t>expensive</a:t>
            </a:r>
            <a:r>
              <a:rPr lang="en-US" dirty="0" smtClean="0"/>
              <a:t> and </a:t>
            </a:r>
            <a:r>
              <a:rPr lang="en-US" i="1" dirty="0" smtClean="0"/>
              <a:t>slow</a:t>
            </a:r>
          </a:p>
          <a:p>
            <a:r>
              <a:rPr lang="en-US" i="1" dirty="0" smtClean="0"/>
              <a:t>Caches </a:t>
            </a:r>
            <a:r>
              <a:rPr lang="en-US" dirty="0" smtClean="0"/>
              <a:t>are </a:t>
            </a:r>
            <a:r>
              <a:rPr lang="en-US" i="1" dirty="0" smtClean="0"/>
              <a:t>faster</a:t>
            </a:r>
            <a:r>
              <a:rPr lang="en-US" dirty="0" smtClean="0"/>
              <a:t> but (much) </a:t>
            </a:r>
            <a:r>
              <a:rPr lang="en-US" i="1" dirty="0" smtClean="0"/>
              <a:t>smaller</a:t>
            </a:r>
          </a:p>
          <a:p>
            <a:r>
              <a:rPr lang="en-US" dirty="0" smtClean="0"/>
              <a:t>A computation will use data, and we want to have such data as close as possible to the CPU</a:t>
            </a:r>
          </a:p>
          <a:p>
            <a:r>
              <a:rPr lang="en-US" dirty="0" smtClean="0"/>
              <a:t>But registers/caches cannot hold all the data needed for the computation (</a:t>
            </a:r>
            <a:r>
              <a:rPr lang="en-US" dirty="0" err="1" smtClean="0"/>
              <a:t>ie</a:t>
            </a:r>
            <a:r>
              <a:rPr lang="en-US" dirty="0" smtClean="0"/>
              <a:t> the code executed by the thread)</a:t>
            </a:r>
          </a:p>
          <a:p>
            <a:r>
              <a:rPr lang="en-US" dirty="0" smtClean="0"/>
              <a:t>So, page swaps between caches to retrieve needed data</a:t>
            </a:r>
          </a:p>
          <a:p>
            <a:r>
              <a:rPr lang="en-US" i="1" dirty="0" smtClean="0"/>
              <a:t>If data already in cache, do not load it again from RAM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4013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Issue: 2 Threads on 2 CPUs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86" y="1825624"/>
            <a:ext cx="6502575" cy="495073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Assume both threads are reading the same </a:t>
            </a:r>
            <a:r>
              <a:rPr lang="en-US" b="1" dirty="0" smtClean="0"/>
              <a:t>x</a:t>
            </a:r>
            <a:r>
              <a:rPr lang="en-US" dirty="0" smtClean="0"/>
              <a:t> from the heap</a:t>
            </a:r>
          </a:p>
          <a:p>
            <a:r>
              <a:rPr lang="en-US" dirty="0" smtClean="0"/>
              <a:t>Registers in both CPUs will see the same value,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b="1" dirty="0" smtClean="0"/>
              <a:t>x=0</a:t>
            </a:r>
          </a:p>
          <a:p>
            <a:r>
              <a:rPr lang="en-US" dirty="0" smtClean="0"/>
              <a:t>But what if CPU-0 does a </a:t>
            </a:r>
            <a:r>
              <a:rPr lang="en-US" b="1" dirty="0" smtClean="0"/>
              <a:t>x++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CPU-1 will not see it, as still using the cached </a:t>
            </a:r>
            <a:r>
              <a:rPr lang="en-US" b="1" dirty="0" smtClean="0"/>
              <a:t>x=0</a:t>
            </a:r>
          </a:p>
          <a:p>
            <a:r>
              <a:rPr lang="en-US" dirty="0" smtClean="0"/>
              <a:t>What if both CPUs do a </a:t>
            </a:r>
            <a:r>
              <a:rPr lang="en-US" b="1" dirty="0" smtClean="0"/>
              <a:t>x++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only one of them might effect the RAM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497381" y="2680719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L2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497380" y="3643441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L1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497382" y="4606163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Registers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609119" y="1708277"/>
            <a:ext cx="1598340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736919" y="2680719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L2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736918" y="3643441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L1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736920" y="4606163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Registers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519684" y="5568885"/>
            <a:ext cx="1553737" cy="446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CPU-0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759219" y="5568885"/>
            <a:ext cx="1553737" cy="446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CPU-1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8" idx="2"/>
            <a:endCxn id="9" idx="0"/>
          </p:cNvCxnSpPr>
          <p:nvPr/>
        </p:nvCxnSpPr>
        <p:spPr>
          <a:xfrm>
            <a:off x="9408289" y="2310442"/>
            <a:ext cx="1127801" cy="37027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10" idx="0"/>
          </p:cNvCxnSpPr>
          <p:nvPr/>
        </p:nvCxnSpPr>
        <p:spPr>
          <a:xfrm flipH="1">
            <a:off x="10536089" y="3282884"/>
            <a:ext cx="1" cy="36055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12" idx="0"/>
          </p:cNvCxnSpPr>
          <p:nvPr/>
        </p:nvCxnSpPr>
        <p:spPr>
          <a:xfrm>
            <a:off x="8296553" y="5208328"/>
            <a:ext cx="0" cy="36055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7" idx="0"/>
          </p:cNvCxnSpPr>
          <p:nvPr/>
        </p:nvCxnSpPr>
        <p:spPr>
          <a:xfrm>
            <a:off x="8296551" y="4245606"/>
            <a:ext cx="2" cy="36055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  <a:endCxn id="6" idx="0"/>
          </p:cNvCxnSpPr>
          <p:nvPr/>
        </p:nvCxnSpPr>
        <p:spPr>
          <a:xfrm flipH="1">
            <a:off x="8296551" y="3282884"/>
            <a:ext cx="1" cy="36055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5" idx="0"/>
          </p:cNvCxnSpPr>
          <p:nvPr/>
        </p:nvCxnSpPr>
        <p:spPr>
          <a:xfrm flipH="1">
            <a:off x="8296552" y="2310442"/>
            <a:ext cx="1111737" cy="37027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2"/>
            <a:endCxn id="13" idx="0"/>
          </p:cNvCxnSpPr>
          <p:nvPr/>
        </p:nvCxnSpPr>
        <p:spPr>
          <a:xfrm flipH="1">
            <a:off x="10536088" y="5208328"/>
            <a:ext cx="3" cy="36055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2"/>
            <a:endCxn id="11" idx="0"/>
          </p:cNvCxnSpPr>
          <p:nvPr/>
        </p:nvCxnSpPr>
        <p:spPr>
          <a:xfrm>
            <a:off x="10536089" y="4245606"/>
            <a:ext cx="2" cy="36055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1791798" y="2196363"/>
            <a:ext cx="0" cy="24098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440580" y="1673143"/>
            <a:ext cx="702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x=0</a:t>
            </a:r>
            <a:endParaRPr lang="en-US" sz="28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024780" y="2261736"/>
            <a:ext cx="0" cy="22860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673562" y="1738516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x=0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836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86" y="1825624"/>
            <a:ext cx="6502575" cy="495073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threads are executed at same time, both will change </a:t>
            </a:r>
            <a:r>
              <a:rPr lang="en-US" b="1" dirty="0" smtClean="0"/>
              <a:t>x</a:t>
            </a:r>
            <a:r>
              <a:rPr lang="en-US" dirty="0" smtClean="0"/>
              <a:t> from 0 to 1</a:t>
            </a:r>
          </a:p>
          <a:p>
            <a:r>
              <a:rPr lang="en-US" b="1" dirty="0" smtClean="0"/>
              <a:t>x=1</a:t>
            </a:r>
            <a:r>
              <a:rPr lang="en-US" dirty="0" smtClean="0"/>
              <a:t> will be in the cache, and later on propagated up to the RAM</a:t>
            </a:r>
          </a:p>
          <a:p>
            <a:r>
              <a:rPr lang="en-US" dirty="0" smtClean="0"/>
              <a:t>But if 2 threads do not run at exactly same time, the result could be </a:t>
            </a:r>
            <a:r>
              <a:rPr lang="en-US" b="1" dirty="0" smtClean="0"/>
              <a:t>x=2</a:t>
            </a:r>
            <a:r>
              <a:rPr lang="en-US" dirty="0" smtClean="0"/>
              <a:t>, as second thread could use the updated </a:t>
            </a:r>
            <a:r>
              <a:rPr lang="en-US" b="1" dirty="0" smtClean="0"/>
              <a:t>x=1</a:t>
            </a:r>
            <a:r>
              <a:rPr lang="en-US" dirty="0" smtClean="0"/>
              <a:t> from the RAM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497381" y="2680719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L2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497380" y="3643441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L1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497382" y="4606163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Registers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609119" y="1708277"/>
            <a:ext cx="1598340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736919" y="2680719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L2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736918" y="3643441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L1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736920" y="4606163"/>
            <a:ext cx="1598341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Registers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519684" y="5568885"/>
            <a:ext cx="1553737" cy="446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CPU-0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759219" y="5568885"/>
            <a:ext cx="1553737" cy="446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CPU-1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8" idx="2"/>
            <a:endCxn id="9" idx="0"/>
          </p:cNvCxnSpPr>
          <p:nvPr/>
        </p:nvCxnSpPr>
        <p:spPr>
          <a:xfrm>
            <a:off x="9408289" y="2310442"/>
            <a:ext cx="1127801" cy="37027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10" idx="0"/>
          </p:cNvCxnSpPr>
          <p:nvPr/>
        </p:nvCxnSpPr>
        <p:spPr>
          <a:xfrm flipH="1">
            <a:off x="10536089" y="3282884"/>
            <a:ext cx="1" cy="36055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12" idx="0"/>
          </p:cNvCxnSpPr>
          <p:nvPr/>
        </p:nvCxnSpPr>
        <p:spPr>
          <a:xfrm>
            <a:off x="8296553" y="5208328"/>
            <a:ext cx="0" cy="36055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7" idx="0"/>
          </p:cNvCxnSpPr>
          <p:nvPr/>
        </p:nvCxnSpPr>
        <p:spPr>
          <a:xfrm>
            <a:off x="8296551" y="4245606"/>
            <a:ext cx="2" cy="36055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  <a:endCxn id="6" idx="0"/>
          </p:cNvCxnSpPr>
          <p:nvPr/>
        </p:nvCxnSpPr>
        <p:spPr>
          <a:xfrm flipH="1">
            <a:off x="8296551" y="3282884"/>
            <a:ext cx="1" cy="36055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5" idx="0"/>
          </p:cNvCxnSpPr>
          <p:nvPr/>
        </p:nvCxnSpPr>
        <p:spPr>
          <a:xfrm flipH="1">
            <a:off x="8296552" y="2310442"/>
            <a:ext cx="1111737" cy="37027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2"/>
            <a:endCxn id="13" idx="0"/>
          </p:cNvCxnSpPr>
          <p:nvPr/>
        </p:nvCxnSpPr>
        <p:spPr>
          <a:xfrm flipH="1">
            <a:off x="10536088" y="5208328"/>
            <a:ext cx="3" cy="36055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2"/>
            <a:endCxn id="11" idx="0"/>
          </p:cNvCxnSpPr>
          <p:nvPr/>
        </p:nvCxnSpPr>
        <p:spPr>
          <a:xfrm>
            <a:off x="10536089" y="4245606"/>
            <a:ext cx="2" cy="36055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1791798" y="2196363"/>
            <a:ext cx="0" cy="2409800"/>
          </a:xfrm>
          <a:prstGeom prst="straightConnector1">
            <a:avLst/>
          </a:prstGeom>
          <a:ln w="762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440580" y="1673143"/>
            <a:ext cx="702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x=1</a:t>
            </a:r>
            <a:endParaRPr lang="en-US" sz="28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024780" y="2261736"/>
            <a:ext cx="0" cy="2286001"/>
          </a:xfrm>
          <a:prstGeom prst="straightConnector1">
            <a:avLst/>
          </a:prstGeom>
          <a:ln w="762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673562" y="1738516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x=1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07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51" y="1825624"/>
            <a:ext cx="11924371" cy="4879975"/>
          </a:xfrm>
        </p:spPr>
        <p:txBody>
          <a:bodyPr/>
          <a:lstStyle/>
          <a:p>
            <a:r>
              <a:rPr lang="en-US" dirty="0" smtClean="0"/>
              <a:t>In Java, variables can be declared with </a:t>
            </a:r>
            <a:r>
              <a:rPr lang="en-US" b="1" dirty="0" smtClean="0"/>
              <a:t>volatile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b="1" dirty="0" smtClean="0"/>
              <a:t>volatile </a:t>
            </a:r>
            <a:r>
              <a:rPr lang="en-US" b="1" dirty="0" err="1" smtClean="0"/>
              <a:t>int</a:t>
            </a:r>
            <a:r>
              <a:rPr lang="en-US" b="1" dirty="0" smtClean="0"/>
              <a:t> x = 0</a:t>
            </a:r>
            <a:r>
              <a:rPr lang="en-US" dirty="0" smtClean="0"/>
              <a:t>;</a:t>
            </a:r>
          </a:p>
          <a:p>
            <a:r>
              <a:rPr lang="en-US" dirty="0" smtClean="0"/>
              <a:t>A volatile variable is always read from RAM, and not used from cache</a:t>
            </a:r>
          </a:p>
          <a:p>
            <a:r>
              <a:rPr lang="en-US" dirty="0" smtClean="0"/>
              <a:t>Useful to get most recent update in RAM, when local values in cache could become stale if other threads do modify such values</a:t>
            </a:r>
          </a:p>
          <a:p>
            <a:r>
              <a:rPr lang="en-US" dirty="0" smtClean="0"/>
              <a:t>Good when you just need to </a:t>
            </a:r>
            <a:r>
              <a:rPr lang="en-US" i="1" dirty="0" smtClean="0"/>
              <a:t>read</a:t>
            </a:r>
            <a:r>
              <a:rPr lang="en-US" dirty="0" smtClean="0"/>
              <a:t> such values, but not to </a:t>
            </a:r>
            <a:r>
              <a:rPr lang="en-US" i="1" dirty="0" smtClean="0"/>
              <a:t>write</a:t>
            </a:r>
            <a:r>
              <a:rPr lang="en-US" dirty="0" smtClean="0"/>
              <a:t> them, as read/write is </a:t>
            </a:r>
            <a:r>
              <a:rPr lang="en-US" b="1" dirty="0" smtClean="0"/>
              <a:t>not</a:t>
            </a:r>
            <a:r>
              <a:rPr lang="en-US" dirty="0" smtClean="0"/>
              <a:t> atomic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74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just high level overviews of the topics covered in class</a:t>
            </a:r>
          </a:p>
          <a:p>
            <a:r>
              <a:rPr lang="en-US" dirty="0"/>
              <a:t>T</a:t>
            </a:r>
            <a:r>
              <a:rPr lang="en-US" dirty="0" smtClean="0"/>
              <a:t>he details are directly in the code comments on the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36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Volatile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86" y="1825624"/>
            <a:ext cx="5878750" cy="495073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Assume </a:t>
            </a:r>
            <a:r>
              <a:rPr lang="en-US" b="1" dirty="0" smtClean="0"/>
              <a:t>x</a:t>
            </a:r>
            <a:r>
              <a:rPr lang="en-US" dirty="0" smtClean="0"/>
              <a:t> being </a:t>
            </a:r>
            <a:r>
              <a:rPr lang="en-US" i="1" dirty="0" smtClean="0"/>
              <a:t>volatile</a:t>
            </a:r>
          </a:p>
          <a:p>
            <a:r>
              <a:rPr lang="en-US" dirty="0" smtClean="0"/>
              <a:t>3 threads on 3 CPUs read </a:t>
            </a:r>
            <a:r>
              <a:rPr lang="en-US" b="1" dirty="0" smtClean="0"/>
              <a:t>x=0</a:t>
            </a:r>
            <a:r>
              <a:rPr lang="en-US" dirty="0" smtClean="0"/>
              <a:t> at the same time from RAM </a:t>
            </a:r>
          </a:p>
          <a:p>
            <a:r>
              <a:rPr lang="en-US" dirty="0" smtClean="0"/>
              <a:t>CPU-0 does a </a:t>
            </a:r>
            <a:r>
              <a:rPr lang="en-US" b="1" dirty="0" smtClean="0"/>
              <a:t>x++</a:t>
            </a:r>
          </a:p>
          <a:p>
            <a:r>
              <a:rPr lang="en-US" dirty="0" smtClean="0"/>
              <a:t>CPU-1 reads value back once CPU-0 modification saved in RAM: it will use </a:t>
            </a:r>
            <a:r>
              <a:rPr lang="en-US" b="1" dirty="0" smtClean="0"/>
              <a:t>x=1</a:t>
            </a:r>
            <a:r>
              <a:rPr lang="en-US" dirty="0" smtClean="0"/>
              <a:t> instead of relaying on cached </a:t>
            </a:r>
            <a:r>
              <a:rPr lang="en-US" b="1" dirty="0" smtClean="0"/>
              <a:t>x=0</a:t>
            </a:r>
          </a:p>
          <a:p>
            <a:r>
              <a:rPr lang="en-US" dirty="0" smtClean="0"/>
              <a:t>CPU-2 stills uses </a:t>
            </a:r>
            <a:r>
              <a:rPr lang="en-US" b="1" dirty="0" smtClean="0"/>
              <a:t>x=0</a:t>
            </a:r>
            <a:r>
              <a:rPr lang="en-US" dirty="0" smtClean="0"/>
              <a:t>, even if </a:t>
            </a:r>
            <a:r>
              <a:rPr lang="en-US" i="1" dirty="0" smtClean="0"/>
              <a:t>volatile</a:t>
            </a:r>
            <a:r>
              <a:rPr lang="en-US" dirty="0" smtClean="0"/>
              <a:t> and CPU-0 did </a:t>
            </a:r>
            <a:r>
              <a:rPr lang="en-US" b="1" dirty="0" smtClean="0"/>
              <a:t>x++</a:t>
            </a:r>
            <a:r>
              <a:rPr lang="en-US" dirty="0" smtClean="0"/>
              <a:t>, as update not in RAM yet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327699" y="1707859"/>
            <a:ext cx="1553737" cy="446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CPU-0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322305" y="1707859"/>
            <a:ext cx="1553737" cy="446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CPU-1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12" idx="2"/>
          </p:cNvCxnSpPr>
          <p:nvPr/>
        </p:nvCxnSpPr>
        <p:spPr>
          <a:xfrm>
            <a:off x="7104568" y="2153909"/>
            <a:ext cx="0" cy="41080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</p:cNvCxnSpPr>
          <p:nvPr/>
        </p:nvCxnSpPr>
        <p:spPr>
          <a:xfrm>
            <a:off x="9099174" y="2153909"/>
            <a:ext cx="0" cy="41080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348928" y="2458292"/>
            <a:ext cx="1553737" cy="44605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x=0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348928" y="3037504"/>
            <a:ext cx="1553737" cy="44605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x++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190355" y="4182056"/>
            <a:ext cx="1828423" cy="92062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x=1 saved back from cache to RAM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327393" y="5396593"/>
            <a:ext cx="1553737" cy="44605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x=1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316911" y="1707859"/>
            <a:ext cx="1553737" cy="446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CPU-2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>
            <a:off x="11093780" y="2153909"/>
            <a:ext cx="0" cy="41080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8327393" y="2458292"/>
            <a:ext cx="1553737" cy="44605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x=0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316910" y="2458292"/>
            <a:ext cx="1553737" cy="44605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x=0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316909" y="3924853"/>
            <a:ext cx="1553737" cy="44605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Using x=0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59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13" y="1825624"/>
            <a:ext cx="11634107" cy="48609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we need to READ and then WRITE a shared variable between different threads, we want it </a:t>
            </a:r>
            <a:r>
              <a:rPr lang="en-US" i="1" dirty="0" smtClean="0"/>
              <a:t>atomic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if thread does </a:t>
            </a:r>
            <a:r>
              <a:rPr lang="en-US" b="1" dirty="0" smtClean="0"/>
              <a:t>x++</a:t>
            </a:r>
            <a:r>
              <a:rPr lang="en-US" dirty="0" smtClean="0"/>
              <a:t>, no other thread should be able to read and use </a:t>
            </a:r>
            <a:r>
              <a:rPr lang="en-US" b="1" dirty="0" smtClean="0"/>
              <a:t>x</a:t>
            </a:r>
            <a:r>
              <a:rPr lang="en-US" dirty="0" smtClean="0"/>
              <a:t> until the </a:t>
            </a:r>
            <a:r>
              <a:rPr lang="en-US" b="1" dirty="0" smtClean="0"/>
              <a:t>+1</a:t>
            </a:r>
            <a:r>
              <a:rPr lang="en-US" dirty="0" smtClean="0"/>
              <a:t> is saved back in RAM </a:t>
            </a:r>
          </a:p>
          <a:p>
            <a:r>
              <a:rPr lang="en-US" dirty="0" smtClean="0"/>
              <a:t>Java provides ways to execute code blocks atomically, with </a:t>
            </a:r>
            <a:r>
              <a:rPr lang="en-US" b="1" dirty="0" smtClean="0"/>
              <a:t>synchronized</a:t>
            </a:r>
            <a:r>
              <a:rPr lang="en-US" dirty="0" smtClean="0"/>
              <a:t> keyword, putting a </a:t>
            </a:r>
            <a:r>
              <a:rPr lang="en-US" b="1" dirty="0" smtClean="0"/>
              <a:t>lock</a:t>
            </a:r>
            <a:r>
              <a:rPr lang="en-US" dirty="0" smtClean="0"/>
              <a:t> on an object, released once block’s execution is completed</a:t>
            </a:r>
          </a:p>
          <a:p>
            <a:r>
              <a:rPr lang="en-US" dirty="0" smtClean="0"/>
              <a:t>Any other thread trying to execute the same code </a:t>
            </a:r>
            <a:r>
              <a:rPr lang="en-US" i="1" dirty="0" smtClean="0"/>
              <a:t>has to wait</a:t>
            </a:r>
            <a:r>
              <a:rPr lang="en-US" dirty="0" smtClean="0"/>
              <a:t> (</a:t>
            </a:r>
            <a:r>
              <a:rPr lang="en-US" dirty="0" err="1" smtClean="0"/>
              <a:t>ie</a:t>
            </a:r>
            <a:r>
              <a:rPr lang="en-US" dirty="0" smtClean="0"/>
              <a:t> put on hold) until the lock is released</a:t>
            </a:r>
          </a:p>
          <a:p>
            <a:r>
              <a:rPr lang="en-US" i="1" dirty="0" smtClean="0"/>
              <a:t>Issue</a:t>
            </a:r>
            <a:r>
              <a:rPr lang="en-US" dirty="0" smtClean="0"/>
              <a:t>: thread waiting and context-switch are computationally expensive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6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/singleton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</a:t>
            </a:r>
            <a:r>
              <a:rPr lang="en-US" b="1" dirty="0" err="1" smtClean="0"/>
              <a:t>arquillian</a:t>
            </a:r>
            <a:endParaRPr lang="en-US" b="1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/multithreading</a:t>
            </a:r>
            <a:endParaRPr lang="en-US" b="1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</a:t>
            </a:r>
            <a:r>
              <a:rPr lang="en-US" b="1" dirty="0" err="1" smtClean="0"/>
              <a:t>stateful</a:t>
            </a:r>
            <a:endParaRPr lang="en-US" dirty="0" smtClean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/callback</a:t>
            </a:r>
            <a:endParaRPr lang="en-US" b="1" dirty="0"/>
          </a:p>
          <a:p>
            <a:r>
              <a:rPr lang="en-US" dirty="0" smtClean="0"/>
              <a:t>Exercises for Lesson 05 (see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EJB Types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types, using @ annotations on the class</a:t>
            </a:r>
          </a:p>
          <a:p>
            <a:r>
              <a:rPr lang="en-US" i="1" dirty="0" smtClean="0"/>
              <a:t>@Stateless</a:t>
            </a:r>
          </a:p>
          <a:p>
            <a:r>
              <a:rPr lang="en-US" i="1" dirty="0" smtClean="0"/>
              <a:t>@</a:t>
            </a:r>
            <a:r>
              <a:rPr lang="en-US" i="1" dirty="0" err="1" smtClean="0"/>
              <a:t>Stateful</a:t>
            </a:r>
            <a:endParaRPr lang="en-US" i="1" dirty="0" smtClean="0"/>
          </a:p>
          <a:p>
            <a:r>
              <a:rPr lang="en-US" i="1" dirty="0" smtClean="0"/>
              <a:t>@Singleton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@Stateless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3" y="1825624"/>
            <a:ext cx="11715077" cy="4639721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/>
              <a:t>EJB which is not supposed to have own state, </a:t>
            </a:r>
            <a:r>
              <a:rPr lang="en-US" dirty="0" err="1" smtClean="0"/>
              <a:t>ie</a:t>
            </a:r>
            <a:r>
              <a:rPr lang="en-US" dirty="0" smtClean="0"/>
              <a:t> fields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, “</a:t>
            </a:r>
            <a:r>
              <a:rPr lang="en-US" i="1" dirty="0" smtClean="0"/>
              <a:t>private </a:t>
            </a:r>
            <a:r>
              <a:rPr lang="en-US" i="1" dirty="0" err="1" smtClean="0"/>
              <a:t>int</a:t>
            </a:r>
            <a:r>
              <a:rPr lang="en-US" i="1" dirty="0" smtClean="0"/>
              <a:t> x = 0;</a:t>
            </a:r>
            <a:r>
              <a:rPr lang="en-US" dirty="0" smtClean="0"/>
              <a:t>”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still inject objects, like </a:t>
            </a:r>
            <a:r>
              <a:rPr lang="en-US" i="1" dirty="0" err="1" smtClean="0"/>
              <a:t>EntityManager</a:t>
            </a:r>
            <a:endParaRPr lang="en-US" i="1" dirty="0" smtClean="0"/>
          </a:p>
          <a:p>
            <a:r>
              <a:rPr lang="en-US" dirty="0" smtClean="0"/>
              <a:t>Technically, you can declare field variables, but there is no guarantee call on </a:t>
            </a:r>
            <a:r>
              <a:rPr lang="en-US" dirty="0" err="1" smtClean="0"/>
              <a:t>proxyed</a:t>
            </a:r>
            <a:r>
              <a:rPr lang="en-US" dirty="0" smtClean="0"/>
              <a:t> EJB  is always on same instance</a:t>
            </a:r>
          </a:p>
          <a:p>
            <a:r>
              <a:rPr lang="en-US" dirty="0" smtClean="0"/>
              <a:t>For a given EJB, Container can have a pool of instances, and each time you use an injected proxy it can call method on </a:t>
            </a:r>
            <a:r>
              <a:rPr lang="en-US" dirty="0" smtClean="0"/>
              <a:t>a different </a:t>
            </a:r>
            <a:r>
              <a:rPr lang="en-US" dirty="0" smtClean="0"/>
              <a:t>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4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@</a:t>
            </a:r>
            <a:r>
              <a:rPr lang="en-US" i="1" dirty="0" err="1" smtClean="0"/>
              <a:t>Stateful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667" y="1825624"/>
            <a:ext cx="11801139" cy="48871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Can have state, </a:t>
            </a:r>
            <a:r>
              <a:rPr lang="en-US" dirty="0" err="1" smtClean="0"/>
              <a:t>ie</a:t>
            </a:r>
            <a:r>
              <a:rPr lang="en-US" dirty="0" smtClean="0"/>
              <a:t> local variables</a:t>
            </a:r>
          </a:p>
          <a:p>
            <a:r>
              <a:rPr lang="en-US" i="1" dirty="0" smtClean="0"/>
              <a:t>@</a:t>
            </a:r>
            <a:r>
              <a:rPr lang="en-US" i="1" dirty="0" err="1" smtClean="0"/>
              <a:t>Stateful</a:t>
            </a:r>
            <a:r>
              <a:rPr lang="en-US" i="1" dirty="0" smtClean="0"/>
              <a:t> </a:t>
            </a:r>
            <a:r>
              <a:rPr lang="en-US" dirty="0" smtClean="0"/>
              <a:t>EJB are linked to users (to sessions, to be more precise)</a:t>
            </a:r>
          </a:p>
          <a:p>
            <a:r>
              <a:rPr lang="en-US" dirty="0" smtClean="0"/>
              <a:t>If you have many requests (</a:t>
            </a:r>
            <a:r>
              <a:rPr lang="en-US" dirty="0" err="1" smtClean="0"/>
              <a:t>eg</a:t>
            </a:r>
            <a:r>
              <a:rPr lang="en-US" dirty="0" smtClean="0"/>
              <a:t> web page visits) from different users, need to have </a:t>
            </a:r>
            <a:r>
              <a:rPr lang="en-US" dirty="0" smtClean="0"/>
              <a:t>an </a:t>
            </a:r>
            <a:r>
              <a:rPr lang="en-US" dirty="0" smtClean="0"/>
              <a:t>EJB instance for each of them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, 50,000 different users asking for a page using a </a:t>
            </a:r>
            <a:r>
              <a:rPr lang="en-US" i="1" dirty="0" smtClean="0"/>
              <a:t>@</a:t>
            </a:r>
            <a:r>
              <a:rPr lang="en-US" i="1" dirty="0" err="1" smtClean="0"/>
              <a:t>Stateful</a:t>
            </a:r>
            <a:r>
              <a:rPr lang="en-US" i="1" dirty="0" smtClean="0"/>
              <a:t> </a:t>
            </a:r>
            <a:r>
              <a:rPr lang="en-US" dirty="0" smtClean="0"/>
              <a:t>EJB? Then you need to keep 50,000 instances in memory</a:t>
            </a:r>
          </a:p>
          <a:p>
            <a:r>
              <a:rPr lang="en-US" dirty="0" smtClean="0"/>
              <a:t>JEE Container can automatically store EJB instances to disk when running out of space (and resume when those are needed)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7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@Singleton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49" y="1825625"/>
            <a:ext cx="118872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EJB that can have state</a:t>
            </a:r>
          </a:p>
          <a:p>
            <a:r>
              <a:rPr lang="en-US" b="1" dirty="0" smtClean="0"/>
              <a:t>Only one instance exists </a:t>
            </a:r>
            <a:r>
              <a:rPr lang="en-US" dirty="0" smtClean="0"/>
              <a:t>in the whole Container</a:t>
            </a:r>
          </a:p>
          <a:p>
            <a:r>
              <a:rPr lang="en-US" dirty="0" smtClean="0"/>
              <a:t>Every time you inject a </a:t>
            </a:r>
            <a:r>
              <a:rPr lang="en-US" i="1" dirty="0" smtClean="0"/>
              <a:t>@Singleton</a:t>
            </a:r>
            <a:r>
              <a:rPr lang="en-US" dirty="0" smtClean="0"/>
              <a:t>, is always the same instance</a:t>
            </a:r>
          </a:p>
          <a:p>
            <a:r>
              <a:rPr lang="en-US" dirty="0" smtClean="0"/>
              <a:t>As the same singleton can be used by different threads (</a:t>
            </a:r>
            <a:r>
              <a:rPr lang="en-US" dirty="0" err="1" smtClean="0"/>
              <a:t>eg</a:t>
            </a:r>
            <a:r>
              <a:rPr lang="en-US" dirty="0" smtClean="0"/>
              <a:t> handling concurrent web page requests), each method invocation is automatically </a:t>
            </a:r>
            <a:r>
              <a:rPr lang="en-US" i="1" dirty="0" smtClean="0"/>
              <a:t>synchronized</a:t>
            </a:r>
            <a:r>
              <a:rPr lang="en-US" dirty="0" smtClean="0"/>
              <a:t> in the proxy class to avoid concurrency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inject a EJB inside another EJB by declaring a variable annotated with </a:t>
            </a:r>
            <a:r>
              <a:rPr lang="en-US" i="1" dirty="0" smtClean="0"/>
              <a:t>@EJB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i="1" dirty="0" smtClean="0"/>
              <a:t>“@EJB private A a;</a:t>
            </a:r>
            <a:r>
              <a:rPr lang="en-US" dirty="0" smtClean="0"/>
              <a:t>”</a:t>
            </a:r>
            <a:r>
              <a:rPr lang="en-US" i="1" dirty="0" smtClean="0"/>
              <a:t>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ecall that you cannot instantiate a EJB directly with “new”</a:t>
            </a:r>
          </a:p>
          <a:p>
            <a:r>
              <a:rPr lang="en-US" dirty="0" smtClean="0"/>
              <a:t>Note: you can also use </a:t>
            </a:r>
            <a:r>
              <a:rPr lang="en-US" i="1" dirty="0" smtClean="0"/>
              <a:t>@Inject</a:t>
            </a:r>
            <a:r>
              <a:rPr lang="en-US" dirty="0" smtClean="0"/>
              <a:t>, but </a:t>
            </a:r>
            <a:r>
              <a:rPr lang="en-US" dirty="0"/>
              <a:t>that is part of the </a:t>
            </a:r>
            <a:r>
              <a:rPr lang="en-US" b="1" dirty="0"/>
              <a:t>CDI</a:t>
            </a:r>
            <a:r>
              <a:rPr lang="en-US" dirty="0"/>
              <a:t> (Contexts and Dependency </a:t>
            </a:r>
            <a:r>
              <a:rPr lang="en-US" dirty="0" smtClean="0"/>
              <a:t>Injection) specs, which is a more general framework for injection, not just EJB</a:t>
            </a:r>
          </a:p>
          <a:p>
            <a:pPr lvl="1"/>
            <a:r>
              <a:rPr lang="en-US" dirty="0" smtClean="0"/>
              <a:t>Note: we will not see the details of CDI specs in this course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5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@</a:t>
            </a:r>
            <a:r>
              <a:rPr lang="en-US" i="1" dirty="0" err="1"/>
              <a:t>PostConstruct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324" y="1825624"/>
            <a:ext cx="11788346" cy="48634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Container, before doing dependency injection, needs to create an instance of the EJB with “new”</a:t>
            </a:r>
          </a:p>
          <a:p>
            <a:r>
              <a:rPr lang="en-US" dirty="0" smtClean="0"/>
              <a:t>This means that the code of the </a:t>
            </a:r>
            <a:r>
              <a:rPr lang="en-US" i="1" dirty="0" smtClean="0"/>
              <a:t>constructor</a:t>
            </a:r>
            <a:r>
              <a:rPr lang="en-US" dirty="0" smtClean="0"/>
              <a:t> is called BEFORE dependency injection (DI) is done</a:t>
            </a:r>
          </a:p>
          <a:p>
            <a:r>
              <a:rPr lang="en-US" dirty="0" smtClean="0"/>
              <a:t>If you need to access an injected variable in the constructor, you will hence get a null pointer exception</a:t>
            </a:r>
          </a:p>
          <a:p>
            <a:r>
              <a:rPr lang="en-US" dirty="0" smtClean="0"/>
              <a:t>A method marked with </a:t>
            </a:r>
            <a:r>
              <a:rPr lang="en-US" i="1" dirty="0"/>
              <a:t>@</a:t>
            </a:r>
            <a:r>
              <a:rPr lang="en-US" i="1" dirty="0" err="1" smtClean="0"/>
              <a:t>PostConstruct</a:t>
            </a:r>
            <a:r>
              <a:rPr lang="en-US" i="1" dirty="0" smtClean="0"/>
              <a:t> </a:t>
            </a:r>
            <a:r>
              <a:rPr lang="en-US" dirty="0" smtClean="0"/>
              <a:t>will be executed AFTER the constructor and DI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o, useful when you need initializing code relying on injected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Deployment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4" y="1825624"/>
            <a:ext cx="11736592" cy="4940936"/>
          </a:xfrm>
        </p:spPr>
        <p:txBody>
          <a:bodyPr/>
          <a:lstStyle/>
          <a:p>
            <a:r>
              <a:rPr lang="en-US" dirty="0" smtClean="0"/>
              <a:t>To use EJBs, we need to run them in a JEE Container</a:t>
            </a:r>
          </a:p>
          <a:p>
            <a:pPr lvl="1"/>
            <a:r>
              <a:rPr lang="en-US" dirty="0" err="1" smtClean="0"/>
              <a:t>WildFly</a:t>
            </a:r>
            <a:r>
              <a:rPr lang="en-US" dirty="0" smtClean="0"/>
              <a:t>, </a:t>
            </a:r>
            <a:r>
              <a:rPr lang="en-US" dirty="0" err="1" smtClean="0"/>
              <a:t>GlassFish</a:t>
            </a:r>
            <a:r>
              <a:rPr lang="en-US" dirty="0" smtClean="0"/>
              <a:t>, </a:t>
            </a:r>
            <a:r>
              <a:rPr lang="en-US" dirty="0" err="1" smtClean="0"/>
              <a:t>Payara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We would need to package the JAR/WAR with our code, install it on a running container</a:t>
            </a:r>
          </a:p>
          <a:p>
            <a:r>
              <a:rPr lang="en-US" dirty="0" smtClean="0"/>
              <a:t>But before that, we would need to download, install and start a container</a:t>
            </a:r>
          </a:p>
          <a:p>
            <a:r>
              <a:rPr lang="en-US" dirty="0" smtClean="0"/>
              <a:t>But how to test the methods of EJBs directly from a JUnit test?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8337</TotalTime>
  <Words>1554</Words>
  <Application>Microsoft Office PowerPoint</Application>
  <PresentationFormat>Widescreen</PresentationFormat>
  <Paragraphs>168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Mangal</vt:lpstr>
      <vt:lpstr>Office Theme</vt:lpstr>
      <vt:lpstr>Enterprise Programmering 1  Lesson 05: EJB</vt:lpstr>
      <vt:lpstr>About these slides</vt:lpstr>
      <vt:lpstr>EJB Types </vt:lpstr>
      <vt:lpstr>@Stateless</vt:lpstr>
      <vt:lpstr>@Stateful</vt:lpstr>
      <vt:lpstr>@Singleton</vt:lpstr>
      <vt:lpstr>Injection</vt:lpstr>
      <vt:lpstr>@PostConstruct</vt:lpstr>
      <vt:lpstr>Container Deployment </vt:lpstr>
      <vt:lpstr>Arquillian </vt:lpstr>
      <vt:lpstr>Test Configuration</vt:lpstr>
      <vt:lpstr>Download/Install WildFly</vt:lpstr>
      <vt:lpstr>Multi-Module Projects</vt:lpstr>
      <vt:lpstr>Multi-Threading</vt:lpstr>
      <vt:lpstr>CPU and Caches</vt:lpstr>
      <vt:lpstr>Performance</vt:lpstr>
      <vt:lpstr>Issue: 2 Threads on 2 CPUs</vt:lpstr>
      <vt:lpstr>Cont.</vt:lpstr>
      <vt:lpstr>Volatile</vt:lpstr>
      <vt:lpstr>Volatile Issue</vt:lpstr>
      <vt:lpstr>Atomicity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303</cp:revision>
  <cp:lastPrinted>2018-01-15T20:28:34Z</cp:lastPrinted>
  <dcterms:created xsi:type="dcterms:W3CDTF">2017-12-10T14:32:25Z</dcterms:created>
  <dcterms:modified xsi:type="dcterms:W3CDTF">2019-02-06T09:55:16Z</dcterms:modified>
</cp:coreProperties>
</file>