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76" r:id="rId4"/>
    <p:sldId id="277" r:id="rId5"/>
    <p:sldId id="278" r:id="rId6"/>
    <p:sldId id="279" r:id="rId7"/>
    <p:sldId id="280" r:id="rId8"/>
    <p:sldId id="281" r:id="rId9"/>
    <p:sldId id="283" r:id="rId10"/>
    <p:sldId id="282" r:id="rId11"/>
    <p:sldId id="284"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285"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0"/>
    <p:restoredTop sz="94526"/>
  </p:normalViewPr>
  <p:slideViewPr>
    <p:cSldViewPr snapToGrid="0" snapToObjects="1">
      <p:cViewPr varScale="1">
        <p:scale>
          <a:sx n="142" d="100"/>
          <a:sy n="142" d="100"/>
        </p:scale>
        <p:origin x="5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16-Aug-19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36</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F1D4A2-813C-F741-B481-C92B3A596030}" type="datetimeFigureOut">
              <a:rPr lang="en-US" smtClean="0"/>
              <a:t>16-Aug-19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625056" indent="-312528">
              <a:spcBef>
                <a:spcPts val="914"/>
              </a:spcBef>
              <a:buFont typeface="Arial" panose="020B0604020202020204" pitchFamily="34" charset="0"/>
              <a:buChar char="•"/>
              <a:defRPr sz="1969"/>
            </a:lvl2pPr>
            <a:lvl3pPr>
              <a:spcBef>
                <a:spcPts val="914"/>
              </a:spcBef>
              <a:buChar char="★"/>
              <a:defRPr sz="1969"/>
            </a:lvl3pPr>
            <a:lvl4pPr>
              <a:defRPr sz="1687"/>
            </a:lvl4pPr>
            <a:lvl5pPr>
              <a:defRPr sz="1406"/>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7448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16-Aug-19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1D4A2-813C-F741-B481-C92B3A596030}" type="datetimeFigureOut">
              <a:rPr lang="en-US" smtClean="0"/>
              <a:t>16-Aug-19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F1D4A2-813C-F741-B481-C92B3A596030}" type="datetimeFigureOut">
              <a:rPr lang="en-US" smtClean="0"/>
              <a:t>16-Aug-19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1D4A2-813C-F741-B481-C92B3A596030}" type="datetimeFigureOut">
              <a:rPr lang="en-US" smtClean="0"/>
              <a:t>16-Aug-19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16-Aug-19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16-Aug-19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16-Aug-19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a:t>Enterprise </a:t>
            </a:r>
            <a:r>
              <a:rPr lang="en-US" dirty="0" err="1"/>
              <a:t>Programmering</a:t>
            </a:r>
            <a:r>
              <a:rPr lang="en-US" dirty="0"/>
              <a:t> 2</a:t>
            </a:r>
            <a:br>
              <a:rPr lang="en-US" dirty="0"/>
            </a:br>
            <a:r>
              <a:rPr lang="en-US" dirty="0"/>
              <a:t/>
            </a:r>
            <a:br>
              <a:rPr lang="en-US" dirty="0"/>
            </a:br>
            <a:r>
              <a:rPr lang="en-US" dirty="0"/>
              <a:t>Lesson 06: Mocking, Circuit Breakers and Test Generation</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Prof. Andrea </a:t>
            </a:r>
            <a:r>
              <a:rPr lang="en-US" dirty="0" err="1"/>
              <a:t>Arcuri</a:t>
            </a:r>
            <a:endParaRPr lang="en-US" dirty="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a:t>TCP/HTTP communications are expensive</a:t>
            </a:r>
          </a:p>
          <a:p>
            <a:r>
              <a:rPr lang="en-US" dirty="0"/>
              <a:t>If an external service is down, want to avoid wasting resources in trying to connect to it</a:t>
            </a:r>
          </a:p>
          <a:p>
            <a:r>
              <a:rPr lang="en-US" dirty="0"/>
              <a:t>Performance gain: can return response immediately instead of trying to connect to external services which are down</a:t>
            </a:r>
          </a:p>
          <a:p>
            <a:r>
              <a:rPr lang="en-US" dirty="0"/>
              <a:t>When external service will come up again, don’t want to bombard it immediately with all clients resending all the messages that failed before, all at the same time (which might congest the external service again)</a:t>
            </a:r>
          </a:p>
        </p:txBody>
      </p:sp>
    </p:spTree>
    <p:extLst>
      <p:ext uri="{BB962C8B-B14F-4D97-AF65-F5344CB8AC3E}">
        <p14:creationId xmlns:p14="http://schemas.microsoft.com/office/powerpoint/2010/main" val="18249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Automated Test Generation</a:t>
            </a:r>
            <a:endParaRPr lang="en-US" dirty="0"/>
          </a:p>
        </p:txBody>
      </p:sp>
    </p:spTree>
    <p:extLst>
      <p:ext uri="{BB962C8B-B14F-4D97-AF65-F5344CB8AC3E}">
        <p14:creationId xmlns:p14="http://schemas.microsoft.com/office/powerpoint/2010/main" val="279316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F92042-2FE4-E64C-A9D8-E18D8122B9DD}"/>
              </a:ext>
            </a:extLst>
          </p:cNvPr>
          <p:cNvSpPr>
            <a:spLocks noGrp="1"/>
          </p:cNvSpPr>
          <p:nvPr>
            <p:ph type="title"/>
          </p:nvPr>
        </p:nvSpPr>
        <p:spPr/>
        <p:txBody>
          <a:bodyPr/>
          <a:lstStyle/>
          <a:p>
            <a:r>
              <a:rPr lang="en-US" dirty="0" smtClean="0"/>
              <a:t>Goals</a:t>
            </a:r>
            <a:endParaRPr lang="en-US" dirty="0"/>
          </a:p>
        </p:txBody>
      </p:sp>
      <p:sp>
        <p:nvSpPr>
          <p:cNvPr id="7" name="Text Placeholder 6">
            <a:extLst>
              <a:ext uri="{FF2B5EF4-FFF2-40B4-BE49-F238E27FC236}">
                <a16:creationId xmlns:a16="http://schemas.microsoft.com/office/drawing/2014/main" id="{F5B9F4D6-A542-484D-9B17-9296B4554B84}"/>
              </a:ext>
            </a:extLst>
          </p:cNvPr>
          <p:cNvSpPr>
            <a:spLocks noGrp="1"/>
          </p:cNvSpPr>
          <p:nvPr>
            <p:ph type="body" idx="1"/>
          </p:nvPr>
        </p:nvSpPr>
        <p:spPr>
          <a:xfrm>
            <a:off x="243840" y="1830586"/>
            <a:ext cx="11734799" cy="4737854"/>
          </a:xfrm>
        </p:spPr>
        <p:txBody>
          <a:bodyPr>
            <a:normAutofit/>
          </a:bodyPr>
          <a:lstStyle/>
          <a:p>
            <a:r>
              <a:rPr lang="en-US" sz="3600" dirty="0"/>
              <a:t>See how </a:t>
            </a:r>
            <a:r>
              <a:rPr lang="en-US" sz="3600" b="1" dirty="0"/>
              <a:t>test case generation</a:t>
            </a:r>
            <a:r>
              <a:rPr lang="en-US" sz="3600" dirty="0"/>
              <a:t> can be modelled as an optimization problem, </a:t>
            </a:r>
            <a:r>
              <a:rPr lang="en-US" sz="3600" dirty="0" err="1"/>
              <a:t>eg</a:t>
            </a:r>
            <a:r>
              <a:rPr lang="en-US" sz="3600" dirty="0"/>
              <a:t> using Evolutionary Algorithms</a:t>
            </a:r>
          </a:p>
          <a:p>
            <a:r>
              <a:rPr lang="en-US" sz="3600" dirty="0"/>
              <a:t>Introduction to </a:t>
            </a:r>
            <a:r>
              <a:rPr lang="en-US" sz="3600" b="1" dirty="0" err="1"/>
              <a:t>EvoMaster</a:t>
            </a:r>
            <a:r>
              <a:rPr lang="en-US" sz="3600" dirty="0"/>
              <a:t> </a:t>
            </a:r>
            <a:r>
              <a:rPr lang="en-US" sz="3600" i="1" dirty="0"/>
              <a:t>research</a:t>
            </a:r>
            <a:r>
              <a:rPr lang="en-US" sz="3600" dirty="0"/>
              <a:t> tool, aimed at system testing of REST APIs</a:t>
            </a:r>
          </a:p>
          <a:p>
            <a:pPr lvl="1"/>
            <a:r>
              <a:rPr lang="en-US" sz="3038" i="1" dirty="0"/>
              <a:t>Disclaimer</a:t>
            </a:r>
            <a:r>
              <a:rPr lang="en-US" sz="3038" dirty="0"/>
              <a:t>: this is based on my research work, and not something widespread in industry</a:t>
            </a:r>
          </a:p>
        </p:txBody>
      </p:sp>
    </p:spTree>
    <p:extLst>
      <p:ext uri="{BB962C8B-B14F-4D97-AF65-F5344CB8AC3E}">
        <p14:creationId xmlns:p14="http://schemas.microsoft.com/office/powerpoint/2010/main" val="27991215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73772"/>
            <a:ext cx="10515600" cy="1325563"/>
          </a:xfrm>
        </p:spPr>
        <p:txBody>
          <a:bodyPr>
            <a:normAutofit fontScale="90000"/>
          </a:bodyPr>
          <a:lstStyle/>
          <a:p>
            <a:r>
              <a:rPr lang="en-US" dirty="0"/>
              <a:t>Example: Triangle Classification (TC)</a:t>
            </a:r>
          </a:p>
        </p:txBody>
      </p:sp>
      <p:sp>
        <p:nvSpPr>
          <p:cNvPr id="3" name="Content Placeholder 2"/>
          <p:cNvSpPr>
            <a:spLocks noGrp="1"/>
          </p:cNvSpPr>
          <p:nvPr>
            <p:ph idx="1"/>
          </p:nvPr>
        </p:nvSpPr>
        <p:spPr>
          <a:xfrm>
            <a:off x="345141" y="5387787"/>
            <a:ext cx="11698941" cy="1300163"/>
          </a:xfrm>
        </p:spPr>
        <p:txBody>
          <a:bodyPr>
            <a:normAutofit fontScale="77500" lnSpcReduction="20000"/>
          </a:bodyPr>
          <a:lstStyle/>
          <a:p>
            <a:r>
              <a:rPr lang="en-US" dirty="0"/>
              <a:t>3 integer numbers (A, B and C) as input representing the length of the </a:t>
            </a:r>
            <a:r>
              <a:rPr lang="en-US" i="1" dirty="0"/>
              <a:t>edges</a:t>
            </a:r>
            <a:r>
              <a:rPr lang="en-US" dirty="0"/>
              <a:t> </a:t>
            </a:r>
          </a:p>
          <a:p>
            <a:r>
              <a:rPr lang="en-US" dirty="0"/>
              <a:t>4 possible outcomes</a:t>
            </a:r>
          </a:p>
          <a:p>
            <a:r>
              <a:rPr lang="en-US" dirty="0"/>
              <a:t>Does the </a:t>
            </a:r>
            <a:r>
              <a:rPr lang="en-US" i="1" dirty="0"/>
              <a:t>system under test</a:t>
            </a:r>
            <a:r>
              <a:rPr lang="en-US" dirty="0"/>
              <a:t> (SUT) give the right answer?</a:t>
            </a:r>
          </a:p>
        </p:txBody>
      </p:sp>
      <p:sp>
        <p:nvSpPr>
          <p:cNvPr id="4" name="TextBox 3"/>
          <p:cNvSpPr txBox="1"/>
          <p:nvPr/>
        </p:nvSpPr>
        <p:spPr>
          <a:xfrm>
            <a:off x="1582271" y="2079789"/>
            <a:ext cx="4331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5" name="TextBox 4"/>
          <p:cNvSpPr txBox="1"/>
          <p:nvPr/>
        </p:nvSpPr>
        <p:spPr>
          <a:xfrm>
            <a:off x="1582271" y="3101173"/>
            <a:ext cx="4154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6" name="TextBox 5"/>
          <p:cNvSpPr txBox="1"/>
          <p:nvPr/>
        </p:nvSpPr>
        <p:spPr>
          <a:xfrm>
            <a:off x="1582271" y="4122557"/>
            <a:ext cx="40267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7" name="Rounded Rectangle 6"/>
          <p:cNvSpPr/>
          <p:nvPr/>
        </p:nvSpPr>
        <p:spPr>
          <a:xfrm>
            <a:off x="3554505" y="2828783"/>
            <a:ext cx="1178859" cy="1129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SUT</a:t>
            </a:r>
          </a:p>
        </p:txBody>
      </p:sp>
      <p:sp>
        <p:nvSpPr>
          <p:cNvPr id="8" name="TextBox 7"/>
          <p:cNvSpPr txBox="1"/>
          <p:nvPr/>
        </p:nvSpPr>
        <p:spPr>
          <a:xfrm>
            <a:off x="6194611" y="1403795"/>
            <a:ext cx="200266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Equilateral</a:t>
            </a:r>
          </a:p>
        </p:txBody>
      </p:sp>
      <p:sp>
        <p:nvSpPr>
          <p:cNvPr id="9" name="TextBox 8"/>
          <p:cNvSpPr txBox="1"/>
          <p:nvPr/>
        </p:nvSpPr>
        <p:spPr>
          <a:xfrm>
            <a:off x="6194611" y="2454813"/>
            <a:ext cx="169148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Isosceles</a:t>
            </a:r>
          </a:p>
        </p:txBody>
      </p:sp>
      <p:sp>
        <p:nvSpPr>
          <p:cNvPr id="10" name="TextBox 9"/>
          <p:cNvSpPr txBox="1"/>
          <p:nvPr/>
        </p:nvSpPr>
        <p:spPr>
          <a:xfrm>
            <a:off x="6194611" y="3505831"/>
            <a:ext cx="14838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Scalene</a:t>
            </a:r>
          </a:p>
        </p:txBody>
      </p:sp>
      <p:sp>
        <p:nvSpPr>
          <p:cNvPr id="11" name="TextBox 10"/>
          <p:cNvSpPr txBox="1"/>
          <p:nvPr/>
        </p:nvSpPr>
        <p:spPr>
          <a:xfrm>
            <a:off x="6204989" y="4446786"/>
            <a:ext cx="252024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Not a triangle</a:t>
            </a:r>
          </a:p>
        </p:txBody>
      </p:sp>
      <p:pic>
        <p:nvPicPr>
          <p:cNvPr id="1026" name="Picture 2" descr="https://upload.wikimedia.org/wikipedia/commons/thumb/9/96/Triangle.Equilateral.svg/1200px-Triangle.Equilateral.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9081" y="1338217"/>
            <a:ext cx="794006" cy="715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0126" y="2220438"/>
            <a:ext cx="531916"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0/05/Triangle.Obtuse.svg/220px-Triangle.Obtuse.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9081" y="3340913"/>
            <a:ext cx="851663" cy="85166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4" idx="3"/>
          </p:cNvCxnSpPr>
          <p:nvPr/>
        </p:nvCxnSpPr>
        <p:spPr>
          <a:xfrm>
            <a:off x="2015403" y="2372177"/>
            <a:ext cx="1539102" cy="90442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4733364" y="3393560"/>
            <a:ext cx="1471625" cy="13456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4733364" y="3393560"/>
            <a:ext cx="1461247" cy="4046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9" idx="1"/>
          </p:cNvCxnSpPr>
          <p:nvPr/>
        </p:nvCxnSpPr>
        <p:spPr>
          <a:xfrm flipV="1">
            <a:off x="4733364" y="2747201"/>
            <a:ext cx="1461247" cy="6463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flipV="1">
            <a:off x="4733364" y="1696183"/>
            <a:ext cx="1461247" cy="169737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7" idx="1"/>
          </p:cNvCxnSpPr>
          <p:nvPr/>
        </p:nvCxnSpPr>
        <p:spPr>
          <a:xfrm flipV="1">
            <a:off x="1997769" y="3393560"/>
            <a:ext cx="1556736"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flipV="1">
            <a:off x="1984945" y="3505831"/>
            <a:ext cx="1569560" cy="9091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7" name="TextBox 1026"/>
          <p:cNvSpPr txBox="1"/>
          <p:nvPr/>
        </p:nvSpPr>
        <p:spPr>
          <a:xfrm>
            <a:off x="4722986" y="1696183"/>
            <a:ext cx="8563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sp>
        <p:nvSpPr>
          <p:cNvPr id="39" name="TextBox 38"/>
          <p:cNvSpPr txBox="1"/>
          <p:nvPr/>
        </p:nvSpPr>
        <p:spPr>
          <a:xfrm>
            <a:off x="2178370" y="1700824"/>
            <a:ext cx="6848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a:t>
            </a:r>
          </a:p>
        </p:txBody>
      </p:sp>
    </p:spTree>
    <p:extLst>
      <p:ext uri="{BB962C8B-B14F-4D97-AF65-F5344CB8AC3E}">
        <p14:creationId xmlns:p14="http://schemas.microsoft.com/office/powerpoint/2010/main" val="297640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TC?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9400" y="1825624"/>
                <a:ext cx="11753850" cy="4867275"/>
              </a:xfrm>
            </p:spPr>
            <p:txBody>
              <a:bodyPr>
                <a:normAutofit/>
              </a:bodyPr>
              <a:lstStyle/>
              <a:p>
                <a:r>
                  <a:rPr lang="en-US" sz="3600" dirty="0"/>
                  <a:t>If numbers are 32 bit integers, there are </a:t>
                </a: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96</m:t>
                        </m:r>
                      </m:sup>
                    </m:sSup>
                    <m:r>
                      <a:rPr lang="en-US" sz="3600" i="1">
                        <a:latin typeface="Cambria Math" panose="02040503050406030204" pitchFamily="18" charset="0"/>
                      </a:rPr>
                      <m:t>=79</m:t>
                    </m:r>
                    <m:r>
                      <a:rPr lang="en-US" sz="3600" b="0" i="1" smtClean="0">
                        <a:latin typeface="Cambria Math" panose="02040503050406030204" pitchFamily="18" charset="0"/>
                      </a:rPr>
                      <m:t>,</m:t>
                    </m:r>
                    <m:r>
                      <a:rPr lang="en-US" sz="3600" i="1">
                        <a:latin typeface="Cambria Math" panose="02040503050406030204" pitchFamily="18" charset="0"/>
                      </a:rPr>
                      <m:t>228</m:t>
                    </m:r>
                    <m:r>
                      <a:rPr lang="en-US" sz="3600" b="0" i="1" smtClean="0">
                        <a:latin typeface="Cambria Math" panose="02040503050406030204" pitchFamily="18" charset="0"/>
                      </a:rPr>
                      <m:t>,</m:t>
                    </m:r>
                    <m:r>
                      <a:rPr lang="en-US" sz="3600" i="1">
                        <a:latin typeface="Cambria Math" panose="02040503050406030204" pitchFamily="18" charset="0"/>
                      </a:rPr>
                      <m:t>162</m:t>
                    </m:r>
                    <m:r>
                      <a:rPr lang="en-US" sz="3600" b="0" i="1" smtClean="0">
                        <a:latin typeface="Cambria Math" panose="02040503050406030204" pitchFamily="18" charset="0"/>
                      </a:rPr>
                      <m:t>,</m:t>
                    </m:r>
                    <m:r>
                      <a:rPr lang="en-US" sz="3600" i="1">
                        <a:latin typeface="Cambria Math" panose="02040503050406030204" pitchFamily="18" charset="0"/>
                      </a:rPr>
                      <m:t>514</m:t>
                    </m:r>
                    <m:r>
                      <a:rPr lang="en-US" sz="3600" b="0" i="1" smtClean="0">
                        <a:latin typeface="Cambria Math" panose="02040503050406030204" pitchFamily="18" charset="0"/>
                      </a:rPr>
                      <m:t>,</m:t>
                    </m:r>
                    <m:r>
                      <a:rPr lang="en-US" sz="3600" i="1">
                        <a:latin typeface="Cambria Math" panose="02040503050406030204" pitchFamily="18" charset="0"/>
                      </a:rPr>
                      <m:t>264</m:t>
                    </m:r>
                    <m:r>
                      <a:rPr lang="en-US" sz="3600" b="0" i="1" smtClean="0">
                        <a:latin typeface="Cambria Math" panose="02040503050406030204" pitchFamily="18" charset="0"/>
                      </a:rPr>
                      <m:t>,</m:t>
                    </m:r>
                    <m:r>
                      <a:rPr lang="en-US" sz="3600" i="1">
                        <a:latin typeface="Cambria Math" panose="02040503050406030204" pitchFamily="18" charset="0"/>
                      </a:rPr>
                      <m:t>337</m:t>
                    </m:r>
                    <m:r>
                      <a:rPr lang="en-US" sz="3600" b="0" i="1" smtClean="0">
                        <a:latin typeface="Cambria Math" panose="02040503050406030204" pitchFamily="18" charset="0"/>
                      </a:rPr>
                      <m:t>,</m:t>
                    </m:r>
                    <m:r>
                      <a:rPr lang="en-US" sz="3600" i="1">
                        <a:latin typeface="Cambria Math" panose="02040503050406030204" pitchFamily="18" charset="0"/>
                      </a:rPr>
                      <m:t>592</m:t>
                    </m:r>
                    <m:r>
                      <a:rPr lang="en-US" sz="3600" b="0" i="1" smtClean="0">
                        <a:latin typeface="Cambria Math" panose="02040503050406030204" pitchFamily="18" charset="0"/>
                      </a:rPr>
                      <m:t>,</m:t>
                    </m:r>
                    <m:r>
                      <a:rPr lang="en-US" sz="3600" i="1">
                        <a:latin typeface="Cambria Math" panose="02040503050406030204" pitchFamily="18" charset="0"/>
                      </a:rPr>
                      <m:t>626</m:t>
                    </m:r>
                    <m:r>
                      <a:rPr lang="en-US" sz="3600" b="0" i="1" smtClean="0">
                        <a:latin typeface="Cambria Math" panose="02040503050406030204" pitchFamily="18" charset="0"/>
                      </a:rPr>
                      <m:t>,</m:t>
                    </m:r>
                    <m:r>
                      <a:rPr lang="en-US" sz="3600" i="1">
                        <a:latin typeface="Cambria Math" panose="02040503050406030204" pitchFamily="18" charset="0"/>
                      </a:rPr>
                      <m:t>226</m:t>
                    </m:r>
                    <m:r>
                      <a:rPr lang="en-US" sz="3600" b="0" i="1" smtClean="0">
                        <a:latin typeface="Cambria Math" panose="02040503050406030204" pitchFamily="18" charset="0"/>
                      </a:rPr>
                      <m:t>,</m:t>
                    </m:r>
                    <m:r>
                      <a:rPr lang="en-US" sz="3600" i="1">
                        <a:latin typeface="Cambria Math" panose="02040503050406030204" pitchFamily="18" charset="0"/>
                      </a:rPr>
                      <m:t>666</m:t>
                    </m:r>
                  </m:oMath>
                </a14:m>
                <a:r>
                  <a:rPr lang="en-US" sz="3600" dirty="0"/>
                  <a:t> possible combinations</a:t>
                </a:r>
              </a:p>
              <a:p>
                <a:pPr lvl="1"/>
                <a:r>
                  <a:rPr lang="en-US" sz="3200" dirty="0" err="1"/>
                  <a:t>ie</a:t>
                </a:r>
                <a:r>
                  <a:rPr lang="en-US" sz="3200" dirty="0"/>
                  <a:t>, 79 Octillion possible combinations of edge lengths</a:t>
                </a:r>
              </a:p>
              <a:p>
                <a:r>
                  <a:rPr lang="en-US" sz="3600" dirty="0"/>
                  <a:t>Cannot test all of them</a:t>
                </a:r>
              </a:p>
              <a:p>
                <a:r>
                  <a:rPr lang="en-US" sz="3600" dirty="0"/>
                  <a:t>Need to define some </a:t>
                </a:r>
                <a:r>
                  <a:rPr lang="en-US" sz="3600" i="1" dirty="0"/>
                  <a:t>test criteria</a:t>
                </a:r>
                <a:r>
                  <a:rPr lang="en-US" sz="3600" dirty="0"/>
                  <a:t> to decide a good enough test suite which is:</a:t>
                </a:r>
              </a:p>
              <a:p>
                <a:pPr marL="914400" lvl="1" indent="-457200">
                  <a:buFont typeface="+mj-lt"/>
                  <a:buAutoNum type="arabicPeriod"/>
                </a:pPr>
                <a:r>
                  <a:rPr lang="en-US" sz="3200" dirty="0"/>
                  <a:t>good at finding bugs</a:t>
                </a:r>
              </a:p>
              <a:p>
                <a:pPr marL="914400" lvl="1" indent="-457200">
                  <a:buFont typeface="+mj-lt"/>
                  <a:buAutoNum type="arabicPeriod"/>
                </a:pPr>
                <a:r>
                  <a:rPr lang="en-US" sz="3200" dirty="0"/>
                  <a:t>small enough to be manageable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9400" y="1825624"/>
                <a:ext cx="11753850" cy="4867275"/>
              </a:xfrm>
              <a:blipFill>
                <a:blip r:embed="rId2"/>
                <a:stretch>
                  <a:fillRect l="-1294" t="-3133" b="-3394"/>
                </a:stretch>
              </a:blipFill>
            </p:spPr>
            <p:txBody>
              <a:bodyPr/>
              <a:lstStyle/>
              <a:p>
                <a:r>
                  <a:rPr lang="en-US">
                    <a:noFill/>
                  </a:rPr>
                  <a:t> </a:t>
                </a:r>
              </a:p>
            </p:txBody>
          </p:sp>
        </mc:Fallback>
      </mc:AlternateContent>
    </p:spTree>
    <p:extLst>
      <p:ext uri="{BB962C8B-B14F-4D97-AF65-F5344CB8AC3E}">
        <p14:creationId xmlns:p14="http://schemas.microsoft.com/office/powerpoint/2010/main" val="272887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Test per Output</a:t>
            </a:r>
          </a:p>
        </p:txBody>
      </p:sp>
      <p:sp>
        <p:nvSpPr>
          <p:cNvPr id="3" name="Content Placeholder 2"/>
          <p:cNvSpPr>
            <a:spLocks noGrp="1"/>
          </p:cNvSpPr>
          <p:nvPr>
            <p:ph idx="1"/>
          </p:nvPr>
        </p:nvSpPr>
        <p:spPr>
          <a:xfrm>
            <a:off x="381000" y="1825624"/>
            <a:ext cx="11588750" cy="4689475"/>
          </a:xfrm>
        </p:spPr>
        <p:txBody>
          <a:bodyPr>
            <a:normAutofit fontScale="92500" lnSpcReduction="10000"/>
          </a:bodyPr>
          <a:lstStyle/>
          <a:p>
            <a:r>
              <a:rPr lang="en-US" b="1" dirty="0"/>
              <a:t>t0:(A=42, B=42, C=42) =&gt; EQUILATERAL</a:t>
            </a:r>
          </a:p>
          <a:p>
            <a:r>
              <a:rPr lang="en-US" b="1" dirty="0"/>
              <a:t>t1:(A=42, B=42, C=5) =&gt; ISOSCELES</a:t>
            </a:r>
          </a:p>
          <a:p>
            <a:r>
              <a:rPr lang="en-US" b="1" dirty="0"/>
              <a:t>t2:(A=42, B=43, C=44) =&gt; SCALENE</a:t>
            </a:r>
          </a:p>
          <a:p>
            <a:r>
              <a:rPr lang="en-US" b="1" dirty="0"/>
              <a:t>t3:(A=42, B=42, C=12345) = NOT A TRIANGLE </a:t>
            </a:r>
          </a:p>
          <a:p>
            <a:r>
              <a:rPr lang="en-US" i="1" dirty="0"/>
              <a:t>Would such 4 test cases be enough? </a:t>
            </a:r>
          </a:p>
          <a:p>
            <a:r>
              <a:rPr lang="en-US" dirty="0"/>
              <a:t>What if the EQUILATERAL case is implemented with just something as naïve as “</a:t>
            </a:r>
            <a:r>
              <a:rPr lang="en-US" b="1" dirty="0"/>
              <a:t>if A==B and B==C then EQUILATERAL</a:t>
            </a:r>
            <a:r>
              <a:rPr lang="en-US" dirty="0"/>
              <a:t>”? </a:t>
            </a:r>
          </a:p>
          <a:p>
            <a:pPr lvl="1"/>
            <a:r>
              <a:rPr lang="en-US" dirty="0"/>
              <a:t>(</a:t>
            </a:r>
            <a:r>
              <a:rPr lang="en-US" b="1" dirty="0"/>
              <a:t>A=-3, B=-3, C=-3</a:t>
            </a:r>
            <a:r>
              <a:rPr lang="en-US" dirty="0"/>
              <a:t>) would wrongly return EQUILATERAL instead of NOT A TRIANGLE</a:t>
            </a:r>
          </a:p>
          <a:p>
            <a:pPr lvl="1"/>
            <a:r>
              <a:rPr lang="en-US" dirty="0"/>
              <a:t>Just checking basic scenarios is not enough</a:t>
            </a:r>
          </a:p>
        </p:txBody>
      </p:sp>
    </p:spTree>
    <p:extLst>
      <p:ext uri="{BB962C8B-B14F-4D97-AF65-F5344CB8AC3E}">
        <p14:creationId xmlns:p14="http://schemas.microsoft.com/office/powerpoint/2010/main" val="95288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35137"/>
            <a:ext cx="6435912" cy="1325563"/>
          </a:xfrm>
        </p:spPr>
        <p:txBody>
          <a:bodyPr/>
          <a:lstStyle/>
          <a:p>
            <a:r>
              <a:rPr lang="en-US" dirty="0"/>
              <a:t>White-Box Testing</a:t>
            </a:r>
          </a:p>
        </p:txBody>
      </p:sp>
      <p:sp>
        <p:nvSpPr>
          <p:cNvPr id="3" name="Content Placeholder 2"/>
          <p:cNvSpPr>
            <a:spLocks noGrp="1"/>
          </p:cNvSpPr>
          <p:nvPr>
            <p:ph idx="1"/>
          </p:nvPr>
        </p:nvSpPr>
        <p:spPr>
          <a:xfrm>
            <a:off x="292100" y="1825624"/>
            <a:ext cx="6484085" cy="4797425"/>
          </a:xfrm>
        </p:spPr>
        <p:txBody>
          <a:bodyPr>
            <a:normAutofit fontScale="92500" lnSpcReduction="10000"/>
          </a:bodyPr>
          <a:lstStyle/>
          <a:p>
            <a:r>
              <a:rPr lang="en-US" sz="3200" dirty="0"/>
              <a:t>Code can have bugs</a:t>
            </a:r>
          </a:p>
          <a:p>
            <a:r>
              <a:rPr lang="en-US" sz="3200" i="1" dirty="0"/>
              <a:t>To trigger a bug, the code must be executed</a:t>
            </a:r>
          </a:p>
          <a:p>
            <a:r>
              <a:rPr lang="en-US" sz="3200" dirty="0"/>
              <a:t>But code can have very complex control flow</a:t>
            </a:r>
          </a:p>
          <a:p>
            <a:r>
              <a:rPr lang="en-US" sz="3200" dirty="0"/>
              <a:t>Some rare “paths” in the code might be executed only in very complex scenarios</a:t>
            </a:r>
          </a:p>
          <a:p>
            <a:r>
              <a:rPr lang="en-US" sz="3200" i="1" dirty="0"/>
              <a:t>Goal: in a test suite, have each single line and branch be executed at least once</a:t>
            </a:r>
          </a:p>
        </p:txBody>
      </p:sp>
      <p:sp>
        <p:nvSpPr>
          <p:cNvPr id="7" name="Rectangle 3"/>
          <p:cNvSpPr>
            <a:spLocks noChangeArrowheads="1"/>
          </p:cNvSpPr>
          <p:nvPr/>
        </p:nvSpPr>
        <p:spPr bwMode="auto">
          <a:xfrm>
            <a:off x="6912542" y="1193541"/>
            <a:ext cx="5127057" cy="54784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public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Classification </a:t>
            </a:r>
            <a:r>
              <a:rPr kumimoji="0" lang="en-US" altLang="en-US" sz="1400" b="0" i="0" u="none" strike="noStrike" kern="1200" cap="none" spc="0" normalizeH="0" baseline="0" noProof="0" dirty="0">
                <a:ln>
                  <a:noFill/>
                </a:ln>
                <a:solidFill>
                  <a:srgbClr val="D9AF6C"/>
                </a:solidFill>
                <a:effectLst/>
                <a:uLnTx/>
                <a:uFillTx/>
                <a:latin typeface="Courier New" panose="02070309020205020404" pitchFamily="49" charset="0"/>
                <a:ea typeface="+mn-ea"/>
                <a:cs typeface="Courier New" panose="02070309020205020404" pitchFamily="49" charset="0"/>
              </a:rPr>
              <a:t>classify</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NOT_A_TRIANGLE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EQUILATERAL</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Math</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max</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Math</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max</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err="1">
                <a:ln>
                  <a:noFill/>
                </a:ln>
                <a:solidFill>
                  <a:srgbClr val="5C7AB8"/>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NOT_A_TRIANGLE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ISOSCELES</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else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SCALENE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endPar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010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60680" y="1825624"/>
            <a:ext cx="11562080" cy="4717416"/>
          </a:xfrm>
        </p:spPr>
        <p:txBody>
          <a:bodyPr>
            <a:normAutofit lnSpcReduction="10000"/>
          </a:bodyPr>
          <a:lstStyle/>
          <a:p>
            <a:r>
              <a:rPr lang="en-US" sz="3200" b="1" dirty="0"/>
              <a:t>if( (max == a &amp;&amp; max -b -c &gt;= 0 ) ||</a:t>
            </a:r>
            <a:br>
              <a:rPr lang="en-US" sz="3200" b="1" dirty="0"/>
            </a:br>
            <a:r>
              <a:rPr lang="en-US" sz="3200" b="1" dirty="0"/>
              <a:t>            (max == b &amp;&amp; max -a -c &gt;= 0 ) ||</a:t>
            </a:r>
            <a:br>
              <a:rPr lang="en-US" sz="3200" b="1" dirty="0"/>
            </a:br>
            <a:r>
              <a:rPr lang="en-US" sz="3200" b="1" dirty="0"/>
              <a:t>            (max == c &amp;&amp; max -a -b &gt;= 0 ) )</a:t>
            </a:r>
          </a:p>
          <a:p>
            <a:r>
              <a:rPr lang="en-US" sz="3200" dirty="0"/>
              <a:t>In this disjunction of 3 different clauses, if in your test suite the first clause is always true, the other 2 would never be executed </a:t>
            </a:r>
          </a:p>
          <a:p>
            <a:pPr lvl="1"/>
            <a:r>
              <a:rPr lang="en-US" sz="2800" dirty="0"/>
              <a:t>so if wrong, you would not know</a:t>
            </a:r>
          </a:p>
          <a:p>
            <a:r>
              <a:rPr lang="en-US" sz="3200" dirty="0"/>
              <a:t>This is a TRIVIAL example… real industrial software can be way more complex…</a:t>
            </a:r>
          </a:p>
          <a:p>
            <a:r>
              <a:rPr lang="en-US" sz="3200" dirty="0"/>
              <a:t>Writing tests for each path is not only tedious, but can be quite hard as well</a:t>
            </a:r>
          </a:p>
        </p:txBody>
      </p:sp>
    </p:spTree>
    <p:extLst>
      <p:ext uri="{BB962C8B-B14F-4D97-AF65-F5344CB8AC3E}">
        <p14:creationId xmlns:p14="http://schemas.microsoft.com/office/powerpoint/2010/main" val="256767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Automated Test Case Generation</a:t>
            </a:r>
          </a:p>
        </p:txBody>
      </p:sp>
      <p:sp>
        <p:nvSpPr>
          <p:cNvPr id="3" name="Content Placeholder 2"/>
          <p:cNvSpPr>
            <a:spLocks noGrp="1"/>
          </p:cNvSpPr>
          <p:nvPr>
            <p:ph idx="1"/>
          </p:nvPr>
        </p:nvSpPr>
        <p:spPr>
          <a:xfrm>
            <a:off x="259080" y="1825625"/>
            <a:ext cx="11643360" cy="4803776"/>
          </a:xfrm>
        </p:spPr>
        <p:txBody>
          <a:bodyPr>
            <a:normAutofit fontScale="92500" lnSpcReduction="10000"/>
          </a:bodyPr>
          <a:lstStyle/>
          <a:p>
            <a:r>
              <a:rPr lang="en-US" sz="3600" b="1" dirty="0"/>
              <a:t>Automatically generate test cases</a:t>
            </a:r>
          </a:p>
          <a:p>
            <a:r>
              <a:rPr lang="en-US" sz="3600" dirty="0"/>
              <a:t>Model software testing as an </a:t>
            </a:r>
            <a:r>
              <a:rPr lang="en-US" sz="3600" b="1" dirty="0"/>
              <a:t>optimization problem</a:t>
            </a:r>
          </a:p>
          <a:p>
            <a:pPr lvl="1"/>
            <a:r>
              <a:rPr lang="en-US" sz="3200" dirty="0"/>
              <a:t>Maximize code coverage</a:t>
            </a:r>
          </a:p>
          <a:p>
            <a:pPr lvl="1"/>
            <a:r>
              <a:rPr lang="en-US" sz="3200" dirty="0"/>
              <a:t>Find bugs</a:t>
            </a:r>
          </a:p>
          <a:p>
            <a:pPr lvl="1"/>
            <a:r>
              <a:rPr lang="en-US" sz="3200" dirty="0"/>
              <a:t>Etc.</a:t>
            </a:r>
          </a:p>
          <a:p>
            <a:r>
              <a:rPr lang="en-US" sz="3600" dirty="0"/>
              <a:t>Use optimization algorithms</a:t>
            </a:r>
          </a:p>
          <a:p>
            <a:r>
              <a:rPr lang="en-US" sz="3600" dirty="0"/>
              <a:t>Benefits: </a:t>
            </a:r>
            <a:r>
              <a:rPr lang="en-US" sz="3600" i="1" dirty="0"/>
              <a:t>cheaper and more effective than manual testing</a:t>
            </a:r>
          </a:p>
          <a:p>
            <a:r>
              <a:rPr lang="en-US" sz="3600" i="1" dirty="0"/>
              <a:t>Hard problem to automate</a:t>
            </a:r>
          </a:p>
          <a:p>
            <a:pPr lvl="1"/>
            <a:r>
              <a:rPr lang="en-US" sz="3200" dirty="0"/>
              <a:t>given a non-linear constraint, there is no guaranteed algorithm that can solve it in polynomial time</a:t>
            </a:r>
          </a:p>
        </p:txBody>
      </p:sp>
    </p:spTree>
    <p:extLst>
      <p:ext uri="{BB962C8B-B14F-4D97-AF65-F5344CB8AC3E}">
        <p14:creationId xmlns:p14="http://schemas.microsoft.com/office/powerpoint/2010/main" val="1951409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365125"/>
            <a:ext cx="11819965" cy="1325563"/>
          </a:xfrm>
        </p:spPr>
        <p:txBody>
          <a:bodyPr>
            <a:normAutofit fontScale="90000"/>
          </a:bodyPr>
          <a:lstStyle/>
          <a:p>
            <a:r>
              <a:rPr lang="en-US" dirty="0"/>
              <a:t>Search-Based Software Testing (SBST)</a:t>
            </a:r>
          </a:p>
        </p:txBody>
      </p:sp>
      <p:sp>
        <p:nvSpPr>
          <p:cNvPr id="3" name="Content Placeholder 2"/>
          <p:cNvSpPr>
            <a:spLocks noGrp="1"/>
          </p:cNvSpPr>
          <p:nvPr>
            <p:ph idx="1"/>
          </p:nvPr>
        </p:nvSpPr>
        <p:spPr>
          <a:xfrm>
            <a:off x="369277" y="1825624"/>
            <a:ext cx="8326315" cy="4680683"/>
          </a:xfrm>
        </p:spPr>
        <p:txBody>
          <a:bodyPr>
            <a:normAutofit/>
          </a:bodyPr>
          <a:lstStyle/>
          <a:p>
            <a:r>
              <a:rPr lang="en-US" sz="3600" dirty="0"/>
              <a:t>Biology meets Software Engineering (SE)</a:t>
            </a:r>
          </a:p>
          <a:p>
            <a:r>
              <a:rPr lang="en-US" sz="3600" dirty="0"/>
              <a:t>Casting SE problems into </a:t>
            </a:r>
            <a:r>
              <a:rPr lang="en-US" sz="3600" i="1" dirty="0"/>
              <a:t>Optimization Problems</a:t>
            </a:r>
          </a:p>
          <a:p>
            <a:r>
              <a:rPr lang="en-US" sz="3600" i="1" dirty="0"/>
              <a:t>Genetic Algorithms</a:t>
            </a:r>
            <a:r>
              <a:rPr lang="en-US" sz="3600" dirty="0"/>
              <a:t>: one of most famous optimization algorithm, based on theory of evolution</a:t>
            </a:r>
            <a:endParaRPr lang="en-US" sz="3600" i="1" dirty="0"/>
          </a:p>
          <a:p>
            <a:r>
              <a:rPr lang="en-US" sz="3600" i="1" dirty="0"/>
              <a:t>Evolve</a:t>
            </a:r>
            <a:r>
              <a:rPr lang="en-US" sz="3600" dirty="0"/>
              <a:t> test cases</a:t>
            </a:r>
          </a:p>
        </p:txBody>
      </p:sp>
      <p:pic>
        <p:nvPicPr>
          <p:cNvPr id="4" name="Picture 3" descr="darwinc.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932134" y="1690688"/>
            <a:ext cx="29210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74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373380" y="1825625"/>
            <a:ext cx="11590020" cy="4351338"/>
          </a:xfrm>
        </p:spPr>
        <p:txBody>
          <a:bodyPr>
            <a:normAutofit/>
          </a:bodyPr>
          <a:lstStyle/>
          <a:p>
            <a:r>
              <a:rPr lang="en-US" dirty="0"/>
              <a:t>Learn how to test services relying on other external services, by </a:t>
            </a:r>
            <a:r>
              <a:rPr lang="en-US" i="1" dirty="0"/>
              <a:t>mocking</a:t>
            </a:r>
            <a:r>
              <a:rPr lang="en-US" dirty="0"/>
              <a:t> those external services</a:t>
            </a:r>
          </a:p>
          <a:p>
            <a:r>
              <a:rPr lang="en-US" dirty="0"/>
              <a:t>Understand how and why </a:t>
            </a:r>
            <a:r>
              <a:rPr lang="en-US" i="1" dirty="0"/>
              <a:t>Circuit Breakers </a:t>
            </a:r>
            <a:r>
              <a:rPr lang="en-US" dirty="0"/>
              <a:t>are used when dealing with external services </a:t>
            </a:r>
            <a:endParaRPr lang="en-US" dirty="0" smtClean="0"/>
          </a:p>
          <a:p>
            <a:r>
              <a:rPr lang="en-US" dirty="0" smtClean="0"/>
              <a:t>A look at </a:t>
            </a:r>
            <a:r>
              <a:rPr lang="en-US" i="1" dirty="0" smtClean="0"/>
              <a:t>advanced research topics </a:t>
            </a:r>
            <a:r>
              <a:rPr lang="en-US" dirty="0" smtClean="0"/>
              <a:t>like </a:t>
            </a:r>
            <a:r>
              <a:rPr lang="en-US" i="1" dirty="0" smtClean="0"/>
              <a:t>Automated Test Generation</a:t>
            </a:r>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Stories: </a:t>
            </a:r>
            <a:r>
              <a:rPr lang="en-US" b="1" dirty="0"/>
              <a:t>Facebook</a:t>
            </a:r>
          </a:p>
        </p:txBody>
      </p:sp>
      <p:sp>
        <p:nvSpPr>
          <p:cNvPr id="3" name="Content Placeholder 2"/>
          <p:cNvSpPr>
            <a:spLocks noGrp="1"/>
          </p:cNvSpPr>
          <p:nvPr>
            <p:ph idx="1"/>
          </p:nvPr>
        </p:nvSpPr>
        <p:spPr>
          <a:xfrm>
            <a:off x="395654" y="1825625"/>
            <a:ext cx="5433646" cy="4351338"/>
          </a:xfrm>
        </p:spPr>
        <p:txBody>
          <a:bodyPr>
            <a:normAutofit/>
          </a:bodyPr>
          <a:lstStyle/>
          <a:p>
            <a:pPr marL="0" indent="0">
              <a:buNone/>
            </a:pPr>
            <a:r>
              <a:rPr lang="en-US" sz="3600" dirty="0"/>
              <a:t>Facebook uses SBST for automatically testing their software, especially their mobile apps </a:t>
            </a:r>
          </a:p>
          <a:p>
            <a:pPr lvl="1"/>
            <a:r>
              <a:rPr lang="en-US" sz="3200" dirty="0" err="1"/>
              <a:t>eg</a:t>
            </a:r>
            <a:r>
              <a:rPr lang="en-US" sz="3200" dirty="0"/>
              <a:t>, tools like </a:t>
            </a:r>
            <a:r>
              <a:rPr lang="en-US" sz="3200" i="1" dirty="0" err="1"/>
              <a:t>Sapienz</a:t>
            </a:r>
            <a:r>
              <a:rPr lang="en-US" sz="3200" dirty="0"/>
              <a:t> and </a:t>
            </a:r>
            <a:r>
              <a:rPr lang="en-US" sz="3200" i="1" dirty="0" err="1"/>
              <a:t>SapFix</a:t>
            </a:r>
            <a:endParaRPr lang="en-US" sz="3200" i="1" dirty="0"/>
          </a:p>
        </p:txBody>
      </p:sp>
      <p:pic>
        <p:nvPicPr>
          <p:cNvPr id="5" name="Picture 4">
            <a:extLst>
              <a:ext uri="{FF2B5EF4-FFF2-40B4-BE49-F238E27FC236}">
                <a16:creationId xmlns:a16="http://schemas.microsoft.com/office/drawing/2014/main" id="{F86BA56D-4ED0-744B-8841-EF69877D6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56527" y="1551304"/>
            <a:ext cx="6675061" cy="4407536"/>
          </a:xfrm>
          <a:prstGeom prst="rect">
            <a:avLst/>
          </a:prstGeom>
        </p:spPr>
      </p:pic>
    </p:spTree>
    <p:extLst>
      <p:ext uri="{BB962C8B-B14F-4D97-AF65-F5344CB8AC3E}">
        <p14:creationId xmlns:p14="http://schemas.microsoft.com/office/powerpoint/2010/main" val="343590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3E8-2E01-7E4E-AFB3-3A8E0540F1F9}"/>
              </a:ext>
            </a:extLst>
          </p:cNvPr>
          <p:cNvSpPr>
            <a:spLocks noGrp="1"/>
          </p:cNvSpPr>
          <p:nvPr>
            <p:ph type="title"/>
          </p:nvPr>
        </p:nvSpPr>
        <p:spPr/>
        <p:txBody>
          <a:bodyPr/>
          <a:lstStyle/>
          <a:p>
            <a:r>
              <a:rPr lang="en-US" dirty="0"/>
              <a:t>Search Space</a:t>
            </a:r>
          </a:p>
        </p:txBody>
      </p:sp>
      <p:sp>
        <p:nvSpPr>
          <p:cNvPr id="3" name="Content Placeholder 2">
            <a:extLst>
              <a:ext uri="{FF2B5EF4-FFF2-40B4-BE49-F238E27FC236}">
                <a16:creationId xmlns:a16="http://schemas.microsoft.com/office/drawing/2014/main" id="{60A26F83-CBCB-E749-9ADA-2AD3F45C4FD8}"/>
              </a:ext>
            </a:extLst>
          </p:cNvPr>
          <p:cNvSpPr>
            <a:spLocks noGrp="1"/>
          </p:cNvSpPr>
          <p:nvPr>
            <p:ph idx="1"/>
          </p:nvPr>
        </p:nvSpPr>
        <p:spPr>
          <a:xfrm>
            <a:off x="243840" y="1825625"/>
            <a:ext cx="11612880" cy="4849496"/>
          </a:xfrm>
        </p:spPr>
        <p:txBody>
          <a:bodyPr>
            <a:normAutofit/>
          </a:bodyPr>
          <a:lstStyle/>
          <a:p>
            <a:r>
              <a:rPr lang="en-US" sz="3600" dirty="0"/>
              <a:t>Depends on testing problem</a:t>
            </a:r>
          </a:p>
          <a:p>
            <a:r>
              <a:rPr lang="en-US" sz="3600" dirty="0"/>
              <a:t>Unit testing of TC? space of all possible combination of 3 integer inputs</a:t>
            </a:r>
          </a:p>
          <a:p>
            <a:r>
              <a:rPr lang="en-US" sz="3600" dirty="0"/>
              <a:t>OO software? sequence of function calls, with their heterogenous inputs</a:t>
            </a:r>
          </a:p>
          <a:p>
            <a:r>
              <a:rPr lang="en-US" sz="3600" dirty="0"/>
              <a:t>REST APIs? sequence of HTTP calls, setting strings like query parameters, and JSON/XML body payloads, etc.</a:t>
            </a:r>
          </a:p>
        </p:txBody>
      </p:sp>
    </p:spTree>
    <p:extLst>
      <p:ext uri="{BB962C8B-B14F-4D97-AF65-F5344CB8AC3E}">
        <p14:creationId xmlns:p14="http://schemas.microsoft.com/office/powerpoint/2010/main" val="11034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37CB-1CB7-9040-B42C-0CA04228C7A7}"/>
              </a:ext>
            </a:extLst>
          </p:cNvPr>
          <p:cNvSpPr>
            <a:spLocks noGrp="1"/>
          </p:cNvSpPr>
          <p:nvPr>
            <p:ph type="title"/>
          </p:nvPr>
        </p:nvSpPr>
        <p:spPr/>
        <p:txBody>
          <a:bodyPr/>
          <a:lstStyle/>
          <a:p>
            <a:r>
              <a:rPr lang="en-US" dirty="0"/>
              <a:t>Search Operators</a:t>
            </a:r>
          </a:p>
        </p:txBody>
      </p:sp>
      <p:sp>
        <p:nvSpPr>
          <p:cNvPr id="3" name="Content Placeholder 2">
            <a:extLst>
              <a:ext uri="{FF2B5EF4-FFF2-40B4-BE49-F238E27FC236}">
                <a16:creationId xmlns:a16="http://schemas.microsoft.com/office/drawing/2014/main" id="{100BB065-14D8-6944-81C4-96D9F0445ACD}"/>
              </a:ext>
            </a:extLst>
          </p:cNvPr>
          <p:cNvSpPr>
            <a:spLocks noGrp="1"/>
          </p:cNvSpPr>
          <p:nvPr>
            <p:ph idx="1"/>
          </p:nvPr>
        </p:nvSpPr>
        <p:spPr>
          <a:xfrm>
            <a:off x="396240" y="1825625"/>
            <a:ext cx="11536680" cy="4712336"/>
          </a:xfrm>
        </p:spPr>
        <p:txBody>
          <a:bodyPr>
            <a:normAutofit/>
          </a:bodyPr>
          <a:lstStyle/>
          <a:p>
            <a:r>
              <a:rPr lang="en-US" sz="3600" dirty="0"/>
              <a:t>Depend on the representation of the genes</a:t>
            </a:r>
          </a:p>
          <a:p>
            <a:r>
              <a:rPr lang="en-US" sz="3600" dirty="0"/>
              <a:t>Usually, small changes on the genes</a:t>
            </a:r>
          </a:p>
          <a:p>
            <a:r>
              <a:rPr lang="en-US" sz="3600" dirty="0"/>
              <a:t>Integer inputs? add +-1 on them</a:t>
            </a:r>
          </a:p>
          <a:p>
            <a:r>
              <a:rPr lang="en-US" sz="3600" dirty="0"/>
              <a:t>Strings? add/remove/change single chars in them</a:t>
            </a:r>
          </a:p>
          <a:p>
            <a:r>
              <a:rPr lang="en-US" sz="3600" dirty="0"/>
              <a:t>Object? modify 1 of their fields</a:t>
            </a:r>
          </a:p>
          <a:p>
            <a:r>
              <a:rPr lang="en-US" sz="3600" dirty="0"/>
              <a:t>etc.</a:t>
            </a:r>
          </a:p>
        </p:txBody>
      </p:sp>
    </p:spTree>
    <p:extLst>
      <p:ext uri="{BB962C8B-B14F-4D97-AF65-F5344CB8AC3E}">
        <p14:creationId xmlns:p14="http://schemas.microsoft.com/office/powerpoint/2010/main" val="102880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245D-C8EB-6A44-969A-85EC6C162A55}"/>
              </a:ext>
            </a:extLst>
          </p:cNvPr>
          <p:cNvSpPr>
            <a:spLocks noGrp="1"/>
          </p:cNvSpPr>
          <p:nvPr>
            <p:ph type="title"/>
          </p:nvPr>
        </p:nvSpPr>
        <p:spPr/>
        <p:txBody>
          <a:bodyPr/>
          <a:lstStyle/>
          <a:p>
            <a:r>
              <a:rPr lang="en-US" dirty="0"/>
              <a:t>Fitness Guidance</a:t>
            </a:r>
          </a:p>
        </p:txBody>
      </p:sp>
      <p:sp>
        <p:nvSpPr>
          <p:cNvPr id="3" name="Content Placeholder 2">
            <a:extLst>
              <a:ext uri="{FF2B5EF4-FFF2-40B4-BE49-F238E27FC236}">
                <a16:creationId xmlns:a16="http://schemas.microsoft.com/office/drawing/2014/main" id="{62101610-A0BB-454E-B81F-BE44F4A361D1}"/>
              </a:ext>
            </a:extLst>
          </p:cNvPr>
          <p:cNvSpPr>
            <a:spLocks noGrp="1"/>
          </p:cNvSpPr>
          <p:nvPr>
            <p:ph idx="1"/>
          </p:nvPr>
        </p:nvSpPr>
        <p:spPr>
          <a:xfrm>
            <a:off x="396240" y="1825624"/>
            <a:ext cx="11445240" cy="4834256"/>
          </a:xfrm>
        </p:spPr>
        <p:txBody>
          <a:bodyPr>
            <a:normAutofit/>
          </a:bodyPr>
          <a:lstStyle/>
          <a:p>
            <a:r>
              <a:rPr lang="en-US" sz="3600" dirty="0"/>
              <a:t>Just using code coverage as fitness function is not enough</a:t>
            </a:r>
          </a:p>
          <a:p>
            <a:pPr lvl="1"/>
            <a:r>
              <a:rPr lang="en-US" sz="3200" dirty="0"/>
              <a:t>binary: either we cover or we do not cover a target</a:t>
            </a:r>
          </a:p>
          <a:p>
            <a:r>
              <a:rPr lang="en-US" sz="3600" dirty="0"/>
              <a:t>Need guidance to be able to solve constraints in code predicates</a:t>
            </a:r>
          </a:p>
          <a:p>
            <a:pPr lvl="1"/>
            <a:r>
              <a:rPr lang="en-US" sz="3200" i="1" dirty="0"/>
              <a:t>“if(x == 123456  &amp;&amp;  </a:t>
            </a:r>
            <a:r>
              <a:rPr lang="en-US" sz="3200" i="1" dirty="0" err="1"/>
              <a:t>complexPredicate</a:t>
            </a:r>
            <a:r>
              <a:rPr lang="en-US" sz="3200" i="1" dirty="0"/>
              <a:t>(y) )”</a:t>
            </a:r>
          </a:p>
          <a:p>
            <a:r>
              <a:rPr lang="en-US" sz="3600" dirty="0"/>
              <a:t>Would be extremely difficult to get the right </a:t>
            </a:r>
            <a:r>
              <a:rPr lang="en-US" sz="3600" i="1" dirty="0"/>
              <a:t>x</a:t>
            </a:r>
            <a:r>
              <a:rPr lang="en-US" sz="3600" dirty="0"/>
              <a:t> and </a:t>
            </a:r>
            <a:r>
              <a:rPr lang="en-US" sz="3600" i="1" dirty="0"/>
              <a:t>y</a:t>
            </a:r>
            <a:r>
              <a:rPr lang="en-US" sz="3600" dirty="0"/>
              <a:t> to solve that predicate at random</a:t>
            </a:r>
          </a:p>
        </p:txBody>
      </p:sp>
    </p:spTree>
    <p:extLst>
      <p:ext uri="{BB962C8B-B14F-4D97-AF65-F5344CB8AC3E}">
        <p14:creationId xmlns:p14="http://schemas.microsoft.com/office/powerpoint/2010/main" val="119510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SBST Heuristics: </a:t>
            </a:r>
            <a:r>
              <a:rPr lang="en-US" i="1" dirty="0"/>
              <a:t>Branch Distance</a:t>
            </a:r>
          </a:p>
        </p:txBody>
      </p:sp>
      <p:sp>
        <p:nvSpPr>
          <p:cNvPr id="3" name="Content Placeholder 2"/>
          <p:cNvSpPr>
            <a:spLocks noGrp="1"/>
          </p:cNvSpPr>
          <p:nvPr>
            <p:ph idx="1"/>
          </p:nvPr>
        </p:nvSpPr>
        <p:spPr>
          <a:xfrm>
            <a:off x="243840" y="1825624"/>
            <a:ext cx="11643360" cy="4773296"/>
          </a:xfrm>
        </p:spPr>
        <p:txBody>
          <a:bodyPr>
            <a:normAutofit/>
          </a:bodyPr>
          <a:lstStyle/>
          <a:p>
            <a:r>
              <a:rPr lang="en-US" sz="3200" dirty="0"/>
              <a:t>Standard technique in the SBST literature to solve constraints</a:t>
            </a:r>
          </a:p>
          <a:p>
            <a:r>
              <a:rPr lang="en-US" sz="3200" dirty="0"/>
              <a:t>Example:  </a:t>
            </a:r>
            <a:r>
              <a:rPr lang="en-US" sz="3200" i="1" dirty="0"/>
              <a:t>if(x==100)</a:t>
            </a:r>
          </a:p>
          <a:p>
            <a:pPr lvl="1"/>
            <a:r>
              <a:rPr lang="en-US" sz="2800" dirty="0"/>
              <a:t>both 5 and 90 do not solve the constraint, but 90 is </a:t>
            </a:r>
            <a:r>
              <a:rPr lang="en-US" sz="2800" i="1" dirty="0"/>
              <a:t>heuristically</a:t>
            </a:r>
            <a:r>
              <a:rPr lang="en-US" sz="2800" dirty="0"/>
              <a:t> closer</a:t>
            </a:r>
          </a:p>
          <a:p>
            <a:r>
              <a:rPr lang="en-US" sz="3200" dirty="0"/>
              <a:t>Distance to minimize: if 0, then predicate is solved</a:t>
            </a:r>
          </a:p>
          <a:p>
            <a:r>
              <a:rPr lang="en-US" sz="3200" dirty="0"/>
              <a:t>Not just for integers, but also all other types, </a:t>
            </a:r>
            <a:r>
              <a:rPr lang="en-US" sz="3200" dirty="0" err="1"/>
              <a:t>eg</a:t>
            </a:r>
            <a:r>
              <a:rPr lang="en-US" sz="3200" dirty="0"/>
              <a:t> strings</a:t>
            </a:r>
          </a:p>
          <a:p>
            <a:r>
              <a:rPr lang="en-US" sz="3200" dirty="0"/>
              <a:t>Need to </a:t>
            </a:r>
            <a:r>
              <a:rPr lang="en-US" sz="3200" i="1" dirty="0"/>
              <a:t>instrument</a:t>
            </a:r>
            <a:r>
              <a:rPr lang="en-US" sz="3200" dirty="0"/>
              <a:t> the code to calculate those branch distances</a:t>
            </a:r>
          </a:p>
          <a:p>
            <a:pPr lvl="1"/>
            <a:r>
              <a:rPr lang="en-US" sz="2800" i="1" dirty="0"/>
              <a:t>Bytecode manipulation</a:t>
            </a:r>
            <a:r>
              <a:rPr lang="en-US" sz="2800" dirty="0"/>
              <a:t>: need it </a:t>
            </a:r>
            <a:r>
              <a:rPr lang="en-US" sz="2800" i="1" dirty="0"/>
              <a:t>fully automatically,</a:t>
            </a:r>
            <a:r>
              <a:rPr lang="en-US" sz="2800" dirty="0"/>
              <a:t> </a:t>
            </a:r>
            <a:r>
              <a:rPr lang="en-US" sz="2800" dirty="0" err="1"/>
              <a:t>eg</a:t>
            </a:r>
            <a:r>
              <a:rPr lang="en-US" sz="2800" i="1" dirty="0"/>
              <a:t> </a:t>
            </a:r>
            <a:r>
              <a:rPr lang="en-US" sz="2800" dirty="0"/>
              <a:t>with class loaders and Java Agents</a:t>
            </a:r>
          </a:p>
          <a:p>
            <a:pPr lvl="1"/>
            <a:r>
              <a:rPr lang="en-US" sz="2800" dirty="0"/>
              <a:t>Lot of technical details on how to achieve it efficiently</a:t>
            </a:r>
          </a:p>
        </p:txBody>
      </p:sp>
    </p:spTree>
    <p:extLst>
      <p:ext uri="{BB962C8B-B14F-4D97-AF65-F5344CB8AC3E}">
        <p14:creationId xmlns:p14="http://schemas.microsoft.com/office/powerpoint/2010/main" val="164659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2033-9E31-974A-854A-9EDDE5206A59}"/>
              </a:ext>
            </a:extLst>
          </p:cNvPr>
          <p:cNvSpPr>
            <a:spLocks noGrp="1"/>
          </p:cNvSpPr>
          <p:nvPr>
            <p:ph type="title"/>
          </p:nvPr>
        </p:nvSpPr>
        <p:spPr/>
        <p:txBody>
          <a:bodyPr/>
          <a:lstStyle/>
          <a:p>
            <a:r>
              <a:rPr lang="en-US" dirty="0"/>
              <a:t>Branch Distance Examples</a:t>
            </a:r>
          </a:p>
        </p:txBody>
      </p:sp>
      <p:sp>
        <p:nvSpPr>
          <p:cNvPr id="3" name="Content Placeholder 2">
            <a:extLst>
              <a:ext uri="{FF2B5EF4-FFF2-40B4-BE49-F238E27FC236}">
                <a16:creationId xmlns:a16="http://schemas.microsoft.com/office/drawing/2014/main" id="{DCBD9329-7086-D34C-BC3C-2E3DE2F51CC3}"/>
              </a:ext>
            </a:extLst>
          </p:cNvPr>
          <p:cNvSpPr>
            <a:spLocks noGrp="1"/>
          </p:cNvSpPr>
          <p:nvPr>
            <p:ph idx="1"/>
          </p:nvPr>
        </p:nvSpPr>
        <p:spPr>
          <a:xfrm>
            <a:off x="320040" y="1856104"/>
            <a:ext cx="11490960" cy="4727575"/>
          </a:xfrm>
        </p:spPr>
        <p:txBody>
          <a:bodyPr>
            <a:normAutofit/>
          </a:bodyPr>
          <a:lstStyle/>
          <a:p>
            <a:r>
              <a:rPr lang="en-US" sz="3600" dirty="0"/>
              <a:t>d(x == y) = |x-y|</a:t>
            </a:r>
          </a:p>
          <a:p>
            <a:r>
              <a:rPr lang="en-US" sz="3600" dirty="0"/>
              <a:t>d(x &gt;= 0) = 0 if x&gt;=0, -x otherwise</a:t>
            </a:r>
          </a:p>
          <a:p>
            <a:r>
              <a:rPr lang="en-US" sz="3600" dirty="0"/>
              <a:t>d(A &amp;&amp; B) = d(A) + d(B)</a:t>
            </a:r>
          </a:p>
          <a:p>
            <a:r>
              <a:rPr lang="en-US" sz="3600" dirty="0"/>
              <a:t>d(A || B) = min(d(A), d(B))</a:t>
            </a:r>
          </a:p>
          <a:p>
            <a:r>
              <a:rPr lang="en-US" sz="3600" dirty="0"/>
              <a:t>etc.  </a:t>
            </a:r>
          </a:p>
        </p:txBody>
      </p:sp>
    </p:spTree>
    <p:extLst>
      <p:ext uri="{BB962C8B-B14F-4D97-AF65-F5344CB8AC3E}">
        <p14:creationId xmlns:p14="http://schemas.microsoft.com/office/powerpoint/2010/main" val="766087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EF9E3-520B-7F43-A85A-EAFC95577621}"/>
              </a:ext>
            </a:extLst>
          </p:cNvPr>
          <p:cNvSpPr>
            <a:spLocks noGrp="1"/>
          </p:cNvSpPr>
          <p:nvPr>
            <p:ph type="title"/>
          </p:nvPr>
        </p:nvSpPr>
        <p:spPr/>
        <p:txBody>
          <a:bodyPr/>
          <a:lstStyle/>
          <a:p>
            <a:r>
              <a:rPr lang="en-US" dirty="0" err="1"/>
              <a:t>EvoMaster</a:t>
            </a:r>
            <a:endParaRPr lang="en-US" dirty="0"/>
          </a:p>
        </p:txBody>
      </p:sp>
    </p:spTree>
    <p:extLst>
      <p:ext uri="{BB962C8B-B14F-4D97-AF65-F5344CB8AC3E}">
        <p14:creationId xmlns:p14="http://schemas.microsoft.com/office/powerpoint/2010/main" val="120676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85" y="365125"/>
            <a:ext cx="11541418" cy="1325563"/>
          </a:xfrm>
        </p:spPr>
        <p:txBody>
          <a:bodyPr>
            <a:normAutofit fontScale="90000"/>
          </a:bodyPr>
          <a:lstStyle/>
          <a:p>
            <a:r>
              <a:rPr lang="en-US" dirty="0"/>
              <a:t>What about </a:t>
            </a:r>
            <a:r>
              <a:rPr lang="en-US" b="1" dirty="0"/>
              <a:t>Automated Test Generation </a:t>
            </a:r>
            <a:r>
              <a:rPr lang="en-US" dirty="0"/>
              <a:t>for RESTful APIs?</a:t>
            </a:r>
          </a:p>
        </p:txBody>
      </p:sp>
      <p:sp>
        <p:nvSpPr>
          <p:cNvPr id="3" name="Content Placeholder 2"/>
          <p:cNvSpPr>
            <a:spLocks noGrp="1"/>
          </p:cNvSpPr>
          <p:nvPr>
            <p:ph idx="1"/>
          </p:nvPr>
        </p:nvSpPr>
        <p:spPr>
          <a:xfrm>
            <a:off x="391886" y="2018365"/>
            <a:ext cx="10961914" cy="4667383"/>
          </a:xfrm>
        </p:spPr>
        <p:txBody>
          <a:bodyPr>
            <a:normAutofit/>
          </a:bodyPr>
          <a:lstStyle/>
          <a:p>
            <a:r>
              <a:rPr lang="en-US" sz="3600" dirty="0"/>
              <a:t>Would be very useful for enterprises</a:t>
            </a:r>
          </a:p>
          <a:p>
            <a:r>
              <a:rPr lang="en-US" sz="3600" dirty="0"/>
              <a:t>No tool available (AFAIK)</a:t>
            </a:r>
          </a:p>
          <a:p>
            <a:r>
              <a:rPr lang="en-US" sz="3600" dirty="0"/>
              <a:t>In the past, quite a lot of work on </a:t>
            </a:r>
            <a:r>
              <a:rPr lang="en-US" sz="3600" b="1" dirty="0"/>
              <a:t>SOAP</a:t>
            </a:r>
            <a:r>
              <a:rPr lang="en-US" sz="3600" dirty="0"/>
              <a:t> web services </a:t>
            </a:r>
          </a:p>
          <a:p>
            <a:pPr lvl="1"/>
            <a:r>
              <a:rPr lang="en-US" sz="3200" dirty="0"/>
              <a:t>(which are not so common any more)</a:t>
            </a:r>
          </a:p>
          <a:p>
            <a:r>
              <a:rPr lang="en-US" sz="3600" dirty="0"/>
              <a:t>Very few </a:t>
            </a:r>
            <a:r>
              <a:rPr lang="en-US" sz="3600" dirty="0" smtClean="0"/>
              <a:t>research papers </a:t>
            </a:r>
            <a:r>
              <a:rPr lang="en-US" sz="3600" dirty="0"/>
              <a:t>on testing REST</a:t>
            </a:r>
          </a:p>
          <a:p>
            <a:r>
              <a:rPr lang="en-US" sz="3600" dirty="0"/>
              <a:t>Most techniques are </a:t>
            </a:r>
            <a:r>
              <a:rPr lang="en-US" sz="3600" b="1" dirty="0"/>
              <a:t>black box</a:t>
            </a:r>
            <a:endParaRPr lang="en-US" sz="3600" dirty="0"/>
          </a:p>
        </p:txBody>
      </p:sp>
    </p:spTree>
    <p:extLst>
      <p:ext uri="{BB962C8B-B14F-4D97-AF65-F5344CB8AC3E}">
        <p14:creationId xmlns:p14="http://schemas.microsoft.com/office/powerpoint/2010/main" val="62454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97" y="365125"/>
            <a:ext cx="11594823" cy="1325563"/>
          </a:xfrm>
        </p:spPr>
        <p:txBody>
          <a:bodyPr>
            <a:normAutofit fontScale="90000"/>
          </a:bodyPr>
          <a:lstStyle/>
          <a:p>
            <a:r>
              <a:rPr lang="en-US" b="1" dirty="0" err="1"/>
              <a:t>EvoMaster</a:t>
            </a:r>
            <a:r>
              <a:rPr lang="en-US" dirty="0"/>
              <a:t>: Evolutionary Multi-Context Automated System Testing</a:t>
            </a:r>
          </a:p>
        </p:txBody>
      </p:sp>
      <p:sp>
        <p:nvSpPr>
          <p:cNvPr id="3" name="Content Placeholder 2"/>
          <p:cNvSpPr>
            <a:spLocks noGrp="1"/>
          </p:cNvSpPr>
          <p:nvPr>
            <p:ph idx="1"/>
          </p:nvPr>
        </p:nvSpPr>
        <p:spPr>
          <a:xfrm>
            <a:off x="338097" y="2224553"/>
            <a:ext cx="11015703" cy="4422776"/>
          </a:xfrm>
        </p:spPr>
        <p:txBody>
          <a:bodyPr>
            <a:normAutofit/>
          </a:bodyPr>
          <a:lstStyle/>
          <a:p>
            <a:r>
              <a:rPr lang="en-US" sz="3600" dirty="0"/>
              <a:t>Tool to automatically generate tests for REST APIs</a:t>
            </a:r>
          </a:p>
          <a:p>
            <a:r>
              <a:rPr lang="en-US" sz="3600" b="1" dirty="0"/>
              <a:t>White box</a:t>
            </a:r>
          </a:p>
          <a:p>
            <a:pPr lvl="1"/>
            <a:r>
              <a:rPr lang="en-US" sz="3200" dirty="0"/>
              <a:t>can exploit structural and runtime information of the SUT</a:t>
            </a:r>
          </a:p>
          <a:p>
            <a:r>
              <a:rPr lang="en-US" sz="3600" dirty="0"/>
              <a:t>Search-based testing technique (</a:t>
            </a:r>
            <a:r>
              <a:rPr lang="en-US" sz="3600" b="1" dirty="0"/>
              <a:t>SBST</a:t>
            </a:r>
            <a:r>
              <a:rPr lang="en-US" sz="3600" dirty="0"/>
              <a:t>)</a:t>
            </a:r>
          </a:p>
          <a:p>
            <a:r>
              <a:rPr lang="en-US" sz="3600" dirty="0"/>
              <a:t>Fully automated</a:t>
            </a:r>
          </a:p>
          <a:p>
            <a:r>
              <a:rPr lang="en-US" sz="3600" dirty="0"/>
              <a:t>Open-source prototype: </a:t>
            </a:r>
            <a:r>
              <a:rPr lang="en-US" sz="3600" i="1" dirty="0"/>
              <a:t>www.evomaster.org</a:t>
            </a:r>
            <a:endParaRPr lang="en-US" sz="3600" b="1" i="1" dirty="0"/>
          </a:p>
          <a:p>
            <a:r>
              <a:rPr lang="en-US" sz="3600" dirty="0"/>
              <a:t>Currently targeting JVM languages (</a:t>
            </a:r>
            <a:r>
              <a:rPr lang="en-US" sz="3600" dirty="0" err="1"/>
              <a:t>eg</a:t>
            </a:r>
            <a:r>
              <a:rPr lang="en-US" sz="3600" dirty="0"/>
              <a:t> Java and </a:t>
            </a:r>
            <a:r>
              <a:rPr lang="en-US" sz="3600" dirty="0" err="1"/>
              <a:t>Kotlin</a:t>
            </a:r>
            <a:r>
              <a:rPr lang="en-US" sz="3600" dirty="0"/>
              <a:t>)</a:t>
            </a:r>
          </a:p>
        </p:txBody>
      </p:sp>
    </p:spTree>
    <p:extLst>
      <p:ext uri="{BB962C8B-B14F-4D97-AF65-F5344CB8AC3E}">
        <p14:creationId xmlns:p14="http://schemas.microsoft.com/office/powerpoint/2010/main" val="284247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5023" y="333213"/>
            <a:ext cx="11241332" cy="5563892"/>
          </a:xfrm>
          <a:prstGeom prst="rect">
            <a:avLst/>
          </a:prstGeom>
        </p:spPr>
      </p:pic>
    </p:spTree>
    <p:extLst>
      <p:ext uri="{BB962C8B-B14F-4D97-AF65-F5344CB8AC3E}">
        <p14:creationId xmlns:p14="http://schemas.microsoft.com/office/powerpoint/2010/main" val="241058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Mocking</a:t>
            </a:r>
          </a:p>
        </p:txBody>
      </p:sp>
    </p:spTree>
    <p:extLst>
      <p:ext uri="{BB962C8B-B14F-4D97-AF65-F5344CB8AC3E}">
        <p14:creationId xmlns:p14="http://schemas.microsoft.com/office/powerpoint/2010/main" val="1266716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5" y="365125"/>
            <a:ext cx="11192435" cy="1325563"/>
          </a:xfrm>
        </p:spPr>
        <p:txBody>
          <a:bodyPr/>
          <a:lstStyle/>
          <a:p>
            <a:r>
              <a:rPr lang="en-US" dirty="0" err="1"/>
              <a:t>OpenAPI</a:t>
            </a:r>
            <a:r>
              <a:rPr lang="en-US" dirty="0"/>
              <a:t>/Swagger</a:t>
            </a:r>
          </a:p>
        </p:txBody>
      </p:sp>
      <p:sp>
        <p:nvSpPr>
          <p:cNvPr id="3" name="Content Placeholder 2"/>
          <p:cNvSpPr>
            <a:spLocks noGrp="1"/>
          </p:cNvSpPr>
          <p:nvPr>
            <p:ph idx="1"/>
          </p:nvPr>
        </p:nvSpPr>
        <p:spPr>
          <a:xfrm>
            <a:off x="315045" y="1825625"/>
            <a:ext cx="11038755" cy="4767276"/>
          </a:xfrm>
        </p:spPr>
        <p:txBody>
          <a:bodyPr>
            <a:normAutofit/>
          </a:bodyPr>
          <a:lstStyle/>
          <a:p>
            <a:r>
              <a:rPr lang="en-US" sz="3600" dirty="0"/>
              <a:t>REST is not a protocol</a:t>
            </a:r>
          </a:p>
          <a:p>
            <a:r>
              <a:rPr lang="en-US" sz="3600" dirty="0"/>
              <a:t>Need to know what endpoints are available, and their parameters</a:t>
            </a:r>
          </a:p>
          <a:p>
            <a:r>
              <a:rPr lang="en-US" sz="3600" dirty="0"/>
              <a:t>Schema defining the APIs</a:t>
            </a:r>
          </a:p>
          <a:p>
            <a:r>
              <a:rPr lang="en-US" sz="3600" dirty="0"/>
              <a:t>Swagger is the most popular one</a:t>
            </a:r>
          </a:p>
          <a:p>
            <a:r>
              <a:rPr lang="en-US" sz="3600" dirty="0"/>
              <a:t>Defined as JSON file, or YAML</a:t>
            </a:r>
          </a:p>
          <a:p>
            <a:r>
              <a:rPr lang="en-US" sz="3600" dirty="0"/>
              <a:t>Many REST frameworks can automatically generate Swagger schemas from code</a:t>
            </a:r>
          </a:p>
        </p:txBody>
      </p:sp>
    </p:spTree>
    <p:extLst>
      <p:ext uri="{BB962C8B-B14F-4D97-AF65-F5344CB8AC3E}">
        <p14:creationId xmlns:p14="http://schemas.microsoft.com/office/powerpoint/2010/main" val="182908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2725"/>
            <a:ext cx="10515600" cy="793115"/>
          </a:xfrm>
        </p:spPr>
        <p:txBody>
          <a:bodyPr>
            <a:normAutofit fontScale="90000"/>
          </a:bodyPr>
          <a:lstStyle/>
          <a:p>
            <a:r>
              <a:rPr lang="en-US" dirty="0" err="1"/>
              <a:t>EvoMaster</a:t>
            </a:r>
            <a:r>
              <a:rPr lang="en-US" dirty="0"/>
              <a:t> Core</a:t>
            </a:r>
          </a:p>
        </p:txBody>
      </p:sp>
      <p:sp>
        <p:nvSpPr>
          <p:cNvPr id="3" name="Content Placeholder 2"/>
          <p:cNvSpPr>
            <a:spLocks noGrp="1"/>
          </p:cNvSpPr>
          <p:nvPr>
            <p:ph idx="1"/>
          </p:nvPr>
        </p:nvSpPr>
        <p:spPr>
          <a:xfrm>
            <a:off x="340963" y="1386840"/>
            <a:ext cx="11577234" cy="5318759"/>
          </a:xfrm>
        </p:spPr>
        <p:txBody>
          <a:bodyPr>
            <a:normAutofit fontScale="92500" lnSpcReduction="10000"/>
          </a:bodyPr>
          <a:lstStyle/>
          <a:p>
            <a:r>
              <a:rPr lang="en-US" sz="3600" dirty="0"/>
              <a:t>From Swagger schema, defines set of endpoints that can be called</a:t>
            </a:r>
          </a:p>
          <a:p>
            <a:r>
              <a:rPr lang="en-US" sz="3600" dirty="0"/>
              <a:t>Test case structure: </a:t>
            </a:r>
          </a:p>
          <a:p>
            <a:pPr marL="914400" lvl="1" indent="-457200">
              <a:buFont typeface="+mj-lt"/>
              <a:buAutoNum type="arabicPeriod"/>
            </a:pPr>
            <a:r>
              <a:rPr lang="en-US" sz="2800" dirty="0"/>
              <a:t>setup initializing data in DB with SQL INSERTs</a:t>
            </a:r>
          </a:p>
          <a:p>
            <a:pPr marL="914400" lvl="1" indent="-457200">
              <a:buFont typeface="+mj-lt"/>
              <a:buAutoNum type="arabicPeriod"/>
            </a:pPr>
            <a:r>
              <a:rPr lang="en-US" sz="2800" dirty="0"/>
              <a:t>sequence of HTTP calls toward such endpoints</a:t>
            </a:r>
            <a:endParaRPr lang="en-US" sz="1600" dirty="0"/>
          </a:p>
          <a:p>
            <a:r>
              <a:rPr lang="en-US" sz="3600" dirty="0"/>
              <a:t>HTTP call has many components:</a:t>
            </a:r>
          </a:p>
          <a:p>
            <a:pPr lvl="1"/>
            <a:r>
              <a:rPr lang="en-US" sz="2800" dirty="0"/>
              <a:t>Verb (GET, POST, DELETE, etc.)</a:t>
            </a:r>
          </a:p>
          <a:p>
            <a:pPr lvl="1"/>
            <a:r>
              <a:rPr lang="en-US" sz="2800" dirty="0"/>
              <a:t>Headers</a:t>
            </a:r>
          </a:p>
          <a:p>
            <a:pPr lvl="1"/>
            <a:r>
              <a:rPr lang="en-US" sz="2800" dirty="0"/>
              <a:t>Query parameters</a:t>
            </a:r>
          </a:p>
          <a:p>
            <a:pPr lvl="1"/>
            <a:r>
              <a:rPr lang="en-US" sz="2800" dirty="0"/>
              <a:t>Body payload (JSON, XML, etc.)</a:t>
            </a:r>
          </a:p>
          <a:p>
            <a:r>
              <a:rPr lang="en-US" sz="3600" dirty="0"/>
              <a:t>Evolutionary algorithm to evolve such sequences and their inputs</a:t>
            </a:r>
          </a:p>
          <a:p>
            <a:r>
              <a:rPr lang="en-US" sz="3600" dirty="0"/>
              <a:t>Output: </a:t>
            </a:r>
            <a:r>
              <a:rPr lang="en-US" sz="3600" i="1" dirty="0"/>
              <a:t>self-contained</a:t>
            </a:r>
            <a:r>
              <a:rPr lang="en-US" sz="3600" dirty="0"/>
              <a:t> JUnit tests </a:t>
            </a:r>
          </a:p>
          <a:p>
            <a:endParaRPr lang="en-US" sz="2000" dirty="0"/>
          </a:p>
        </p:txBody>
      </p:sp>
    </p:spTree>
    <p:extLst>
      <p:ext uri="{BB962C8B-B14F-4D97-AF65-F5344CB8AC3E}">
        <p14:creationId xmlns:p14="http://schemas.microsoft.com/office/powerpoint/2010/main" val="265017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Function</a:t>
            </a:r>
          </a:p>
        </p:txBody>
      </p:sp>
      <p:sp>
        <p:nvSpPr>
          <p:cNvPr id="3" name="Content Placeholder 2"/>
          <p:cNvSpPr>
            <a:spLocks noGrp="1"/>
          </p:cNvSpPr>
          <p:nvPr>
            <p:ph idx="1"/>
          </p:nvPr>
        </p:nvSpPr>
        <p:spPr>
          <a:xfrm>
            <a:off x="330413" y="1825625"/>
            <a:ext cx="11023387" cy="4759592"/>
          </a:xfrm>
        </p:spPr>
        <p:txBody>
          <a:bodyPr>
            <a:normAutofit/>
          </a:bodyPr>
          <a:lstStyle/>
          <a:p>
            <a:r>
              <a:rPr lang="en-US" sz="3600" dirty="0"/>
              <a:t>Needed to drive the evolution</a:t>
            </a:r>
          </a:p>
          <a:p>
            <a:r>
              <a:rPr lang="en-US" sz="3600" dirty="0"/>
              <a:t>Reward </a:t>
            </a:r>
            <a:r>
              <a:rPr lang="en-US" sz="3600" i="1" dirty="0"/>
              <a:t>code coverage</a:t>
            </a:r>
            <a:r>
              <a:rPr lang="en-US" sz="3600" dirty="0"/>
              <a:t> and </a:t>
            </a:r>
            <a:r>
              <a:rPr lang="en-US" sz="3600" i="1" dirty="0"/>
              <a:t>fault detection</a:t>
            </a:r>
          </a:p>
          <a:p>
            <a:r>
              <a:rPr lang="en-US" sz="3600" dirty="0"/>
              <a:t>HTTP return statuses as </a:t>
            </a:r>
            <a:r>
              <a:rPr lang="en-US" sz="3600" i="1" dirty="0"/>
              <a:t>automated oracles</a:t>
            </a:r>
            <a:r>
              <a:rPr lang="en-US" sz="3600" dirty="0"/>
              <a:t>:</a:t>
            </a:r>
          </a:p>
          <a:p>
            <a:pPr lvl="1"/>
            <a:r>
              <a:rPr lang="en-US" sz="3200" dirty="0" err="1"/>
              <a:t>Eg</a:t>
            </a:r>
            <a:r>
              <a:rPr lang="en-US" sz="3200" dirty="0"/>
              <a:t> 2xx if OK, 4xx are user errors, but </a:t>
            </a:r>
            <a:r>
              <a:rPr lang="en-US" sz="3200" b="1" dirty="0"/>
              <a:t>5xx</a:t>
            </a:r>
            <a:r>
              <a:rPr lang="en-US" sz="3200" dirty="0"/>
              <a:t> are server errors (often due to bugs)</a:t>
            </a:r>
          </a:p>
          <a:p>
            <a:endParaRPr lang="en-US" sz="3600" dirty="0"/>
          </a:p>
          <a:p>
            <a:endParaRPr lang="en-US" sz="3600" dirty="0"/>
          </a:p>
        </p:txBody>
      </p:sp>
    </p:spTree>
    <p:extLst>
      <p:ext uri="{BB962C8B-B14F-4D97-AF65-F5344CB8AC3E}">
        <p14:creationId xmlns:p14="http://schemas.microsoft.com/office/powerpoint/2010/main" val="49525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 y="365125"/>
            <a:ext cx="11878236" cy="1325563"/>
          </a:xfrm>
        </p:spPr>
        <p:txBody>
          <a:bodyPr>
            <a:normAutofit fontScale="90000"/>
          </a:bodyPr>
          <a:lstStyle/>
          <a:p>
            <a:r>
              <a:rPr lang="en-US" dirty="0"/>
              <a:t>EM Driver: SBST Heuristics as a Service</a:t>
            </a:r>
          </a:p>
        </p:txBody>
      </p:sp>
      <p:sp>
        <p:nvSpPr>
          <p:cNvPr id="3" name="Content Placeholder 2"/>
          <p:cNvSpPr>
            <a:spLocks noGrp="1"/>
          </p:cNvSpPr>
          <p:nvPr>
            <p:ph idx="1"/>
          </p:nvPr>
        </p:nvSpPr>
        <p:spPr>
          <a:xfrm>
            <a:off x="263471" y="1825625"/>
            <a:ext cx="11090329" cy="4351338"/>
          </a:xfrm>
        </p:spPr>
        <p:txBody>
          <a:bodyPr>
            <a:normAutofit lnSpcReduction="10000"/>
          </a:bodyPr>
          <a:lstStyle/>
          <a:p>
            <a:r>
              <a:rPr lang="en-US" sz="3600" dirty="0"/>
              <a:t>Core and Driver are running on different processes</a:t>
            </a:r>
          </a:p>
          <a:p>
            <a:r>
              <a:rPr lang="en-US" sz="3600" dirty="0"/>
              <a:t>Code coverage and branch distances sent over the net, in JSON format</a:t>
            </a:r>
          </a:p>
          <a:p>
            <a:r>
              <a:rPr lang="en-US" sz="3600" dirty="0"/>
              <a:t>Cannot send all data: too inefficient if per test execution</a:t>
            </a:r>
          </a:p>
          <a:p>
            <a:pPr lvl="1"/>
            <a:r>
              <a:rPr lang="en-US" sz="3200" dirty="0"/>
              <a:t>different techniques to determine only what is necessary</a:t>
            </a:r>
          </a:p>
          <a:p>
            <a:r>
              <a:rPr lang="en-US" sz="3600" i="1" dirty="0"/>
              <a:t>EM Driver is itself a RESTful API</a:t>
            </a:r>
          </a:p>
          <a:p>
            <a:r>
              <a:rPr lang="en-US" sz="3600" b="1" dirty="0"/>
              <a:t>Why?</a:t>
            </a:r>
            <a:r>
              <a:rPr lang="en-US" sz="3600" dirty="0"/>
              <a:t> Because so we can use Driver for other languages (</a:t>
            </a:r>
            <a:r>
              <a:rPr lang="en-US" sz="3600" dirty="0" err="1"/>
              <a:t>eg</a:t>
            </a:r>
            <a:r>
              <a:rPr lang="en-US" sz="3600" dirty="0"/>
              <a:t> C# and JS) without the need to touch EM Core</a:t>
            </a:r>
          </a:p>
        </p:txBody>
      </p:sp>
    </p:spTree>
    <p:extLst>
      <p:ext uri="{BB962C8B-B14F-4D97-AF65-F5344CB8AC3E}">
        <p14:creationId xmlns:p14="http://schemas.microsoft.com/office/powerpoint/2010/main" val="3085739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5023" y="333213"/>
            <a:ext cx="11241332" cy="5563892"/>
          </a:xfrm>
          <a:prstGeom prst="rect">
            <a:avLst/>
          </a:prstGeom>
        </p:spPr>
      </p:pic>
    </p:spTree>
    <p:extLst>
      <p:ext uri="{BB962C8B-B14F-4D97-AF65-F5344CB8AC3E}">
        <p14:creationId xmlns:p14="http://schemas.microsoft.com/office/powerpoint/2010/main" val="6956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EvoMaster</a:t>
            </a:r>
            <a:endParaRPr lang="en-US" dirty="0"/>
          </a:p>
        </p:txBody>
      </p:sp>
      <p:sp>
        <p:nvSpPr>
          <p:cNvPr id="3" name="Content Placeholder 2"/>
          <p:cNvSpPr>
            <a:spLocks noGrp="1"/>
          </p:cNvSpPr>
          <p:nvPr>
            <p:ph idx="1"/>
          </p:nvPr>
        </p:nvSpPr>
        <p:spPr>
          <a:xfrm>
            <a:off x="237565" y="1825624"/>
            <a:ext cx="11694459" cy="4826187"/>
          </a:xfrm>
        </p:spPr>
        <p:txBody>
          <a:bodyPr/>
          <a:lstStyle/>
          <a:p>
            <a:r>
              <a:rPr lang="en-US" dirty="0" smtClean="0"/>
              <a:t>Need to add dependency library</a:t>
            </a:r>
          </a:p>
          <a:p>
            <a:r>
              <a:rPr lang="en-US" dirty="0" smtClean="0"/>
              <a:t>Need to write a driver </a:t>
            </a:r>
            <a:r>
              <a:rPr lang="en-US" dirty="0"/>
              <a:t>class </a:t>
            </a:r>
            <a:r>
              <a:rPr lang="en-US" dirty="0" smtClean="0"/>
              <a:t>extending </a:t>
            </a:r>
            <a:r>
              <a:rPr lang="en-US" i="1" dirty="0" err="1" smtClean="0"/>
              <a:t>EmbeddedSutController</a:t>
            </a:r>
            <a:endParaRPr lang="en-US" i="1" dirty="0" smtClean="0"/>
          </a:p>
          <a:p>
            <a:r>
              <a:rPr lang="en-US" dirty="0" smtClean="0"/>
              <a:t>Once driver is up and running, should run “</a:t>
            </a:r>
            <a:r>
              <a:rPr lang="en-US" i="1" dirty="0" smtClean="0"/>
              <a:t>evomaster.jar</a:t>
            </a:r>
            <a:r>
              <a:rPr lang="en-US" dirty="0" smtClean="0"/>
              <a:t>” from command-line</a:t>
            </a:r>
          </a:p>
          <a:p>
            <a:pPr lvl="1"/>
            <a:r>
              <a:rPr lang="en-US" dirty="0" smtClean="0"/>
              <a:t>once downloaded from GitHub</a:t>
            </a:r>
          </a:p>
          <a:p>
            <a:r>
              <a:rPr lang="en-US" dirty="0" smtClean="0"/>
              <a:t>More info at </a:t>
            </a:r>
            <a:r>
              <a:rPr lang="en-US" i="1" dirty="0" smtClean="0"/>
              <a:t>www.evomaster.org</a:t>
            </a:r>
            <a:endParaRPr lang="en-US" i="1" dirty="0"/>
          </a:p>
        </p:txBody>
      </p:sp>
    </p:spTree>
    <p:extLst>
      <p:ext uri="{BB962C8B-B14F-4D97-AF65-F5344CB8AC3E}">
        <p14:creationId xmlns:p14="http://schemas.microsoft.com/office/powerpoint/2010/main" val="1530916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dirty="0"/>
              <a:t>advanced/rest/</a:t>
            </a:r>
            <a:r>
              <a:rPr lang="en-US" b="1" dirty="0" err="1"/>
              <a:t>wiremock</a:t>
            </a:r>
            <a:endParaRPr lang="en-US" b="1" dirty="0"/>
          </a:p>
          <a:p>
            <a:r>
              <a:rPr lang="en-US" b="1" dirty="0" smtClean="0"/>
              <a:t>advanced/rest/circuit-breaker</a:t>
            </a:r>
          </a:p>
          <a:p>
            <a:r>
              <a:rPr lang="en-US" b="1" dirty="0" smtClean="0"/>
              <a:t>advanced/rest/</a:t>
            </a:r>
            <a:r>
              <a:rPr lang="en-US" b="1" dirty="0" err="1" smtClean="0"/>
              <a:t>evomaster</a:t>
            </a:r>
            <a:endParaRPr lang="en-US" b="1" dirty="0"/>
          </a:p>
        </p:txBody>
      </p:sp>
    </p:spTree>
    <p:extLst>
      <p:ext uri="{BB962C8B-B14F-4D97-AF65-F5344CB8AC3E}">
        <p14:creationId xmlns:p14="http://schemas.microsoft.com/office/powerpoint/2010/main" val="102373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a:t>External Dependencies</a:t>
            </a:r>
          </a:p>
        </p:txBody>
      </p:sp>
      <p:sp>
        <p:nvSpPr>
          <p:cNvPr id="3" name="Content Placeholder 2"/>
          <p:cNvSpPr>
            <a:spLocks noGrp="1"/>
          </p:cNvSpPr>
          <p:nvPr>
            <p:ph idx="1"/>
          </p:nvPr>
        </p:nvSpPr>
        <p:spPr>
          <a:xfrm>
            <a:off x="263611" y="2937528"/>
            <a:ext cx="11722443" cy="3825737"/>
          </a:xfrm>
        </p:spPr>
        <p:txBody>
          <a:bodyPr/>
          <a:lstStyle/>
          <a:p>
            <a:r>
              <a:rPr lang="en-US" dirty="0"/>
              <a:t>A client calls our REST, and we need to call an external service to compute our response</a:t>
            </a:r>
          </a:p>
          <a:p>
            <a:r>
              <a:rPr lang="en-US" dirty="0"/>
              <a:t>What if the external service is currently down?</a:t>
            </a:r>
          </a:p>
          <a:p>
            <a:r>
              <a:rPr lang="en-US" dirty="0"/>
              <a:t>What if the external service has a temporary bug?</a:t>
            </a:r>
          </a:p>
          <a:p>
            <a:r>
              <a:rPr lang="en-US" dirty="0"/>
              <a:t>Test cases have to be </a:t>
            </a:r>
            <a:r>
              <a:rPr lang="en-US" i="1" dirty="0"/>
              <a:t>deterministic</a:t>
            </a:r>
          </a:p>
          <a:p>
            <a:r>
              <a:rPr lang="en-US" dirty="0"/>
              <a:t>External service poses a major challenge for testing</a:t>
            </a:r>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a:t>HTTP</a:t>
            </a:r>
          </a:p>
        </p:txBody>
      </p:sp>
    </p:spTree>
    <p:extLst>
      <p:ext uri="{BB962C8B-B14F-4D97-AF65-F5344CB8AC3E}">
        <p14:creationId xmlns:p14="http://schemas.microsoft.com/office/powerpoint/2010/main" val="11126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a:t>Mocking</a:t>
            </a:r>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a:t>When running tests, run a Mock process listening to TCP connections</a:t>
            </a:r>
          </a:p>
          <a:p>
            <a:r>
              <a:rPr lang="en-US" dirty="0"/>
              <a:t>Change in REST the IP address of External to point to Mock</a:t>
            </a:r>
          </a:p>
          <a:p>
            <a:r>
              <a:rPr lang="en-US" dirty="0"/>
              <a:t>From the tests, specify what Mock should return when receiving HTTP messages</a:t>
            </a:r>
          </a:p>
          <a:p>
            <a:r>
              <a:rPr lang="en-US" dirty="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a:t>HTTP</a:t>
            </a:r>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Mock</a:t>
            </a:r>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278296" y="1878495"/>
            <a:ext cx="11698356" cy="4740965"/>
          </a:xfrm>
        </p:spPr>
        <p:txBody>
          <a:bodyPr>
            <a:normAutofit/>
          </a:bodyPr>
          <a:lstStyle/>
          <a:p>
            <a:r>
              <a:rPr lang="en-US" dirty="0"/>
              <a:t>Tests become </a:t>
            </a:r>
            <a:r>
              <a:rPr lang="en-US" i="1" dirty="0"/>
              <a:t>deterministic</a:t>
            </a:r>
          </a:p>
          <a:p>
            <a:pPr lvl="1"/>
            <a:r>
              <a:rPr lang="en-US" dirty="0"/>
              <a:t>do not need to worry of network and External’s state (</a:t>
            </a:r>
            <a:r>
              <a:rPr lang="en-US" dirty="0" err="1"/>
              <a:t>eg</a:t>
            </a:r>
            <a:r>
              <a:rPr lang="en-US" dirty="0"/>
              <a:t> its database)</a:t>
            </a:r>
          </a:p>
          <a:p>
            <a:r>
              <a:rPr lang="en-US" dirty="0"/>
              <a:t>Can easily test scenarios which would be hard to configure for External </a:t>
            </a:r>
          </a:p>
          <a:p>
            <a:pPr lvl="1"/>
            <a:r>
              <a:rPr lang="en-US" dirty="0" err="1"/>
              <a:t>eg</a:t>
            </a:r>
            <a:r>
              <a:rPr lang="en-US" dirty="0"/>
              <a:t>, special rare responses</a:t>
            </a:r>
          </a:p>
          <a:p>
            <a:r>
              <a:rPr lang="en-US" dirty="0"/>
              <a:t>Can implement and test our REST even if External is not working/implemented yet</a:t>
            </a:r>
          </a:p>
          <a:p>
            <a:pPr lvl="1"/>
            <a:r>
              <a:rPr lang="en-US" dirty="0"/>
              <a:t>Example: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Downsides</a:t>
            </a:r>
          </a:p>
        </p:txBody>
      </p:sp>
      <p:sp>
        <p:nvSpPr>
          <p:cNvPr id="3" name="Content Placeholder 2"/>
          <p:cNvSpPr>
            <a:spLocks noGrp="1"/>
          </p:cNvSpPr>
          <p:nvPr>
            <p:ph idx="1"/>
          </p:nvPr>
        </p:nvSpPr>
        <p:spPr>
          <a:xfrm>
            <a:off x="288235" y="1825624"/>
            <a:ext cx="11658600" cy="4873350"/>
          </a:xfrm>
        </p:spPr>
        <p:txBody>
          <a:bodyPr>
            <a:normAutofit/>
          </a:bodyPr>
          <a:lstStyle/>
          <a:p>
            <a:r>
              <a:rPr lang="en-US" dirty="0"/>
              <a:t>We are not testing how REST would behave in a real context, but in what is our </a:t>
            </a:r>
            <a:r>
              <a:rPr lang="en-US" i="1" dirty="0"/>
              <a:t>expectation</a:t>
            </a:r>
            <a:r>
              <a:rPr lang="en-US" dirty="0"/>
              <a:t> of how External interacts with it</a:t>
            </a:r>
          </a:p>
          <a:p>
            <a:r>
              <a:rPr lang="en-US" dirty="0"/>
              <a:t>If lots of interactions, might need to write a lot of mocked responses</a:t>
            </a:r>
          </a:p>
          <a:p>
            <a:r>
              <a:rPr lang="en-US" dirty="0"/>
              <a:t>If External does change often, then </a:t>
            </a:r>
            <a:r>
              <a:rPr lang="en-US" i="1" dirty="0"/>
              <a:t>maintaining</a:t>
            </a:r>
            <a:r>
              <a:rPr lang="en-US" dirty="0"/>
              <a:t> the mocks becomes expensive</a:t>
            </a:r>
          </a:p>
          <a:p>
            <a:r>
              <a:rPr lang="en-US" dirty="0"/>
              <a:t>Still need some </a:t>
            </a:r>
            <a:r>
              <a:rPr lang="en-US" i="1" dirty="0"/>
              <a:t>live</a:t>
            </a:r>
            <a:r>
              <a:rPr lang="en-US" dirty="0"/>
              <a:t> tests with real External anyways</a:t>
            </a:r>
          </a:p>
          <a:p>
            <a:pPr lvl="1"/>
            <a:r>
              <a:rPr lang="en-US" dirty="0"/>
              <a:t>but those will be handled specially</a:t>
            </a:r>
          </a:p>
        </p:txBody>
      </p:sp>
    </p:spTree>
    <p:extLst>
      <p:ext uri="{BB962C8B-B14F-4D97-AF65-F5344CB8AC3E}">
        <p14:creationId xmlns:p14="http://schemas.microsoft.com/office/powerpoint/2010/main" val="207843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Circuit Breaker</a:t>
            </a:r>
          </a:p>
        </p:txBody>
      </p:sp>
    </p:spTree>
    <p:extLst>
      <p:ext uri="{BB962C8B-B14F-4D97-AF65-F5344CB8AC3E}">
        <p14:creationId xmlns:p14="http://schemas.microsoft.com/office/powerpoint/2010/main" val="227163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a:t>Circuit Breaker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a:t>If too many connections to a server fail, stop ALL future attempts at connecting</a:t>
            </a:r>
          </a:p>
          <a:p>
            <a:pPr marL="285750" indent="-285750">
              <a:buFont typeface="Arial" charset="0"/>
              <a:buChar char="•"/>
            </a:pPr>
            <a:r>
              <a:rPr lang="en-US" sz="3600" dirty="0"/>
              <a:t>Can use a library </a:t>
            </a:r>
            <a:r>
              <a:rPr lang="en-US" sz="3600" dirty="0" smtClean="0"/>
              <a:t>to </a:t>
            </a:r>
            <a:r>
              <a:rPr lang="en-US" sz="3600" dirty="0"/>
              <a:t>wrap each call to external services</a:t>
            </a:r>
          </a:p>
          <a:p>
            <a:pPr marL="285750" indent="-285750">
              <a:buFont typeface="Arial" charset="0"/>
              <a:buChar char="•"/>
            </a:pPr>
            <a:r>
              <a:rPr lang="en-US" sz="3600" dirty="0"/>
              <a:t>Once the circuit breaker is on after several failures, it will periodically check if the server comes up again. If so, all communications are restored</a:t>
            </a:r>
          </a:p>
        </p:txBody>
      </p:sp>
    </p:spTree>
    <p:extLst>
      <p:ext uri="{BB962C8B-B14F-4D97-AF65-F5344CB8AC3E}">
        <p14:creationId xmlns:p14="http://schemas.microsoft.com/office/powerpoint/2010/main" val="41767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9822</TotalTime>
  <Words>1584</Words>
  <Application>Microsoft Office PowerPoint</Application>
  <PresentationFormat>Widescreen</PresentationFormat>
  <Paragraphs>211</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Courier New</vt:lpstr>
      <vt:lpstr>Office Theme</vt:lpstr>
      <vt:lpstr>Enterprise Programmering 2  Lesson 06: Mocking, Circuit Breakers and Test Generation</vt:lpstr>
      <vt:lpstr>Goals</vt:lpstr>
      <vt:lpstr>Service Mocking</vt:lpstr>
      <vt:lpstr>External Dependencies</vt:lpstr>
      <vt:lpstr>Mocking</vt:lpstr>
      <vt:lpstr>Benefits</vt:lpstr>
      <vt:lpstr>Downsides</vt:lpstr>
      <vt:lpstr>Circuit Breaker</vt:lpstr>
      <vt:lpstr>Circuit Breaker</vt:lpstr>
      <vt:lpstr>Why?</vt:lpstr>
      <vt:lpstr>Automated Test Generation</vt:lpstr>
      <vt:lpstr>Goals</vt:lpstr>
      <vt:lpstr>Example: Triangle Classification (TC)</vt:lpstr>
      <vt:lpstr>How to test TC? </vt:lpstr>
      <vt:lpstr>1 Test per Output</vt:lpstr>
      <vt:lpstr>White-Box Testing</vt:lpstr>
      <vt:lpstr>Example</vt:lpstr>
      <vt:lpstr>Automated Test Case Generation</vt:lpstr>
      <vt:lpstr>Search-Based Software Testing (SBST)</vt:lpstr>
      <vt:lpstr>Success Stories: Facebook</vt:lpstr>
      <vt:lpstr>Search Space</vt:lpstr>
      <vt:lpstr>Search Operators</vt:lpstr>
      <vt:lpstr>Fitness Guidance</vt:lpstr>
      <vt:lpstr>SBST Heuristics: Branch Distance</vt:lpstr>
      <vt:lpstr>Branch Distance Examples</vt:lpstr>
      <vt:lpstr>EvoMaster</vt:lpstr>
      <vt:lpstr>What about Automated Test Generation for RESTful APIs?</vt:lpstr>
      <vt:lpstr>EvoMaster: Evolutionary Multi-Context Automated System Testing</vt:lpstr>
      <vt:lpstr>PowerPoint Presentation</vt:lpstr>
      <vt:lpstr>OpenAPI/Swagger</vt:lpstr>
      <vt:lpstr>EvoMaster Core</vt:lpstr>
      <vt:lpstr>Fitness Function</vt:lpstr>
      <vt:lpstr>EM Driver: SBST Heuristics as a Service</vt:lpstr>
      <vt:lpstr>PowerPoint Presentation</vt:lpstr>
      <vt:lpstr>Using EvoMaster</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436</cp:revision>
  <cp:lastPrinted>2017-12-21T12:07:11Z</cp:lastPrinted>
  <dcterms:created xsi:type="dcterms:W3CDTF">2017-12-10T14:32:25Z</dcterms:created>
  <dcterms:modified xsi:type="dcterms:W3CDTF">2019-08-16T11:51:14Z</dcterms:modified>
</cp:coreProperties>
</file>