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CF1B6A-1540-405D-AEA6-C6DCAD6FC1CC}">
  <a:tblStyle styleId="{9ACF1B6A-1540-405D-AEA6-C6DCAD6FC1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d899e95a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d899e95a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solidFill>
                  <a:schemeClr val="dk1"/>
                </a:solidFill>
              </a:rPr>
              <a:t>Recursive Abstractive Processing for Tree-Organized Retrieval (RAPTOR)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d899e95a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d899e95a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To evaluate performance, used the BioASQ biomedical dataset, which categorizes queries into Static, Dynamic, and Multi-layered. This diversity ensures a comprehensive assessment of the systems’ capabilities, ranging from straightforward factual questions to multi-hop reasoning tasks.</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d899e95a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d899e95a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d899e95a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d899e95a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d899e95a7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d899e95a7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Embedding models play a crucial role in retrieval. High-performance models offer superior accuracy but are computationally expensive. Lightweight models are more resource-efficient, making them suitable for simpler tasks. Table 7 compares the accuracy of these embeddings for Top-1 and Top-10 retrievals.</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d899e95a7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d899e95a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Resource utilization is a critical factor when selecting embeddings. High-performance embeddings consume substantial GPU memory, limiting scalability, whereas lightweight models are faster and less demanding. Table 8 illustrates these trade-offs in computational resources.</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d899e95a7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d899e95a7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Let’s summarize the results. Naive RAG is simple and effective for basic queries but struggles with complexity. MAR excels at static memory recall, while RAPTOR is best suited for dynamic, multi-hop reasoning. The Hybrid Model combines these strengths, achieving balanced performance across static, dynamic, and multi-layered queries. However, it also faces challenges with ambiguous inputs and resource-heavy embeddings.</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d899e95a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d899e95a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d899e95a7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d899e95a7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The Hybrid Model mitigates trade-offs by integrating memory and reasoning capabilities. Embedding strategies are central to optimizing performance, but challenges like clustering errors and computational demands remain. Future work should focus on adaptive clustering, multimodal retrieval, and scalable embedding strategies.</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d899e95a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d899e95a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In conclusion, the Hybrid Model offers a promising solution for diverse retrieval tasks. By combining MAR and RAPTOR, it addresses the limitations of individual systems, achieving balanced adaptability. Future advancements could extend its applications to multimodal retrieval and improve its efficiency.</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d899e95a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d899e95a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d899e95a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d899e95a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d899e95a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d899e95a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d899e95a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d899e95a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Retrieval systems are essential for navigating vast amounts of unstructured data. However, they face significant challenges:</a:t>
            </a:r>
            <a:endParaRPr/>
          </a:p>
          <a:p>
            <a:pPr indent="-298450" lvl="0" marL="457200" rtl="0" algn="l">
              <a:lnSpc>
                <a:spcPct val="115000"/>
              </a:lnSpc>
              <a:spcBef>
                <a:spcPts val="1200"/>
              </a:spcBef>
              <a:spcAft>
                <a:spcPts val="0"/>
              </a:spcAft>
              <a:buClr>
                <a:schemeClr val="dk1"/>
              </a:buClr>
              <a:buSzPts val="1100"/>
              <a:buAutoNum type="arabicPeriod"/>
            </a:pPr>
            <a:r>
              <a:rPr lang="en"/>
              <a:t>Traditional systems struggle with complex queries requiring multi-hop reasoning and adaptability.</a:t>
            </a:r>
            <a:endParaRPr/>
          </a:p>
          <a:p>
            <a:pPr indent="-298450" lvl="0" marL="457200" rtl="0" algn="l">
              <a:lnSpc>
                <a:spcPct val="115000"/>
              </a:lnSpc>
              <a:spcBef>
                <a:spcPts val="0"/>
              </a:spcBef>
              <a:spcAft>
                <a:spcPts val="0"/>
              </a:spcAft>
              <a:buClr>
                <a:schemeClr val="dk1"/>
              </a:buClr>
              <a:buSzPts val="1100"/>
              <a:buAutoNum type="arabicPeriod"/>
            </a:pPr>
            <a:r>
              <a:rPr lang="en"/>
              <a:t>MAR excels at static recall but lacks flexibility for dynamic tasks.</a:t>
            </a:r>
            <a:endParaRPr/>
          </a:p>
          <a:p>
            <a:pPr indent="-298450" lvl="0" marL="457200" rtl="0" algn="l">
              <a:lnSpc>
                <a:spcPct val="115000"/>
              </a:lnSpc>
              <a:spcBef>
                <a:spcPts val="0"/>
              </a:spcBef>
              <a:spcAft>
                <a:spcPts val="0"/>
              </a:spcAft>
              <a:buClr>
                <a:schemeClr val="dk1"/>
              </a:buClr>
              <a:buSzPts val="1100"/>
              <a:buAutoNum type="arabicPeriod"/>
            </a:pPr>
            <a:r>
              <a:rPr lang="en"/>
              <a:t>RAPTOR handles dynamic, multi-hop queries effectively but lacks persistent memory for recalling historical information.</a:t>
            </a:r>
            <a:endParaRPr/>
          </a:p>
          <a:p>
            <a:pPr indent="0" lvl="0" marL="0" rtl="0" algn="l">
              <a:lnSpc>
                <a:spcPct val="115000"/>
              </a:lnSpc>
              <a:spcBef>
                <a:spcPts val="1200"/>
              </a:spcBef>
              <a:spcAft>
                <a:spcPts val="0"/>
              </a:spcAft>
              <a:buNone/>
            </a:pPr>
            <a:r>
              <a:rPr lang="en"/>
              <a:t>These limitations prompted the development of a Hybrid Model, combining MAR's memory-driven retrieval with RAPTOR's hierarchical reasoning. The goal is to create a scalable, adaptable framework capable of addressing diverse retrieval challenges.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The rise of unstructured data challenges traditional retrieval systems.</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RAG frameworks enhance retrieval with LLM integration.</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Study explores Naive RAG, MAR, RAPTOR, and a Hybrid Model.</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b="1" lang="en" sz="1600">
                <a:solidFill>
                  <a:schemeClr val="dk1"/>
                </a:solidFill>
              </a:rPr>
              <a:t>Focus:</a:t>
            </a:r>
            <a:r>
              <a:rPr lang="en" sz="1600">
                <a:solidFill>
                  <a:schemeClr val="dk1"/>
                </a:solidFill>
              </a:rPr>
              <a:t> Combining memory-driven retrieval with hierarchical reasoning.</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d899e95a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d899e95a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Study evaluates four systems: Naive RAG, MAR, RAPTOR, and the Hybrid Model. All systems integrate a vector store for semantic search and a generative language model for response synthesis. </a:t>
            </a:r>
            <a:r>
              <a:rPr lang="en" sz="1500">
                <a:solidFill>
                  <a:schemeClr val="dk1"/>
                </a:solidFill>
              </a:rPr>
              <a:t>Table below shows the key configurations and parameters </a:t>
            </a:r>
            <a:r>
              <a:rPr lang="en" sz="1500"/>
              <a:t>designed to balance retrieval efficiency and response quality </a:t>
            </a:r>
            <a:r>
              <a:rPr lang="en" sz="1500"/>
              <a:t>throughout</a:t>
            </a:r>
            <a:r>
              <a:rPr lang="en" sz="1500"/>
              <a:t> all 4 models.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d899e95a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d899e95a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Naive RAG serves as the baseline. It follows a straightforward retrieval-to-generation pipeline, where documents are embedded, matched, and passed to a language model for response synthesis. While simple, it lacks features like memory or advanced reasoning capabilities. Here is a diagram of its workflow.</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d899e95a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d899e95a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MAR enhances Naive RAG by incorporating a memory database to handle static, frequently recurring queries. It checks the memory first and only falls back to the vector store if no match is found. This makes it efficient for static tasks but limits its adaptability to dynamic or multi-layered queries.</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899e95a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d899e95a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RAPTOR organizes data hierarchically, enabling efficient multi-hop reasoning by traversing clusters of semantically related information. Its ability to structure data hierarchically makes it effective for complex tasks. However, it lacks memory persistence, which limits its performance in recalling historical queries.</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d899e95a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d899e95a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The Hybrid Model combines MAR's memory-driven retrieval with RAPTOR's hierarchical reasoning. It uses a dynamic similarity threshold to route queries through MAR or RAPTOR, depending on their nature. This integration enhances flexibility and adaptability across a range of query types.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d899e95a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d899e95a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Vector stores are essential for efficient semantic search, storing high-dimensional document embeddings for quick retrieval.</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We used </a:t>
            </a:r>
            <a:r>
              <a:rPr b="1" lang="en" sz="1400">
                <a:solidFill>
                  <a:schemeClr val="dk1"/>
                </a:solidFill>
              </a:rPr>
              <a:t>ChromaDB</a:t>
            </a:r>
            <a:r>
              <a:rPr lang="en" sz="1400">
                <a:solidFill>
                  <a:schemeClr val="dk1"/>
                </a:solidFill>
              </a:rPr>
              <a:t> for its scalability, low latency, and hybrid retrieval capabilities, combining semantic and keyword-based searches.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ChromaDB integrates with frameworks like LangChain and supports modern embedding models, ensuring precision and speed for large-scale datasets.</a:t>
            </a:r>
            <a:endParaRPr sz="1400">
              <a:solidFill>
                <a:schemeClr val="dk1"/>
              </a:solidFill>
            </a:endParaRPr>
          </a:p>
          <a:p>
            <a:pPr indent="0" lvl="0" marL="0" rtl="0" algn="l">
              <a:spcBef>
                <a:spcPts val="120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800"/>
              </a:spcAft>
              <a:buNone/>
            </a:pPr>
            <a:r>
              <a:rPr b="1" lang="en" sz="2800"/>
              <a:t>Optimizing Information Retrieval: A Hybrid Model Leveraging MAR and RAPTOR Frameworks</a:t>
            </a:r>
            <a:endParaRPr sz="6500"/>
          </a:p>
        </p:txBody>
      </p:sp>
      <p:sp>
        <p:nvSpPr>
          <p:cNvPr id="55" name="Google Shape;55;p13"/>
          <p:cNvSpPr txBox="1"/>
          <p:nvPr>
            <p:ph idx="1" type="subTitle"/>
          </p:nvPr>
        </p:nvSpPr>
        <p:spPr>
          <a:xfrm>
            <a:off x="311700" y="2834125"/>
            <a:ext cx="8520600" cy="216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George </a:t>
            </a:r>
            <a:r>
              <a:rPr lang="en"/>
              <a:t>Washington</a:t>
            </a:r>
            <a:r>
              <a:rPr lang="en"/>
              <a:t> University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Prepared</a:t>
            </a:r>
            <a:r>
              <a:rPr lang="en" sz="2600"/>
              <a:t> by: Timur Abdygulov</a:t>
            </a:r>
            <a:endParaRPr sz="2600"/>
          </a:p>
          <a:p>
            <a:pPr indent="0" lvl="0" marL="0" rtl="0" algn="ctr">
              <a:spcBef>
                <a:spcPts val="0"/>
              </a:spcBef>
              <a:spcAft>
                <a:spcPts val="0"/>
              </a:spcAft>
              <a:buNone/>
            </a:pPr>
            <a:r>
              <a:rPr lang="en" sz="2600"/>
              <a:t>Supervised by Amir H. Jafari</a:t>
            </a:r>
            <a:endParaRPr sz="2600"/>
          </a:p>
          <a:p>
            <a:pPr indent="0" lvl="0" marL="0" rtl="0" algn="ctr">
              <a:spcBef>
                <a:spcPts val="0"/>
              </a:spcBef>
              <a:spcAft>
                <a:spcPts val="0"/>
              </a:spcAft>
              <a:buNone/>
            </a:pPr>
            <a:r>
              <a:rPr lang="en" sz="2200"/>
              <a:t>December 10, 2024</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14" name="Google Shape;114;p22"/>
          <p:cNvSpPr txBox="1"/>
          <p:nvPr>
            <p:ph idx="1" type="body"/>
          </p:nvPr>
        </p:nvSpPr>
        <p:spPr>
          <a:xfrm>
            <a:off x="363500" y="3335100"/>
            <a:ext cx="8468700" cy="1545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BioASQ biomedical dataset.</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Query types: Static, Dynamic, and Multi-layered.</a:t>
            </a:r>
            <a:endParaRPr sz="1600">
              <a:solidFill>
                <a:schemeClr val="dk1"/>
              </a:solidFill>
            </a:endParaRPr>
          </a:p>
          <a:p>
            <a:pPr indent="-330200" lvl="0" marL="457200" rtl="0" algn="l">
              <a:lnSpc>
                <a:spcPct val="150000"/>
              </a:lnSpc>
              <a:spcBef>
                <a:spcPts val="1000"/>
              </a:spcBef>
              <a:spcAft>
                <a:spcPts val="1000"/>
              </a:spcAft>
              <a:buClr>
                <a:schemeClr val="dk1"/>
              </a:buClr>
              <a:buSzPts val="1600"/>
              <a:buChar char="●"/>
            </a:pPr>
            <a:r>
              <a:rPr lang="en" sz="1600">
                <a:solidFill>
                  <a:schemeClr val="dk1"/>
                </a:solidFill>
              </a:rPr>
              <a:t>Thorough data preprocessing for consistency.</a:t>
            </a:r>
            <a:endParaRPr sz="1600">
              <a:solidFill>
                <a:schemeClr val="dk1"/>
              </a:solidFill>
            </a:endParaRPr>
          </a:p>
        </p:txBody>
      </p:sp>
      <p:pic>
        <p:nvPicPr>
          <p:cNvPr id="115" name="Google Shape;115;p22"/>
          <p:cNvPicPr preferRelativeResize="0"/>
          <p:nvPr/>
        </p:nvPicPr>
        <p:blipFill>
          <a:blip r:embed="rId3">
            <a:alphaModFix/>
          </a:blip>
          <a:stretch>
            <a:fillRect/>
          </a:stretch>
        </p:blipFill>
        <p:spPr>
          <a:xfrm>
            <a:off x="1559413" y="1017725"/>
            <a:ext cx="6025175" cy="231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Categorized Biomedical Queries</a:t>
            </a:r>
            <a:endParaRPr/>
          </a:p>
        </p:txBody>
      </p:sp>
      <p:sp>
        <p:nvSpPr>
          <p:cNvPr id="121" name="Google Shape;121;p23"/>
          <p:cNvSpPr txBox="1"/>
          <p:nvPr>
            <p:ph idx="1" type="body"/>
          </p:nvPr>
        </p:nvSpPr>
        <p:spPr>
          <a:xfrm>
            <a:off x="6052250" y="1017725"/>
            <a:ext cx="2780100" cy="3551100"/>
          </a:xfrm>
          <a:prstGeom prst="rect">
            <a:avLst/>
          </a:prstGeom>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chemeClr val="dk1"/>
              </a:buClr>
              <a:buSzPts val="1000"/>
              <a:buChar char="●"/>
            </a:pPr>
            <a:r>
              <a:rPr b="1" lang="en" sz="1000">
                <a:solidFill>
                  <a:schemeClr val="dk1"/>
                </a:solidFill>
              </a:rPr>
              <a:t>Static Queries</a:t>
            </a:r>
            <a:r>
              <a:rPr lang="en" sz="1000">
                <a:solidFill>
                  <a:schemeClr val="dk1"/>
                </a:solidFill>
              </a:rPr>
              <a:t> involve retrieving straightforward, factual information that relies on pre-existing, often unchanging knowledge.</a:t>
            </a:r>
            <a:endParaRPr sz="1900"/>
          </a:p>
          <a:p>
            <a:pPr indent="-292100" lvl="0" marL="457200" rtl="0" algn="just">
              <a:lnSpc>
                <a:spcPct val="115000"/>
              </a:lnSpc>
              <a:spcBef>
                <a:spcPts val="1000"/>
              </a:spcBef>
              <a:spcAft>
                <a:spcPts val="0"/>
              </a:spcAft>
              <a:buClr>
                <a:schemeClr val="dk1"/>
              </a:buClr>
              <a:buSzPts val="1000"/>
              <a:buChar char="●"/>
            </a:pPr>
            <a:r>
              <a:rPr b="1" lang="en" sz="1000">
                <a:solidFill>
                  <a:schemeClr val="dk1"/>
                </a:solidFill>
              </a:rPr>
              <a:t>Dynamic Queries</a:t>
            </a:r>
            <a:r>
              <a:rPr lang="en" sz="1000">
                <a:solidFill>
                  <a:schemeClr val="dk1"/>
                </a:solidFill>
              </a:rPr>
              <a:t> require contextual reasoning and the ability to handle evolving information, such as updates to regulatory statuses or therapeutic applications.</a:t>
            </a:r>
            <a:endParaRPr sz="1000">
              <a:solidFill>
                <a:schemeClr val="dk1"/>
              </a:solidFill>
            </a:endParaRPr>
          </a:p>
          <a:p>
            <a:pPr indent="-292100" lvl="0" marL="457200" rtl="0" algn="just">
              <a:lnSpc>
                <a:spcPct val="115000"/>
              </a:lnSpc>
              <a:spcBef>
                <a:spcPts val="1000"/>
              </a:spcBef>
              <a:spcAft>
                <a:spcPts val="0"/>
              </a:spcAft>
              <a:buClr>
                <a:schemeClr val="dk1"/>
              </a:buClr>
              <a:buSzPts val="1000"/>
              <a:buChar char="●"/>
            </a:pPr>
            <a:r>
              <a:rPr b="1" lang="en" sz="1000">
                <a:solidFill>
                  <a:schemeClr val="dk1"/>
                </a:solidFill>
              </a:rPr>
              <a:t>Multi-Layered Queries</a:t>
            </a:r>
            <a:r>
              <a:rPr lang="en" sz="1000">
                <a:solidFill>
                  <a:schemeClr val="dk1"/>
                </a:solidFill>
              </a:rPr>
              <a:t> demand evidence aggregation and multi-hop reasoning, where answers must be synthesized across multiple sources or involve complex reasoning steps.</a:t>
            </a:r>
            <a:endParaRPr sz="1000">
              <a:solidFill>
                <a:schemeClr val="dk1"/>
              </a:solidFill>
            </a:endParaRPr>
          </a:p>
          <a:p>
            <a:pPr indent="-292100" lvl="0" marL="457200" rtl="0" algn="just">
              <a:lnSpc>
                <a:spcPct val="115000"/>
              </a:lnSpc>
              <a:spcBef>
                <a:spcPts val="1000"/>
              </a:spcBef>
              <a:spcAft>
                <a:spcPts val="1000"/>
              </a:spcAft>
              <a:buClr>
                <a:schemeClr val="dk1"/>
              </a:buClr>
              <a:buSzPts val="1000"/>
              <a:buChar char="●"/>
            </a:pPr>
            <a:r>
              <a:rPr lang="en" sz="1000">
                <a:solidFill>
                  <a:schemeClr val="dk1"/>
                </a:solidFill>
              </a:rPr>
              <a:t>A total of </a:t>
            </a:r>
            <a:r>
              <a:rPr b="1" lang="en" sz="1000">
                <a:solidFill>
                  <a:schemeClr val="dk1"/>
                </a:solidFill>
              </a:rPr>
              <a:t>47 PDFs</a:t>
            </a:r>
            <a:r>
              <a:rPr lang="en" sz="1000">
                <a:solidFill>
                  <a:schemeClr val="dk1"/>
                </a:solidFill>
              </a:rPr>
              <a:t> were used</a:t>
            </a:r>
            <a:endParaRPr sz="1000">
              <a:solidFill>
                <a:schemeClr val="dk1"/>
              </a:solidFill>
            </a:endParaRPr>
          </a:p>
        </p:txBody>
      </p:sp>
      <p:graphicFrame>
        <p:nvGraphicFramePr>
          <p:cNvPr id="122" name="Google Shape;122;p23"/>
          <p:cNvGraphicFramePr/>
          <p:nvPr/>
        </p:nvGraphicFramePr>
        <p:xfrm>
          <a:off x="311700" y="1017625"/>
          <a:ext cx="3000000" cy="3000000"/>
        </p:xfrm>
        <a:graphic>
          <a:graphicData uri="http://schemas.openxmlformats.org/drawingml/2006/table">
            <a:tbl>
              <a:tblPr>
                <a:noFill/>
                <a:tableStyleId>{9ACF1B6A-1540-405D-AEA6-C6DCAD6FC1CC}</a:tableStyleId>
              </a:tblPr>
              <a:tblGrid>
                <a:gridCol w="265300"/>
                <a:gridCol w="4813375"/>
                <a:gridCol w="833825"/>
              </a:tblGrid>
              <a:tr h="261975">
                <a:tc>
                  <a:txBody>
                    <a:bodyPr/>
                    <a:lstStyle/>
                    <a:p>
                      <a:pPr indent="0" lvl="0" marL="0" rtl="0" algn="ctr">
                        <a:lnSpc>
                          <a:spcPct val="115000"/>
                        </a:lnSpc>
                        <a:spcBef>
                          <a:spcPts val="0"/>
                        </a:spcBef>
                        <a:spcAft>
                          <a:spcPts val="0"/>
                        </a:spcAft>
                        <a:buNone/>
                      </a:pPr>
                      <a:r>
                        <a:rPr b="1" lang="en" sz="1150"/>
                        <a:t>ID</a:t>
                      </a:r>
                      <a:endParaRPr b="1"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50"/>
                        <a:t>Question</a:t>
                      </a:r>
                      <a:endParaRPr b="1"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50"/>
                        <a:t>Category</a:t>
                      </a:r>
                      <a:endParaRPr b="1"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875">
                <a:tc>
                  <a:txBody>
                    <a:bodyPr/>
                    <a:lstStyle/>
                    <a:p>
                      <a:pPr indent="0" lvl="0" marL="0" rtl="0" algn="l">
                        <a:lnSpc>
                          <a:spcPct val="115000"/>
                        </a:lnSpc>
                        <a:spcBef>
                          <a:spcPts val="0"/>
                        </a:spcBef>
                        <a:spcAft>
                          <a:spcPts val="0"/>
                        </a:spcAft>
                        <a:buNone/>
                      </a:pPr>
                      <a:r>
                        <a:rPr lang="en" sz="1150"/>
                        <a:t>1</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Is Hirschsprung disease a Mendelian or a multifactorial disorder?</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M</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61975">
                <a:tc>
                  <a:txBody>
                    <a:bodyPr/>
                    <a:lstStyle/>
                    <a:p>
                      <a:pPr indent="0" lvl="0" marL="0" rtl="0" algn="l">
                        <a:lnSpc>
                          <a:spcPct val="115000"/>
                        </a:lnSpc>
                        <a:spcBef>
                          <a:spcPts val="0"/>
                        </a:spcBef>
                        <a:spcAft>
                          <a:spcPts val="0"/>
                        </a:spcAft>
                        <a:buNone/>
                      </a:pPr>
                      <a:r>
                        <a:rPr lang="en" sz="1150"/>
                        <a:t>2</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t>List signaling molecules (ligands) that interact with the receptor EGFR?</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50"/>
                        <a:t>S</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75">
                <a:tc>
                  <a:txBody>
                    <a:bodyPr/>
                    <a:lstStyle/>
                    <a:p>
                      <a:pPr indent="0" lvl="0" marL="0" rtl="0" algn="l">
                        <a:lnSpc>
                          <a:spcPct val="115000"/>
                        </a:lnSpc>
                        <a:spcBef>
                          <a:spcPts val="0"/>
                        </a:spcBef>
                        <a:spcAft>
                          <a:spcPts val="0"/>
                        </a:spcAft>
                        <a:buNone/>
                      </a:pPr>
                      <a:r>
                        <a:rPr lang="en" sz="1150"/>
                        <a:t>3</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Are long non-coding RNAs spliced?</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M</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61975">
                <a:tc>
                  <a:txBody>
                    <a:bodyPr/>
                    <a:lstStyle/>
                    <a:p>
                      <a:pPr indent="0" lvl="0" marL="0" rtl="0" algn="l">
                        <a:lnSpc>
                          <a:spcPct val="115000"/>
                        </a:lnSpc>
                        <a:spcBef>
                          <a:spcPts val="0"/>
                        </a:spcBef>
                        <a:spcAft>
                          <a:spcPts val="0"/>
                        </a:spcAft>
                        <a:buNone/>
                      </a:pPr>
                      <a:r>
                        <a:rPr lang="en" sz="1150"/>
                        <a:t>4</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t>Is RANKL secreted from the cells?</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50"/>
                        <a:t>S</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8875">
                <a:tc>
                  <a:txBody>
                    <a:bodyPr/>
                    <a:lstStyle/>
                    <a:p>
                      <a:pPr indent="0" lvl="0" marL="0" rtl="0" algn="l">
                        <a:lnSpc>
                          <a:spcPct val="115000"/>
                        </a:lnSpc>
                        <a:spcBef>
                          <a:spcPts val="0"/>
                        </a:spcBef>
                        <a:spcAft>
                          <a:spcPts val="0"/>
                        </a:spcAft>
                        <a:buNone/>
                      </a:pPr>
                      <a:r>
                        <a:rPr lang="en" sz="1150"/>
                        <a:t>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Which miRNAs could be used as potential biomarkers for epithelial ovarian cancer?</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M</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61975">
                <a:tc>
                  <a:txBody>
                    <a:bodyPr/>
                    <a:lstStyle/>
                    <a:p>
                      <a:pPr indent="0" lvl="0" marL="0" rtl="0" algn="l">
                        <a:lnSpc>
                          <a:spcPct val="115000"/>
                        </a:lnSpc>
                        <a:spcBef>
                          <a:spcPts val="0"/>
                        </a:spcBef>
                        <a:spcAft>
                          <a:spcPts val="0"/>
                        </a:spcAft>
                        <a:buNone/>
                      </a:pPr>
                      <a:r>
                        <a:rPr lang="en" sz="1150"/>
                        <a:t>6</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t>Which acetylcholinesterase inhibitors are used for treatment of myasthenia gravis?</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50"/>
                        <a:t>S</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75">
                <a:tc>
                  <a:txBody>
                    <a:bodyPr/>
                    <a:lstStyle/>
                    <a:p>
                      <a:pPr indent="0" lvl="0" marL="0" rtl="0" algn="l">
                        <a:lnSpc>
                          <a:spcPct val="115000"/>
                        </a:lnSpc>
                        <a:spcBef>
                          <a:spcPts val="0"/>
                        </a:spcBef>
                        <a:spcAft>
                          <a:spcPts val="0"/>
                        </a:spcAft>
                        <a:buNone/>
                      </a:pPr>
                      <a:r>
                        <a:rPr lang="en" sz="1150"/>
                        <a:t>7</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Has Denosumab (Prolia) been approved by FDA?</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D</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48875">
                <a:tc>
                  <a:txBody>
                    <a:bodyPr/>
                    <a:lstStyle/>
                    <a:p>
                      <a:pPr indent="0" lvl="0" marL="0" rtl="0" algn="l">
                        <a:lnSpc>
                          <a:spcPct val="115000"/>
                        </a:lnSpc>
                        <a:spcBef>
                          <a:spcPts val="0"/>
                        </a:spcBef>
                        <a:spcAft>
                          <a:spcPts val="0"/>
                        </a:spcAft>
                        <a:buNone/>
                      </a:pPr>
                      <a:r>
                        <a:rPr lang="en" sz="1150"/>
                        <a:t>8</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t>Which are the different isoforms of the mammalian Notch receptor?</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50"/>
                        <a:t>S</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75">
                <a:tc>
                  <a:txBody>
                    <a:bodyPr/>
                    <a:lstStyle/>
                    <a:p>
                      <a:pPr indent="0" lvl="0" marL="0" rtl="0" algn="l">
                        <a:lnSpc>
                          <a:spcPct val="115000"/>
                        </a:lnSpc>
                        <a:spcBef>
                          <a:spcPts val="0"/>
                        </a:spcBef>
                        <a:spcAft>
                          <a:spcPts val="0"/>
                        </a:spcAft>
                        <a:buNone/>
                      </a:pPr>
                      <a:r>
                        <a:rPr lang="en" sz="1150"/>
                        <a:t>9</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Orteronel was developed for treatment of which cancer?</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D</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92950">
                <a:tc>
                  <a:txBody>
                    <a:bodyPr/>
                    <a:lstStyle/>
                    <a:p>
                      <a:pPr indent="0" lvl="0" marL="0" rtl="0" algn="l">
                        <a:lnSpc>
                          <a:spcPct val="115000"/>
                        </a:lnSpc>
                        <a:spcBef>
                          <a:spcPts val="0"/>
                        </a:spcBef>
                        <a:spcAft>
                          <a:spcPts val="0"/>
                        </a:spcAft>
                        <a:buNone/>
                      </a:pPr>
                      <a:r>
                        <a:rPr lang="en" sz="1150"/>
                        <a:t>10</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t>Is the monoclonal antibody Trastuzumab (Herceptin) of potential use in the treatment of prostate cancer?</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50"/>
                        <a:t>D</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75">
                <a:tc>
                  <a:txBody>
                    <a:bodyPr/>
                    <a:lstStyle/>
                    <a:p>
                      <a:pPr indent="0" lvl="0" marL="0" rtl="0" algn="l">
                        <a:lnSpc>
                          <a:spcPct val="115000"/>
                        </a:lnSpc>
                        <a:spcBef>
                          <a:spcPts val="0"/>
                        </a:spcBef>
                        <a:spcAft>
                          <a:spcPts val="0"/>
                        </a:spcAft>
                        <a:buNone/>
                      </a:pPr>
                      <a:r>
                        <a:rPr lang="en" sz="1150"/>
                        <a:t>11</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Which are the Yamanaka factors?</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S</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61975">
                <a:tc>
                  <a:txBody>
                    <a:bodyPr/>
                    <a:lstStyle/>
                    <a:p>
                      <a:pPr indent="0" lvl="0" marL="0" rtl="0" algn="l">
                        <a:lnSpc>
                          <a:spcPct val="115000"/>
                        </a:lnSpc>
                        <a:spcBef>
                          <a:spcPts val="0"/>
                        </a:spcBef>
                        <a:spcAft>
                          <a:spcPts val="0"/>
                        </a:spcAft>
                        <a:buNone/>
                      </a:pPr>
                      <a:r>
                        <a:rPr lang="en" sz="1150"/>
                        <a:t>12</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50"/>
                        <a:t>Where is the protein Pannexin1 located?</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50"/>
                        <a:t>S</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2950">
                <a:tc>
                  <a:txBody>
                    <a:bodyPr/>
                    <a:lstStyle/>
                    <a:p>
                      <a:pPr indent="0" lvl="0" marL="0" rtl="0" algn="l">
                        <a:lnSpc>
                          <a:spcPct val="115000"/>
                        </a:lnSpc>
                        <a:spcBef>
                          <a:spcPts val="0"/>
                        </a:spcBef>
                        <a:spcAft>
                          <a:spcPts val="0"/>
                        </a:spcAft>
                        <a:buNone/>
                      </a:pPr>
                      <a:r>
                        <a:rPr lang="en" sz="1150"/>
                        <a:t>13</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950"/>
                        <a:t>Which currently known mitochondrial diseases have been attributed to POLG mutations?</a:t>
                      </a:r>
                      <a:endParaRPr sz="9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50"/>
                        <a:t>M</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Frequency of</a:t>
            </a:r>
            <a:r>
              <a:rPr lang="en"/>
              <a:t> Biomedical Queries</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5874900" y="1246250"/>
            <a:ext cx="2957400" cy="332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9" name="Google Shape;129;p24"/>
          <p:cNvGraphicFramePr/>
          <p:nvPr/>
        </p:nvGraphicFramePr>
        <p:xfrm>
          <a:off x="1790400" y="1017725"/>
          <a:ext cx="3000000" cy="3000000"/>
        </p:xfrm>
        <a:graphic>
          <a:graphicData uri="http://schemas.openxmlformats.org/drawingml/2006/table">
            <a:tbl>
              <a:tblPr>
                <a:noFill/>
                <a:tableStyleId>{9ACF1B6A-1540-405D-AEA6-C6DCAD6FC1CC}</a:tableStyleId>
              </a:tblPr>
              <a:tblGrid>
                <a:gridCol w="256300"/>
                <a:gridCol w="4523350"/>
                <a:gridCol w="783550"/>
              </a:tblGrid>
              <a:tr h="228525">
                <a:tc>
                  <a:txBody>
                    <a:bodyPr/>
                    <a:lstStyle/>
                    <a:p>
                      <a:pPr indent="0" lvl="0" marL="0" rtl="0" algn="ctr">
                        <a:lnSpc>
                          <a:spcPct val="115000"/>
                        </a:lnSpc>
                        <a:spcBef>
                          <a:spcPts val="0"/>
                        </a:spcBef>
                        <a:spcAft>
                          <a:spcPts val="0"/>
                        </a:spcAft>
                        <a:buNone/>
                      </a:pPr>
                      <a:r>
                        <a:rPr b="1" lang="en" sz="1100"/>
                        <a:t>ID</a:t>
                      </a:r>
                      <a:endParaRPr b="1"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Question</a:t>
                      </a:r>
                      <a:endParaRPr b="1"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Frequency</a:t>
                      </a:r>
                      <a:endParaRPr b="1"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100">
                <a:tc>
                  <a:txBody>
                    <a:bodyPr/>
                    <a:lstStyle/>
                    <a:p>
                      <a:pPr indent="0" lvl="0" marL="0" rtl="0" algn="l">
                        <a:lnSpc>
                          <a:spcPct val="115000"/>
                        </a:lnSpc>
                        <a:spcBef>
                          <a:spcPts val="0"/>
                        </a:spcBef>
                        <a:spcAft>
                          <a:spcPts val="0"/>
                        </a:spcAft>
                        <a:buNone/>
                      </a:pPr>
                      <a:r>
                        <a:rPr lang="en" sz="1100"/>
                        <a:t>1</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Is Hirschsprung disease a Mendelian or a multifactorial disorder?</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19925">
                <a:tc>
                  <a:txBody>
                    <a:bodyPr/>
                    <a:lstStyle/>
                    <a:p>
                      <a:pPr indent="0" lvl="0" marL="0" rtl="0" algn="l">
                        <a:lnSpc>
                          <a:spcPct val="115000"/>
                        </a:lnSpc>
                        <a:spcBef>
                          <a:spcPts val="0"/>
                        </a:spcBef>
                        <a:spcAft>
                          <a:spcPts val="0"/>
                        </a:spcAft>
                        <a:buNone/>
                      </a:pPr>
                      <a:r>
                        <a:rPr lang="en" sz="1100"/>
                        <a:t>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List signaling molecules (ligands) that interact with the receptor EGFR?</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4</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100">
                <a:tc>
                  <a:txBody>
                    <a:bodyPr/>
                    <a:lstStyle/>
                    <a:p>
                      <a:pPr indent="0" lvl="0" marL="0" rtl="0" algn="l">
                        <a:lnSpc>
                          <a:spcPct val="115000"/>
                        </a:lnSpc>
                        <a:spcBef>
                          <a:spcPts val="0"/>
                        </a:spcBef>
                        <a:spcAft>
                          <a:spcPts val="0"/>
                        </a:spcAft>
                        <a:buNone/>
                      </a:pPr>
                      <a:r>
                        <a:rPr lang="en" sz="1100"/>
                        <a:t>3</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Are long non-coding RNAs spliced?</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4</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28525">
                <a:tc>
                  <a:txBody>
                    <a:bodyPr/>
                    <a:lstStyle/>
                    <a:p>
                      <a:pPr indent="0" lvl="0" marL="0" rtl="0" algn="l">
                        <a:lnSpc>
                          <a:spcPct val="115000"/>
                        </a:lnSpc>
                        <a:spcBef>
                          <a:spcPts val="0"/>
                        </a:spcBef>
                        <a:spcAft>
                          <a:spcPts val="0"/>
                        </a:spcAft>
                        <a:buNone/>
                      </a:pPr>
                      <a:r>
                        <a:rPr lang="en" sz="1100"/>
                        <a:t>4</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Is RANKL secreted from the cells?</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3</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1325">
                <a:tc>
                  <a:txBody>
                    <a:bodyPr/>
                    <a:lstStyle/>
                    <a:p>
                      <a:pPr indent="0" lvl="0" marL="0" rtl="0" algn="l">
                        <a:lnSpc>
                          <a:spcPct val="115000"/>
                        </a:lnSpc>
                        <a:spcBef>
                          <a:spcPts val="0"/>
                        </a:spcBef>
                        <a:spcAft>
                          <a:spcPts val="0"/>
                        </a:spcAft>
                        <a:buNone/>
                      </a:pPr>
                      <a:r>
                        <a:rPr lang="en" sz="1100"/>
                        <a:t>5</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Which miRNAs could be used as potential biomarkers for epithelial ovarian cancer?</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6</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411325">
                <a:tc>
                  <a:txBody>
                    <a:bodyPr/>
                    <a:lstStyle/>
                    <a:p>
                      <a:pPr indent="0" lvl="0" marL="0" rtl="0" algn="l">
                        <a:lnSpc>
                          <a:spcPct val="115000"/>
                        </a:lnSpc>
                        <a:spcBef>
                          <a:spcPts val="0"/>
                        </a:spcBef>
                        <a:spcAft>
                          <a:spcPts val="0"/>
                        </a:spcAft>
                        <a:buNone/>
                      </a:pPr>
                      <a:r>
                        <a:rPr lang="en" sz="1100"/>
                        <a:t>6</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Which acetylcholinesterase inhibitors are used for treatment of myasthenia gravis?</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525">
                <a:tc>
                  <a:txBody>
                    <a:bodyPr/>
                    <a:lstStyle/>
                    <a:p>
                      <a:pPr indent="0" lvl="0" marL="0" rtl="0" algn="l">
                        <a:lnSpc>
                          <a:spcPct val="115000"/>
                        </a:lnSpc>
                        <a:spcBef>
                          <a:spcPts val="0"/>
                        </a:spcBef>
                        <a:spcAft>
                          <a:spcPts val="0"/>
                        </a:spcAft>
                        <a:buNone/>
                      </a:pPr>
                      <a:r>
                        <a:rPr lang="en" sz="1100"/>
                        <a:t>7</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Has Denosumab (Prolia) been approved by FDA?</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28525">
                <a:tc>
                  <a:txBody>
                    <a:bodyPr/>
                    <a:lstStyle/>
                    <a:p>
                      <a:pPr indent="0" lvl="0" marL="0" rtl="0" algn="l">
                        <a:lnSpc>
                          <a:spcPct val="115000"/>
                        </a:lnSpc>
                        <a:spcBef>
                          <a:spcPts val="0"/>
                        </a:spcBef>
                        <a:spcAft>
                          <a:spcPts val="0"/>
                        </a:spcAft>
                        <a:buNone/>
                      </a:pPr>
                      <a:r>
                        <a:rPr lang="en" sz="1100"/>
                        <a:t>8</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Which are the different isoforms of the mammalian Notch receptor?</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100">
                <a:tc>
                  <a:txBody>
                    <a:bodyPr/>
                    <a:lstStyle/>
                    <a:p>
                      <a:pPr indent="0" lvl="0" marL="0" rtl="0" algn="l">
                        <a:lnSpc>
                          <a:spcPct val="115000"/>
                        </a:lnSpc>
                        <a:spcBef>
                          <a:spcPts val="0"/>
                        </a:spcBef>
                        <a:spcAft>
                          <a:spcPts val="0"/>
                        </a:spcAft>
                        <a:buNone/>
                      </a:pPr>
                      <a:r>
                        <a:rPr lang="en" sz="1100"/>
                        <a:t>9</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Orteronel was developed for treatment of which cancer?</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3</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411325">
                <a:tc>
                  <a:txBody>
                    <a:bodyPr/>
                    <a:lstStyle/>
                    <a:p>
                      <a:pPr indent="0" lvl="0" marL="0" rtl="0" algn="l">
                        <a:lnSpc>
                          <a:spcPct val="115000"/>
                        </a:lnSpc>
                        <a:spcBef>
                          <a:spcPts val="0"/>
                        </a:spcBef>
                        <a:spcAft>
                          <a:spcPts val="0"/>
                        </a:spcAft>
                        <a:buNone/>
                      </a:pPr>
                      <a:r>
                        <a:rPr lang="en" sz="1100"/>
                        <a:t>10</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Is the monoclonal antibody Trastuzumab (Herceptin) of potential use in the treatment of prostate cancer?</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7</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525">
                <a:tc>
                  <a:txBody>
                    <a:bodyPr/>
                    <a:lstStyle/>
                    <a:p>
                      <a:pPr indent="0" lvl="0" marL="0" rtl="0" algn="l">
                        <a:lnSpc>
                          <a:spcPct val="115000"/>
                        </a:lnSpc>
                        <a:spcBef>
                          <a:spcPts val="0"/>
                        </a:spcBef>
                        <a:spcAft>
                          <a:spcPts val="0"/>
                        </a:spcAft>
                        <a:buNone/>
                      </a:pPr>
                      <a:r>
                        <a:rPr lang="en" sz="1100"/>
                        <a:t>11</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Which are the Yamanaka factors?</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7</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28525">
                <a:tc>
                  <a:txBody>
                    <a:bodyPr/>
                    <a:lstStyle/>
                    <a:p>
                      <a:pPr indent="0" lvl="0" marL="0" rtl="0" algn="l">
                        <a:lnSpc>
                          <a:spcPct val="115000"/>
                        </a:lnSpc>
                        <a:spcBef>
                          <a:spcPts val="0"/>
                        </a:spcBef>
                        <a:spcAft>
                          <a:spcPts val="0"/>
                        </a:spcAft>
                        <a:buNone/>
                      </a:pPr>
                      <a:r>
                        <a:rPr lang="en" sz="1100"/>
                        <a:t>12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Where is the protein Pannexin1 located?</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4</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1325">
                <a:tc>
                  <a:txBody>
                    <a:bodyPr/>
                    <a:lstStyle/>
                    <a:p>
                      <a:pPr indent="0" lvl="0" marL="0" rtl="0" algn="l">
                        <a:lnSpc>
                          <a:spcPct val="115000"/>
                        </a:lnSpc>
                        <a:spcBef>
                          <a:spcPts val="0"/>
                        </a:spcBef>
                        <a:spcAft>
                          <a:spcPts val="0"/>
                        </a:spcAft>
                        <a:buNone/>
                      </a:pPr>
                      <a:r>
                        <a:rPr lang="en" sz="1100"/>
                        <a:t>13</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Which currently known mitochondrial diseases have been attributed to POLG mutations?</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ctr">
                        <a:lnSpc>
                          <a:spcPct val="115000"/>
                        </a:lnSpc>
                        <a:spcBef>
                          <a:spcPts val="0"/>
                        </a:spcBef>
                        <a:spcAft>
                          <a:spcPts val="0"/>
                        </a:spcAft>
                        <a:buNone/>
                      </a:pPr>
                      <a:r>
                        <a:rPr lang="en" sz="1100"/>
                        <a:t>2</a:t>
                      </a:r>
                      <a:endParaRPr sz="11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 Model Evaluation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High-performance embeddings offer accuracy at higher computational costs.</a:t>
            </a:r>
            <a:endParaRPr>
              <a:solidFill>
                <a:schemeClr val="dk1"/>
              </a:solidFill>
            </a:endParaRPr>
          </a:p>
          <a:p>
            <a:pPr indent="-342900" lvl="0" marL="457200" rtl="0" algn="l">
              <a:lnSpc>
                <a:spcPct val="150000"/>
              </a:lnSpc>
              <a:spcBef>
                <a:spcPts val="1000"/>
              </a:spcBef>
              <a:spcAft>
                <a:spcPts val="1000"/>
              </a:spcAft>
              <a:buClr>
                <a:schemeClr val="dk1"/>
              </a:buClr>
              <a:buSzPts val="1800"/>
              <a:buChar char="●"/>
            </a:pPr>
            <a:r>
              <a:rPr lang="en">
                <a:solidFill>
                  <a:schemeClr val="dk1"/>
                </a:solidFill>
              </a:rPr>
              <a:t>Lightweight embeddings balance efficiency and speed.</a:t>
            </a:r>
            <a:endParaRPr>
              <a:solidFill>
                <a:schemeClr val="dk1"/>
              </a:solidFill>
            </a:endParaRPr>
          </a:p>
        </p:txBody>
      </p:sp>
      <p:graphicFrame>
        <p:nvGraphicFramePr>
          <p:cNvPr id="136" name="Google Shape;136;p25"/>
          <p:cNvGraphicFramePr/>
          <p:nvPr/>
        </p:nvGraphicFramePr>
        <p:xfrm>
          <a:off x="1834438" y="2378900"/>
          <a:ext cx="3000000" cy="3000000"/>
        </p:xfrm>
        <a:graphic>
          <a:graphicData uri="http://schemas.openxmlformats.org/drawingml/2006/table">
            <a:tbl>
              <a:tblPr>
                <a:noFill/>
                <a:tableStyleId>{9ACF1B6A-1540-405D-AEA6-C6DCAD6FC1CC}</a:tableStyleId>
              </a:tblPr>
              <a:tblGrid>
                <a:gridCol w="2067425"/>
                <a:gridCol w="1596900"/>
                <a:gridCol w="1810775"/>
              </a:tblGrid>
              <a:tr h="249450">
                <a:tc>
                  <a:txBody>
                    <a:bodyPr/>
                    <a:lstStyle/>
                    <a:p>
                      <a:pPr indent="0" lvl="0" marL="0" rtl="0" algn="ctr">
                        <a:lnSpc>
                          <a:spcPct val="115000"/>
                        </a:lnSpc>
                        <a:spcBef>
                          <a:spcPts val="0"/>
                        </a:spcBef>
                        <a:spcAft>
                          <a:spcPts val="0"/>
                        </a:spcAft>
                        <a:buNone/>
                      </a:pPr>
                      <a:r>
                        <a:rPr b="1" lang="en" sz="1150"/>
                        <a:t>Embedding Model</a:t>
                      </a:r>
                      <a:endParaRPr b="1"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50"/>
                        <a:t>Top 1 Accuracy (%)</a:t>
                      </a:r>
                      <a:endParaRPr b="1"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50"/>
                        <a:t>Top 10 Accuracy (%)</a:t>
                      </a:r>
                      <a:endParaRPr b="1"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350">
                <a:tc>
                  <a:txBody>
                    <a:bodyPr/>
                    <a:lstStyle/>
                    <a:p>
                      <a:pPr indent="0" lvl="0" marL="0" rtl="0" algn="l">
                        <a:lnSpc>
                          <a:spcPct val="115000"/>
                        </a:lnSpc>
                        <a:spcBef>
                          <a:spcPts val="0"/>
                        </a:spcBef>
                        <a:spcAft>
                          <a:spcPts val="0"/>
                        </a:spcAft>
                        <a:buNone/>
                      </a:pPr>
                      <a:r>
                        <a:rPr lang="en" sz="1150"/>
                        <a:t>bert-large-nli</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75.0</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40350">
                <a:tc>
                  <a:txBody>
                    <a:bodyPr/>
                    <a:lstStyle/>
                    <a:p>
                      <a:pPr indent="0" lvl="0" marL="0" rtl="0" algn="l">
                        <a:lnSpc>
                          <a:spcPct val="115000"/>
                        </a:lnSpc>
                        <a:spcBef>
                          <a:spcPts val="0"/>
                        </a:spcBef>
                        <a:spcAft>
                          <a:spcPts val="0"/>
                        </a:spcAft>
                        <a:buNone/>
                      </a:pPr>
                      <a:r>
                        <a:rPr lang="en" sz="1150"/>
                        <a:t>instructor-xl</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350">
                <a:tc>
                  <a:txBody>
                    <a:bodyPr/>
                    <a:lstStyle/>
                    <a:p>
                      <a:pPr indent="0" lvl="0" marL="0" rtl="0" algn="l">
                        <a:lnSpc>
                          <a:spcPct val="115000"/>
                        </a:lnSpc>
                        <a:spcBef>
                          <a:spcPts val="0"/>
                        </a:spcBef>
                        <a:spcAft>
                          <a:spcPts val="0"/>
                        </a:spcAft>
                        <a:buNone/>
                      </a:pPr>
                      <a:r>
                        <a:rPr lang="en" sz="1150"/>
                        <a:t>msmacro</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40350">
                <a:tc>
                  <a:txBody>
                    <a:bodyPr/>
                    <a:lstStyle/>
                    <a:p>
                      <a:pPr indent="0" lvl="0" marL="0" rtl="0" algn="l">
                        <a:lnSpc>
                          <a:spcPct val="115000"/>
                        </a:lnSpc>
                        <a:spcBef>
                          <a:spcPts val="0"/>
                        </a:spcBef>
                        <a:spcAft>
                          <a:spcPts val="0"/>
                        </a:spcAft>
                        <a:buNone/>
                      </a:pPr>
                      <a:r>
                        <a:rPr lang="en" sz="1150"/>
                        <a:t>mxbai-embed-large</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350">
                <a:tc>
                  <a:txBody>
                    <a:bodyPr/>
                    <a:lstStyle/>
                    <a:p>
                      <a:pPr indent="0" lvl="0" marL="0" rtl="0" algn="l">
                        <a:lnSpc>
                          <a:spcPct val="115000"/>
                        </a:lnSpc>
                        <a:spcBef>
                          <a:spcPts val="0"/>
                        </a:spcBef>
                        <a:spcAft>
                          <a:spcPts val="0"/>
                        </a:spcAft>
                        <a:buNone/>
                      </a:pPr>
                      <a:r>
                        <a:rPr lang="en" sz="1150"/>
                        <a:t>roberta-base</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37.5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87.5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40350">
                <a:tc>
                  <a:txBody>
                    <a:bodyPr/>
                    <a:lstStyle/>
                    <a:p>
                      <a:pPr indent="0" lvl="0" marL="0" rtl="0" algn="l">
                        <a:lnSpc>
                          <a:spcPct val="115000"/>
                        </a:lnSpc>
                        <a:spcBef>
                          <a:spcPts val="0"/>
                        </a:spcBef>
                        <a:spcAft>
                          <a:spcPts val="0"/>
                        </a:spcAft>
                        <a:buNone/>
                      </a:pPr>
                      <a:r>
                        <a:rPr lang="en" sz="1150"/>
                        <a:t>roberta-large</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62.5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62.5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075">
                <a:tc>
                  <a:txBody>
                    <a:bodyPr/>
                    <a:lstStyle/>
                    <a:p>
                      <a:pPr indent="0" lvl="0" marL="0" rtl="0" algn="l">
                        <a:lnSpc>
                          <a:spcPct val="115000"/>
                        </a:lnSpc>
                        <a:spcBef>
                          <a:spcPts val="0"/>
                        </a:spcBef>
                        <a:spcAft>
                          <a:spcPts val="0"/>
                        </a:spcAft>
                        <a:buNone/>
                      </a:pPr>
                      <a:r>
                        <a:rPr lang="en" sz="1150"/>
                        <a:t>dunzhang/stella_en_1.5B_v5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1</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50"/>
                        <a:t>80.3</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40350">
                <a:tc>
                  <a:txBody>
                    <a:bodyPr/>
                    <a:lstStyle/>
                    <a:p>
                      <a:pPr indent="0" lvl="0" marL="0" rtl="0" algn="l">
                        <a:lnSpc>
                          <a:spcPct val="115000"/>
                        </a:lnSpc>
                        <a:spcBef>
                          <a:spcPts val="0"/>
                        </a:spcBef>
                        <a:spcAft>
                          <a:spcPts val="0"/>
                        </a:spcAft>
                        <a:buNone/>
                      </a:pPr>
                      <a:r>
                        <a:rPr lang="en" sz="1150">
                          <a:highlight>
                            <a:srgbClr val="FFFFFF"/>
                          </a:highlight>
                        </a:rPr>
                        <a:t>nvidia/NV-Embed-v2</a:t>
                      </a:r>
                      <a:endParaRPr sz="1150">
                        <a:highlight>
                          <a:srgbClr val="FFFFFF"/>
                        </a:highlight>
                      </a:endParaRPr>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1</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t>80.5</a:t>
                      </a:r>
                      <a:endParaRPr sz="11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 Resource Utilization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High-performance embeddings require substantial GPU memory.</a:t>
            </a:r>
            <a:endParaRPr>
              <a:solidFill>
                <a:schemeClr val="dk1"/>
              </a:solidFill>
            </a:endParaRPr>
          </a:p>
          <a:p>
            <a:pPr indent="-342900" lvl="0" marL="457200" rtl="0" algn="l">
              <a:lnSpc>
                <a:spcPct val="150000"/>
              </a:lnSpc>
              <a:spcBef>
                <a:spcPts val="1000"/>
              </a:spcBef>
              <a:spcAft>
                <a:spcPts val="1000"/>
              </a:spcAft>
              <a:buClr>
                <a:schemeClr val="dk1"/>
              </a:buClr>
              <a:buSzPts val="1800"/>
              <a:buChar char="●"/>
            </a:pPr>
            <a:r>
              <a:rPr lang="en">
                <a:solidFill>
                  <a:schemeClr val="dk1"/>
                </a:solidFill>
              </a:rPr>
              <a:t>Lightweight models suitable for simpler tasks.</a:t>
            </a:r>
            <a:endParaRPr>
              <a:solidFill>
                <a:schemeClr val="dk1"/>
              </a:solidFill>
            </a:endParaRPr>
          </a:p>
        </p:txBody>
      </p:sp>
      <p:graphicFrame>
        <p:nvGraphicFramePr>
          <p:cNvPr id="143" name="Google Shape;143;p26"/>
          <p:cNvGraphicFramePr/>
          <p:nvPr/>
        </p:nvGraphicFramePr>
        <p:xfrm>
          <a:off x="1747650" y="2353650"/>
          <a:ext cx="3000000" cy="3000000"/>
        </p:xfrm>
        <a:graphic>
          <a:graphicData uri="http://schemas.openxmlformats.org/drawingml/2006/table">
            <a:tbl>
              <a:tblPr>
                <a:noFill/>
                <a:tableStyleId>{9ACF1B6A-1540-405D-AEA6-C6DCAD6FC1CC}</a:tableStyleId>
              </a:tblPr>
              <a:tblGrid>
                <a:gridCol w="1556275"/>
                <a:gridCol w="1291125"/>
                <a:gridCol w="1729200"/>
                <a:gridCol w="1072100"/>
              </a:tblGrid>
              <a:tr h="385950">
                <a:tc>
                  <a:txBody>
                    <a:bodyPr/>
                    <a:lstStyle/>
                    <a:p>
                      <a:pPr indent="0" lvl="0" marL="0" rtl="0" algn="l">
                        <a:lnSpc>
                          <a:spcPct val="115000"/>
                        </a:lnSpc>
                        <a:spcBef>
                          <a:spcPts val="0"/>
                        </a:spcBef>
                        <a:spcAft>
                          <a:spcPts val="0"/>
                        </a:spcAft>
                        <a:buNone/>
                      </a:pPr>
                      <a:r>
                        <a:rPr b="1" lang="en" sz="1050"/>
                        <a:t>Model Name</a:t>
                      </a:r>
                      <a:endParaRPr b="1" sz="105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GPU Memory Used (GB)</a:t>
                      </a:r>
                      <a:endParaRPr b="1" sz="105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Total Parameters (Millions)</a:t>
                      </a:r>
                      <a:endParaRPr b="1" sz="105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Loaded in 8-bit</a:t>
                      </a:r>
                      <a:endParaRPr b="1" sz="105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250">
                <a:tc>
                  <a:txBody>
                    <a:bodyPr/>
                    <a:lstStyle/>
                    <a:p>
                      <a:pPr indent="0" lvl="0" marL="0" rtl="0" algn="l">
                        <a:lnSpc>
                          <a:spcPct val="115000"/>
                        </a:lnSpc>
                        <a:spcBef>
                          <a:spcPts val="0"/>
                        </a:spcBef>
                        <a:spcAft>
                          <a:spcPts val="0"/>
                        </a:spcAft>
                        <a:buNone/>
                      </a:pPr>
                      <a:r>
                        <a:rPr lang="en" sz="1000"/>
                        <a:t>mixedbread-ai/mxbai-embed-large-v1</a:t>
                      </a:r>
                      <a:endParaRPr sz="10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1.25</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335.14</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No</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63250">
                <a:tc>
                  <a:txBody>
                    <a:bodyPr/>
                    <a:lstStyle/>
                    <a:p>
                      <a:pPr indent="0" lvl="0" marL="0" rtl="0" algn="l">
                        <a:lnSpc>
                          <a:spcPct val="115000"/>
                        </a:lnSpc>
                        <a:spcBef>
                          <a:spcPts val="0"/>
                        </a:spcBef>
                        <a:spcAft>
                          <a:spcPts val="0"/>
                        </a:spcAft>
                        <a:buNone/>
                      </a:pPr>
                      <a:r>
                        <a:rPr lang="en" sz="1000"/>
                        <a:t>dunzhang/stella_en_1.5B_v5</a:t>
                      </a:r>
                      <a:endParaRPr sz="10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3.48</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1543.27</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Yes</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250">
                <a:tc>
                  <a:txBody>
                    <a:bodyPr/>
                    <a:lstStyle/>
                    <a:p>
                      <a:pPr indent="0" lvl="0" marL="0" rtl="0" algn="l">
                        <a:lnSpc>
                          <a:spcPct val="115000"/>
                        </a:lnSpc>
                        <a:spcBef>
                          <a:spcPts val="0"/>
                        </a:spcBef>
                        <a:spcAft>
                          <a:spcPts val="0"/>
                        </a:spcAft>
                        <a:buNone/>
                      </a:pPr>
                      <a:r>
                        <a:rPr lang="en" sz="1000"/>
                        <a:t>dunzhang/stella_en_1.5B_v5</a:t>
                      </a:r>
                      <a:endParaRPr sz="10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9.25</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1543.27</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No</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63250">
                <a:tc>
                  <a:txBody>
                    <a:bodyPr/>
                    <a:lstStyle/>
                    <a:p>
                      <a:pPr indent="0" lvl="0" marL="0" rtl="0" algn="l">
                        <a:lnSpc>
                          <a:spcPct val="115000"/>
                        </a:lnSpc>
                        <a:spcBef>
                          <a:spcPts val="0"/>
                        </a:spcBef>
                        <a:spcAft>
                          <a:spcPts val="0"/>
                        </a:spcAft>
                        <a:buNone/>
                      </a:pPr>
                      <a:r>
                        <a:rPr lang="en" sz="1000"/>
                        <a:t>sentence-transformers/all-MiniLM-L6-v2</a:t>
                      </a:r>
                      <a:endParaRPr sz="10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0.08</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22.71</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No</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250">
                <a:tc>
                  <a:txBody>
                    <a:bodyPr/>
                    <a:lstStyle/>
                    <a:p>
                      <a:pPr indent="0" lvl="0" marL="0" rtl="0" algn="l">
                        <a:lnSpc>
                          <a:spcPct val="115000"/>
                        </a:lnSpc>
                        <a:spcBef>
                          <a:spcPts val="0"/>
                        </a:spcBef>
                        <a:spcAft>
                          <a:spcPts val="0"/>
                        </a:spcAft>
                        <a:buNone/>
                      </a:pPr>
                      <a:r>
                        <a:rPr lang="en" sz="1000"/>
                        <a:t>meta-llama/Meta-Llama-3-8B-Instruct</a:t>
                      </a:r>
                      <a:endParaRPr sz="10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10.42</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8030.26</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1100"/>
                        <a:t>Yes</a:t>
                      </a:r>
                      <a:endParaRPr sz="1100"/>
                    </a:p>
                  </a:txBody>
                  <a:tcPr marT="28575" marB="28575" marR="85725" marL="857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Summary</a:t>
            </a:r>
            <a:endParaRPr/>
          </a:p>
        </p:txBody>
      </p:sp>
      <p:sp>
        <p:nvSpPr>
          <p:cNvPr id="149" name="Google Shape;149;p27"/>
          <p:cNvSpPr txBox="1"/>
          <p:nvPr>
            <p:ph idx="1" type="body"/>
          </p:nvPr>
        </p:nvSpPr>
        <p:spPr>
          <a:xfrm>
            <a:off x="311700" y="1152475"/>
            <a:ext cx="8520600" cy="1628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Hybrid Model achieves balanced performance across query types.</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MAR excels in static recall; RAPTOR in multi-hop reasoning.</a:t>
            </a:r>
            <a:endParaRPr sz="1600">
              <a:solidFill>
                <a:schemeClr val="dk1"/>
              </a:solidFill>
            </a:endParaRPr>
          </a:p>
          <a:p>
            <a:pPr indent="-330200" lvl="0" marL="457200" rtl="0" algn="l">
              <a:lnSpc>
                <a:spcPct val="150000"/>
              </a:lnSpc>
              <a:spcBef>
                <a:spcPts val="1000"/>
              </a:spcBef>
              <a:spcAft>
                <a:spcPts val="1000"/>
              </a:spcAft>
              <a:buClr>
                <a:schemeClr val="dk1"/>
              </a:buClr>
              <a:buSzPts val="1600"/>
              <a:buChar char="●"/>
            </a:pPr>
            <a:r>
              <a:rPr lang="en" sz="1600">
                <a:solidFill>
                  <a:schemeClr val="dk1"/>
                </a:solidFill>
              </a:rPr>
              <a:t>Embedding strategies influence performance and scalability.</a:t>
            </a:r>
            <a:endParaRPr sz="1600">
              <a:solidFill>
                <a:schemeClr val="dk1"/>
              </a:solidFill>
            </a:endParaRPr>
          </a:p>
        </p:txBody>
      </p:sp>
      <p:sp>
        <p:nvSpPr>
          <p:cNvPr id="150" name="Google Shape;150;p27"/>
          <p:cNvSpPr txBox="1"/>
          <p:nvPr>
            <p:ph idx="1" type="body"/>
          </p:nvPr>
        </p:nvSpPr>
        <p:spPr>
          <a:xfrm>
            <a:off x="311700" y="2980700"/>
            <a:ext cx="2232900" cy="1408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100">
                <a:solidFill>
                  <a:schemeClr val="dk1"/>
                </a:solidFill>
              </a:rPr>
              <a:t>MAR: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Answered: 11 out of 13 questions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Very Close to Ideal: 7</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Correct Answer: 6</a:t>
            </a:r>
            <a:endParaRPr sz="1700">
              <a:solidFill>
                <a:schemeClr val="dk1"/>
              </a:solidFill>
            </a:endParaRPr>
          </a:p>
        </p:txBody>
      </p:sp>
      <p:sp>
        <p:nvSpPr>
          <p:cNvPr id="151" name="Google Shape;151;p27"/>
          <p:cNvSpPr txBox="1"/>
          <p:nvPr>
            <p:ph idx="1" type="body"/>
          </p:nvPr>
        </p:nvSpPr>
        <p:spPr>
          <a:xfrm>
            <a:off x="2318475" y="2980700"/>
            <a:ext cx="2232900" cy="1408500"/>
          </a:xfrm>
          <a:prstGeom prst="rect">
            <a:avLst/>
          </a:prstGeom>
        </p:spPr>
        <p:txBody>
          <a:bodyPr anchorCtr="0" anchor="t" bIns="91425" lIns="91425" spcFirstLastPara="1" rIns="91425" wrap="square" tIns="91425">
            <a:noAutofit/>
          </a:bodyPr>
          <a:lstStyle/>
          <a:p>
            <a:pPr indent="-298450" lvl="0" marL="457200" rtl="0" algn="l">
              <a:spcBef>
                <a:spcPts val="300"/>
              </a:spcBef>
              <a:spcAft>
                <a:spcPts val="0"/>
              </a:spcAft>
              <a:buClr>
                <a:schemeClr val="dk1"/>
              </a:buClr>
              <a:buSzPts val="1100"/>
              <a:buChar char="●"/>
            </a:pPr>
            <a:r>
              <a:rPr lang="en" sz="1100">
                <a:solidFill>
                  <a:schemeClr val="dk1"/>
                </a:solidFill>
              </a:rPr>
              <a:t>RAG:</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Answered: 11 out of 13 questions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Very Close to Ideal: 7</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Correct Answer: 5</a:t>
            </a:r>
            <a:endParaRPr sz="1100">
              <a:solidFill>
                <a:schemeClr val="dk1"/>
              </a:solidFill>
            </a:endParaRPr>
          </a:p>
        </p:txBody>
      </p:sp>
      <p:sp>
        <p:nvSpPr>
          <p:cNvPr id="152" name="Google Shape;152;p27"/>
          <p:cNvSpPr txBox="1"/>
          <p:nvPr>
            <p:ph idx="1" type="body"/>
          </p:nvPr>
        </p:nvSpPr>
        <p:spPr>
          <a:xfrm>
            <a:off x="4327175" y="2980700"/>
            <a:ext cx="2232900" cy="1408500"/>
          </a:xfrm>
          <a:prstGeom prst="rect">
            <a:avLst/>
          </a:prstGeom>
        </p:spPr>
        <p:txBody>
          <a:bodyPr anchorCtr="0" anchor="t" bIns="91425" lIns="91425" spcFirstLastPara="1" rIns="91425" wrap="square" tIns="91425">
            <a:noAutofit/>
          </a:bodyPr>
          <a:lstStyle/>
          <a:p>
            <a:pPr indent="-298450" lvl="0" marL="457200" rtl="0" algn="l">
              <a:spcBef>
                <a:spcPts val="300"/>
              </a:spcBef>
              <a:spcAft>
                <a:spcPts val="0"/>
              </a:spcAft>
              <a:buClr>
                <a:schemeClr val="dk1"/>
              </a:buClr>
              <a:buSzPts val="1100"/>
              <a:buChar char="●"/>
            </a:pPr>
            <a:r>
              <a:rPr lang="en" sz="1100">
                <a:solidFill>
                  <a:schemeClr val="dk1"/>
                </a:solidFill>
              </a:rPr>
              <a:t>RAPTOR: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Answered: 8 out of 13 questions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Very Close to Ideal: 3</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Correct Answer: 3</a:t>
            </a:r>
            <a:endParaRPr sz="1100">
              <a:solidFill>
                <a:schemeClr val="dk1"/>
              </a:solidFill>
            </a:endParaRPr>
          </a:p>
        </p:txBody>
      </p:sp>
      <p:sp>
        <p:nvSpPr>
          <p:cNvPr id="153" name="Google Shape;153;p27"/>
          <p:cNvSpPr txBox="1"/>
          <p:nvPr>
            <p:ph idx="1" type="body"/>
          </p:nvPr>
        </p:nvSpPr>
        <p:spPr>
          <a:xfrm>
            <a:off x="6332850" y="2980700"/>
            <a:ext cx="2232900" cy="1408500"/>
          </a:xfrm>
          <a:prstGeom prst="rect">
            <a:avLst/>
          </a:prstGeom>
        </p:spPr>
        <p:txBody>
          <a:bodyPr anchorCtr="0" anchor="t" bIns="91425" lIns="91425" spcFirstLastPara="1" rIns="91425" wrap="square" tIns="91425">
            <a:noAutofit/>
          </a:bodyPr>
          <a:lstStyle/>
          <a:p>
            <a:pPr indent="-298450" lvl="0" marL="457200" rtl="0" algn="l">
              <a:spcBef>
                <a:spcPts val="300"/>
              </a:spcBef>
              <a:spcAft>
                <a:spcPts val="0"/>
              </a:spcAft>
              <a:buClr>
                <a:schemeClr val="dk1"/>
              </a:buClr>
              <a:buSzPts val="1100"/>
              <a:buChar char="●"/>
            </a:pPr>
            <a:r>
              <a:rPr lang="en" sz="1100">
                <a:solidFill>
                  <a:schemeClr val="dk1"/>
                </a:solidFill>
              </a:rPr>
              <a:t>RAPTOR+Memory:</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Answered: 10 out of 13 questions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Very Close to Ideal: 6</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Correct Answer: 5</a:t>
            </a:r>
            <a:endParaRPr sz="1100">
              <a:solidFill>
                <a:schemeClr val="dk1"/>
              </a:solidFill>
            </a:endParaRPr>
          </a:p>
        </p:txBody>
      </p:sp>
      <p:cxnSp>
        <p:nvCxnSpPr>
          <p:cNvPr id="154" name="Google Shape;154;p27"/>
          <p:cNvCxnSpPr/>
          <p:nvPr/>
        </p:nvCxnSpPr>
        <p:spPr>
          <a:xfrm>
            <a:off x="2508150" y="3053375"/>
            <a:ext cx="0" cy="1190400"/>
          </a:xfrm>
          <a:prstGeom prst="straightConnector1">
            <a:avLst/>
          </a:prstGeom>
          <a:noFill/>
          <a:ln cap="flat" cmpd="sng" w="19050">
            <a:solidFill>
              <a:schemeClr val="dk2"/>
            </a:solidFill>
            <a:prstDash val="solid"/>
            <a:round/>
            <a:headEnd len="med" w="med" type="none"/>
            <a:tailEnd len="med" w="med" type="none"/>
          </a:ln>
        </p:spPr>
      </p:cxnSp>
      <p:cxnSp>
        <p:nvCxnSpPr>
          <p:cNvPr id="155" name="Google Shape;155;p27"/>
          <p:cNvCxnSpPr/>
          <p:nvPr/>
        </p:nvCxnSpPr>
        <p:spPr>
          <a:xfrm>
            <a:off x="4505325" y="3089750"/>
            <a:ext cx="0" cy="119040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27"/>
          <p:cNvCxnSpPr/>
          <p:nvPr/>
        </p:nvCxnSpPr>
        <p:spPr>
          <a:xfrm>
            <a:off x="6493400" y="3089750"/>
            <a:ext cx="0" cy="1190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28"/>
          <p:cNvGraphicFramePr/>
          <p:nvPr/>
        </p:nvGraphicFramePr>
        <p:xfrm>
          <a:off x="311675" y="291238"/>
          <a:ext cx="3000000" cy="3000000"/>
        </p:xfrm>
        <a:graphic>
          <a:graphicData uri="http://schemas.openxmlformats.org/drawingml/2006/table">
            <a:tbl>
              <a:tblPr>
                <a:noFill/>
                <a:tableStyleId>{9ACF1B6A-1540-405D-AEA6-C6DCAD6FC1CC}</a:tableStyleId>
              </a:tblPr>
              <a:tblGrid>
                <a:gridCol w="1423150"/>
                <a:gridCol w="1423150"/>
                <a:gridCol w="1423150"/>
                <a:gridCol w="1423150"/>
                <a:gridCol w="1423150"/>
                <a:gridCol w="1404875"/>
              </a:tblGrid>
              <a:tr h="316950">
                <a:tc>
                  <a:txBody>
                    <a:bodyPr/>
                    <a:lstStyle/>
                    <a:p>
                      <a:pPr indent="0" lvl="0" marL="0" rtl="0" algn="l">
                        <a:lnSpc>
                          <a:spcPct val="115000"/>
                        </a:lnSpc>
                        <a:spcBef>
                          <a:spcPts val="0"/>
                        </a:spcBef>
                        <a:spcAft>
                          <a:spcPts val="0"/>
                        </a:spcAft>
                        <a:buNone/>
                      </a:pPr>
                      <a:r>
                        <a:rPr b="1" lang="en" sz="750"/>
                        <a:t>Question</a:t>
                      </a:r>
                      <a:endParaRPr b="1"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750"/>
                        <a:t>Ideal Answer</a:t>
                      </a:r>
                      <a:endParaRPr b="1"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750"/>
                        <a:t>MAR Answer</a:t>
                      </a:r>
                      <a:endParaRPr b="1"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750"/>
                        <a:t>RAG Answer</a:t>
                      </a:r>
                      <a:endParaRPr b="1"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750"/>
                        <a:t>RAPTOR Answer</a:t>
                      </a:r>
                      <a:endParaRPr b="1"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750"/>
                        <a:t>Hybrid Answer</a:t>
                      </a:r>
                      <a:endParaRPr b="1"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525">
                <a:tc>
                  <a:txBody>
                    <a:bodyPr/>
                    <a:lstStyle/>
                    <a:p>
                      <a:pPr indent="0" lvl="0" marL="0" rtl="0" algn="l">
                        <a:lnSpc>
                          <a:spcPct val="115000"/>
                        </a:lnSpc>
                        <a:spcBef>
                          <a:spcPts val="0"/>
                        </a:spcBef>
                        <a:spcAft>
                          <a:spcPts val="0"/>
                        </a:spcAft>
                        <a:buNone/>
                      </a:pPr>
                      <a:r>
                        <a:rPr lang="en" sz="450"/>
                        <a:t>Is Hirschsprung disease a Mendelian or a multifactorial disorder?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Hirschsprung disease is both Mendelian and multifactorial, depending on the context.</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Incorrect</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27525">
                <a:tc>
                  <a:txBody>
                    <a:bodyPr/>
                    <a:lstStyle/>
                    <a:p>
                      <a:pPr indent="0" lvl="0" marL="0" rtl="0" algn="l">
                        <a:lnSpc>
                          <a:spcPct val="115000"/>
                        </a:lnSpc>
                        <a:spcBef>
                          <a:spcPts val="0"/>
                        </a:spcBef>
                        <a:spcAft>
                          <a:spcPts val="0"/>
                        </a:spcAft>
                        <a:buNone/>
                      </a:pPr>
                      <a:r>
                        <a:rPr lang="en" sz="450"/>
                        <a:t>List signaling molecules (ligands) that interact with the receptor EGFR?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
                        <a:t>The 7 EGFR ligands are EGF, BTC, EPR, HB-EGF, TGF-α, AREG, and EPG.</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2625">
                <a:tc>
                  <a:txBody>
                    <a:bodyPr/>
                    <a:lstStyle/>
                    <a:p>
                      <a:pPr indent="0" lvl="0" marL="0" rtl="0" algn="l">
                        <a:lnSpc>
                          <a:spcPct val="115000"/>
                        </a:lnSpc>
                        <a:spcBef>
                          <a:spcPts val="0"/>
                        </a:spcBef>
                        <a:spcAft>
                          <a:spcPts val="0"/>
                        </a:spcAft>
                        <a:buNone/>
                      </a:pPr>
                      <a:r>
                        <a:rPr lang="en" sz="450"/>
                        <a:t>Are long non-coding RNAs spliced?</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Yes, long non-coding RNAs are spliced through the same pathway as mRNAs.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Unclear or incomplete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Unclear or incomplete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27525">
                <a:tc>
                  <a:txBody>
                    <a:bodyPr/>
                    <a:lstStyle/>
                    <a:p>
                      <a:pPr indent="0" lvl="0" marL="0" rtl="0" algn="l">
                        <a:lnSpc>
                          <a:spcPct val="115000"/>
                        </a:lnSpc>
                        <a:spcBef>
                          <a:spcPts val="0"/>
                        </a:spcBef>
                        <a:spcAft>
                          <a:spcPts val="0"/>
                        </a:spcAft>
                        <a:buNone/>
                      </a:pPr>
                      <a:r>
                        <a:rPr lang="en" sz="450"/>
                        <a:t>Is RANKL secreted from the cells?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
                        <a:t>Yes, RANKL is secreted by osteoblasts.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Does not mention secretion</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Incomplete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525">
                <a:tc>
                  <a:txBody>
                    <a:bodyPr/>
                    <a:lstStyle/>
                    <a:p>
                      <a:pPr indent="0" lvl="0" marL="0" rtl="0" algn="l">
                        <a:lnSpc>
                          <a:spcPct val="115000"/>
                        </a:lnSpc>
                        <a:spcBef>
                          <a:spcPts val="0"/>
                        </a:spcBef>
                        <a:spcAft>
                          <a:spcPts val="0"/>
                        </a:spcAft>
                        <a:buNone/>
                      </a:pPr>
                      <a:r>
                        <a:rPr lang="en" sz="450"/>
                        <a:t>Which miRNAs could be used as potential biomarkers for epithelial ovarian cancer?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miR-200a, miR-100, miR-141, miR-200b, miR-200c, miR-203, etc.</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Partial match</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Partial match</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27525">
                <a:tc>
                  <a:txBody>
                    <a:bodyPr/>
                    <a:lstStyle/>
                    <a:p>
                      <a:pPr indent="0" lvl="0" marL="0" rtl="0" algn="l">
                        <a:lnSpc>
                          <a:spcPct val="115000"/>
                        </a:lnSpc>
                        <a:spcBef>
                          <a:spcPts val="0"/>
                        </a:spcBef>
                        <a:spcAft>
                          <a:spcPts val="0"/>
                        </a:spcAft>
                        <a:buNone/>
                      </a:pPr>
                      <a:r>
                        <a:rPr lang="en" sz="450"/>
                        <a:t>Which acetylcholinesterase inhibitors are used for treatment of myasthenia gravis?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
                        <a:t>Pyridostigmine and neostigmine.</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525">
                <a:tc>
                  <a:txBody>
                    <a:bodyPr/>
                    <a:lstStyle/>
                    <a:p>
                      <a:pPr indent="0" lvl="0" marL="0" rtl="0" algn="l">
                        <a:lnSpc>
                          <a:spcPct val="115000"/>
                        </a:lnSpc>
                        <a:spcBef>
                          <a:spcPts val="0"/>
                        </a:spcBef>
                        <a:spcAft>
                          <a:spcPts val="0"/>
                        </a:spcAft>
                        <a:buNone/>
                      </a:pPr>
                      <a:r>
                        <a:rPr lang="en" sz="450"/>
                        <a:t>Has Denosumab (Prolia) been approved by FDA?</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Yes, approved by the FDA in 2010.</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43000">
                <a:tc>
                  <a:txBody>
                    <a:bodyPr/>
                    <a:lstStyle/>
                    <a:p>
                      <a:pPr indent="0" lvl="0" marL="0" rtl="0" algn="l">
                        <a:lnSpc>
                          <a:spcPct val="115000"/>
                        </a:lnSpc>
                        <a:spcBef>
                          <a:spcPts val="0"/>
                        </a:spcBef>
                        <a:spcAft>
                          <a:spcPts val="0"/>
                        </a:spcAft>
                        <a:buNone/>
                      </a:pPr>
                      <a:r>
                        <a:rPr lang="en" sz="450"/>
                        <a:t>Which are the different isoforms of the mammalian Notch receptor?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
                        <a:t>Notch-1, Notch-2, Notch-3, Notch-4.</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525">
                <a:tc>
                  <a:txBody>
                    <a:bodyPr/>
                    <a:lstStyle/>
                    <a:p>
                      <a:pPr indent="0" lvl="0" marL="0" rtl="0" algn="l">
                        <a:lnSpc>
                          <a:spcPct val="115000"/>
                        </a:lnSpc>
                        <a:spcBef>
                          <a:spcPts val="0"/>
                        </a:spcBef>
                        <a:spcAft>
                          <a:spcPts val="0"/>
                        </a:spcAft>
                        <a:buNone/>
                      </a:pPr>
                      <a:r>
                        <a:rPr lang="en" sz="450"/>
                        <a:t>Orteronel was developed for treatment of which cancer?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Castration-resistant prostate cancer.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Incorrect</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27525">
                <a:tc>
                  <a:txBody>
                    <a:bodyPr/>
                    <a:lstStyle/>
                    <a:p>
                      <a:pPr indent="0" lvl="0" marL="0" rtl="0" algn="l">
                        <a:lnSpc>
                          <a:spcPct val="115000"/>
                        </a:lnSpc>
                        <a:spcBef>
                          <a:spcPts val="0"/>
                        </a:spcBef>
                        <a:spcAft>
                          <a:spcPts val="0"/>
                        </a:spcAft>
                        <a:buNone/>
                      </a:pPr>
                      <a:r>
                        <a:rPr lang="en" sz="450"/>
                        <a:t>Is the monoclonal antibody Trastuzumab (Herceptin) of potential use in the treatment of prostate cancer?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
                        <a:t>Controversial, but it can be used in HER2 overexpressing prostate cancer.</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Incorrect</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Not answered</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525">
                <a:tc>
                  <a:txBody>
                    <a:bodyPr/>
                    <a:lstStyle/>
                    <a:p>
                      <a:pPr indent="0" lvl="0" marL="0" rtl="0" algn="l">
                        <a:lnSpc>
                          <a:spcPct val="115000"/>
                        </a:lnSpc>
                        <a:spcBef>
                          <a:spcPts val="0"/>
                        </a:spcBef>
                        <a:spcAft>
                          <a:spcPts val="0"/>
                        </a:spcAft>
                        <a:buNone/>
                      </a:pPr>
                      <a:r>
                        <a:rPr lang="en" sz="450"/>
                        <a:t>Which are the Yamanaka factors?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OCT4, SOX2, MYC, and KLF4 transcription factors.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327525">
                <a:tc>
                  <a:txBody>
                    <a:bodyPr/>
                    <a:lstStyle/>
                    <a:p>
                      <a:pPr indent="0" lvl="0" marL="0" rtl="0" algn="l">
                        <a:lnSpc>
                          <a:spcPct val="115000"/>
                        </a:lnSpc>
                        <a:spcBef>
                          <a:spcPts val="0"/>
                        </a:spcBef>
                        <a:spcAft>
                          <a:spcPts val="0"/>
                        </a:spcAft>
                        <a:buNone/>
                      </a:pPr>
                      <a:r>
                        <a:rPr lang="en" sz="450"/>
                        <a:t>Where is the protein Pannexin1 located?</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450"/>
                        <a:t>Localized to the plasma membranes.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 Matches ideal answer</a:t>
                      </a:r>
                      <a:endParaRPr sz="7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125">
                <a:tc>
                  <a:txBody>
                    <a:bodyPr/>
                    <a:lstStyle/>
                    <a:p>
                      <a:pPr indent="0" lvl="0" marL="0" rtl="0" algn="l">
                        <a:lnSpc>
                          <a:spcPct val="115000"/>
                        </a:lnSpc>
                        <a:spcBef>
                          <a:spcPts val="0"/>
                        </a:spcBef>
                        <a:spcAft>
                          <a:spcPts val="0"/>
                        </a:spcAft>
                        <a:buNone/>
                      </a:pPr>
                      <a:r>
                        <a:rPr lang="en" sz="450"/>
                        <a:t>Which currently known mitochondrial diseases have been attributed to POLG mutations?</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450"/>
                        <a:t>Recessive PEO and MNGIE.</a:t>
                      </a:r>
                      <a:endParaRPr sz="4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650"/>
                        <a:t>❌ Partial match</a:t>
                      </a:r>
                      <a:endParaRPr sz="6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650"/>
                        <a:t>❌ Partial match</a:t>
                      </a:r>
                      <a:endParaRPr sz="6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650"/>
                        <a:t>❌ Partial match</a:t>
                      </a:r>
                      <a:endParaRPr sz="6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650"/>
                        <a:t>❌ Partial match</a:t>
                      </a:r>
                      <a:endParaRPr sz="650"/>
                    </a:p>
                  </a:txBody>
                  <a:tcPr marT="47625" marB="47625" marR="95250"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Hybrid Model mitigates trade-offs between memory and reasoning.</a:t>
            </a:r>
            <a:endParaRPr>
              <a:solidFill>
                <a:schemeClr val="dk1"/>
              </a:solidFill>
            </a:endParaRPr>
          </a:p>
          <a:p>
            <a:pPr indent="-342900" lvl="0" marL="457200" rtl="0" algn="l">
              <a:lnSpc>
                <a:spcPct val="150000"/>
              </a:lnSpc>
              <a:spcBef>
                <a:spcPts val="1000"/>
              </a:spcBef>
              <a:spcAft>
                <a:spcPts val="0"/>
              </a:spcAft>
              <a:buClr>
                <a:schemeClr val="dk1"/>
              </a:buClr>
              <a:buSzPts val="1800"/>
              <a:buChar char="●"/>
            </a:pPr>
            <a:r>
              <a:rPr lang="en">
                <a:solidFill>
                  <a:schemeClr val="dk1"/>
                </a:solidFill>
              </a:rPr>
              <a:t>Embedding selection critical to balancing accuracy and scalability.</a:t>
            </a:r>
            <a:endParaRPr>
              <a:solidFill>
                <a:schemeClr val="dk1"/>
              </a:solidFill>
            </a:endParaRPr>
          </a:p>
          <a:p>
            <a:pPr indent="-342900" lvl="0" marL="457200" rtl="0" algn="l">
              <a:lnSpc>
                <a:spcPct val="150000"/>
              </a:lnSpc>
              <a:spcBef>
                <a:spcPts val="1000"/>
              </a:spcBef>
              <a:spcAft>
                <a:spcPts val="1000"/>
              </a:spcAft>
              <a:buClr>
                <a:schemeClr val="dk1"/>
              </a:buClr>
              <a:buSzPts val="1800"/>
              <a:buChar char="●"/>
            </a:pPr>
            <a:r>
              <a:rPr lang="en">
                <a:solidFill>
                  <a:schemeClr val="dk1"/>
                </a:solidFill>
              </a:rPr>
              <a:t>Limitations include semantic clustering errors and resource demands.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Hybrid Model: A robust solution for diverse retrieval tasks.</a:t>
            </a:r>
            <a:endParaRPr>
              <a:solidFill>
                <a:schemeClr val="dk1"/>
              </a:solidFill>
            </a:endParaRPr>
          </a:p>
          <a:p>
            <a:pPr indent="-342900" lvl="0" marL="457200" rtl="0" algn="l">
              <a:lnSpc>
                <a:spcPct val="150000"/>
              </a:lnSpc>
              <a:spcBef>
                <a:spcPts val="1000"/>
              </a:spcBef>
              <a:spcAft>
                <a:spcPts val="0"/>
              </a:spcAft>
              <a:buClr>
                <a:schemeClr val="dk1"/>
              </a:buClr>
              <a:buSzPts val="1800"/>
              <a:buChar char="●"/>
            </a:pPr>
            <a:r>
              <a:rPr lang="en">
                <a:solidFill>
                  <a:schemeClr val="dk1"/>
                </a:solidFill>
              </a:rPr>
              <a:t>Combines strengths of MAR and RAPTOR.</a:t>
            </a:r>
            <a:endParaRPr>
              <a:solidFill>
                <a:schemeClr val="dk1"/>
              </a:solidFill>
            </a:endParaRPr>
          </a:p>
          <a:p>
            <a:pPr indent="-342900" lvl="0" marL="457200" rtl="0" algn="l">
              <a:lnSpc>
                <a:spcPct val="150000"/>
              </a:lnSpc>
              <a:spcBef>
                <a:spcPts val="1000"/>
              </a:spcBef>
              <a:spcAft>
                <a:spcPts val="1000"/>
              </a:spcAft>
              <a:buClr>
                <a:schemeClr val="dk1"/>
              </a:buClr>
              <a:buSzPts val="1800"/>
              <a:buChar char="●"/>
            </a:pPr>
            <a:r>
              <a:rPr lang="en">
                <a:solidFill>
                  <a:schemeClr val="dk1"/>
                </a:solidFill>
              </a:rPr>
              <a:t>Future directions: Adaptive clustering, multimodal retrieval, and dynamic embeddings.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Acknowledgments</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Meet Daxini in help me with evlaution of embeddign models for stella and nvidai as well as</a:t>
            </a:r>
            <a:r>
              <a:rPr lang="en" sz="1600">
                <a:solidFill>
                  <a:schemeClr val="dk1"/>
                </a:solidFill>
              </a:rPr>
              <a:t> </a:t>
            </a:r>
            <a:r>
              <a:rPr lang="en" sz="1600">
                <a:solidFill>
                  <a:schemeClr val="dk1"/>
                </a:solidFill>
              </a:rPr>
              <a:t>calculating </a:t>
            </a:r>
            <a:r>
              <a:rPr lang="en" sz="1600">
                <a:solidFill>
                  <a:schemeClr val="dk1"/>
                </a:solidFill>
              </a:rPr>
              <a:t>Resource Utilization of models</a:t>
            </a:r>
            <a:r>
              <a:rPr lang="en" sz="1600">
                <a:solidFill>
                  <a:schemeClr val="dk1"/>
                </a:solidFill>
              </a:rPr>
              <a:t>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876600"/>
          </a:xfrm>
          <a:prstGeom prst="rect">
            <a:avLst/>
          </a:prstGeom>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Introduction</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Methodology Overview</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Naive RAG</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MAR</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RAPTOR</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HYBRID rag</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Dataset Description</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Categorizing </a:t>
            </a:r>
            <a:r>
              <a:rPr lang="en" sz="1550">
                <a:solidFill>
                  <a:schemeClr val="dk1"/>
                </a:solidFill>
              </a:rPr>
              <a:t>Biomedical</a:t>
            </a:r>
            <a:r>
              <a:rPr lang="en" sz="1550">
                <a:solidFill>
                  <a:schemeClr val="dk1"/>
                </a:solidFill>
              </a:rPr>
              <a:t> Queries</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Frequency of </a:t>
            </a:r>
            <a:r>
              <a:rPr lang="en" sz="1550">
                <a:solidFill>
                  <a:schemeClr val="dk1"/>
                </a:solidFill>
              </a:rPr>
              <a:t>Biomedical Queries</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Embedding Model Evaluation</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Embedding Resource Utilization</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Results</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Discussion</a:t>
            </a:r>
            <a:endParaRPr sz="1550">
              <a:solidFill>
                <a:schemeClr val="dk1"/>
              </a:solidFill>
            </a:endParaRPr>
          </a:p>
          <a:p>
            <a:pPr indent="-327025" lvl="0" marL="457200" rtl="0" algn="l">
              <a:lnSpc>
                <a:spcPct val="115000"/>
              </a:lnSpc>
              <a:spcBef>
                <a:spcPts val="0"/>
              </a:spcBef>
              <a:spcAft>
                <a:spcPts val="0"/>
              </a:spcAft>
              <a:buClr>
                <a:schemeClr val="dk1"/>
              </a:buClr>
              <a:buSzPts val="1550"/>
              <a:buAutoNum type="arabicPeriod"/>
            </a:pPr>
            <a:r>
              <a:rPr lang="en" sz="1550">
                <a:solidFill>
                  <a:schemeClr val="dk1"/>
                </a:solidFill>
              </a:rPr>
              <a:t>Conclusion</a:t>
            </a:r>
            <a:endParaRPr sz="155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1842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a:t>
            </a:r>
            <a:r>
              <a:rPr lang="en"/>
              <a:t>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844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200">
                <a:solidFill>
                  <a:schemeClr val="dk1"/>
                </a:solidFill>
              </a:rPr>
              <a:t>Retrieval-Augmented Generation (RAG):</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Combines retrieval mechanisms with large language models (LLMs).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Enhances contextual understanding and reasoning capabilities.</a:t>
            </a:r>
            <a:endParaRPr sz="1200">
              <a:solidFill>
                <a:schemeClr val="dk1"/>
              </a:solidFill>
            </a:endParaRPr>
          </a:p>
          <a:p>
            <a:pPr indent="0" lvl="0" marL="0" rtl="0" algn="l">
              <a:spcBef>
                <a:spcPts val="1200"/>
              </a:spcBef>
              <a:spcAft>
                <a:spcPts val="0"/>
              </a:spcAft>
              <a:buNone/>
            </a:pPr>
            <a:r>
              <a:rPr b="1" lang="en" sz="1200">
                <a:solidFill>
                  <a:schemeClr val="dk1"/>
                </a:solidFill>
              </a:rPr>
              <a:t>Key Challenges in Retrieval Systems:</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Limited adaptability for dynamic queries.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Poor handling of multi-hop reasoning and long-context synthesis.</a:t>
            </a:r>
            <a:endParaRPr sz="1200">
              <a:solidFill>
                <a:schemeClr val="dk1"/>
              </a:solidFill>
            </a:endParaRPr>
          </a:p>
          <a:p>
            <a:pPr indent="0" lvl="0" marL="0" rtl="0" algn="l">
              <a:spcBef>
                <a:spcPts val="1200"/>
              </a:spcBef>
              <a:spcAft>
                <a:spcPts val="0"/>
              </a:spcAft>
              <a:buNone/>
            </a:pPr>
            <a:r>
              <a:rPr b="1" lang="en" sz="1200">
                <a:solidFill>
                  <a:schemeClr val="dk1"/>
                </a:solidFill>
              </a:rPr>
              <a:t>Existing Models: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MAR:</a:t>
            </a:r>
            <a:r>
              <a:rPr lang="en" sz="1200">
                <a:solidFill>
                  <a:schemeClr val="dk1"/>
                </a:solidFill>
              </a:rPr>
              <a:t> Excels at static memory recall but struggles with evolving tasks.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RAPTOR:</a:t>
            </a:r>
            <a:r>
              <a:rPr lang="en" sz="1200">
                <a:solidFill>
                  <a:schemeClr val="dk1"/>
                </a:solidFill>
              </a:rPr>
              <a:t> Effective for dynamic and hierarchical reasoning but lacks memory persistence.</a:t>
            </a:r>
            <a:endParaRPr sz="1200">
              <a:solidFill>
                <a:schemeClr val="dk1"/>
              </a:solidFill>
            </a:endParaRPr>
          </a:p>
          <a:p>
            <a:pPr indent="0" lvl="0" marL="0" rtl="0" algn="l">
              <a:spcBef>
                <a:spcPts val="1200"/>
              </a:spcBef>
              <a:spcAft>
                <a:spcPts val="0"/>
              </a:spcAft>
              <a:buNone/>
            </a:pPr>
            <a:r>
              <a:rPr b="1" lang="en" sz="1200">
                <a:solidFill>
                  <a:schemeClr val="dk1"/>
                </a:solidFill>
              </a:rPr>
              <a:t>Contribution:</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Hybrid Model integrates MAR’s memory with RAPTOR’s hierarchical reasoning.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Balances static recall and dynamic adaptability for diverse query challenges.</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Overview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Evaluation of Naive RAG, MAR, RAPTOR, and Hybrid Model.</a:t>
            </a:r>
            <a:endParaRPr>
              <a:solidFill>
                <a:schemeClr val="dk1"/>
              </a:solidFill>
            </a:endParaRPr>
          </a:p>
          <a:p>
            <a:pPr indent="-342900" lvl="0" marL="457200" rtl="0" algn="l">
              <a:lnSpc>
                <a:spcPct val="150000"/>
              </a:lnSpc>
              <a:spcBef>
                <a:spcPts val="1000"/>
              </a:spcBef>
              <a:spcAft>
                <a:spcPts val="0"/>
              </a:spcAft>
              <a:buClr>
                <a:schemeClr val="dk1"/>
              </a:buClr>
              <a:buSzPts val="1800"/>
              <a:buChar char="●"/>
            </a:pPr>
            <a:r>
              <a:rPr lang="en">
                <a:solidFill>
                  <a:schemeClr val="dk1"/>
                </a:solidFill>
              </a:rPr>
              <a:t>Integration with vector stores and generative models for response synthesis.</a:t>
            </a:r>
            <a:endParaRPr>
              <a:solidFill>
                <a:schemeClr val="dk1"/>
              </a:solidFill>
            </a:endParaRPr>
          </a:p>
          <a:p>
            <a:pPr indent="-342900" lvl="0" marL="457200" rtl="0" algn="l">
              <a:lnSpc>
                <a:spcPct val="150000"/>
              </a:lnSpc>
              <a:spcBef>
                <a:spcPts val="1000"/>
              </a:spcBef>
              <a:spcAft>
                <a:spcPts val="1000"/>
              </a:spcAft>
              <a:buClr>
                <a:schemeClr val="dk1"/>
              </a:buClr>
              <a:buSzPts val="1800"/>
              <a:buChar char="●"/>
            </a:pPr>
            <a:r>
              <a:rPr lang="en">
                <a:solidFill>
                  <a:schemeClr val="dk1"/>
                </a:solidFill>
              </a:rPr>
              <a:t>Focus on modularity and extensibility.</a:t>
            </a:r>
            <a:endParaRPr>
              <a:solidFill>
                <a:schemeClr val="dk1"/>
              </a:solidFill>
            </a:endParaRPr>
          </a:p>
        </p:txBody>
      </p:sp>
      <p:graphicFrame>
        <p:nvGraphicFramePr>
          <p:cNvPr id="74" name="Google Shape;74;p16"/>
          <p:cNvGraphicFramePr/>
          <p:nvPr/>
        </p:nvGraphicFramePr>
        <p:xfrm>
          <a:off x="615875" y="2851375"/>
          <a:ext cx="3000000" cy="3000000"/>
        </p:xfrm>
        <a:graphic>
          <a:graphicData uri="http://schemas.openxmlformats.org/drawingml/2006/table">
            <a:tbl>
              <a:tblPr>
                <a:noFill/>
                <a:tableStyleId>{9ACF1B6A-1540-405D-AEA6-C6DCAD6FC1CC}</a:tableStyleId>
              </a:tblPr>
              <a:tblGrid>
                <a:gridCol w="2402675"/>
                <a:gridCol w="2402675"/>
                <a:gridCol w="2387250"/>
              </a:tblGrid>
              <a:tr h="218000">
                <a:tc>
                  <a:txBody>
                    <a:bodyPr/>
                    <a:lstStyle/>
                    <a:p>
                      <a:pPr indent="228600" lvl="0" marL="0" rtl="0" algn="just">
                        <a:lnSpc>
                          <a:spcPct val="115000"/>
                        </a:lnSpc>
                        <a:spcBef>
                          <a:spcPts val="0"/>
                        </a:spcBef>
                        <a:spcAft>
                          <a:spcPts val="0"/>
                        </a:spcAft>
                        <a:buNone/>
                      </a:pPr>
                      <a:r>
                        <a:rPr b="1" lang="en" sz="1050"/>
                        <a:t>Hyperparameter</a:t>
                      </a:r>
                      <a:endParaRPr b="1" sz="10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0" rtl="0" algn="just">
                        <a:lnSpc>
                          <a:spcPct val="115000"/>
                        </a:lnSpc>
                        <a:spcBef>
                          <a:spcPts val="0"/>
                        </a:spcBef>
                        <a:spcAft>
                          <a:spcPts val="0"/>
                        </a:spcAft>
                        <a:buNone/>
                      </a:pPr>
                      <a:r>
                        <a:rPr b="1" lang="en" sz="1050"/>
                        <a:t>Value/Default</a:t>
                      </a:r>
                      <a:endParaRPr b="1" sz="10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0" rtl="0" algn="just">
                        <a:lnSpc>
                          <a:spcPct val="115000"/>
                        </a:lnSpc>
                        <a:spcBef>
                          <a:spcPts val="0"/>
                        </a:spcBef>
                        <a:spcAft>
                          <a:spcPts val="0"/>
                        </a:spcAft>
                        <a:buNone/>
                      </a:pPr>
                      <a:r>
                        <a:rPr b="1" lang="en" sz="1050"/>
                        <a:t>Description</a:t>
                      </a:r>
                      <a:endParaRPr b="1" sz="10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9800">
                <a:tc>
                  <a:txBody>
                    <a:bodyPr/>
                    <a:lstStyle/>
                    <a:p>
                      <a:pPr indent="228600" lvl="0" marL="0" rtl="0" algn="l">
                        <a:lnSpc>
                          <a:spcPct val="115000"/>
                        </a:lnSpc>
                        <a:spcBef>
                          <a:spcPts val="0"/>
                        </a:spcBef>
                        <a:spcAft>
                          <a:spcPts val="0"/>
                        </a:spcAft>
                        <a:buNone/>
                      </a:pPr>
                      <a:r>
                        <a:rPr lang="en" sz="900"/>
                        <a:t>chunk_size</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228600" lvl="0" marL="0" rtl="0" algn="l">
                        <a:lnSpc>
                          <a:spcPct val="115000"/>
                        </a:lnSpc>
                        <a:spcBef>
                          <a:spcPts val="0"/>
                        </a:spcBef>
                        <a:spcAft>
                          <a:spcPts val="0"/>
                        </a:spcAft>
                        <a:buNone/>
                      </a:pPr>
                      <a:r>
                        <a:rPr lang="en" sz="900"/>
                        <a:t>1000</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The maximum size of text chunks for splitting documents.</a:t>
                      </a:r>
                      <a:endParaRPr sz="7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39800">
                <a:tc>
                  <a:txBody>
                    <a:bodyPr/>
                    <a:lstStyle/>
                    <a:p>
                      <a:pPr indent="228600" lvl="0" marL="0" rtl="0" algn="l">
                        <a:lnSpc>
                          <a:spcPct val="115000"/>
                        </a:lnSpc>
                        <a:spcBef>
                          <a:spcPts val="0"/>
                        </a:spcBef>
                        <a:spcAft>
                          <a:spcPts val="0"/>
                        </a:spcAft>
                        <a:buNone/>
                      </a:pPr>
                      <a:r>
                        <a:rPr lang="en" sz="900"/>
                        <a:t>chunk_overlap</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0" rtl="0" algn="l">
                        <a:lnSpc>
                          <a:spcPct val="115000"/>
                        </a:lnSpc>
                        <a:spcBef>
                          <a:spcPts val="0"/>
                        </a:spcBef>
                        <a:spcAft>
                          <a:spcPts val="0"/>
                        </a:spcAft>
                        <a:buNone/>
                      </a:pPr>
                      <a:r>
                        <a:rPr lang="en" sz="900"/>
                        <a:t>115</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The number of overlapping characters between consecutive text chunks.</a:t>
                      </a:r>
                      <a:endParaRPr sz="7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9800">
                <a:tc>
                  <a:txBody>
                    <a:bodyPr/>
                    <a:lstStyle/>
                    <a:p>
                      <a:pPr indent="228600" lvl="0" marL="0" rtl="0" algn="l">
                        <a:lnSpc>
                          <a:spcPct val="115000"/>
                        </a:lnSpc>
                        <a:spcBef>
                          <a:spcPts val="0"/>
                        </a:spcBef>
                        <a:spcAft>
                          <a:spcPts val="0"/>
                        </a:spcAft>
                        <a:buNone/>
                      </a:pPr>
                      <a:r>
                        <a:rPr lang="en" sz="900"/>
                        <a:t>embedding_dim</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228600" lvl="0" marL="0" rtl="0" algn="l">
                        <a:lnSpc>
                          <a:spcPct val="115000"/>
                        </a:lnSpc>
                        <a:spcBef>
                          <a:spcPts val="0"/>
                        </a:spcBef>
                        <a:spcAft>
                          <a:spcPts val="0"/>
                        </a:spcAft>
                        <a:buNone/>
                      </a:pPr>
                      <a:r>
                        <a:rPr lang="en" sz="900"/>
                        <a:t>1024</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Dimension of the embeddings generated by the model.</a:t>
                      </a:r>
                      <a:endParaRPr sz="7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39800">
                <a:tc>
                  <a:txBody>
                    <a:bodyPr/>
                    <a:lstStyle/>
                    <a:p>
                      <a:pPr indent="228600" lvl="0" marL="0" rtl="0" algn="l">
                        <a:lnSpc>
                          <a:spcPct val="115000"/>
                        </a:lnSpc>
                        <a:spcBef>
                          <a:spcPts val="0"/>
                        </a:spcBef>
                        <a:spcAft>
                          <a:spcPts val="0"/>
                        </a:spcAft>
                        <a:buNone/>
                      </a:pPr>
                      <a:r>
                        <a:rPr lang="en" sz="900"/>
                        <a:t>batch_size</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0" rtl="0" algn="l">
                        <a:lnSpc>
                          <a:spcPct val="115000"/>
                        </a:lnSpc>
                        <a:spcBef>
                          <a:spcPts val="0"/>
                        </a:spcBef>
                        <a:spcAft>
                          <a:spcPts val="0"/>
                        </a:spcAft>
                        <a:buNone/>
                      </a:pPr>
                      <a:r>
                        <a:rPr lang="en" sz="900"/>
                        <a:t>16 (embedding), 50 (indexing)</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Batch size for document processing during embedding generation or indexing.</a:t>
                      </a:r>
                      <a:endParaRPr sz="7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9800">
                <a:tc>
                  <a:txBody>
                    <a:bodyPr/>
                    <a:lstStyle/>
                    <a:p>
                      <a:pPr indent="228600" lvl="0" marL="0" rtl="0" algn="l">
                        <a:lnSpc>
                          <a:spcPct val="115000"/>
                        </a:lnSpc>
                        <a:spcBef>
                          <a:spcPts val="0"/>
                        </a:spcBef>
                        <a:spcAft>
                          <a:spcPts val="0"/>
                        </a:spcAft>
                        <a:buNone/>
                      </a:pPr>
                      <a:r>
                        <a:rPr lang="en" sz="900"/>
                        <a:t>max_documents</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228600" lvl="0" marL="0" rtl="0" algn="l">
                        <a:lnSpc>
                          <a:spcPct val="115000"/>
                        </a:lnSpc>
                        <a:spcBef>
                          <a:spcPts val="0"/>
                        </a:spcBef>
                        <a:spcAft>
                          <a:spcPts val="0"/>
                        </a:spcAft>
                        <a:buNone/>
                      </a:pPr>
                      <a:r>
                        <a:rPr lang="en" sz="900"/>
                        <a:t>Derived dynamically</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c>
                  <a:txBody>
                    <a:bodyPr/>
                    <a:lstStyle/>
                    <a:p>
                      <a:pPr indent="0" lvl="0" marL="0" rtl="0" algn="l">
                        <a:lnSpc>
                          <a:spcPct val="115000"/>
                        </a:lnSpc>
                        <a:spcBef>
                          <a:spcPts val="0"/>
                        </a:spcBef>
                        <a:spcAft>
                          <a:spcPts val="0"/>
                        </a:spcAft>
                        <a:buNone/>
                      </a:pPr>
                      <a:r>
                        <a:rPr lang="en" sz="750"/>
                        <a:t>The maximum number of documents stored, based on space and model embedding size.</a:t>
                      </a:r>
                      <a:endParaRPr sz="7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1F5"/>
                    </a:solidFill>
                  </a:tcPr>
                </a:tc>
              </a:tr>
              <a:tr h="239800">
                <a:tc>
                  <a:txBody>
                    <a:bodyPr/>
                    <a:lstStyle/>
                    <a:p>
                      <a:pPr indent="228600" lvl="0" marL="0" rtl="0" algn="l">
                        <a:lnSpc>
                          <a:spcPct val="115000"/>
                        </a:lnSpc>
                        <a:spcBef>
                          <a:spcPts val="0"/>
                        </a:spcBef>
                        <a:spcAft>
                          <a:spcPts val="0"/>
                        </a:spcAft>
                        <a:buNone/>
                      </a:pPr>
                      <a:r>
                        <a:rPr lang="en" sz="900"/>
                        <a:t>avg_document_size</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0" rtl="0" algn="l">
                        <a:lnSpc>
                          <a:spcPct val="115000"/>
                        </a:lnSpc>
                        <a:spcBef>
                          <a:spcPts val="0"/>
                        </a:spcBef>
                        <a:spcAft>
                          <a:spcPts val="0"/>
                        </a:spcAft>
                        <a:buNone/>
                      </a:pPr>
                      <a:r>
                        <a:rPr lang="en" sz="900"/>
                        <a:t>1000</a:t>
                      </a:r>
                      <a:endParaRPr sz="90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t>Average size of documents in bytes, used for storage estimation.</a:t>
                      </a:r>
                      <a:endParaRPr sz="750"/>
                    </a:p>
                  </a:txBody>
                  <a:tcPr marT="9525" marB="95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RAG</a:t>
            </a:r>
            <a:endParaRPr/>
          </a:p>
        </p:txBody>
      </p:sp>
      <p:sp>
        <p:nvSpPr>
          <p:cNvPr id="80" name="Google Shape;80;p17"/>
          <p:cNvSpPr txBox="1"/>
          <p:nvPr>
            <p:ph idx="1" type="body"/>
          </p:nvPr>
        </p:nvSpPr>
        <p:spPr>
          <a:xfrm>
            <a:off x="311700" y="3653500"/>
            <a:ext cx="7539900" cy="13971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Clr>
                <a:schemeClr val="dk1"/>
              </a:buClr>
              <a:buSzPct val="100000"/>
              <a:buChar char="●"/>
            </a:pPr>
            <a:r>
              <a:rPr lang="en">
                <a:solidFill>
                  <a:schemeClr val="dk1"/>
                </a:solidFill>
              </a:rPr>
              <a:t>Baseline RAG framework.</a:t>
            </a:r>
            <a:endParaRPr>
              <a:solidFill>
                <a:schemeClr val="dk1"/>
              </a:solidFill>
            </a:endParaRPr>
          </a:p>
          <a:p>
            <a:pPr indent="-334327" lvl="0" marL="457200" rtl="0" algn="l">
              <a:lnSpc>
                <a:spcPct val="150000"/>
              </a:lnSpc>
              <a:spcBef>
                <a:spcPts val="0"/>
              </a:spcBef>
              <a:spcAft>
                <a:spcPts val="0"/>
              </a:spcAft>
              <a:buClr>
                <a:schemeClr val="dk1"/>
              </a:buClr>
              <a:buSzPct val="100000"/>
              <a:buChar char="●"/>
            </a:pPr>
            <a:r>
              <a:rPr lang="en">
                <a:solidFill>
                  <a:schemeClr val="dk1"/>
                </a:solidFill>
              </a:rPr>
              <a:t>Straightforward retrieval-to-generation pipeline.</a:t>
            </a:r>
            <a:endParaRPr>
              <a:solidFill>
                <a:schemeClr val="dk1"/>
              </a:solidFill>
            </a:endParaRPr>
          </a:p>
          <a:p>
            <a:pPr indent="-334327" lvl="0" marL="457200" rtl="0" algn="l">
              <a:lnSpc>
                <a:spcPct val="150000"/>
              </a:lnSpc>
              <a:spcBef>
                <a:spcPts val="0"/>
              </a:spcBef>
              <a:spcAft>
                <a:spcPts val="0"/>
              </a:spcAft>
              <a:buClr>
                <a:schemeClr val="dk1"/>
              </a:buClr>
              <a:buSzPct val="100000"/>
              <a:buChar char="●"/>
            </a:pPr>
            <a:r>
              <a:rPr lang="en">
                <a:solidFill>
                  <a:schemeClr val="dk1"/>
                </a:solidFill>
              </a:rPr>
              <a:t>Effective for static, simple queries but limited in dynamic adaptability.</a:t>
            </a:r>
            <a:endParaRPr>
              <a:solidFill>
                <a:schemeClr val="dk1"/>
              </a:solidFill>
            </a:endParaRPr>
          </a:p>
        </p:txBody>
      </p:sp>
      <p:pic>
        <p:nvPicPr>
          <p:cNvPr id="81" name="Google Shape;81;p17"/>
          <p:cNvPicPr preferRelativeResize="0"/>
          <p:nvPr/>
        </p:nvPicPr>
        <p:blipFill>
          <a:blip r:embed="rId3">
            <a:alphaModFix/>
          </a:blip>
          <a:stretch>
            <a:fillRect/>
          </a:stretch>
        </p:blipFill>
        <p:spPr>
          <a:xfrm>
            <a:off x="1029763" y="1152475"/>
            <a:ext cx="7084477" cy="250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2500"/>
              <a:t>Memory-Augmented Retrieval (MAR)</a:t>
            </a:r>
            <a:endParaRPr sz="2500"/>
          </a:p>
        </p:txBody>
      </p:sp>
      <p:sp>
        <p:nvSpPr>
          <p:cNvPr id="87" name="Google Shape;87;p18"/>
          <p:cNvSpPr txBox="1"/>
          <p:nvPr>
            <p:ph idx="1" type="body"/>
          </p:nvPr>
        </p:nvSpPr>
        <p:spPr>
          <a:xfrm>
            <a:off x="5462725" y="1152475"/>
            <a:ext cx="3369600" cy="3416400"/>
          </a:xfrm>
          <a:prstGeom prst="rect">
            <a:avLst/>
          </a:prstGeom>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chemeClr val="dk1"/>
              </a:buClr>
              <a:buSzPts val="1650"/>
              <a:buChar char="●"/>
            </a:pPr>
            <a:r>
              <a:rPr lang="en" sz="1650">
                <a:solidFill>
                  <a:schemeClr val="dk1"/>
                </a:solidFill>
              </a:rPr>
              <a:t>Adds a memory database for recurring queries.</a:t>
            </a:r>
            <a:endParaRPr sz="1650">
              <a:solidFill>
                <a:schemeClr val="dk1"/>
              </a:solidFill>
            </a:endParaRPr>
          </a:p>
          <a:p>
            <a:pPr indent="0" lvl="0" marL="0" rtl="0" algn="l">
              <a:lnSpc>
                <a:spcPct val="115000"/>
              </a:lnSpc>
              <a:spcBef>
                <a:spcPts val="1200"/>
              </a:spcBef>
              <a:spcAft>
                <a:spcPts val="0"/>
              </a:spcAft>
              <a:buNone/>
            </a:pPr>
            <a:r>
              <a:t/>
            </a:r>
            <a:endParaRPr sz="1650">
              <a:solidFill>
                <a:schemeClr val="dk1"/>
              </a:solidFill>
            </a:endParaRPr>
          </a:p>
          <a:p>
            <a:pPr indent="-333375" lvl="0" marL="457200" rtl="0" algn="l">
              <a:lnSpc>
                <a:spcPct val="150000"/>
              </a:lnSpc>
              <a:spcBef>
                <a:spcPts val="1200"/>
              </a:spcBef>
              <a:spcAft>
                <a:spcPts val="0"/>
              </a:spcAft>
              <a:buClr>
                <a:schemeClr val="dk1"/>
              </a:buClr>
              <a:buSzPts val="1650"/>
              <a:buChar char="●"/>
            </a:pPr>
            <a:r>
              <a:rPr lang="en" sz="1650">
                <a:solidFill>
                  <a:schemeClr val="dk1"/>
                </a:solidFill>
              </a:rPr>
              <a:t>Efficient for static tasks, limited for evolving contexts.</a:t>
            </a:r>
            <a:endParaRPr sz="1650">
              <a:solidFill>
                <a:schemeClr val="dk1"/>
              </a:solidFill>
            </a:endParaRPr>
          </a:p>
        </p:txBody>
      </p:sp>
      <p:pic>
        <p:nvPicPr>
          <p:cNvPr id="88" name="Google Shape;88;p18"/>
          <p:cNvPicPr preferRelativeResize="0"/>
          <p:nvPr/>
        </p:nvPicPr>
        <p:blipFill>
          <a:blip r:embed="rId3">
            <a:alphaModFix/>
          </a:blip>
          <a:stretch>
            <a:fillRect/>
          </a:stretch>
        </p:blipFill>
        <p:spPr>
          <a:xfrm>
            <a:off x="311702" y="1152475"/>
            <a:ext cx="5151026" cy="302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Recursive Abstractive Processing for Tree-Organized Retrieval (RAPTOR)</a:t>
            </a:r>
            <a:endParaRPr sz="1920"/>
          </a:p>
        </p:txBody>
      </p:sp>
      <p:sp>
        <p:nvSpPr>
          <p:cNvPr id="94" name="Google Shape;94;p19"/>
          <p:cNvSpPr txBox="1"/>
          <p:nvPr>
            <p:ph idx="1" type="body"/>
          </p:nvPr>
        </p:nvSpPr>
        <p:spPr>
          <a:xfrm>
            <a:off x="5683975" y="1135925"/>
            <a:ext cx="3148200" cy="3432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Hierarchical document organization for multi-hop reasoning.</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Semantic clustering enhances contextual synthesis.</a:t>
            </a:r>
            <a:endParaRPr sz="1600">
              <a:solidFill>
                <a:schemeClr val="dk1"/>
              </a:solidFill>
            </a:endParaRPr>
          </a:p>
          <a:p>
            <a:pPr indent="-330200" lvl="0" marL="457200" rtl="0" algn="l">
              <a:lnSpc>
                <a:spcPct val="150000"/>
              </a:lnSpc>
              <a:spcBef>
                <a:spcPts val="1000"/>
              </a:spcBef>
              <a:spcAft>
                <a:spcPts val="1000"/>
              </a:spcAft>
              <a:buClr>
                <a:schemeClr val="dk1"/>
              </a:buClr>
              <a:buSzPts val="1600"/>
              <a:buChar char="●"/>
            </a:pPr>
            <a:r>
              <a:rPr lang="en" sz="1600">
                <a:solidFill>
                  <a:schemeClr val="dk1"/>
                </a:solidFill>
              </a:rPr>
              <a:t>Limited by lack of memory.</a:t>
            </a:r>
            <a:endParaRPr sz="1600">
              <a:solidFill>
                <a:schemeClr val="dk1"/>
              </a:solidFill>
            </a:endParaRPr>
          </a:p>
        </p:txBody>
      </p:sp>
      <p:pic>
        <p:nvPicPr>
          <p:cNvPr id="95" name="Google Shape;95;p19"/>
          <p:cNvPicPr preferRelativeResize="0"/>
          <p:nvPr/>
        </p:nvPicPr>
        <p:blipFill>
          <a:blip r:embed="rId3">
            <a:alphaModFix/>
          </a:blip>
          <a:stretch>
            <a:fillRect/>
          </a:stretch>
        </p:blipFill>
        <p:spPr>
          <a:xfrm>
            <a:off x="311700" y="1017725"/>
            <a:ext cx="5372276" cy="314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Model (MAR + RAPTOR)</a:t>
            </a:r>
            <a:endParaRPr/>
          </a:p>
        </p:txBody>
      </p:sp>
      <p:sp>
        <p:nvSpPr>
          <p:cNvPr id="101" name="Google Shape;101;p20"/>
          <p:cNvSpPr txBox="1"/>
          <p:nvPr>
            <p:ph idx="1" type="body"/>
          </p:nvPr>
        </p:nvSpPr>
        <p:spPr>
          <a:xfrm flipH="1">
            <a:off x="411675" y="3825825"/>
            <a:ext cx="7433400" cy="9177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Combines MAR's memory with RAPTOR's reasoning.</a:t>
            </a:r>
            <a:endParaRPr sz="1600">
              <a:solidFill>
                <a:schemeClr val="dk1"/>
              </a:solidFill>
            </a:endParaRPr>
          </a:p>
          <a:p>
            <a:pPr indent="-330200" lvl="0" marL="457200" rtl="0" algn="l">
              <a:lnSpc>
                <a:spcPct val="150000"/>
              </a:lnSpc>
              <a:spcBef>
                <a:spcPts val="1000"/>
              </a:spcBef>
              <a:spcAft>
                <a:spcPts val="1000"/>
              </a:spcAft>
              <a:buClr>
                <a:schemeClr val="dk1"/>
              </a:buClr>
              <a:buSzPts val="1600"/>
              <a:buChar char="●"/>
            </a:pPr>
            <a:r>
              <a:rPr lang="en" sz="1600">
                <a:solidFill>
                  <a:schemeClr val="dk1"/>
                </a:solidFill>
              </a:rPr>
              <a:t>Handles static, dynamic, and multi-layered queries.</a:t>
            </a:r>
            <a:endParaRPr sz="1600">
              <a:solidFill>
                <a:schemeClr val="dk1"/>
              </a:solidFill>
            </a:endParaRPr>
          </a:p>
        </p:txBody>
      </p:sp>
      <p:pic>
        <p:nvPicPr>
          <p:cNvPr id="102" name="Google Shape;102;p20"/>
          <p:cNvPicPr preferRelativeResize="0"/>
          <p:nvPr/>
        </p:nvPicPr>
        <p:blipFill>
          <a:blip r:embed="rId3">
            <a:alphaModFix/>
          </a:blip>
          <a:stretch>
            <a:fillRect/>
          </a:stretch>
        </p:blipFill>
        <p:spPr>
          <a:xfrm>
            <a:off x="1134463" y="1091325"/>
            <a:ext cx="6875073" cy="2734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 System: ChromaDB</a:t>
            </a:r>
            <a:endParaRPr/>
          </a:p>
        </p:txBody>
      </p:sp>
      <p:sp>
        <p:nvSpPr>
          <p:cNvPr id="108" name="Google Shape;108;p21"/>
          <p:cNvSpPr txBox="1"/>
          <p:nvPr>
            <p:ph idx="1" type="body"/>
          </p:nvPr>
        </p:nvSpPr>
        <p:spPr>
          <a:xfrm>
            <a:off x="311700" y="1152475"/>
            <a:ext cx="8520600" cy="3876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400">
                <a:solidFill>
                  <a:schemeClr val="dk1"/>
                </a:solidFill>
              </a:rPr>
              <a:t>Role in Retrieval Systems:</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Facilitates efficient semantic search through embedding-based matching.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Acts as the backbone for storing and retrieving high-dimensional vector representations of documents.</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Chosen System: ChromaDB</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Scalable and low-latency query processing.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Supports dense, hybrid (dense + keyword), and multimodal retrieval.</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Key Features of ChromaDB:</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Seamless integration with frameworks like LangChain and modern embedding models.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Handles high-dimensional embeddings (e.g., 1024 dimensions).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Optimized for hybrid retrieval methods (semantic and keyword-based).</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Advantages:</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Scalability for large datasets.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High-speed processing with minimal latency.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Compatibility with adaptive and hierarchical retrieval methods.</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