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95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407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9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650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09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031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613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457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060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317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48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7/11/2023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18500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1458-AAA9-4B1A-B354-F9E4A7E0D9BE}"/>
              </a:ext>
            </a:extLst>
          </p:cNvPr>
          <p:cNvSpPr>
            <a:spLocks noGrp="1"/>
          </p:cNvSpPr>
          <p:nvPr>
            <p:ph type="ctrTitle"/>
          </p:nvPr>
        </p:nvSpPr>
        <p:spPr>
          <a:xfrm>
            <a:off x="259307" y="150125"/>
            <a:ext cx="11655189" cy="6523629"/>
          </a:xfrm>
          <a:solidFill>
            <a:schemeClr val="bg1"/>
          </a:solidFill>
        </p:spPr>
        <p:txBody>
          <a:bodyPr>
            <a:normAutofit/>
          </a:bodyPr>
          <a:lstStyle/>
          <a:p>
            <a:pPr algn="ctr"/>
            <a:r>
              <a:rPr lang="en-GB" sz="2400" b="1" dirty="0">
                <a:latin typeface="Times New Roman" panose="02020603050405020304" pitchFamily="18" charset="0"/>
                <a:cs typeface="Times New Roman" panose="02020603050405020304" pitchFamily="18" charset="0"/>
              </a:rPr>
              <a:t>ACADEMIC RECORD MANAGEMENT SYSTEM</a:t>
            </a:r>
            <a:br>
              <a:rPr lang="en-GB" sz="2400"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(CASE STUDY COLLEGE OF HEALTH AND TECHNOLOGY, MUBI)</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BY</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SANI MUSA</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(ST/CS/HND/21/042)</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BEING A PROJECT PROPOSAL SUBMITTED TO THE DEPARTMENT OF COMPUTER SCIENCE, SCHOOL OF SCIENCE AND TECHNOLOGY, FEDERAL POLYTECHNIC, MUBI, ADAMAWA STATE. IN PARTIAL FULFILMENT OF THE REQUIREMENTS FOR THE AWARD OF HIGHER NATIONAL DIPLOMA (HND) IN COMPUTER SCIENCE.</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PROJECT SUPERVISOR</a:t>
            </a:r>
            <a:r>
              <a:rPr lang="en-GB" sz="2400" b="1" dirty="0">
                <a:latin typeface="Times New Roman" panose="02020603050405020304" pitchFamily="18" charset="0"/>
                <a:cs typeface="Times New Roman" panose="02020603050405020304" pitchFamily="18" charset="0"/>
              </a:rPr>
              <a:t>:  MR. HYELLAMADA SIMON</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JULY, 2023</a:t>
            </a:r>
            <a:endParaRPr lang="en-US" sz="2400" b="1" dirty="0"/>
          </a:p>
        </p:txBody>
      </p:sp>
    </p:spTree>
    <p:extLst>
      <p:ext uri="{BB962C8B-B14F-4D97-AF65-F5344CB8AC3E}">
        <p14:creationId xmlns:p14="http://schemas.microsoft.com/office/powerpoint/2010/main" val="161458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90B-65A0-4E93-B4F8-30624474D27F}"/>
              </a:ext>
            </a:extLst>
          </p:cNvPr>
          <p:cNvSpPr>
            <a:spLocks noGrp="1"/>
          </p:cNvSpPr>
          <p:nvPr>
            <p:ph type="title"/>
          </p:nvPr>
        </p:nvSpPr>
        <p:spPr>
          <a:xfrm>
            <a:off x="913774" y="168141"/>
            <a:ext cx="10364451" cy="869089"/>
          </a:xfrm>
        </p:spPr>
        <p:txBody>
          <a:bodyPr>
            <a:normAutofit/>
          </a:bodyPr>
          <a:lstStyle/>
          <a:p>
            <a:r>
              <a:rPr lang="en-US" sz="5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5BC37E0-18E6-410B-BA8C-6113FC719D44}"/>
              </a:ext>
            </a:extLst>
          </p:cNvPr>
          <p:cNvSpPr txBox="1"/>
          <p:nvPr/>
        </p:nvSpPr>
        <p:spPr>
          <a:xfrm>
            <a:off x="627797" y="1351128"/>
            <a:ext cx="11191164" cy="5028556"/>
          </a:xfrm>
          <a:prstGeom prst="rect">
            <a:avLst/>
          </a:prstGeom>
          <a:noFill/>
        </p:spPr>
        <p:txBody>
          <a:bodyPr wrap="square" rtlCol="0">
            <a:spAutoFit/>
          </a:bodyPr>
          <a:lstStyle/>
          <a:p>
            <a:pPr marL="463550" indent="-463550" algn="just">
              <a:lnSpc>
                <a:spcPct val="150000"/>
              </a:lnSpc>
            </a:pPr>
            <a:r>
              <a:rPr lang="en-GB" dirty="0">
                <a:latin typeface="Times New Roman" panose="02020603050405020304" pitchFamily="18" charset="0"/>
                <a:cs typeface="Times New Roman" panose="02020603050405020304" pitchFamily="18" charset="0"/>
              </a:rPr>
              <a:t>Ahmad, A., Ibrahim, A., Li, L. &amp; Liu, R. (2021). Data Migration Strategy for Electronic Document Management System Implementation in Government Sector. </a:t>
            </a:r>
            <a:r>
              <a:rPr lang="en-GB" i="1" dirty="0">
                <a:latin typeface="Times New Roman" panose="02020603050405020304" pitchFamily="18" charset="0"/>
                <a:cs typeface="Times New Roman" panose="02020603050405020304" pitchFamily="18" charset="0"/>
              </a:rPr>
              <a:t>Journal of Theoretical and Applied Information Technology,</a:t>
            </a:r>
            <a:r>
              <a:rPr lang="en-GB" dirty="0">
                <a:latin typeface="Times New Roman" panose="02020603050405020304" pitchFamily="18" charset="0"/>
                <a:cs typeface="Times New Roman" panose="02020603050405020304" pitchFamily="18" charset="0"/>
              </a:rPr>
              <a:t> 99(12), 2822-2836.</a:t>
            </a:r>
          </a:p>
          <a:p>
            <a:pPr marL="463550" indent="-463550" algn="just">
              <a:lnSpc>
                <a:spcPct val="150000"/>
              </a:lnSpc>
            </a:pPr>
            <a:r>
              <a:rPr lang="en-GB" dirty="0" err="1">
                <a:latin typeface="Times New Roman" panose="02020603050405020304" pitchFamily="18" charset="0"/>
                <a:cs typeface="Times New Roman" panose="02020603050405020304" pitchFamily="18" charset="0"/>
              </a:rPr>
              <a:t>Azimi</a:t>
            </a:r>
            <a:r>
              <a:rPr lang="en-GB" dirty="0">
                <a:latin typeface="Times New Roman" panose="02020603050405020304" pitchFamily="18" charset="0"/>
                <a:cs typeface="Times New Roman" panose="02020603050405020304" pitchFamily="18" charset="0"/>
              </a:rPr>
              <a:t>, H., Al-Mustapha, J. &amp; </a:t>
            </a:r>
            <a:r>
              <a:rPr lang="en-GB" dirty="0" err="1">
                <a:latin typeface="Times New Roman" panose="02020603050405020304" pitchFamily="18" charset="0"/>
                <a:cs typeface="Times New Roman" panose="02020603050405020304" pitchFamily="18" charset="0"/>
              </a:rPr>
              <a:t>Jimiri</a:t>
            </a:r>
            <a:r>
              <a:rPr lang="en-GB" dirty="0">
                <a:latin typeface="Times New Roman" panose="02020603050405020304" pitchFamily="18" charset="0"/>
                <a:cs typeface="Times New Roman" panose="02020603050405020304" pitchFamily="18" charset="0"/>
              </a:rPr>
              <a:t>, E. (2019). A Comprehensive Model for Academic Record Management System (ARMS) Based on Cloud Computing in Higher Education. </a:t>
            </a:r>
            <a:r>
              <a:rPr lang="en-GB" i="1" dirty="0">
                <a:latin typeface="Times New Roman" panose="02020603050405020304" pitchFamily="18" charset="0"/>
                <a:cs typeface="Times New Roman" panose="02020603050405020304" pitchFamily="18" charset="0"/>
              </a:rPr>
              <a:t>Journal of Information Technology Management,</a:t>
            </a:r>
            <a:r>
              <a:rPr lang="en-GB" dirty="0">
                <a:latin typeface="Times New Roman" panose="02020603050405020304" pitchFamily="18" charset="0"/>
                <a:cs typeface="Times New Roman" panose="02020603050405020304" pitchFamily="18" charset="0"/>
              </a:rPr>
              <a:t> 11(3), 471-494.</a:t>
            </a:r>
          </a:p>
          <a:p>
            <a:pPr marL="463550" indent="-463550" algn="just">
              <a:lnSpc>
                <a:spcPct val="150000"/>
              </a:lnSpc>
            </a:pPr>
            <a:r>
              <a:rPr lang="en-GB" dirty="0">
                <a:latin typeface="Times New Roman" panose="02020603050405020304" pitchFamily="18" charset="0"/>
                <a:cs typeface="Times New Roman" panose="02020603050405020304" pitchFamily="18" charset="0"/>
              </a:rPr>
              <a:t>Chauhan, S., &amp; Gupta, S. (2020). A Study on Implementation of Academic Record Management System in University: A Case Study. </a:t>
            </a:r>
            <a:r>
              <a:rPr lang="en-GB" i="1" dirty="0">
                <a:latin typeface="Times New Roman" panose="02020603050405020304" pitchFamily="18" charset="0"/>
                <a:cs typeface="Times New Roman" panose="02020603050405020304" pitchFamily="18" charset="0"/>
              </a:rPr>
              <a:t>International Journal of Scientific &amp; Technology Research,</a:t>
            </a:r>
            <a:r>
              <a:rPr lang="en-GB" dirty="0">
                <a:latin typeface="Times New Roman" panose="02020603050405020304" pitchFamily="18" charset="0"/>
                <a:cs typeface="Times New Roman" panose="02020603050405020304" pitchFamily="18" charset="0"/>
              </a:rPr>
              <a:t> 9(4), 1056-1060.</a:t>
            </a:r>
          </a:p>
          <a:p>
            <a:pPr marL="463550" indent="-463550" algn="just">
              <a:lnSpc>
                <a:spcPct val="150000"/>
              </a:lnSpc>
            </a:pPr>
            <a:r>
              <a:rPr lang="en-GB" dirty="0">
                <a:latin typeface="Times New Roman" panose="02020603050405020304" pitchFamily="18" charset="0"/>
                <a:cs typeface="Times New Roman" panose="02020603050405020304" pitchFamily="18" charset="0"/>
              </a:rPr>
              <a:t>Chung, K. M., &amp; </a:t>
            </a:r>
            <a:r>
              <a:rPr lang="en-GB" dirty="0" err="1">
                <a:latin typeface="Times New Roman" panose="02020603050405020304" pitchFamily="18" charset="0"/>
                <a:cs typeface="Times New Roman" panose="02020603050405020304" pitchFamily="18" charset="0"/>
              </a:rPr>
              <a:t>Eavis</a:t>
            </a:r>
            <a:r>
              <a:rPr lang="en-GB" dirty="0">
                <a:latin typeface="Times New Roman" panose="02020603050405020304" pitchFamily="18" charset="0"/>
                <a:cs typeface="Times New Roman" panose="02020603050405020304" pitchFamily="18" charset="0"/>
              </a:rPr>
              <a:t>, T. (2005). Database Security and Compliance: Psychological and Organizational Factors. </a:t>
            </a:r>
            <a:r>
              <a:rPr lang="en-GB" i="1" dirty="0">
                <a:latin typeface="Times New Roman" panose="02020603050405020304" pitchFamily="18" charset="0"/>
                <a:cs typeface="Times New Roman" panose="02020603050405020304" pitchFamily="18" charset="0"/>
              </a:rPr>
              <a:t>Communications of the ACM</a:t>
            </a:r>
            <a:r>
              <a:rPr lang="en-GB" dirty="0">
                <a:latin typeface="Times New Roman" panose="02020603050405020304" pitchFamily="18" charset="0"/>
                <a:cs typeface="Times New Roman" panose="02020603050405020304" pitchFamily="18" charset="0"/>
              </a:rPr>
              <a:t>, 48(2), 75-79</a:t>
            </a:r>
          </a:p>
          <a:p>
            <a:pPr marL="463550" indent="-463550" algn="just">
              <a:lnSpc>
                <a:spcPct val="150000"/>
              </a:lnSpc>
            </a:pPr>
            <a:r>
              <a:rPr lang="en-GB" dirty="0">
                <a:latin typeface="Times New Roman" panose="02020603050405020304" pitchFamily="18" charset="0"/>
                <a:cs typeface="Times New Roman" panose="02020603050405020304" pitchFamily="18" charset="0"/>
              </a:rPr>
              <a:t>Codd, E. F. (1970). A relational model of data for large shared data banks. </a:t>
            </a:r>
            <a:r>
              <a:rPr lang="en-GB" i="1" dirty="0">
                <a:latin typeface="Times New Roman" panose="02020603050405020304" pitchFamily="18" charset="0"/>
                <a:cs typeface="Times New Roman" panose="02020603050405020304" pitchFamily="18" charset="0"/>
              </a:rPr>
              <a:t>Communications of the ACM</a:t>
            </a:r>
            <a:r>
              <a:rPr lang="en-GB" dirty="0">
                <a:latin typeface="Times New Roman" panose="02020603050405020304" pitchFamily="18" charset="0"/>
                <a:cs typeface="Times New Roman" panose="02020603050405020304" pitchFamily="18" charset="0"/>
              </a:rPr>
              <a:t>, 13(6), 377-387.</a:t>
            </a:r>
          </a:p>
        </p:txBody>
      </p:sp>
    </p:spTree>
    <p:extLst>
      <p:ext uri="{BB962C8B-B14F-4D97-AF65-F5344CB8AC3E}">
        <p14:creationId xmlns:p14="http://schemas.microsoft.com/office/powerpoint/2010/main" val="87262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6539-BFFD-41E9-8B8D-4F119446ACCC}"/>
              </a:ext>
            </a:extLst>
          </p:cNvPr>
          <p:cNvSpPr>
            <a:spLocks noGrp="1"/>
          </p:cNvSpPr>
          <p:nvPr>
            <p:ph type="title"/>
          </p:nvPr>
        </p:nvSpPr>
        <p:spPr>
          <a:xfrm>
            <a:off x="913774" y="2488260"/>
            <a:ext cx="10364451" cy="1596177"/>
          </a:xfrm>
        </p:spPr>
        <p:txBody>
          <a:bodyPr/>
          <a:lstStyle/>
          <a:p>
            <a:pPr algn="ctr"/>
            <a:r>
              <a:rPr lang="en-US" dirty="0"/>
              <a:t>THANKS FOR LISTENING </a:t>
            </a:r>
          </a:p>
        </p:txBody>
      </p:sp>
    </p:spTree>
    <p:extLst>
      <p:ext uri="{BB962C8B-B14F-4D97-AF65-F5344CB8AC3E}">
        <p14:creationId xmlns:p14="http://schemas.microsoft.com/office/powerpoint/2010/main" val="418552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3550-828D-4742-A21F-1EECBACE0D55}"/>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BACKGROUND OF THE STUDY</a:t>
            </a:r>
          </a:p>
        </p:txBody>
      </p:sp>
      <p:sp>
        <p:nvSpPr>
          <p:cNvPr id="8" name="TextBox 7">
            <a:extLst>
              <a:ext uri="{FF2B5EF4-FFF2-40B4-BE49-F238E27FC236}">
                <a16:creationId xmlns:a16="http://schemas.microsoft.com/office/drawing/2014/main" id="{4A61275E-8AC5-4FDE-933D-868D83248EBE}"/>
              </a:ext>
            </a:extLst>
          </p:cNvPr>
          <p:cNvSpPr txBox="1"/>
          <p:nvPr/>
        </p:nvSpPr>
        <p:spPr>
          <a:xfrm>
            <a:off x="913775" y="696035"/>
            <a:ext cx="10877892" cy="5794022"/>
          </a:xfrm>
          <a:prstGeom prst="rect">
            <a:avLst/>
          </a:prstGeom>
          <a:noFill/>
        </p:spPr>
        <p:txBody>
          <a:bodyPr wrap="square" rtlCol="0">
            <a:spAutoFit/>
          </a:bodyPr>
          <a:lstStyle/>
          <a:p>
            <a:pPr algn="just">
              <a:lnSpc>
                <a:spcPct val="150000"/>
              </a:lnSpc>
            </a:pPr>
            <a:r>
              <a:rPr lang="en-GB" sz="2500" dirty="0">
                <a:latin typeface="Times New Roman" panose="02020603050405020304" pitchFamily="18" charset="0"/>
                <a:cs typeface="Times New Roman" panose="02020603050405020304" pitchFamily="18" charset="0"/>
              </a:rPr>
              <a:t>In the digital era, educational institutions face the increasing challenge of managing large volumes of academic records efficiently and accurately. Traditionally, academic record management relied on manual processes, including extensive paperwork and physical storage systems. These methods were time-consuming, prone to errors, and often resulted in inefficiencies. However, the rapid advancement of technology has provided opportunities to revolutionize academic record management. Academic Record Management Systems (ARMS) leverage digital solutions to automate and streamline record-keeping processes, enabling educational institutions to overcome the limitations of traditional methods and improve overall efficiency.</a:t>
            </a:r>
          </a:p>
        </p:txBody>
      </p:sp>
    </p:spTree>
    <p:extLst>
      <p:ext uri="{BB962C8B-B14F-4D97-AF65-F5344CB8AC3E}">
        <p14:creationId xmlns:p14="http://schemas.microsoft.com/office/powerpoint/2010/main" val="331121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2FA1C0-829C-4701-BFFD-DCBBCFFBD47D}"/>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F8E51D08-893B-4A01-AF0F-8F376492F8D2}"/>
              </a:ext>
            </a:extLst>
          </p:cNvPr>
          <p:cNvSpPr txBox="1"/>
          <p:nvPr/>
        </p:nvSpPr>
        <p:spPr>
          <a:xfrm>
            <a:off x="368490" y="955343"/>
            <a:ext cx="11313993" cy="5565947"/>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Manual and Inefficient Processes: College of Health Technology Mubi (CHTM) still rely on manual processes for academic record management, which involve extensive paperwork, data entry, and physical storage.</a:t>
            </a:r>
          </a:p>
          <a:p>
            <a:pPr marL="285750" lvl="0" indent="-285750" algn="just">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Limited Accessibility: Accessing academic records in traditional systems is often restricted to specific physical locations, hindering the ability of stakeholders, including teachers, administrators, and students, to conveniently access and update their records. </a:t>
            </a:r>
          </a:p>
          <a:p>
            <a:pPr marL="285750" lvl="0" indent="-285750" algn="just">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Inaccurate and Error-Prone Data: Manual data entry and validation processes are prone to errors, leading to inaccuracies in academic records. </a:t>
            </a:r>
          </a:p>
          <a:p>
            <a:pPr marL="285750" lvl="0" indent="-285750" algn="just">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Inadequate Security Measures: Traditional academic record management systems often lack robust security measures to protect sensitive student information.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47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4BB712-1915-41E4-894E-DD886F2DA876}"/>
              </a:ext>
            </a:extLst>
          </p:cNvPr>
          <p:cNvSpPr>
            <a:spLocks noGrp="1"/>
          </p:cNvSpPr>
          <p:nvPr>
            <p:ph type="title"/>
          </p:nvPr>
        </p:nvSpPr>
        <p:spPr>
          <a:xfrm>
            <a:off x="913774" y="0"/>
            <a:ext cx="10364451" cy="955343"/>
          </a:xfrm>
        </p:spPr>
        <p:txBody>
          <a:bodyPr/>
          <a:lstStyle/>
          <a:p>
            <a:r>
              <a:rPr lang="en-US" b="1" dirty="0">
                <a:latin typeface="Times New Roman" panose="02020603050405020304" pitchFamily="18" charset="0"/>
                <a:cs typeface="Times New Roman" panose="02020603050405020304" pitchFamily="18" charset="0"/>
              </a:rPr>
              <a:t>AIM AND OBJECTIVES</a:t>
            </a:r>
          </a:p>
        </p:txBody>
      </p:sp>
      <p:sp>
        <p:nvSpPr>
          <p:cNvPr id="5" name="TextBox 4">
            <a:extLst>
              <a:ext uri="{FF2B5EF4-FFF2-40B4-BE49-F238E27FC236}">
                <a16:creationId xmlns:a16="http://schemas.microsoft.com/office/drawing/2014/main" id="{2876060C-1A9A-4AAA-9ECC-B1A7E1FA2DA0}"/>
              </a:ext>
            </a:extLst>
          </p:cNvPr>
          <p:cNvSpPr txBox="1"/>
          <p:nvPr/>
        </p:nvSpPr>
        <p:spPr>
          <a:xfrm>
            <a:off x="723331" y="955343"/>
            <a:ext cx="11204812" cy="5617692"/>
          </a:xfrm>
          <a:prstGeom prst="rect">
            <a:avLst/>
          </a:prstGeom>
          <a:noFill/>
        </p:spPr>
        <p:txBody>
          <a:bodyPr wrap="square" rtlCol="0">
            <a:spAutoFit/>
          </a:bodyPr>
          <a:lstStyle/>
          <a:p>
            <a:pPr>
              <a:lnSpc>
                <a:spcPct val="150000"/>
              </a:lnSpc>
            </a:pPr>
            <a:r>
              <a:rPr lang="en-GB" sz="2200" dirty="0">
                <a:latin typeface="Times New Roman" panose="02020603050405020304" pitchFamily="18" charset="0"/>
                <a:cs typeface="Times New Roman" panose="02020603050405020304" pitchFamily="18" charset="0"/>
              </a:rPr>
              <a:t>The aim of this project is to design and implement an Academic Record Management System (ARMS) of College of Health Technology Mubi (CHTM). The specific objectives of the study are as follows:</a:t>
            </a:r>
          </a:p>
          <a:p>
            <a:pPr marL="342900" lvl="0" indent="-342900">
              <a:lnSpc>
                <a:spcPct val="150000"/>
              </a:lnSpc>
              <a:buFont typeface="Wingdings" panose="05000000000000000000" pitchFamily="2" charset="2"/>
              <a:buChar char="§"/>
            </a:pPr>
            <a:r>
              <a:rPr lang="en-GB" sz="2200" dirty="0">
                <a:latin typeface="Times New Roman" panose="02020603050405020304" pitchFamily="18" charset="0"/>
                <a:cs typeface="Times New Roman" panose="02020603050405020304" pitchFamily="18" charset="0"/>
              </a:rPr>
              <a:t>To </a:t>
            </a:r>
            <a:r>
              <a:rPr lang="en-GB" sz="2200" dirty="0" err="1">
                <a:latin typeface="Times New Roman" panose="02020603050405020304" pitchFamily="18" charset="0"/>
                <a:cs typeface="Times New Roman" panose="02020603050405020304" pitchFamily="18" charset="0"/>
              </a:rPr>
              <a:t>analyze</a:t>
            </a:r>
            <a:r>
              <a:rPr lang="en-GB" sz="2200" dirty="0">
                <a:latin typeface="Times New Roman" panose="02020603050405020304" pitchFamily="18" charset="0"/>
                <a:cs typeface="Times New Roman" panose="02020603050405020304" pitchFamily="18" charset="0"/>
              </a:rPr>
              <a:t> the existing academic record management practices and identify the limitations and challenges associated with traditional manual processes.</a:t>
            </a:r>
          </a:p>
          <a:p>
            <a:pPr marL="342900" lvl="0" indent="-342900">
              <a:lnSpc>
                <a:spcPct val="150000"/>
              </a:lnSpc>
              <a:buFont typeface="Wingdings" panose="05000000000000000000" pitchFamily="2" charset="2"/>
              <a:buChar char="§"/>
            </a:pPr>
            <a:r>
              <a:rPr lang="en-GB" sz="2200" dirty="0">
                <a:latin typeface="Times New Roman" panose="02020603050405020304" pitchFamily="18" charset="0"/>
                <a:cs typeface="Times New Roman" panose="02020603050405020304" pitchFamily="18" charset="0"/>
              </a:rPr>
              <a:t>To design a user-friendly Academic Record Management System (ARMS), using UML.</a:t>
            </a:r>
          </a:p>
          <a:p>
            <a:pPr marL="342900" lvl="0" indent="-342900">
              <a:lnSpc>
                <a:spcPct val="150000"/>
              </a:lnSpc>
              <a:buFont typeface="Wingdings" panose="05000000000000000000" pitchFamily="2" charset="2"/>
              <a:buChar char="§"/>
            </a:pPr>
            <a:r>
              <a:rPr lang="en-GB" sz="2200" dirty="0">
                <a:latin typeface="Times New Roman" panose="02020603050405020304" pitchFamily="18" charset="0"/>
                <a:cs typeface="Times New Roman" panose="02020603050405020304" pitchFamily="18" charset="0"/>
              </a:rPr>
              <a:t>To develop a system using HTML/PHP that can enhance accessibility by providing stakeholders, including lecturers, administrators, and students, with convenient and secure access to their academic records from anywhere and at any time.</a:t>
            </a:r>
          </a:p>
          <a:p>
            <a:pPr marL="342900" lvl="0" indent="-342900">
              <a:lnSpc>
                <a:spcPct val="150000"/>
              </a:lnSpc>
              <a:buFont typeface="Wingdings" panose="05000000000000000000" pitchFamily="2" charset="2"/>
              <a:buChar char="§"/>
            </a:pPr>
            <a:r>
              <a:rPr lang="en-GB" sz="2200" dirty="0">
                <a:latin typeface="Times New Roman" panose="02020603050405020304" pitchFamily="18" charset="0"/>
                <a:cs typeface="Times New Roman" panose="02020603050405020304" pitchFamily="18" charset="0"/>
              </a:rPr>
              <a:t>To test the developed system to ascertain its efficiency using a web browser and a XAMPP server.</a:t>
            </a:r>
          </a:p>
        </p:txBody>
      </p:sp>
    </p:spTree>
    <p:extLst>
      <p:ext uri="{BB962C8B-B14F-4D97-AF65-F5344CB8AC3E}">
        <p14:creationId xmlns:p14="http://schemas.microsoft.com/office/powerpoint/2010/main" val="4007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C23BF1-3700-40A7-99A7-6A618A1724FF}"/>
              </a:ext>
            </a:extLst>
          </p:cNvPr>
          <p:cNvSpPr>
            <a:spLocks noGrp="1"/>
          </p:cNvSpPr>
          <p:nvPr>
            <p:ph type="title"/>
          </p:nvPr>
        </p:nvSpPr>
        <p:spPr>
          <a:xfrm>
            <a:off x="913774" y="0"/>
            <a:ext cx="10364451" cy="955343"/>
          </a:xfrm>
        </p:spPr>
        <p:txBody>
          <a:bodyPr>
            <a:noAutofit/>
          </a:bodyPr>
          <a:lstStyle/>
          <a:p>
            <a:r>
              <a:rPr lang="en-US" sz="3600" b="1" dirty="0">
                <a:latin typeface="Times New Roman" panose="02020603050405020304" pitchFamily="18" charset="0"/>
                <a:cs typeface="Times New Roman" panose="02020603050405020304" pitchFamily="18" charset="0"/>
              </a:rPr>
              <a:t>DISADVANTAGES OF EXISTING SYSTEM</a:t>
            </a:r>
          </a:p>
        </p:txBody>
      </p:sp>
      <p:sp>
        <p:nvSpPr>
          <p:cNvPr id="5" name="TextBox 4">
            <a:extLst>
              <a:ext uri="{FF2B5EF4-FFF2-40B4-BE49-F238E27FC236}">
                <a16:creationId xmlns:a16="http://schemas.microsoft.com/office/drawing/2014/main" id="{082EEE5B-3292-4890-8658-356D9F4FD0D0}"/>
              </a:ext>
            </a:extLst>
          </p:cNvPr>
          <p:cNvSpPr txBox="1"/>
          <p:nvPr/>
        </p:nvSpPr>
        <p:spPr>
          <a:xfrm>
            <a:off x="723331" y="955343"/>
            <a:ext cx="10959152" cy="3903954"/>
          </a:xfrm>
          <a:prstGeom prst="rect">
            <a:avLst/>
          </a:prstGeom>
          <a:noFill/>
        </p:spPr>
        <p:txBody>
          <a:bodyPr wrap="square" rtlCol="0">
            <a:spAutoFit/>
          </a:bodyPr>
          <a:lstStyle/>
          <a:p>
            <a:pPr>
              <a:lnSpc>
                <a:spcPct val="150000"/>
              </a:lnSpc>
            </a:pPr>
            <a:r>
              <a:rPr lang="en-GB" sz="2400" dirty="0">
                <a:latin typeface="Times New Roman" panose="02020603050405020304" pitchFamily="18" charset="0"/>
                <a:cs typeface="Times New Roman" panose="02020603050405020304" pitchFamily="18" charset="0"/>
              </a:rPr>
              <a:t>The following are the disadvantages of the present system:</a:t>
            </a:r>
          </a:p>
          <a:p>
            <a:pPr marL="400050" lvl="0" indent="-4000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The present system operates manually, where files are processed and kept in file cabinets which is time consuming.</a:t>
            </a:r>
          </a:p>
          <a:p>
            <a:pPr marL="400050" lvl="0" indent="-4000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Difficulty of records keeping and retrieval.</a:t>
            </a:r>
          </a:p>
          <a:p>
            <a:pPr marL="400050" lvl="0" indent="-4000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More number of personnel are needed in dealing with the information management.</a:t>
            </a:r>
          </a:p>
          <a:p>
            <a:pPr marL="400050" lvl="0" indent="-4000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Difficulty in generating academic transcript.</a:t>
            </a:r>
          </a:p>
          <a:p>
            <a:pPr marL="400050" lvl="0" indent="-4000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Editing of information in the manual system is difficult.</a:t>
            </a:r>
          </a:p>
        </p:txBody>
      </p:sp>
    </p:spTree>
    <p:extLst>
      <p:ext uri="{BB962C8B-B14F-4D97-AF65-F5344CB8AC3E}">
        <p14:creationId xmlns:p14="http://schemas.microsoft.com/office/powerpoint/2010/main" val="57018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7FDAA0-66B0-44EC-AFCC-72EA46E981B6}"/>
              </a:ext>
            </a:extLst>
          </p:cNvPr>
          <p:cNvSpPr>
            <a:spLocks noGrp="1"/>
          </p:cNvSpPr>
          <p:nvPr>
            <p:ph type="title"/>
          </p:nvPr>
        </p:nvSpPr>
        <p:spPr>
          <a:xfrm>
            <a:off x="913774" y="0"/>
            <a:ext cx="10364451" cy="955343"/>
          </a:xfrm>
        </p:spPr>
        <p:txBody>
          <a:bodyPr>
            <a:noAutofit/>
          </a:bodyPr>
          <a:lstStyle/>
          <a:p>
            <a:r>
              <a:rPr lang="en-US" sz="4000" b="1" dirty="0">
                <a:latin typeface="Times New Roman" panose="02020603050405020304" pitchFamily="18" charset="0"/>
                <a:cs typeface="Times New Roman" panose="02020603050405020304" pitchFamily="18" charset="0"/>
              </a:rPr>
              <a:t>ADVANTAGES OF PROPOSED SYSTEM</a:t>
            </a:r>
          </a:p>
        </p:txBody>
      </p:sp>
      <p:sp>
        <p:nvSpPr>
          <p:cNvPr id="5" name="TextBox 4">
            <a:extLst>
              <a:ext uri="{FF2B5EF4-FFF2-40B4-BE49-F238E27FC236}">
                <a16:creationId xmlns:a16="http://schemas.microsoft.com/office/drawing/2014/main" id="{8C7DA487-4C57-44A5-B9FD-A4C9DDAC75BB}"/>
              </a:ext>
            </a:extLst>
          </p:cNvPr>
          <p:cNvSpPr txBox="1"/>
          <p:nvPr/>
        </p:nvSpPr>
        <p:spPr>
          <a:xfrm>
            <a:off x="723331" y="955343"/>
            <a:ext cx="10959152" cy="4539191"/>
          </a:xfrm>
          <a:prstGeom prst="rect">
            <a:avLst/>
          </a:prstGeom>
          <a:noFill/>
        </p:spPr>
        <p:txBody>
          <a:bodyPr wrap="square" rtlCol="0">
            <a:spAutoFit/>
          </a:bodyPr>
          <a:lstStyle/>
          <a:p>
            <a:pPr>
              <a:lnSpc>
                <a:spcPct val="150000"/>
              </a:lnSpc>
            </a:pPr>
            <a:r>
              <a:rPr lang="en-GB" sz="2800" dirty="0">
                <a:latin typeface="Times New Roman" panose="02020603050405020304" pitchFamily="18" charset="0"/>
                <a:cs typeface="Times New Roman" panose="02020603050405020304" pitchFamily="18" charset="0"/>
              </a:rPr>
              <a:t>The following are the advantages of the proposed system.</a:t>
            </a:r>
          </a:p>
          <a:p>
            <a:pPr marL="400050" lvl="0" indent="-400050">
              <a:lnSpc>
                <a:spcPct val="150000"/>
              </a:lnSpc>
              <a:buFont typeface="+mj-lt"/>
              <a:buAutoNum type="romanLcPeriod"/>
            </a:pPr>
            <a:r>
              <a:rPr lang="en-GB" sz="2800" dirty="0">
                <a:latin typeface="Times New Roman" panose="02020603050405020304" pitchFamily="18" charset="0"/>
                <a:cs typeface="Times New Roman" panose="02020603050405020304" pitchFamily="18" charset="0"/>
              </a:rPr>
              <a:t>The system provides a faster means of information retrieval and reduces time and cost.</a:t>
            </a:r>
          </a:p>
          <a:p>
            <a:pPr marL="400050" lvl="0" indent="-400050">
              <a:lnSpc>
                <a:spcPct val="150000"/>
              </a:lnSpc>
              <a:buFont typeface="+mj-lt"/>
              <a:buAutoNum type="romanLcPeriod"/>
            </a:pPr>
            <a:r>
              <a:rPr lang="en-GB" sz="2800" dirty="0">
                <a:latin typeface="Times New Roman" panose="02020603050405020304" pitchFamily="18" charset="0"/>
                <a:cs typeface="Times New Roman" panose="02020603050405020304" pitchFamily="18" charset="0"/>
              </a:rPr>
              <a:t>Ease in records keeping and retrieval.</a:t>
            </a:r>
          </a:p>
          <a:p>
            <a:pPr marL="400050" lvl="0" indent="-400050">
              <a:lnSpc>
                <a:spcPct val="150000"/>
              </a:lnSpc>
              <a:buFont typeface="+mj-lt"/>
              <a:buAutoNum type="romanLcPeriod"/>
            </a:pPr>
            <a:r>
              <a:rPr lang="en-GB" sz="2800" dirty="0">
                <a:latin typeface="Times New Roman" panose="02020603050405020304" pitchFamily="18" charset="0"/>
                <a:cs typeface="Times New Roman" panose="02020603050405020304" pitchFamily="18" charset="0"/>
              </a:rPr>
              <a:t>Less number of personnel in dealing with information management.</a:t>
            </a:r>
          </a:p>
          <a:p>
            <a:pPr marL="400050" lvl="0" indent="-400050">
              <a:lnSpc>
                <a:spcPct val="150000"/>
              </a:lnSpc>
              <a:buFont typeface="+mj-lt"/>
              <a:buAutoNum type="romanLcPeriod"/>
            </a:pPr>
            <a:r>
              <a:rPr lang="en-GB" sz="2800" dirty="0">
                <a:latin typeface="Times New Roman" panose="02020603050405020304" pitchFamily="18" charset="0"/>
                <a:cs typeface="Times New Roman" panose="02020603050405020304" pitchFamily="18" charset="0"/>
              </a:rPr>
              <a:t>Ease in generating academic transcript.</a:t>
            </a:r>
          </a:p>
          <a:p>
            <a:pPr marL="400050" lvl="0" indent="-400050">
              <a:lnSpc>
                <a:spcPct val="150000"/>
              </a:lnSpc>
              <a:buFont typeface="+mj-lt"/>
              <a:buAutoNum type="romanLcPeriod"/>
            </a:pPr>
            <a:r>
              <a:rPr lang="en-GB" sz="2800" dirty="0">
                <a:latin typeface="Times New Roman" panose="02020603050405020304" pitchFamily="18" charset="0"/>
                <a:cs typeface="Times New Roman" panose="02020603050405020304" pitchFamily="18" charset="0"/>
              </a:rPr>
              <a:t>Allows editing of information easily.</a:t>
            </a:r>
          </a:p>
        </p:txBody>
      </p:sp>
    </p:spTree>
    <p:extLst>
      <p:ext uri="{BB962C8B-B14F-4D97-AF65-F5344CB8AC3E}">
        <p14:creationId xmlns:p14="http://schemas.microsoft.com/office/powerpoint/2010/main" val="262553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48DF63-3ACA-4683-8CAA-2319368F806F}"/>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PROPOSED METHOD</a:t>
            </a:r>
          </a:p>
        </p:txBody>
      </p:sp>
      <p:sp>
        <p:nvSpPr>
          <p:cNvPr id="5" name="TextBox 4">
            <a:extLst>
              <a:ext uri="{FF2B5EF4-FFF2-40B4-BE49-F238E27FC236}">
                <a16:creationId xmlns:a16="http://schemas.microsoft.com/office/drawing/2014/main" id="{A622B7AD-A897-4EF3-A7C2-026B8C8DB62B}"/>
              </a:ext>
            </a:extLst>
          </p:cNvPr>
          <p:cNvSpPr txBox="1"/>
          <p:nvPr/>
        </p:nvSpPr>
        <p:spPr>
          <a:xfrm>
            <a:off x="723331" y="955343"/>
            <a:ext cx="10959152" cy="2241960"/>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The waterfall model is a linear and sequential approach to software development. It consists of distinct phases, each building upon the previous one, and progress flows in a downward direction like a waterfall. Figure 3.1 shows the waterfall model for the design and implementation of an Academic Records Management System.</a:t>
            </a:r>
          </a:p>
        </p:txBody>
      </p:sp>
      <p:pic>
        <p:nvPicPr>
          <p:cNvPr id="6" name="Picture 5" descr="Modified Waterfall Model | Download Scientific Diagram">
            <a:extLst>
              <a:ext uri="{FF2B5EF4-FFF2-40B4-BE49-F238E27FC236}">
                <a16:creationId xmlns:a16="http://schemas.microsoft.com/office/drawing/2014/main" id="{50180D59-A0E1-4A9E-8068-DF27FDC220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16223" y="3197303"/>
            <a:ext cx="4335956" cy="3067019"/>
          </a:xfrm>
          <a:prstGeom prst="rect">
            <a:avLst/>
          </a:prstGeom>
          <a:noFill/>
          <a:ln>
            <a:noFill/>
          </a:ln>
        </p:spPr>
      </p:pic>
    </p:spTree>
    <p:extLst>
      <p:ext uri="{BB962C8B-B14F-4D97-AF65-F5344CB8AC3E}">
        <p14:creationId xmlns:p14="http://schemas.microsoft.com/office/powerpoint/2010/main" val="6025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5AE78D-018B-4177-BA48-31B68E04E714}"/>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UML ALGORITHM </a:t>
            </a:r>
          </a:p>
        </p:txBody>
      </p:sp>
      <p:pic>
        <p:nvPicPr>
          <p:cNvPr id="2" name="Picture 1">
            <a:extLst>
              <a:ext uri="{FF2B5EF4-FFF2-40B4-BE49-F238E27FC236}">
                <a16:creationId xmlns:a16="http://schemas.microsoft.com/office/drawing/2014/main" id="{8640726D-CA5A-47FE-A1DF-F222F2CBA093}"/>
              </a:ext>
            </a:extLst>
          </p:cNvPr>
          <p:cNvPicPr>
            <a:picLocks noChangeAspect="1"/>
          </p:cNvPicPr>
          <p:nvPr/>
        </p:nvPicPr>
        <p:blipFill>
          <a:blip r:embed="rId2"/>
          <a:stretch>
            <a:fillRect/>
          </a:stretch>
        </p:blipFill>
        <p:spPr>
          <a:xfrm>
            <a:off x="2934269" y="838391"/>
            <a:ext cx="5693915" cy="5639033"/>
          </a:xfrm>
          <a:prstGeom prst="rect">
            <a:avLst/>
          </a:prstGeom>
        </p:spPr>
      </p:pic>
      <p:sp>
        <p:nvSpPr>
          <p:cNvPr id="32" name="Title 1">
            <a:extLst>
              <a:ext uri="{FF2B5EF4-FFF2-40B4-BE49-F238E27FC236}">
                <a16:creationId xmlns:a16="http://schemas.microsoft.com/office/drawing/2014/main" id="{B81E4FDF-0E8C-4829-BA6F-E580D3ACF24B}"/>
              </a:ext>
            </a:extLst>
          </p:cNvPr>
          <p:cNvSpPr txBox="1">
            <a:spLocks/>
          </p:cNvSpPr>
          <p:nvPr/>
        </p:nvSpPr>
        <p:spPr>
          <a:xfrm>
            <a:off x="913774" y="838392"/>
            <a:ext cx="3057725" cy="4717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241369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872D8-E72A-4084-A4D7-5F950C95577C}"/>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SYSTEM ARCHITECTURE</a:t>
            </a:r>
          </a:p>
        </p:txBody>
      </p:sp>
      <p:grpSp>
        <p:nvGrpSpPr>
          <p:cNvPr id="6" name="Group 5">
            <a:extLst>
              <a:ext uri="{FF2B5EF4-FFF2-40B4-BE49-F238E27FC236}">
                <a16:creationId xmlns:a16="http://schemas.microsoft.com/office/drawing/2014/main" id="{3E424F92-1B29-4990-A69D-578266E17D38}"/>
              </a:ext>
            </a:extLst>
          </p:cNvPr>
          <p:cNvGrpSpPr/>
          <p:nvPr/>
        </p:nvGrpSpPr>
        <p:grpSpPr>
          <a:xfrm>
            <a:off x="3926205" y="1852930"/>
            <a:ext cx="4339590" cy="3152140"/>
            <a:chOff x="0" y="0"/>
            <a:chExt cx="4339988" cy="3152633"/>
          </a:xfrm>
        </p:grpSpPr>
        <p:sp>
          <p:nvSpPr>
            <p:cNvPr id="7" name="Text Box 48">
              <a:extLst>
                <a:ext uri="{FF2B5EF4-FFF2-40B4-BE49-F238E27FC236}">
                  <a16:creationId xmlns:a16="http://schemas.microsoft.com/office/drawing/2014/main" id="{D76B813F-4D30-4DB5-A179-399B73A067C5}"/>
                </a:ext>
              </a:extLst>
            </p:cNvPr>
            <p:cNvSpPr txBox="1"/>
            <p:nvPr/>
          </p:nvSpPr>
          <p:spPr>
            <a:xfrm>
              <a:off x="0" y="0"/>
              <a:ext cx="4339988" cy="3152633"/>
            </a:xfrm>
            <a:prstGeom prst="rect">
              <a:avLst/>
            </a:prstGeom>
            <a:solidFill>
              <a:schemeClr val="lt1"/>
            </a:solidFill>
            <a:ln w="6350">
              <a:solidFill>
                <a:schemeClr val="tx1">
                  <a:lumMod val="95000"/>
                  <a:lumOff val="5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panose="02020603050405020304" pitchFamily="18" charset="0"/>
                  <a:ea typeface="Noto Sans SC Regular"/>
                  <a:cs typeface="Times New Roman" panose="02020603050405020304" pitchFamily="18" charset="0"/>
                </a:rPr>
                <a:t> </a:t>
              </a:r>
            </a:p>
          </p:txBody>
        </p:sp>
        <p:grpSp>
          <p:nvGrpSpPr>
            <p:cNvPr id="8" name="Group 7">
              <a:extLst>
                <a:ext uri="{FF2B5EF4-FFF2-40B4-BE49-F238E27FC236}">
                  <a16:creationId xmlns:a16="http://schemas.microsoft.com/office/drawing/2014/main" id="{E08D7A8E-CD13-443D-8069-7227E8C4902F}"/>
                </a:ext>
              </a:extLst>
            </p:cNvPr>
            <p:cNvGrpSpPr/>
            <p:nvPr/>
          </p:nvGrpSpPr>
          <p:grpSpPr>
            <a:xfrm>
              <a:off x="191069" y="232012"/>
              <a:ext cx="3357349" cy="2715905"/>
              <a:chOff x="0" y="0"/>
              <a:chExt cx="3357349" cy="2715905"/>
            </a:xfrm>
          </p:grpSpPr>
          <p:sp>
            <p:nvSpPr>
              <p:cNvPr id="9" name="Text Box 10">
                <a:extLst>
                  <a:ext uri="{FF2B5EF4-FFF2-40B4-BE49-F238E27FC236}">
                    <a16:creationId xmlns:a16="http://schemas.microsoft.com/office/drawing/2014/main" id="{0DE3F295-0F3C-45F9-BFB0-575BA4D48D88}"/>
                  </a:ext>
                </a:extLst>
              </p:cNvPr>
              <p:cNvSpPr txBox="1"/>
              <p:nvPr/>
            </p:nvSpPr>
            <p:spPr>
              <a:xfrm>
                <a:off x="1746913" y="0"/>
                <a:ext cx="1610436" cy="87345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panose="02020603050405020304" pitchFamily="18" charset="0"/>
                    <a:ea typeface="Noto Sans SC Regular"/>
                    <a:cs typeface="Times New Roman" panose="02020603050405020304" pitchFamily="18" charset="0"/>
                  </a:rPr>
                  <a:t> </a:t>
                </a:r>
              </a:p>
            </p:txBody>
          </p:sp>
          <p:sp>
            <p:nvSpPr>
              <p:cNvPr id="10" name="Cylinder 9">
                <a:extLst>
                  <a:ext uri="{FF2B5EF4-FFF2-40B4-BE49-F238E27FC236}">
                    <a16:creationId xmlns:a16="http://schemas.microsoft.com/office/drawing/2014/main" id="{87CAE772-52C1-4210-A8BE-2CDEB73F53CC}"/>
                  </a:ext>
                </a:extLst>
              </p:cNvPr>
              <p:cNvSpPr/>
              <p:nvPr/>
            </p:nvSpPr>
            <p:spPr>
              <a:xfrm>
                <a:off x="1924334" y="1364776"/>
                <a:ext cx="1187356" cy="135112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A3828930-D9F0-4C23-99CE-364D15696977}"/>
                  </a:ext>
                </a:extLst>
              </p:cNvPr>
              <p:cNvCxnSpPr/>
              <p:nvPr/>
            </p:nvCxnSpPr>
            <p:spPr>
              <a:xfrm>
                <a:off x="2519149" y="873457"/>
                <a:ext cx="0" cy="491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 Box 29">
                <a:extLst>
                  <a:ext uri="{FF2B5EF4-FFF2-40B4-BE49-F238E27FC236}">
                    <a16:creationId xmlns:a16="http://schemas.microsoft.com/office/drawing/2014/main" id="{33F139A8-4B8C-46DA-8464-8E545B77728F}"/>
                  </a:ext>
                </a:extLst>
              </p:cNvPr>
              <p:cNvSpPr txBox="1"/>
              <p:nvPr/>
            </p:nvSpPr>
            <p:spPr>
              <a:xfrm>
                <a:off x="2033516" y="1856095"/>
                <a:ext cx="900752" cy="68238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200">
                    <a:effectLst/>
                    <a:latin typeface="Times New Roman" panose="02020603050405020304" pitchFamily="18" charset="0"/>
                    <a:ea typeface="Noto Sans SC Regular"/>
                    <a:cs typeface="Times New Roman" panose="02020603050405020304" pitchFamily="18" charset="0"/>
                  </a:rPr>
                  <a:t>Database MySQL</a:t>
                </a:r>
              </a:p>
            </p:txBody>
          </p:sp>
          <p:sp>
            <p:nvSpPr>
              <p:cNvPr id="13" name="Text Box 30">
                <a:extLst>
                  <a:ext uri="{FF2B5EF4-FFF2-40B4-BE49-F238E27FC236}">
                    <a16:creationId xmlns:a16="http://schemas.microsoft.com/office/drawing/2014/main" id="{2DDE4417-954A-4321-B009-29F218EC2697}"/>
                  </a:ext>
                </a:extLst>
              </p:cNvPr>
              <p:cNvSpPr txBox="1"/>
              <p:nvPr/>
            </p:nvSpPr>
            <p:spPr>
              <a:xfrm>
                <a:off x="2006221" y="286603"/>
                <a:ext cx="1146175" cy="51821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200">
                    <a:effectLst/>
                    <a:latin typeface="Times New Roman" panose="02020603050405020304" pitchFamily="18" charset="0"/>
                    <a:ea typeface="Noto Sans SC Regular"/>
                    <a:cs typeface="Times New Roman" panose="02020603050405020304" pitchFamily="18" charset="0"/>
                  </a:rPr>
                  <a:t>Apache Server</a:t>
                </a:r>
              </a:p>
            </p:txBody>
          </p:sp>
          <p:sp>
            <p:nvSpPr>
              <p:cNvPr id="14" name="Text Box 31">
                <a:extLst>
                  <a:ext uri="{FF2B5EF4-FFF2-40B4-BE49-F238E27FC236}">
                    <a16:creationId xmlns:a16="http://schemas.microsoft.com/office/drawing/2014/main" id="{A3B35AED-2021-4C22-A432-E6A0D5245BB4}"/>
                  </a:ext>
                </a:extLst>
              </p:cNvPr>
              <p:cNvSpPr txBox="1"/>
              <p:nvPr/>
            </p:nvSpPr>
            <p:spPr>
              <a:xfrm>
                <a:off x="0" y="163773"/>
                <a:ext cx="1146175" cy="51816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200">
                    <a:effectLst/>
                    <a:latin typeface="Times New Roman" panose="02020603050405020304" pitchFamily="18" charset="0"/>
                    <a:ea typeface="Noto Sans SC Regular"/>
                    <a:cs typeface="Times New Roman" panose="02020603050405020304" pitchFamily="18" charset="0"/>
                  </a:rPr>
                  <a:t>Administrator</a:t>
                </a:r>
              </a:p>
            </p:txBody>
          </p:sp>
          <p:cxnSp>
            <p:nvCxnSpPr>
              <p:cNvPr id="15" name="Straight Arrow Connector 14">
                <a:extLst>
                  <a:ext uri="{FF2B5EF4-FFF2-40B4-BE49-F238E27FC236}">
                    <a16:creationId xmlns:a16="http://schemas.microsoft.com/office/drawing/2014/main" id="{245ABECA-E929-44B1-A77F-33DDD0FE7121}"/>
                  </a:ext>
                </a:extLst>
              </p:cNvPr>
              <p:cNvCxnSpPr/>
              <p:nvPr/>
            </p:nvCxnSpPr>
            <p:spPr>
              <a:xfrm>
                <a:off x="1160059" y="390098"/>
                <a:ext cx="573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23941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79</TotalTime>
  <Words>754</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Tw Cen MT</vt:lpstr>
      <vt:lpstr>Tw Cen MT Condensed</vt:lpstr>
      <vt:lpstr>Wingdings</vt:lpstr>
      <vt:lpstr>Wingdings 3</vt:lpstr>
      <vt:lpstr>Integral</vt:lpstr>
      <vt:lpstr>ACADEMIC RECORD MANAGEMENT SYSTEM (CASE STUDY COLLEGE OF HEALTH AND TECHNOLOGY, MUBI)       BY  SANI MUSA (ST/CS/HND/21/042)     BEING A PROJECT PROPOSAL SUBMITTED TO THE DEPARTMENT OF COMPUTER SCIENCE, SCHOOL OF SCIENCE AND TECHNOLOGY, FEDERAL POLYTECHNIC, MUBI, ADAMAWA STATE. IN PARTIAL FULFILMENT OF THE REQUIREMENTS FOR THE AWARD OF HIGHER NATIONAL DIPLOMA (HND) IN COMPUTER SCIENCE.    PROJECT SUPERVISOR:  MR. HYELLAMADA SIMON     JULY, 2023</vt:lpstr>
      <vt:lpstr>BACKGROUND OF THE STUDY</vt:lpstr>
      <vt:lpstr>Problem statement</vt:lpstr>
      <vt:lpstr>AIM AND OBJECTIVES</vt:lpstr>
      <vt:lpstr>DISADVANTAGES OF EXISTING SYSTEM</vt:lpstr>
      <vt:lpstr>ADVANTAGES OF PROPOSED SYSTEM</vt:lpstr>
      <vt:lpstr>PROPOSED METHOD</vt:lpstr>
      <vt:lpstr>UML ALGORITHM </vt:lpstr>
      <vt:lpstr>SYSTEM ARCHITECTURE</vt:lpstr>
      <vt:lpstr>REFERENCES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DATABASE PLATFORM FOR KEEPING DEMOGRAPHIC DATA IN NATIONAL POPULAITON COMMISSION (NPC) (CASE STUDY OF MUBI NORTH LOCAL GOVERNMENT, ADAMAWA STATE)  A PROJECT PROPOSAL  PRESENTED BY ABDULSALAM ABDULLAZIZ  ST/CS/HND/20/039   PRESENTED TO THE DEPARTMENT OF COMPUTER SCIENCE, SCHOOL OF SCIENCE AND TECHNOLOGY, FEDERAL POLYTECHNIC, MUBI, ADAMAWA STATE   AUGUST, 2022</dc:title>
  <dc:creator>AKAMSHU GABRIEL</dc:creator>
  <cp:lastModifiedBy>KPONKIUS</cp:lastModifiedBy>
  <cp:revision>18</cp:revision>
  <dcterms:created xsi:type="dcterms:W3CDTF">2022-08-06T09:38:34Z</dcterms:created>
  <dcterms:modified xsi:type="dcterms:W3CDTF">2023-07-11T14:23:34Z</dcterms:modified>
</cp:coreProperties>
</file>