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sldIdLst>
    <p:sldId id="256" r:id="rId2"/>
    <p:sldId id="257" r:id="rId3"/>
    <p:sldId id="258" r:id="rId4"/>
    <p:sldId id="259" r:id="rId5"/>
    <p:sldId id="260" r:id="rId6"/>
    <p:sldId id="261" r:id="rId7"/>
    <p:sldId id="262" r:id="rId8"/>
    <p:sldId id="263"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03D1-7692-4012-84D9-1991D210D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D9DD76-E292-4BA8-BC6D-5FE2761993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096B71A-81CF-4E3B-AA16-97340546A922}"/>
              </a:ext>
            </a:extLst>
          </p:cNvPr>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a:extLst>
              <a:ext uri="{FF2B5EF4-FFF2-40B4-BE49-F238E27FC236}">
                <a16:creationId xmlns:a16="http://schemas.microsoft.com/office/drawing/2014/main" id="{F49CB283-2157-43F8-9860-17581BD21A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22DB08-EC16-49B1-A5A1-3E919D7CF7C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413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9494-B19D-412C-91A2-8CB3CCC8D46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7F19C4-B606-4807-A5EA-ED2A34420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0F8420-CE79-4612-B971-46E7098B8655}"/>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5" name="Footer Placeholder 4">
            <a:extLst>
              <a:ext uri="{FF2B5EF4-FFF2-40B4-BE49-F238E27FC236}">
                <a16:creationId xmlns:a16="http://schemas.microsoft.com/office/drawing/2014/main" id="{DF874B49-6DC4-4C92-B0F7-398CEE58CE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048A7C-70AF-4100-A778-E40DB03202E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648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00768-A735-407E-B644-CE512896D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663B5A-4A73-481B-900F-5A54B419B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9F7352-22D4-450F-B954-FB49E936D28E}"/>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5" name="Footer Placeholder 4">
            <a:extLst>
              <a:ext uri="{FF2B5EF4-FFF2-40B4-BE49-F238E27FC236}">
                <a16:creationId xmlns:a16="http://schemas.microsoft.com/office/drawing/2014/main" id="{177A8CD3-C225-4B7C-8D23-B1D2D90B49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3FEBA9-984E-4805-A001-CE795B9B83B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6316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2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B246-E681-45E1-B0E0-EC5D37915F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17A704-AC37-4570-AFF0-ADDED2521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95DBD4-E2D6-4715-8306-E0952F0DECE2}"/>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5" name="Footer Placeholder 4">
            <a:extLst>
              <a:ext uri="{FF2B5EF4-FFF2-40B4-BE49-F238E27FC236}">
                <a16:creationId xmlns:a16="http://schemas.microsoft.com/office/drawing/2014/main" id="{1FB41B52-44AC-45F5-B437-3881716E58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D1D9EC-FD38-4615-83FF-767B9D8738E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431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1133-B93D-4BFA-B5F4-95ADA1770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862209-40DF-45E3-9230-FAC451E06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C5EABF-8623-4CE6-B11D-C1A8D847AF87}"/>
              </a:ext>
            </a:extLst>
          </p:cNvPr>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a:extLst>
              <a:ext uri="{FF2B5EF4-FFF2-40B4-BE49-F238E27FC236}">
                <a16:creationId xmlns:a16="http://schemas.microsoft.com/office/drawing/2014/main" id="{FFA3C449-5631-4CC6-A996-1B55AF5A4D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B0209F-26B2-4F90-83F0-F568872B829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66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4DB4-B7E7-4B9C-A2FC-60C7873A41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F41A7B-B51D-412E-96DE-9698E3DB6B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9B9773-6362-4DE0-B410-D28E4E1371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B4D146D-0261-4079-9690-A8DCD5514550}"/>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6" name="Footer Placeholder 5">
            <a:extLst>
              <a:ext uri="{FF2B5EF4-FFF2-40B4-BE49-F238E27FC236}">
                <a16:creationId xmlns:a16="http://schemas.microsoft.com/office/drawing/2014/main" id="{62C290CD-EFA1-40F3-B9B7-757C1C638C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870FA4-F96D-44CB-B06E-32984833EF4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997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2C1E-2BA2-4AAD-99D9-10D5ECB09E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1F8461-A065-4CF3-A2E8-B207DAE5B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F199C2-6339-4ADE-AB90-1A36FF15FE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C8549-6AA9-43A2-BB46-A6B87A4F60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729E2-F5FF-44D9-B92D-88CC5DD8B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EE93D0-3512-491F-8FE3-D647DF762269}"/>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8" name="Footer Placeholder 7">
            <a:extLst>
              <a:ext uri="{FF2B5EF4-FFF2-40B4-BE49-F238E27FC236}">
                <a16:creationId xmlns:a16="http://schemas.microsoft.com/office/drawing/2014/main" id="{9470A352-B367-4635-AFEB-0BAFC53C3DB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45F5A72-E897-48D1-AC41-2A5897DC787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464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1718-AB27-42FF-B846-825BE9B8BE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C75C368-CCB5-4347-A49F-AF211DE5F33B}"/>
              </a:ext>
            </a:extLst>
          </p:cNvPr>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4" name="Footer Placeholder 3">
            <a:extLst>
              <a:ext uri="{FF2B5EF4-FFF2-40B4-BE49-F238E27FC236}">
                <a16:creationId xmlns:a16="http://schemas.microsoft.com/office/drawing/2014/main" id="{63ADF1D0-5910-4A19-A598-6E8EB7FC3C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EC70EB-F43D-40D5-A9A5-A5F4789529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215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61567-30E1-4923-9FC0-F41D6165698D}"/>
              </a:ext>
            </a:extLst>
          </p:cNvPr>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3" name="Footer Placeholder 2">
            <a:extLst>
              <a:ext uri="{FF2B5EF4-FFF2-40B4-BE49-F238E27FC236}">
                <a16:creationId xmlns:a16="http://schemas.microsoft.com/office/drawing/2014/main" id="{BEA96DBB-86AF-4E00-827D-3C35BA6F4BA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E4BD4A-3DEC-4FF4-A02A-77D085A275E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67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1A55-24BC-4069-AEE2-E6C3EC9D1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297440-99D1-47BC-A856-14CB885D5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37F6E18-27DB-4F2A-8872-F877A2A8A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114DD-B21C-4498-A5B0-C46A33981DC7}"/>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6" name="Footer Placeholder 5">
            <a:extLst>
              <a:ext uri="{FF2B5EF4-FFF2-40B4-BE49-F238E27FC236}">
                <a16:creationId xmlns:a16="http://schemas.microsoft.com/office/drawing/2014/main" id="{B8848384-CC50-45BF-A5A8-F62F23373B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745855-EE5F-4FFF-BAE4-0347B7F1431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647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39F3-E877-43B3-A02C-A9C0FF4CB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FE2B634-C6F6-4679-B102-0BD43ACEA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A44B2EB-88A8-4CDF-B9B6-BE9AD19E5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095A2-98C7-435C-B12B-8207F56399A3}"/>
              </a:ext>
            </a:extLst>
          </p:cNvPr>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6" name="Footer Placeholder 5">
            <a:extLst>
              <a:ext uri="{FF2B5EF4-FFF2-40B4-BE49-F238E27FC236}">
                <a16:creationId xmlns:a16="http://schemas.microsoft.com/office/drawing/2014/main" id="{85531ED0-70CF-4497-BB7E-F75475F144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2F2667-1AB8-48B8-9888-88F8BE74A0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69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1AC79-859F-421E-A60E-064CC3E17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080446-191F-4E0B-A277-B26B8E4593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A7DDF2-E0C0-4565-9631-50EBB19FB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7/11/2023</a:t>
            </a:fld>
            <a:endParaRPr lang="en-US" dirty="0"/>
          </a:p>
        </p:txBody>
      </p:sp>
      <p:sp>
        <p:nvSpPr>
          <p:cNvPr id="5" name="Footer Placeholder 4">
            <a:extLst>
              <a:ext uri="{FF2B5EF4-FFF2-40B4-BE49-F238E27FC236}">
                <a16:creationId xmlns:a16="http://schemas.microsoft.com/office/drawing/2014/main" id="{B90D982D-907B-4601-86A6-EAE90F727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F1AC4E-97AE-4746-BD5A-3E45FF435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646719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C:\Users\uncle%20kenn\Desktop\Project%20File\Cert"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1458-AAA9-4B1A-B354-F9E4A7E0D9BE}"/>
              </a:ext>
            </a:extLst>
          </p:cNvPr>
          <p:cNvSpPr>
            <a:spLocks noGrp="1"/>
          </p:cNvSpPr>
          <p:nvPr>
            <p:ph type="ctrTitle"/>
          </p:nvPr>
        </p:nvSpPr>
        <p:spPr>
          <a:xfrm>
            <a:off x="259307" y="150125"/>
            <a:ext cx="11655189" cy="6523629"/>
          </a:xfrm>
          <a:solidFill>
            <a:schemeClr val="bg1"/>
          </a:solidFill>
        </p:spPr>
        <p:txBody>
          <a:bodyPr>
            <a:noAutofit/>
          </a:bodyPr>
          <a:lstStyle/>
          <a:p>
            <a:r>
              <a:rPr lang="en-GB" sz="2400" b="1" dirty="0">
                <a:latin typeface="Times New Roman" panose="02020603050405020304" pitchFamily="18" charset="0"/>
                <a:cs typeface="Times New Roman" panose="02020603050405020304" pitchFamily="18" charset="0"/>
              </a:rPr>
              <a:t>CERTIFICATE VERIFICATION SYSTEM USING QUICK RESPONSE (QR) CODE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(CASE STUDY FOR FEDERAL POLYTECHNIC, MUBI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BY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MERMBEE AONDAVER GUBEH</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(ST/CS/HND/21/037)</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BEING A PROJECT PROPOSAL SUBMITTED TO THE DEPARTMENT OF COMPUTER SCIENCE, SCHOOL OF SCIENCE AND TECHNOLOGY, FEDERAL POLYTECHNIC, MUBI, ADAMAWA STATE. IN PARTIAL FULFILMENT OF THE REQUIREMENTS FOR THE AWARD OF HIGHER NATIONAL DIPLOMA (HND) IN COMPUTER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PROJECT SUPERVISOR:  MRS. LUCY B. DALHATU</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JULY, 2023</a:t>
            </a:r>
          </a:p>
        </p:txBody>
      </p:sp>
    </p:spTree>
    <p:extLst>
      <p:ext uri="{BB962C8B-B14F-4D97-AF65-F5344CB8AC3E}">
        <p14:creationId xmlns:p14="http://schemas.microsoft.com/office/powerpoint/2010/main" val="161458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90B-65A0-4E93-B4F8-30624474D27F}"/>
              </a:ext>
            </a:extLst>
          </p:cNvPr>
          <p:cNvSpPr>
            <a:spLocks noGrp="1"/>
          </p:cNvSpPr>
          <p:nvPr>
            <p:ph type="title"/>
          </p:nvPr>
        </p:nvSpPr>
        <p:spPr>
          <a:xfrm>
            <a:off x="913774" y="168141"/>
            <a:ext cx="10364451" cy="869089"/>
          </a:xfrm>
        </p:spPr>
        <p:txBody>
          <a:bodyPr>
            <a:normAutofit/>
          </a:bodyPr>
          <a:lstStyle/>
          <a:p>
            <a:r>
              <a:rPr lang="en-US" sz="5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65BC37E0-18E6-410B-BA8C-6113FC719D44}"/>
              </a:ext>
            </a:extLst>
          </p:cNvPr>
          <p:cNvSpPr txBox="1"/>
          <p:nvPr/>
        </p:nvSpPr>
        <p:spPr>
          <a:xfrm>
            <a:off x="627797" y="1037230"/>
            <a:ext cx="11191164" cy="4708981"/>
          </a:xfrm>
          <a:prstGeom prst="rect">
            <a:avLst/>
          </a:prstGeom>
          <a:noFill/>
        </p:spPr>
        <p:txBody>
          <a:bodyPr wrap="square" rtlCol="0">
            <a:spAutoFit/>
          </a:bodyPr>
          <a:lstStyle/>
          <a:p>
            <a:pPr marL="463550" indent="-463550" algn="just"/>
            <a:r>
              <a:rPr lang="en-GB" sz="2000" dirty="0" err="1">
                <a:latin typeface="Times New Roman" panose="02020603050405020304" pitchFamily="18" charset="0"/>
                <a:cs typeface="Times New Roman" panose="02020603050405020304" pitchFamily="18" charset="0"/>
              </a:rPr>
              <a:t>Abolaji</a:t>
            </a:r>
            <a:r>
              <a:rPr lang="en-GB" sz="2000" dirty="0">
                <a:latin typeface="Times New Roman" panose="02020603050405020304" pitchFamily="18" charset="0"/>
                <a:cs typeface="Times New Roman" panose="02020603050405020304" pitchFamily="18" charset="0"/>
              </a:rPr>
              <a:t>, O.T. (2017). CIT 333 Software Engineering 1: </a:t>
            </a:r>
            <a:r>
              <a:rPr lang="en-GB" sz="2000" i="1" dirty="0">
                <a:latin typeface="Times New Roman" panose="02020603050405020304" pitchFamily="18" charset="0"/>
                <a:cs typeface="Times New Roman" panose="02020603050405020304" pitchFamily="18" charset="0"/>
              </a:rPr>
              <a:t>Course material, National Open University of Nigeria</a:t>
            </a:r>
            <a:r>
              <a:rPr lang="en-GB" sz="2000" dirty="0">
                <a:latin typeface="Times New Roman" panose="02020603050405020304" pitchFamily="18" charset="0"/>
                <a:cs typeface="Times New Roman" panose="02020603050405020304" pitchFamily="18" charset="0"/>
              </a:rPr>
              <a:t>. Retrieved from http://www.nou.edu.ng/sites/default/files/2017-03/CIT333.pdf  </a:t>
            </a:r>
          </a:p>
          <a:p>
            <a:pPr marL="463550" indent="-463550" algn="just"/>
            <a:r>
              <a:rPr lang="en-GB" sz="2000" dirty="0">
                <a:latin typeface="Times New Roman" panose="02020603050405020304" pitchFamily="18" charset="0"/>
                <a:cs typeface="Times New Roman" panose="02020603050405020304" pitchFamily="18" charset="0"/>
              </a:rPr>
              <a:t>Adams, M. &amp; Blandford, N. (2012). An academic certification verification system based on cloud computing environment. </a:t>
            </a:r>
            <a:r>
              <a:rPr lang="en-GB" sz="2000" i="1" dirty="0">
                <a:latin typeface="Times New Roman" panose="02020603050405020304" pitchFamily="18" charset="0"/>
                <a:cs typeface="Times New Roman" panose="02020603050405020304" pitchFamily="18" charset="0"/>
              </a:rPr>
              <a:t>International Journal of Machine Learning and Cybernetics</a:t>
            </a:r>
            <a:r>
              <a:rPr lang="en-GB" sz="2000" dirty="0">
                <a:latin typeface="Times New Roman" panose="02020603050405020304" pitchFamily="18" charset="0"/>
                <a:cs typeface="Times New Roman" panose="02020603050405020304" pitchFamily="18" charset="0"/>
              </a:rPr>
              <a:t>, 3(1), 55-88. </a:t>
            </a:r>
          </a:p>
          <a:p>
            <a:pPr marL="463550" indent="-463550" algn="just"/>
            <a:r>
              <a:rPr lang="en-GB" sz="2000" dirty="0" err="1">
                <a:latin typeface="Times New Roman" panose="02020603050405020304" pitchFamily="18" charset="0"/>
                <a:cs typeface="Times New Roman" panose="02020603050405020304" pitchFamily="18" charset="0"/>
              </a:rPr>
              <a:t>Boukar</a:t>
            </a:r>
            <a:r>
              <a:rPr lang="en-GB" sz="2000" dirty="0">
                <a:latin typeface="Times New Roman" panose="02020603050405020304" pitchFamily="18" charset="0"/>
                <a:cs typeface="Times New Roman" panose="02020603050405020304" pitchFamily="18" charset="0"/>
              </a:rPr>
              <a:t>, M., Yusuf, S. &amp; </a:t>
            </a:r>
            <a:r>
              <a:rPr lang="en-GB" sz="2000" dirty="0" err="1">
                <a:latin typeface="Times New Roman" panose="02020603050405020304" pitchFamily="18" charset="0"/>
                <a:cs typeface="Times New Roman" panose="02020603050405020304" pitchFamily="18" charset="0"/>
              </a:rPr>
              <a:t>Muslu</a:t>
            </a:r>
            <a:r>
              <a:rPr lang="en-GB" sz="2000" dirty="0">
                <a:latin typeface="Times New Roman" panose="02020603050405020304" pitchFamily="18" charset="0"/>
                <a:cs typeface="Times New Roman" panose="02020603050405020304" pitchFamily="18" charset="0"/>
              </a:rPr>
              <a:t>, I. (2017). A Web Service Based Database access for Nigerian Universities. </a:t>
            </a:r>
            <a:r>
              <a:rPr lang="en-GB" sz="2000" i="1" dirty="0">
                <a:latin typeface="Times New Roman" panose="02020603050405020304" pitchFamily="18" charset="0"/>
                <a:cs typeface="Times New Roman" panose="02020603050405020304" pitchFamily="18" charset="0"/>
              </a:rPr>
              <a:t>Certificate Verification 	System</a:t>
            </a:r>
            <a:r>
              <a:rPr lang="en-GB" sz="2000" dirty="0">
                <a:latin typeface="Times New Roman" panose="02020603050405020304" pitchFamily="18" charset="0"/>
                <a:cs typeface="Times New Roman" panose="02020603050405020304" pitchFamily="18" charset="0"/>
              </a:rPr>
              <a:t>, 45(2). </a:t>
            </a:r>
          </a:p>
          <a:p>
            <a:pPr marL="463550" indent="-463550" algn="just"/>
            <a:r>
              <a:rPr lang="en-GB" sz="2000" dirty="0">
                <a:latin typeface="Times New Roman" panose="02020603050405020304" pitchFamily="18" charset="0"/>
                <a:cs typeface="Times New Roman" panose="02020603050405020304" pitchFamily="18" charset="0"/>
              </a:rPr>
              <a:t>Chandrasekaran, A., &amp; </a:t>
            </a:r>
            <a:r>
              <a:rPr lang="en-GB" sz="2000" dirty="0" err="1">
                <a:latin typeface="Times New Roman" panose="02020603050405020304" pitchFamily="18" charset="0"/>
                <a:cs typeface="Times New Roman" panose="02020603050405020304" pitchFamily="18" charset="0"/>
              </a:rPr>
              <a:t>Suthanthira</a:t>
            </a:r>
            <a:r>
              <a:rPr lang="en-GB" sz="2000" dirty="0">
                <a:latin typeface="Times New Roman" panose="02020603050405020304" pitchFamily="18" charset="0"/>
                <a:cs typeface="Times New Roman" panose="02020603050405020304" pitchFamily="18" charset="0"/>
              </a:rPr>
              <a:t>, A. (2017). Acceptability of medical digital libraries. </a:t>
            </a:r>
            <a:r>
              <a:rPr lang="en-GB" sz="2000" i="1" dirty="0">
                <a:latin typeface="Times New Roman" panose="02020603050405020304" pitchFamily="18" charset="0"/>
                <a:cs typeface="Times New Roman" panose="02020603050405020304" pitchFamily="18" charset="0"/>
              </a:rPr>
              <a:t>Health Informatics Journal</a:t>
            </a:r>
            <a:r>
              <a:rPr lang="en-GB" sz="2000" dirty="0">
                <a:latin typeface="Times New Roman" panose="02020603050405020304" pitchFamily="18" charset="0"/>
                <a:cs typeface="Times New Roman" panose="02020603050405020304" pitchFamily="18" charset="0"/>
              </a:rPr>
              <a:t>, 8(2), 58-66. Adams, A., &amp; Blandford, A. (2004). </a:t>
            </a:r>
          </a:p>
          <a:p>
            <a:pPr marL="463550" indent="-463550" algn="just"/>
            <a:r>
              <a:rPr lang="en-GB" sz="2000" dirty="0" err="1">
                <a:latin typeface="Times New Roman" panose="02020603050405020304" pitchFamily="18" charset="0"/>
                <a:cs typeface="Times New Roman" panose="02020603050405020304" pitchFamily="18" charset="0"/>
              </a:rPr>
              <a:t>Furnell</a:t>
            </a:r>
            <a:r>
              <a:rPr lang="en-GB" sz="2000" dirty="0">
                <a:latin typeface="Times New Roman" panose="02020603050405020304" pitchFamily="18" charset="0"/>
                <a:cs typeface="Times New Roman" panose="02020603050405020304" pitchFamily="18" charset="0"/>
              </a:rPr>
              <a:t>, S., &amp; Warren, M. (2018). </a:t>
            </a:r>
            <a:r>
              <a:rPr lang="en-GB" sz="2000" i="1" dirty="0">
                <a:latin typeface="Times New Roman" panose="02020603050405020304" pitchFamily="18" charset="0"/>
                <a:cs typeface="Times New Roman" panose="02020603050405020304" pitchFamily="18" charset="0"/>
              </a:rPr>
              <a:t>Computer and information security handbook</a:t>
            </a:r>
            <a:r>
              <a:rPr lang="en-GB" sz="2000" dirty="0">
                <a:latin typeface="Times New Roman" panose="02020603050405020304" pitchFamily="18" charset="0"/>
                <a:cs typeface="Times New Roman" panose="02020603050405020304" pitchFamily="18" charset="0"/>
              </a:rPr>
              <a:t>. Elsevier Press, New York.</a:t>
            </a:r>
          </a:p>
          <a:p>
            <a:pPr marL="463550" indent="-463550" algn="just"/>
            <a:r>
              <a:rPr lang="en-GB" sz="2000" dirty="0" err="1">
                <a:latin typeface="Times New Roman" panose="02020603050405020304" pitchFamily="18" charset="0"/>
                <a:cs typeface="Times New Roman" panose="02020603050405020304" pitchFamily="18" charset="0"/>
              </a:rPr>
              <a:t>GeeksforGeeks</a:t>
            </a:r>
            <a:r>
              <a:rPr lang="en-GB" sz="2000" dirty="0">
                <a:latin typeface="Times New Roman" panose="02020603050405020304" pitchFamily="18" charset="0"/>
                <a:cs typeface="Times New Roman" panose="02020603050405020304" pitchFamily="18" charset="0"/>
              </a:rPr>
              <a:t> (2018, November 20). Software Engineering: </a:t>
            </a:r>
            <a:r>
              <a:rPr lang="en-GB" sz="2000" i="1" dirty="0">
                <a:latin typeface="Times New Roman" panose="02020603050405020304" pitchFamily="18" charset="0"/>
                <a:cs typeface="Times New Roman" panose="02020603050405020304" pitchFamily="18" charset="0"/>
              </a:rPr>
              <a:t>System Design Strategy</a:t>
            </a:r>
            <a:r>
              <a:rPr lang="en-GB" sz="2000" dirty="0">
                <a:latin typeface="Times New Roman" panose="02020603050405020304" pitchFamily="18" charset="0"/>
                <a:cs typeface="Times New Roman" panose="02020603050405020304" pitchFamily="18" charset="0"/>
              </a:rPr>
              <a:t>. Retrieved from </a:t>
            </a:r>
            <a:r>
              <a:rPr lang="en-GB" sz="2000" u="sng" dirty="0">
                <a:latin typeface="Times New Roman" panose="02020603050405020304" pitchFamily="18" charset="0"/>
                <a:cs typeface="Times New Roman" panose="02020603050405020304" pitchFamily="18" charset="0"/>
                <a:hlinkClick r:id="rId2"/>
              </a:rPr>
              <a:t>file:///C:/Users/uncle%20kenn/Desktop/Project%20File/Cert.%20</a:t>
            </a:r>
            <a:r>
              <a:rPr lang="en-GB" sz="2000" dirty="0">
                <a:latin typeface="Times New Roman" panose="02020603050405020304" pitchFamily="18" charset="0"/>
                <a:cs typeface="Times New Roman" panose="02020603050405020304" pitchFamily="18" charset="0"/>
              </a:rPr>
              <a:t> Verification/CertVeri%20PDFs/TopDown%20Structure/Software%20Engineering%20_%20System%20Design%20Strategy%20-%20GeeksforGeeks.html </a:t>
            </a:r>
          </a:p>
          <a:p>
            <a:pPr marL="463550" indent="-463550" algn="just"/>
            <a:r>
              <a:rPr lang="en-GB" sz="2000" dirty="0" err="1">
                <a:latin typeface="Times New Roman" panose="02020603050405020304" pitchFamily="18" charset="0"/>
                <a:cs typeface="Times New Roman" panose="02020603050405020304" pitchFamily="18" charset="0"/>
              </a:rPr>
              <a:t>Hampo</a:t>
            </a:r>
            <a:r>
              <a:rPr lang="en-GB" sz="2000" dirty="0">
                <a:latin typeface="Times New Roman" panose="02020603050405020304" pitchFamily="18" charset="0"/>
                <a:cs typeface="Times New Roman" panose="02020603050405020304" pitchFamily="18" charset="0"/>
              </a:rPr>
              <a:t>, A.J. (2011). </a:t>
            </a:r>
            <a:r>
              <a:rPr lang="en-GB" sz="2000" i="1" dirty="0">
                <a:latin typeface="Times New Roman" panose="02020603050405020304" pitchFamily="18" charset="0"/>
                <a:cs typeface="Times New Roman" panose="02020603050405020304" pitchFamily="18" charset="0"/>
              </a:rPr>
              <a:t>Design and Implementation of Student Verification System</a:t>
            </a:r>
            <a:r>
              <a:rPr lang="en-GB" sz="2000" dirty="0">
                <a:latin typeface="Times New Roman" panose="02020603050405020304" pitchFamily="18" charset="0"/>
                <a:cs typeface="Times New Roman" panose="02020603050405020304" pitchFamily="18" charset="0"/>
              </a:rPr>
              <a:t>. Retrieved from https://www.academia.edu/5135050. </a:t>
            </a:r>
          </a:p>
        </p:txBody>
      </p:sp>
    </p:spTree>
    <p:extLst>
      <p:ext uri="{BB962C8B-B14F-4D97-AF65-F5344CB8AC3E}">
        <p14:creationId xmlns:p14="http://schemas.microsoft.com/office/powerpoint/2010/main" val="87262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6539-BFFD-41E9-8B8D-4F119446ACCC}"/>
              </a:ext>
            </a:extLst>
          </p:cNvPr>
          <p:cNvSpPr>
            <a:spLocks noGrp="1"/>
          </p:cNvSpPr>
          <p:nvPr>
            <p:ph type="title"/>
          </p:nvPr>
        </p:nvSpPr>
        <p:spPr>
          <a:xfrm>
            <a:off x="913774" y="2488260"/>
            <a:ext cx="10364451" cy="1596177"/>
          </a:xfrm>
        </p:spPr>
        <p:txBody>
          <a:bodyPr/>
          <a:lstStyle/>
          <a:p>
            <a:pPr algn="ctr"/>
            <a:r>
              <a:rPr lang="en-US" b="1" dirty="0">
                <a:latin typeface="Times New Roman" panose="02020603050405020304" pitchFamily="18" charset="0"/>
                <a:cs typeface="Times New Roman" panose="02020603050405020304" pitchFamily="18" charset="0"/>
              </a:rPr>
              <a:t>THANKS FOR LISTENING </a:t>
            </a:r>
          </a:p>
        </p:txBody>
      </p:sp>
    </p:spTree>
    <p:extLst>
      <p:ext uri="{BB962C8B-B14F-4D97-AF65-F5344CB8AC3E}">
        <p14:creationId xmlns:p14="http://schemas.microsoft.com/office/powerpoint/2010/main" val="418552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3550-828D-4742-A21F-1EECBACE0D55}"/>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BACKGROUND TO THE STUDY</a:t>
            </a:r>
          </a:p>
        </p:txBody>
      </p:sp>
      <p:sp>
        <p:nvSpPr>
          <p:cNvPr id="8" name="TextBox 7">
            <a:extLst>
              <a:ext uri="{FF2B5EF4-FFF2-40B4-BE49-F238E27FC236}">
                <a16:creationId xmlns:a16="http://schemas.microsoft.com/office/drawing/2014/main" id="{4A61275E-8AC5-4FDE-933D-868D83248EBE}"/>
              </a:ext>
            </a:extLst>
          </p:cNvPr>
          <p:cNvSpPr txBox="1"/>
          <p:nvPr/>
        </p:nvSpPr>
        <p:spPr>
          <a:xfrm>
            <a:off x="627797" y="820529"/>
            <a:ext cx="11150222" cy="6044603"/>
          </a:xfrm>
          <a:prstGeom prst="rect">
            <a:avLst/>
          </a:prstGeom>
          <a:noFill/>
        </p:spPr>
        <p:txBody>
          <a:bodyPr wrap="square" rtlCol="0">
            <a:spAutoFit/>
          </a:bodyPr>
          <a:lstStyle/>
          <a:p>
            <a:pPr algn="just">
              <a:lnSpc>
                <a:spcPct val="150000"/>
              </a:lnSpc>
            </a:pPr>
            <a:r>
              <a:rPr lang="en-GB" sz="2000" dirty="0">
                <a:latin typeface="Times New Roman" panose="02020603050405020304" pitchFamily="18" charset="0"/>
                <a:cs typeface="Times New Roman" panose="02020603050405020304" pitchFamily="18" charset="0"/>
              </a:rPr>
              <a:t>In today's digital age, the need for efficient and secure verification systems has become increasingly important. One area where this is particularly crucial is in the field of certificates. Certificates play a vital role in various domains, including education, professional qualifications, and legal documents. However, the traditional methods of verifying certificates, such as manual inspection or reliance on physical seals and signatures, can be time-consuming, error-prone, and susceptible to forgery. With the advancement of technology, the use of Quick Response (QR) codes has gained popularity as a means of storing and transmitting information. QR codes are two-dimensional barcodes that can be easily scanned using smartphones or dedicated QR code readers.</a:t>
            </a:r>
          </a:p>
          <a:p>
            <a:pPr algn="just">
              <a:lnSpc>
                <a:spcPct val="150000"/>
              </a:lnSpc>
            </a:pPr>
            <a:r>
              <a:rPr lang="en-GB" sz="2000" dirty="0">
                <a:latin typeface="Times New Roman" panose="02020603050405020304" pitchFamily="18" charset="0"/>
                <a:cs typeface="Times New Roman" panose="02020603050405020304" pitchFamily="18" charset="0"/>
              </a:rPr>
              <a:t>QR codes have gained traction in the field of certificate verification due to their ability to store a large amount of data in a compact format. This allows for the inclusion of comprehensive information within a single QR code, eliminating the need for manual cross-referencing or dependence on external databases. Furthermore, QR codes can be easily scanned using widely available smartphones, making them a convenient tool for both issuers and verifiers of certificates.</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21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2FA1C0-829C-4701-BFFD-DCBBCFFBD47D}"/>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F8E51D08-893B-4A01-AF0F-8F376492F8D2}"/>
              </a:ext>
            </a:extLst>
          </p:cNvPr>
          <p:cNvSpPr txBox="1"/>
          <p:nvPr/>
        </p:nvSpPr>
        <p:spPr>
          <a:xfrm>
            <a:off x="368490" y="955343"/>
            <a:ext cx="11313993" cy="3349956"/>
          </a:xfrm>
          <a:prstGeom prst="rect">
            <a:avLst/>
          </a:prstGeom>
          <a:noFill/>
        </p:spPr>
        <p:txBody>
          <a:bodyPr wrap="square" rtlCol="0">
            <a:spAutoFit/>
          </a:bodyPr>
          <a:lstStyle/>
          <a:p>
            <a:pPr algn="just">
              <a:lnSpc>
                <a:spcPct val="150000"/>
              </a:lnSpc>
            </a:pPr>
            <a:r>
              <a:rPr lang="en-GB" sz="2400" dirty="0">
                <a:latin typeface="Times New Roman" panose="02020603050405020304" pitchFamily="18" charset="0"/>
                <a:cs typeface="Times New Roman" panose="02020603050405020304" pitchFamily="18" charset="0"/>
              </a:rPr>
              <a:t>The existing methods of certificate verification suffer from several limitations. Manual verification processes are time-consuming and can lead to delays in crucial decision-making. Physical seals and signatures are vulnerable to counterfeiting, posing a significant risk to the authenticity and integrity of certificates. Additionally, the lack of a centralized repository for certificate records further complicates the verification process, especially when dealing with certificates from different issuers or organizations.</a:t>
            </a:r>
          </a:p>
        </p:txBody>
      </p:sp>
    </p:spTree>
    <p:extLst>
      <p:ext uri="{BB962C8B-B14F-4D97-AF65-F5344CB8AC3E}">
        <p14:creationId xmlns:p14="http://schemas.microsoft.com/office/powerpoint/2010/main" val="284647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4BB712-1915-41E4-894E-DD886F2DA876}"/>
              </a:ext>
            </a:extLst>
          </p:cNvPr>
          <p:cNvSpPr>
            <a:spLocks noGrp="1"/>
          </p:cNvSpPr>
          <p:nvPr>
            <p:ph type="title"/>
          </p:nvPr>
        </p:nvSpPr>
        <p:spPr>
          <a:xfrm>
            <a:off x="913774" y="0"/>
            <a:ext cx="10364451" cy="955343"/>
          </a:xfrm>
        </p:spPr>
        <p:txBody>
          <a:bodyPr/>
          <a:lstStyle/>
          <a:p>
            <a:r>
              <a:rPr lang="en-US" b="1" dirty="0">
                <a:latin typeface="Times New Roman" panose="02020603050405020304" pitchFamily="18" charset="0"/>
                <a:cs typeface="Times New Roman" panose="02020603050405020304" pitchFamily="18" charset="0"/>
              </a:rPr>
              <a:t>AIM AND OBJECTIVES</a:t>
            </a:r>
          </a:p>
        </p:txBody>
      </p:sp>
      <p:sp>
        <p:nvSpPr>
          <p:cNvPr id="5" name="TextBox 4">
            <a:extLst>
              <a:ext uri="{FF2B5EF4-FFF2-40B4-BE49-F238E27FC236}">
                <a16:creationId xmlns:a16="http://schemas.microsoft.com/office/drawing/2014/main" id="{2876060C-1A9A-4AAA-9ECC-B1A7E1FA2DA0}"/>
              </a:ext>
            </a:extLst>
          </p:cNvPr>
          <p:cNvSpPr txBox="1"/>
          <p:nvPr/>
        </p:nvSpPr>
        <p:spPr>
          <a:xfrm>
            <a:off x="709683" y="751702"/>
            <a:ext cx="11204812" cy="6119945"/>
          </a:xfrm>
          <a:prstGeom prst="rect">
            <a:avLst/>
          </a:prstGeom>
          <a:noFill/>
        </p:spPr>
        <p:txBody>
          <a:bodyPr wrap="square" rtlCol="0">
            <a:spAutoFit/>
          </a:bodyPr>
          <a:lstStyle/>
          <a:p>
            <a:pPr>
              <a:lnSpc>
                <a:spcPct val="150000"/>
              </a:lnSpc>
            </a:pPr>
            <a:r>
              <a:rPr lang="en-GB" sz="2400" dirty="0">
                <a:latin typeface="Times New Roman" panose="02020603050405020304" pitchFamily="18" charset="0"/>
                <a:cs typeface="Times New Roman" panose="02020603050405020304" pitchFamily="18" charset="0"/>
              </a:rPr>
              <a:t>The aim of this project is to develop a Certificate Verification System for Federal Polytechnic, Mubi using Quick Response (QR) Code. The specific objectives are as follows:</a:t>
            </a:r>
          </a:p>
          <a:p>
            <a:pPr marL="514350" lvl="0" indent="-5143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Develop a secure QR code generation algorithm that can encode relevant certificate information, ensuring data integrity and confidentiality.</a:t>
            </a:r>
          </a:p>
          <a:p>
            <a:pPr marL="514350" lvl="0" indent="-5143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Implement a centralized database system to store and manage certificate records securely.</a:t>
            </a:r>
          </a:p>
          <a:p>
            <a:pPr marL="514350" lvl="0" indent="-5143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To provide a database where Federal Polytechnic, Mubi can keep certificate records of her graduates and validate its authenticity.</a:t>
            </a:r>
          </a:p>
          <a:p>
            <a:pPr marL="514350" lvl="0" indent="-5143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Evaluate the performance and effectiveness of the proposed certificate verification system in terms of speed, accuracy, and security.</a:t>
            </a:r>
          </a:p>
        </p:txBody>
      </p:sp>
    </p:spTree>
    <p:extLst>
      <p:ext uri="{BB962C8B-B14F-4D97-AF65-F5344CB8AC3E}">
        <p14:creationId xmlns:p14="http://schemas.microsoft.com/office/powerpoint/2010/main" val="40072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C23BF1-3700-40A7-99A7-6A618A1724FF}"/>
              </a:ext>
            </a:extLst>
          </p:cNvPr>
          <p:cNvSpPr>
            <a:spLocks noGrp="1"/>
          </p:cNvSpPr>
          <p:nvPr>
            <p:ph type="title"/>
          </p:nvPr>
        </p:nvSpPr>
        <p:spPr>
          <a:xfrm>
            <a:off x="913774" y="0"/>
            <a:ext cx="10364451" cy="955343"/>
          </a:xfrm>
        </p:spPr>
        <p:txBody>
          <a:bodyPr>
            <a:noAutofit/>
          </a:bodyPr>
          <a:lstStyle/>
          <a:p>
            <a:r>
              <a:rPr lang="en-US" sz="3600" b="1" dirty="0">
                <a:latin typeface="Times New Roman" panose="02020603050405020304" pitchFamily="18" charset="0"/>
                <a:cs typeface="Times New Roman" panose="02020603050405020304" pitchFamily="18" charset="0"/>
              </a:rPr>
              <a:t>DISADVANTAGES OF EXISTING SYSTEM</a:t>
            </a:r>
          </a:p>
        </p:txBody>
      </p:sp>
      <p:sp>
        <p:nvSpPr>
          <p:cNvPr id="5" name="TextBox 4">
            <a:extLst>
              <a:ext uri="{FF2B5EF4-FFF2-40B4-BE49-F238E27FC236}">
                <a16:creationId xmlns:a16="http://schemas.microsoft.com/office/drawing/2014/main" id="{082EEE5B-3292-4890-8658-356D9F4FD0D0}"/>
              </a:ext>
            </a:extLst>
          </p:cNvPr>
          <p:cNvSpPr txBox="1"/>
          <p:nvPr/>
        </p:nvSpPr>
        <p:spPr>
          <a:xfrm>
            <a:off x="473121" y="787068"/>
            <a:ext cx="11245755" cy="6119945"/>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Certificate verification method that is prevalent today is a manual process, in this process the institution/organization that want to verify a result will have to make a trip to the university or send a written request so as to verify result. The request will then go to academic affair which refer to the library or safe files to look for the duplicate certificate, this can really be time consuming, also sometimes files are lost when moved from one office to another, and in some cases, can be missing or be difficult to locate.  </a:t>
            </a:r>
            <a:endParaRPr lang="en-GB" sz="2400" b="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registrar might be very busy with so many other letters and thereby read the letter late. It will take a while for the letter to be replied and sent back. The body that wants to verify a certificate can equally send a representative to the school; such trip will end up costing the body that needs to verify the certificate. The manual method of verifying the certificate is usually cost incurring, not fast, prone to error etc.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18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7FDAA0-66B0-44EC-AFCC-72EA46E981B6}"/>
              </a:ext>
            </a:extLst>
          </p:cNvPr>
          <p:cNvSpPr>
            <a:spLocks noGrp="1"/>
          </p:cNvSpPr>
          <p:nvPr>
            <p:ph type="title"/>
          </p:nvPr>
        </p:nvSpPr>
        <p:spPr>
          <a:xfrm>
            <a:off x="913774" y="0"/>
            <a:ext cx="10364451" cy="955343"/>
          </a:xfrm>
        </p:spPr>
        <p:txBody>
          <a:bodyPr>
            <a:noAutofit/>
          </a:bodyPr>
          <a:lstStyle/>
          <a:p>
            <a:r>
              <a:rPr lang="en-US" sz="4000" b="1" dirty="0">
                <a:latin typeface="Times New Roman" panose="02020603050405020304" pitchFamily="18" charset="0"/>
                <a:cs typeface="Times New Roman" panose="02020603050405020304" pitchFamily="18" charset="0"/>
              </a:rPr>
              <a:t>ADVANTAGES OF PROPOSED SYSTEM</a:t>
            </a:r>
          </a:p>
        </p:txBody>
      </p:sp>
      <p:sp>
        <p:nvSpPr>
          <p:cNvPr id="5" name="TextBox 4">
            <a:extLst>
              <a:ext uri="{FF2B5EF4-FFF2-40B4-BE49-F238E27FC236}">
                <a16:creationId xmlns:a16="http://schemas.microsoft.com/office/drawing/2014/main" id="{8C7DA487-4C57-44A5-B9FD-A4C9DDAC75BB}"/>
              </a:ext>
            </a:extLst>
          </p:cNvPr>
          <p:cNvSpPr txBox="1"/>
          <p:nvPr/>
        </p:nvSpPr>
        <p:spPr>
          <a:xfrm>
            <a:off x="723331" y="955343"/>
            <a:ext cx="10959152" cy="5011949"/>
          </a:xfrm>
          <a:prstGeom prst="rect">
            <a:avLst/>
          </a:prstGeom>
          <a:noFill/>
        </p:spPr>
        <p:txBody>
          <a:bodyPr wrap="square" rtlCol="0">
            <a:spAutoFit/>
          </a:bodyPr>
          <a:lstStyle/>
          <a:p>
            <a:pPr algn="just">
              <a:lnSpc>
                <a:spcPct val="150000"/>
              </a:lnSpc>
            </a:pPr>
            <a:r>
              <a:rPr lang="en-GB" sz="2400" dirty="0">
                <a:latin typeface="Times New Roman" panose="02020603050405020304" pitchFamily="18" charset="0"/>
                <a:cs typeface="Times New Roman" panose="02020603050405020304" pitchFamily="18" charset="0"/>
              </a:rPr>
              <a:t>The following are the advantages of the certificate verification system using QR Code. They include the following:</a:t>
            </a:r>
          </a:p>
          <a:p>
            <a:pPr marL="514350" lvl="0" indent="-514350" algn="just">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The system automated the manual process of certificate verification  </a:t>
            </a:r>
          </a:p>
          <a:p>
            <a:pPr marL="514350" lvl="0" indent="-514350" algn="just">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Stored the certificate details of all graduates of any institution that adopt the use of the system. </a:t>
            </a:r>
          </a:p>
          <a:p>
            <a:pPr marL="514350" lvl="0" indent="-514350" algn="just">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The system minimized paperwork for certificate storage.	 </a:t>
            </a:r>
          </a:p>
          <a:p>
            <a:pPr marL="514350" lvl="0" indent="-514350" algn="just">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It also resolved the risk of tripping to and </a:t>
            </a:r>
            <a:r>
              <a:rPr lang="en-GB" sz="2400" dirty="0" err="1">
                <a:latin typeface="Times New Roman" panose="02020603050405020304" pitchFamily="18" charset="0"/>
                <a:cs typeface="Times New Roman" panose="02020603050405020304" pitchFamily="18" charset="0"/>
              </a:rPr>
              <a:t>fro</a:t>
            </a:r>
            <a:r>
              <a:rPr lang="en-GB" sz="2400" dirty="0">
                <a:latin typeface="Times New Roman" panose="02020603050405020304" pitchFamily="18" charset="0"/>
                <a:cs typeface="Times New Roman" panose="02020603050405020304" pitchFamily="18" charset="0"/>
              </a:rPr>
              <a:t> an institution just to verify a certificate.  </a:t>
            </a:r>
          </a:p>
          <a:p>
            <a:pPr marL="514350" lvl="0" indent="-514350" algn="just">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The system also saves time than the manual process. </a:t>
            </a:r>
          </a:p>
        </p:txBody>
      </p:sp>
    </p:spTree>
    <p:extLst>
      <p:ext uri="{BB962C8B-B14F-4D97-AF65-F5344CB8AC3E}">
        <p14:creationId xmlns:p14="http://schemas.microsoft.com/office/powerpoint/2010/main" val="262553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48DF63-3ACA-4683-8CAA-2319368F806F}"/>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PROPOSED METHOD</a:t>
            </a:r>
          </a:p>
        </p:txBody>
      </p:sp>
      <p:sp>
        <p:nvSpPr>
          <p:cNvPr id="5" name="TextBox 4">
            <a:extLst>
              <a:ext uri="{FF2B5EF4-FFF2-40B4-BE49-F238E27FC236}">
                <a16:creationId xmlns:a16="http://schemas.microsoft.com/office/drawing/2014/main" id="{A622B7AD-A897-4EF3-A7C2-026B8C8DB62B}"/>
              </a:ext>
            </a:extLst>
          </p:cNvPr>
          <p:cNvSpPr txBox="1"/>
          <p:nvPr/>
        </p:nvSpPr>
        <p:spPr>
          <a:xfrm>
            <a:off x="616423" y="805217"/>
            <a:ext cx="10959152" cy="1555041"/>
          </a:xfrm>
          <a:prstGeom prst="rect">
            <a:avLst/>
          </a:prstGeom>
          <a:noFill/>
        </p:spPr>
        <p:txBody>
          <a:bodyPr wrap="square" rtlCol="0">
            <a:spAutoFit/>
          </a:bodyPr>
          <a:lstStyle/>
          <a:p>
            <a:pPr algn="just">
              <a:lnSpc>
                <a:spcPct val="150000"/>
              </a:lnSpc>
            </a:pPr>
            <a:r>
              <a:rPr lang="en-GB" sz="2200" dirty="0">
                <a:latin typeface="Times New Roman" panose="02020603050405020304" pitchFamily="18" charset="0"/>
                <a:cs typeface="Times New Roman" panose="02020603050405020304" pitchFamily="18" charset="0"/>
              </a:rPr>
              <a:t>The waterfall model is a traditional sequential approach to software development that consists of distinct phases that follow a linear sequence. Figure 3.1 below is a simplified version of the waterfall model for the proposed Attendance Monitoring System using QR code.</a:t>
            </a:r>
          </a:p>
        </p:txBody>
      </p:sp>
      <p:sp>
        <p:nvSpPr>
          <p:cNvPr id="2" name="Rectangle 2">
            <a:extLst>
              <a:ext uri="{FF2B5EF4-FFF2-40B4-BE49-F238E27FC236}">
                <a16:creationId xmlns:a16="http://schemas.microsoft.com/office/drawing/2014/main" id="{75E2FF44-FF62-41C0-B1CD-1F2977156DF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3073" name="Picture 109" descr="Modified Waterfall Model | Download Scientific Diagram">
            <a:extLst>
              <a:ext uri="{FF2B5EF4-FFF2-40B4-BE49-F238E27FC236}">
                <a16:creationId xmlns:a16="http://schemas.microsoft.com/office/drawing/2014/main" id="{BB627426-E193-45A7-9CD6-0F7BC35AB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609" y="2607489"/>
            <a:ext cx="4735773" cy="32621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23EF8FA-788A-4E87-B885-61A91C710F04}"/>
              </a:ext>
            </a:extLst>
          </p:cNvPr>
          <p:cNvSpPr>
            <a:spLocks noChangeArrowheads="1"/>
          </p:cNvSpPr>
          <p:nvPr/>
        </p:nvSpPr>
        <p:spPr bwMode="auto">
          <a:xfrm>
            <a:off x="4630635" y="5974030"/>
            <a:ext cx="2739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3.1: Waterfall model</a:t>
            </a:r>
            <a:endParaRPr kumimoji="0" lang="en-GB"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5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367F1A-4DB3-4054-9D64-DF8F84D72EC3}"/>
              </a:ext>
            </a:extLst>
          </p:cNvPr>
          <p:cNvPicPr>
            <a:picLocks noChangeAspect="1"/>
          </p:cNvPicPr>
          <p:nvPr/>
        </p:nvPicPr>
        <p:blipFill>
          <a:blip r:embed="rId2"/>
          <a:stretch>
            <a:fillRect/>
          </a:stretch>
        </p:blipFill>
        <p:spPr>
          <a:xfrm>
            <a:off x="3166103" y="723331"/>
            <a:ext cx="6443553" cy="5950424"/>
          </a:xfrm>
          <a:prstGeom prst="rect">
            <a:avLst/>
          </a:prstGeom>
        </p:spPr>
      </p:pic>
      <p:sp>
        <p:nvSpPr>
          <p:cNvPr id="4" name="Title 1">
            <a:extLst>
              <a:ext uri="{FF2B5EF4-FFF2-40B4-BE49-F238E27FC236}">
                <a16:creationId xmlns:a16="http://schemas.microsoft.com/office/drawing/2014/main" id="{065AE78D-018B-4177-BA48-31B68E04E714}"/>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UML ALGORITHM </a:t>
            </a:r>
          </a:p>
        </p:txBody>
      </p:sp>
      <p:sp>
        <p:nvSpPr>
          <p:cNvPr id="32" name="Title 1">
            <a:extLst>
              <a:ext uri="{FF2B5EF4-FFF2-40B4-BE49-F238E27FC236}">
                <a16:creationId xmlns:a16="http://schemas.microsoft.com/office/drawing/2014/main" id="{B81E4FDF-0E8C-4829-BA6F-E580D3ACF24B}"/>
              </a:ext>
            </a:extLst>
          </p:cNvPr>
          <p:cNvSpPr txBox="1">
            <a:spLocks/>
          </p:cNvSpPr>
          <p:nvPr/>
        </p:nvSpPr>
        <p:spPr>
          <a:xfrm>
            <a:off x="913774" y="838392"/>
            <a:ext cx="3057725" cy="47179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241369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D872D8-E72A-4084-A4D7-5F950C95577C}"/>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SYSTEM ARCHITECTURE</a:t>
            </a:r>
          </a:p>
        </p:txBody>
      </p:sp>
      <p:pic>
        <p:nvPicPr>
          <p:cNvPr id="5" name="Picture 4">
            <a:extLst>
              <a:ext uri="{FF2B5EF4-FFF2-40B4-BE49-F238E27FC236}">
                <a16:creationId xmlns:a16="http://schemas.microsoft.com/office/drawing/2014/main" id="{64E14C75-48A2-4177-B63B-7A6AB4389C52}"/>
              </a:ext>
            </a:extLst>
          </p:cNvPr>
          <p:cNvPicPr/>
          <p:nvPr/>
        </p:nvPicPr>
        <p:blipFill>
          <a:blip r:embed="rId2"/>
          <a:stretch>
            <a:fillRect/>
          </a:stretch>
        </p:blipFill>
        <p:spPr>
          <a:xfrm>
            <a:off x="2101755" y="955343"/>
            <a:ext cx="7833815" cy="5540991"/>
          </a:xfrm>
          <a:prstGeom prst="rect">
            <a:avLst/>
          </a:prstGeom>
        </p:spPr>
      </p:pic>
    </p:spTree>
    <p:extLst>
      <p:ext uri="{BB962C8B-B14F-4D97-AF65-F5344CB8AC3E}">
        <p14:creationId xmlns:p14="http://schemas.microsoft.com/office/powerpoint/2010/main" val="2223941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1157</TotalTime>
  <Words>827</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CERTIFICATE VERIFICATION SYSTEM USING QUICK RESPONSE (QR) CODE (CASE STUDY FOR FEDERAL POLYTECHNIC, MUBI )      BY MERMBEE AONDAVER GUBEH (ST/CS/HND/21/037)    BEING A PROJECT PROPOSAL SUBMITTED TO THE DEPARTMENT OF COMPUTER SCIENCE, SCHOOL OF SCIENCE AND TECHNOLOGY, FEDERAL POLYTECHNIC, MUBI, ADAMAWA STATE. IN PARTIAL FULFILMENT OF THE REQUIREMENTS FOR THE AWARD OF HIGHER NATIONAL DIPLOMA (HND) IN COMPUTER SCIENCE.    PROJECT SUPERVISOR:  MRS. LUCY B. DALHATU     JULY, 2023</vt:lpstr>
      <vt:lpstr>BACKGROUND TO THE STUDY</vt:lpstr>
      <vt:lpstr>PROBLEM STATEMENT</vt:lpstr>
      <vt:lpstr>AIM AND OBJECTIVES</vt:lpstr>
      <vt:lpstr>DISADVANTAGES OF EXISTING SYSTEM</vt:lpstr>
      <vt:lpstr>ADVANTAGES OF PROPOSED SYSTEM</vt:lpstr>
      <vt:lpstr>PROPOSED METHOD</vt:lpstr>
      <vt:lpstr>UML ALGORITHM </vt:lpstr>
      <vt:lpstr>SYSTEM ARCHITECTURE</vt:lpstr>
      <vt:lpstr>REFERENCES</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DATABASE PLATFORM FOR KEEPING DEMOGRAPHIC DATA IN NATIONAL POPULAITON COMMISSION (NPC) (CASE STUDY OF MUBI NORTH LOCAL GOVERNMENT, ADAMAWA STATE)  A PROJECT PROPOSAL  PRESENTED BY ABDULSALAM ABDULLAZIZ  ST/CS/HND/20/039   PRESENTED TO THE DEPARTMENT OF COMPUTER SCIENCE, SCHOOL OF SCIENCE AND TECHNOLOGY, FEDERAL POLYTECHNIC, MUBI, ADAMAWA STATE   AUGUST, 2022</dc:title>
  <dc:creator>AKAMSHU GABRIEL</dc:creator>
  <cp:lastModifiedBy>KPONKIUS</cp:lastModifiedBy>
  <cp:revision>34</cp:revision>
  <dcterms:created xsi:type="dcterms:W3CDTF">2022-08-06T09:38:34Z</dcterms:created>
  <dcterms:modified xsi:type="dcterms:W3CDTF">2023-07-12T08:20:14Z</dcterms:modified>
</cp:coreProperties>
</file>