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00" r:id="rId1"/>
  </p:sldMasterIdLst>
  <p:sldIdLst>
    <p:sldId id="256" r:id="rId2"/>
    <p:sldId id="257" r:id="rId3"/>
    <p:sldId id="258" r:id="rId4"/>
    <p:sldId id="259" r:id="rId5"/>
    <p:sldId id="260" r:id="rId6"/>
    <p:sldId id="261" r:id="rId7"/>
    <p:sldId id="262" r:id="rId8"/>
    <p:sldId id="263" r:id="rId9"/>
    <p:sldId id="268" r:id="rId10"/>
    <p:sldId id="265" r:id="rId11"/>
    <p:sldId id="269" r:id="rId12"/>
    <p:sldId id="267"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603D1-7692-4012-84D9-1991D210D5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0D9DD76-E292-4BA8-BC6D-5FE2761993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096B71A-81CF-4E3B-AA16-97340546A922}"/>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5" name="Footer Placeholder 4">
            <a:extLst>
              <a:ext uri="{FF2B5EF4-FFF2-40B4-BE49-F238E27FC236}">
                <a16:creationId xmlns:a16="http://schemas.microsoft.com/office/drawing/2014/main" id="{F49CB283-2157-43F8-9860-17581BD21A9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322DB08-EC16-49B1-A5A1-3E919D7CF7C3}"/>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54133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99494-B19D-412C-91A2-8CB3CCC8D46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07F19C4-B606-4807-A5EA-ED2A34420EF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40F8420-CE79-4612-B971-46E7098B8655}"/>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DF874B49-6DC4-4C92-B0F7-398CEE58CE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048A7C-70AF-4100-A778-E40DB03202E5}"/>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964894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00768-A735-407E-B644-CE512896DD5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E3663B5A-4A73-481B-900F-5A54B419B1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B9F7352-22D4-450F-B954-FB49E936D28E}"/>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177A8CD3-C225-4B7C-8D23-B1D2D90B499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63FEBA9-984E-4805-A001-CE795B9B83BC}"/>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1563160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22234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B246-E681-45E1-B0E0-EC5D37915FD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17A704-AC37-4570-AFF0-ADDED2521C4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95DBD4-E2D6-4715-8306-E0952F0DECE2}"/>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1FB41B52-44AC-45F5-B437-3881716E58F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D1D9EC-FD38-4615-83FF-767B9D8738E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724311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01133-B93D-4BFA-B5F4-95ADA17705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7862209-40DF-45E3-9230-FAC451E062C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C5EABF-8623-4CE6-B11D-C1A8D847AF87}"/>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5" name="Footer Placeholder 4">
            <a:extLst>
              <a:ext uri="{FF2B5EF4-FFF2-40B4-BE49-F238E27FC236}">
                <a16:creationId xmlns:a16="http://schemas.microsoft.com/office/drawing/2014/main" id="{FFA3C449-5631-4CC6-A996-1B55AF5A4D9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7B0209F-26B2-4F90-83F0-F568872B8292}"/>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991666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A84DB4-B7E7-4B9C-A2FC-60C7873A411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4F41A7B-B51D-412E-96DE-9698E3DB6B9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69B9773-6362-4DE0-B410-D28E4E1371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B4D146D-0261-4079-9690-A8DCD5514550}"/>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6" name="Footer Placeholder 5">
            <a:extLst>
              <a:ext uri="{FF2B5EF4-FFF2-40B4-BE49-F238E27FC236}">
                <a16:creationId xmlns:a16="http://schemas.microsoft.com/office/drawing/2014/main" id="{62C290CD-EFA1-40F3-B9B7-757C1C638C0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3870FA4-F96D-44CB-B06E-32984833EF4E}"/>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649971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82C1E-2BA2-4AAD-99D9-10D5ECB09E9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91F8461-A065-4CF3-A2E8-B207DAE5BC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F199C2-6339-4ADE-AB90-1A36FF15FE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9FBC8549-6AA9-43A2-BB46-A6B87A4F60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6729E2-F5FF-44D9-B92D-88CC5DD8B7E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EE93D0-3512-491F-8FE3-D647DF762269}"/>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8" name="Footer Placeholder 7">
            <a:extLst>
              <a:ext uri="{FF2B5EF4-FFF2-40B4-BE49-F238E27FC236}">
                <a16:creationId xmlns:a16="http://schemas.microsoft.com/office/drawing/2014/main" id="{9470A352-B367-4635-AFEB-0BAFC53C3DBD}"/>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45F5A72-E897-48D1-AC41-2A5897DC7878}"/>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3464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1718-AB27-42FF-B846-825BE9B8BE8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C75C368-CCB5-4347-A49F-AF211DE5F33B}"/>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4" name="Footer Placeholder 3">
            <a:extLst>
              <a:ext uri="{FF2B5EF4-FFF2-40B4-BE49-F238E27FC236}">
                <a16:creationId xmlns:a16="http://schemas.microsoft.com/office/drawing/2014/main" id="{63ADF1D0-5910-4A19-A598-6E8EB7FC3CE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7EC70EB-F43D-40D5-A9A5-A5F4789529C4}"/>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502155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A61567-30E1-4923-9FC0-F41D6165698D}"/>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3" name="Footer Placeholder 2">
            <a:extLst>
              <a:ext uri="{FF2B5EF4-FFF2-40B4-BE49-F238E27FC236}">
                <a16:creationId xmlns:a16="http://schemas.microsoft.com/office/drawing/2014/main" id="{BEA96DBB-86AF-4E00-827D-3C35BA6F4BAB}"/>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E4BD4A-3DEC-4FF4-A02A-77D085A275EB}"/>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6671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AC1A55-24BC-4069-AEE2-E6C3EC9D1E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B297440-99D1-47BC-A856-14CB885D59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37F6E18-27DB-4F2A-8872-F877A2A8A0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114DD-B21C-4498-A5B0-C46A33981DC7}"/>
              </a:ext>
            </a:extLst>
          </p:cNvPr>
          <p:cNvSpPr>
            <a:spLocks noGrp="1"/>
          </p:cNvSpPr>
          <p:nvPr>
            <p:ph type="dt" sz="half" idx="10"/>
          </p:nvPr>
        </p:nvSpPr>
        <p:spPr/>
        <p:txBody>
          <a:bodyPr/>
          <a:lstStyle/>
          <a:p>
            <a:fld id="{48A87A34-81AB-432B-8DAE-1953F412C126}" type="datetimeFigureOut">
              <a:rPr lang="en-US" smtClean="0"/>
              <a:pPr/>
              <a:t>7/12/2023</a:t>
            </a:fld>
            <a:endParaRPr lang="en-US" dirty="0"/>
          </a:p>
        </p:txBody>
      </p:sp>
      <p:sp>
        <p:nvSpPr>
          <p:cNvPr id="6" name="Footer Placeholder 5">
            <a:extLst>
              <a:ext uri="{FF2B5EF4-FFF2-40B4-BE49-F238E27FC236}">
                <a16:creationId xmlns:a16="http://schemas.microsoft.com/office/drawing/2014/main" id="{B8848384-CC50-45BF-A5A8-F62F23373BB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2745855-EE5F-4FFF-BAE4-0347B7F14317}"/>
              </a:ext>
            </a:extLst>
          </p:cNvPr>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56473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F39F3-E877-43B3-A02C-A9C0FF4CB5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9FE2B634-C6F6-4679-B102-0BD43ACEAC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A44B2EB-88A8-4CDF-B9B6-BE9AD19E56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0095A2-98C7-435C-B12B-8207F56399A3}"/>
              </a:ext>
            </a:extLst>
          </p:cNvPr>
          <p:cNvSpPr>
            <a:spLocks noGrp="1"/>
          </p:cNvSpPr>
          <p:nvPr>
            <p:ph type="dt" sz="half" idx="10"/>
          </p:nvPr>
        </p:nvSpPr>
        <p:spPr/>
        <p:txBody>
          <a:bodyPr/>
          <a:lstStyle/>
          <a:p>
            <a:fld id="{48A87A34-81AB-432B-8DAE-1953F412C126}" type="datetimeFigureOut">
              <a:rPr lang="en-US" smtClean="0"/>
              <a:t>7/12/2023</a:t>
            </a:fld>
            <a:endParaRPr lang="en-US" dirty="0"/>
          </a:p>
        </p:txBody>
      </p:sp>
      <p:sp>
        <p:nvSpPr>
          <p:cNvPr id="6" name="Footer Placeholder 5">
            <a:extLst>
              <a:ext uri="{FF2B5EF4-FFF2-40B4-BE49-F238E27FC236}">
                <a16:creationId xmlns:a16="http://schemas.microsoft.com/office/drawing/2014/main" id="{85531ED0-70CF-4497-BB7E-F75475F144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52F2667-1AB8-48B8-9888-88F8BE74A02D}"/>
              </a:ext>
            </a:extLst>
          </p:cNvPr>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34695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C71AC79-859F-421E-A60E-064CC3E17B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F080446-191F-4E0B-A277-B26B8E45935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A7DDF2-E0C0-4565-9631-50EBB19FB8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A87A34-81AB-432B-8DAE-1953F412C126}" type="datetimeFigureOut">
              <a:rPr lang="en-US" smtClean="0"/>
              <a:pPr/>
              <a:t>7/12/2023</a:t>
            </a:fld>
            <a:endParaRPr lang="en-US" dirty="0"/>
          </a:p>
        </p:txBody>
      </p:sp>
      <p:sp>
        <p:nvSpPr>
          <p:cNvPr id="5" name="Footer Placeholder 4">
            <a:extLst>
              <a:ext uri="{FF2B5EF4-FFF2-40B4-BE49-F238E27FC236}">
                <a16:creationId xmlns:a16="http://schemas.microsoft.com/office/drawing/2014/main" id="{B90D982D-907B-4601-86A6-EAE90F7273B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ADF1AC4E-97AE-4746-BD5A-3E45FF4350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467191"/>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B1458-AAA9-4B1A-B354-F9E4A7E0D9BE}"/>
              </a:ext>
            </a:extLst>
          </p:cNvPr>
          <p:cNvSpPr>
            <a:spLocks noGrp="1"/>
          </p:cNvSpPr>
          <p:nvPr>
            <p:ph type="ctrTitle"/>
          </p:nvPr>
        </p:nvSpPr>
        <p:spPr>
          <a:xfrm>
            <a:off x="259307" y="150125"/>
            <a:ext cx="11655189" cy="6523629"/>
          </a:xfrm>
          <a:solidFill>
            <a:schemeClr val="bg1"/>
          </a:solidFill>
        </p:spPr>
        <p:txBody>
          <a:bodyPr>
            <a:noAutofit/>
          </a:bodyPr>
          <a:lstStyle/>
          <a:p>
            <a:r>
              <a:rPr lang="en-GB" sz="2400" b="1" dirty="0">
                <a:latin typeface="Times New Roman" panose="02020603050405020304" pitchFamily="18" charset="0"/>
                <a:cs typeface="Times New Roman" panose="02020603050405020304" pitchFamily="18" charset="0"/>
              </a:rPr>
              <a:t>DESIGN AND IMPLEMENTATION OF AN E-VOTING SYSTEM</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(CASE STUDY NACOSS, FEDERAL POLYTECHNIC, MUBI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BY</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SUNDAY PHILIP</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(ST/CS/HND/21/054)</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BEING A PROJECT PROPOSAL SUBMITTED TO THE DEPARTMENT OF COMPUTER SCIENCE, SCHOOL OF SCIENCE AND TECHNOLOGY, FEDERAL POLYTECHNIC, MUBI, ADAMAWA STATE. IN PARTIAL FULFILMENT OF THE REQUIREMENTS FOR THE AWARD OF HIGHER NATIONAL DIPLOMA (HND) IN COMPUTER SCIENCE.</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PROJECT SUPERVISOR:  MR. YAYIRUS GARBA ULEA</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 </a:t>
            </a:r>
            <a:br>
              <a:rPr lang="en-GB" sz="2400" b="1" dirty="0">
                <a:latin typeface="Times New Roman" panose="02020603050405020304" pitchFamily="18" charset="0"/>
                <a:cs typeface="Times New Roman" panose="02020603050405020304" pitchFamily="18" charset="0"/>
              </a:rPr>
            </a:br>
            <a:r>
              <a:rPr lang="en-GB" sz="2400" b="1" dirty="0">
                <a:latin typeface="Times New Roman" panose="02020603050405020304" pitchFamily="18" charset="0"/>
                <a:cs typeface="Times New Roman" panose="02020603050405020304" pitchFamily="18" charset="0"/>
              </a:rPr>
              <a:t>JULY, 2023</a:t>
            </a:r>
          </a:p>
        </p:txBody>
      </p:sp>
    </p:spTree>
    <p:extLst>
      <p:ext uri="{BB962C8B-B14F-4D97-AF65-F5344CB8AC3E}">
        <p14:creationId xmlns:p14="http://schemas.microsoft.com/office/powerpoint/2010/main" val="16145863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A9D872D8-E72A-4084-A4D7-5F950C95577C}"/>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SYSTEM ARCHITECTURE</a:t>
            </a:r>
          </a:p>
        </p:txBody>
      </p:sp>
      <p:pic>
        <p:nvPicPr>
          <p:cNvPr id="17" name="Picture 16">
            <a:extLst>
              <a:ext uri="{FF2B5EF4-FFF2-40B4-BE49-F238E27FC236}">
                <a16:creationId xmlns:a16="http://schemas.microsoft.com/office/drawing/2014/main" id="{4BB4749D-9502-438A-9769-E25E6952F7D4}"/>
              </a:ext>
            </a:extLst>
          </p:cNvPr>
          <p:cNvPicPr/>
          <p:nvPr/>
        </p:nvPicPr>
        <p:blipFill>
          <a:blip r:embed="rId2"/>
          <a:stretch>
            <a:fillRect/>
          </a:stretch>
        </p:blipFill>
        <p:spPr>
          <a:xfrm>
            <a:off x="2265528" y="859809"/>
            <a:ext cx="7409748" cy="5318687"/>
          </a:xfrm>
          <a:prstGeom prst="rect">
            <a:avLst/>
          </a:prstGeom>
        </p:spPr>
      </p:pic>
    </p:spTree>
    <p:extLst>
      <p:ext uri="{BB962C8B-B14F-4D97-AF65-F5344CB8AC3E}">
        <p14:creationId xmlns:p14="http://schemas.microsoft.com/office/powerpoint/2010/main" val="2223941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54E34F0-1659-4D5D-B2E7-21E727AEB7F1}"/>
              </a:ext>
            </a:extLst>
          </p:cNvPr>
          <p:cNvPicPr>
            <a:picLocks noChangeAspect="1"/>
          </p:cNvPicPr>
          <p:nvPr/>
        </p:nvPicPr>
        <p:blipFill>
          <a:blip r:embed="rId2"/>
          <a:stretch>
            <a:fillRect/>
          </a:stretch>
        </p:blipFill>
        <p:spPr>
          <a:xfrm>
            <a:off x="3016155" y="705166"/>
            <a:ext cx="6469039" cy="6152834"/>
          </a:xfrm>
          <a:prstGeom prst="rect">
            <a:avLst/>
          </a:prstGeom>
        </p:spPr>
      </p:pic>
      <p:sp>
        <p:nvSpPr>
          <p:cNvPr id="2" name="Title 1">
            <a:extLst>
              <a:ext uri="{FF2B5EF4-FFF2-40B4-BE49-F238E27FC236}">
                <a16:creationId xmlns:a16="http://schemas.microsoft.com/office/drawing/2014/main" id="{A32CCD70-78FA-4D68-B273-95605CE09C08}"/>
              </a:ext>
            </a:extLst>
          </p:cNvPr>
          <p:cNvSpPr>
            <a:spLocks noGrp="1"/>
          </p:cNvSpPr>
          <p:nvPr>
            <p:ph type="title"/>
          </p:nvPr>
        </p:nvSpPr>
        <p:spPr>
          <a:xfrm>
            <a:off x="838200" y="365126"/>
            <a:ext cx="4811973" cy="590218"/>
          </a:xfrm>
        </p:spPr>
        <p:txBody>
          <a:bodyPr>
            <a:normAutofit/>
          </a:bodyPr>
          <a:lstStyle/>
          <a:p>
            <a:r>
              <a:rPr lang="en-US" sz="3200" b="1" dirty="0">
                <a:latin typeface="Times New Roman" panose="02020603050405020304" pitchFamily="18" charset="0"/>
                <a:cs typeface="Times New Roman" panose="02020603050405020304" pitchFamily="18" charset="0"/>
              </a:rPr>
              <a:t>EXPECTED OUTCOME</a:t>
            </a:r>
            <a:endParaRPr lang="en-GB" sz="32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791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BD90B-65A0-4E93-B4F8-30624474D27F}"/>
              </a:ext>
            </a:extLst>
          </p:cNvPr>
          <p:cNvSpPr>
            <a:spLocks noGrp="1"/>
          </p:cNvSpPr>
          <p:nvPr>
            <p:ph type="title"/>
          </p:nvPr>
        </p:nvSpPr>
        <p:spPr>
          <a:xfrm>
            <a:off x="913774" y="168141"/>
            <a:ext cx="10364451" cy="869089"/>
          </a:xfrm>
        </p:spPr>
        <p:txBody>
          <a:bodyPr>
            <a:normAutofit/>
          </a:bodyPr>
          <a:lstStyle/>
          <a:p>
            <a:r>
              <a:rPr lang="en-US" sz="5400" b="1" dirty="0">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5BC37E0-18E6-410B-BA8C-6113FC719D44}"/>
              </a:ext>
            </a:extLst>
          </p:cNvPr>
          <p:cNvSpPr txBox="1"/>
          <p:nvPr/>
        </p:nvSpPr>
        <p:spPr>
          <a:xfrm>
            <a:off x="627797" y="1037230"/>
            <a:ext cx="11191164" cy="5115311"/>
          </a:xfrm>
          <a:prstGeom prst="rect">
            <a:avLst/>
          </a:prstGeom>
          <a:noFill/>
        </p:spPr>
        <p:txBody>
          <a:bodyPr wrap="square" rtlCol="0">
            <a:spAutoFit/>
          </a:bodyPr>
          <a:lstStyle/>
          <a:p>
            <a:pPr marL="463550" indent="-463550" algn="just">
              <a:lnSpc>
                <a:spcPct val="150000"/>
              </a:lnSpc>
            </a:pPr>
            <a:r>
              <a:rPr lang="en-GB" sz="2000" dirty="0" err="1">
                <a:latin typeface="Times New Roman" panose="02020603050405020304" pitchFamily="18" charset="0"/>
                <a:cs typeface="Times New Roman" panose="02020603050405020304" pitchFamily="18" charset="0"/>
              </a:rPr>
              <a:t>Kreischer</a:t>
            </a:r>
            <a:r>
              <a:rPr lang="en-GB" sz="2000" dirty="0">
                <a:latin typeface="Times New Roman" panose="02020603050405020304" pitchFamily="18" charset="0"/>
                <a:cs typeface="Times New Roman" panose="02020603050405020304" pitchFamily="18" charset="0"/>
              </a:rPr>
              <a:t>, C., &amp; Krimmer, R. (2021). Electronic Voting in Europe: Innovations and Challenges. </a:t>
            </a:r>
            <a:r>
              <a:rPr lang="en-GB" sz="2000" i="1" dirty="0">
                <a:latin typeface="Times New Roman" panose="02020603050405020304" pitchFamily="18" charset="0"/>
                <a:cs typeface="Times New Roman" panose="02020603050405020304" pitchFamily="18" charset="0"/>
              </a:rPr>
              <a:t>In Proceedings of the 12th International Conference on Electronic Voting (EVOTE 2021),</a:t>
            </a:r>
            <a:r>
              <a:rPr lang="en-GB" sz="2000" dirty="0">
                <a:latin typeface="Times New Roman" panose="02020603050405020304" pitchFamily="18" charset="0"/>
                <a:cs typeface="Times New Roman" panose="02020603050405020304" pitchFamily="18" charset="0"/>
              </a:rPr>
              <a:t> 53-61.</a:t>
            </a:r>
          </a:p>
          <a:p>
            <a:pPr marL="463550" indent="-463550" algn="just">
              <a:lnSpc>
                <a:spcPct val="150000"/>
              </a:lnSpc>
            </a:pPr>
            <a:r>
              <a:rPr lang="en-GB" sz="2000" dirty="0" err="1">
                <a:latin typeface="Times New Roman" panose="02020603050405020304" pitchFamily="18" charset="0"/>
                <a:cs typeface="Times New Roman" panose="02020603050405020304" pitchFamily="18" charset="0"/>
              </a:rPr>
              <a:t>Magkos</a:t>
            </a:r>
            <a:r>
              <a:rPr lang="en-GB" sz="2000" dirty="0">
                <a:latin typeface="Times New Roman" panose="02020603050405020304" pitchFamily="18" charset="0"/>
                <a:cs typeface="Times New Roman" panose="02020603050405020304" pitchFamily="18" charset="0"/>
              </a:rPr>
              <a:t>, E., &amp; </a:t>
            </a:r>
            <a:r>
              <a:rPr lang="en-GB" sz="2000" dirty="0" err="1">
                <a:latin typeface="Times New Roman" panose="02020603050405020304" pitchFamily="18" charset="0"/>
                <a:cs typeface="Times New Roman" panose="02020603050405020304" pitchFamily="18" charset="0"/>
              </a:rPr>
              <a:t>Mentzas</a:t>
            </a:r>
            <a:r>
              <a:rPr lang="en-GB" sz="2000" dirty="0">
                <a:latin typeface="Times New Roman" panose="02020603050405020304" pitchFamily="18" charset="0"/>
                <a:cs typeface="Times New Roman" panose="02020603050405020304" pitchFamily="18" charset="0"/>
              </a:rPr>
              <a:t>, G. (2021). Blockchain for Secure and Transparent E-Voting: A Systematic Literature Review. </a:t>
            </a:r>
            <a:r>
              <a:rPr lang="en-GB" sz="2000" i="1" dirty="0">
                <a:latin typeface="Times New Roman" panose="02020603050405020304" pitchFamily="18" charset="0"/>
                <a:cs typeface="Times New Roman" panose="02020603050405020304" pitchFamily="18" charset="0"/>
              </a:rPr>
              <a:t>International Journal of Electronic Government Research,</a:t>
            </a:r>
            <a:r>
              <a:rPr lang="en-GB" sz="2000" dirty="0">
                <a:latin typeface="Times New Roman" panose="02020603050405020304" pitchFamily="18" charset="0"/>
                <a:cs typeface="Times New Roman" panose="02020603050405020304" pitchFamily="18" charset="0"/>
              </a:rPr>
              <a:t> 17(1), 1-23.</a:t>
            </a:r>
          </a:p>
          <a:p>
            <a:pPr marL="463550" indent="-463550" algn="just">
              <a:lnSpc>
                <a:spcPct val="150000"/>
              </a:lnSpc>
            </a:pPr>
            <a:r>
              <a:rPr lang="en-GB" sz="2000" dirty="0" err="1">
                <a:latin typeface="Times New Roman" panose="02020603050405020304" pitchFamily="18" charset="0"/>
                <a:cs typeface="Times New Roman" panose="02020603050405020304" pitchFamily="18" charset="0"/>
              </a:rPr>
              <a:t>Osório</a:t>
            </a:r>
            <a:r>
              <a:rPr lang="en-GB" sz="2000" dirty="0">
                <a:latin typeface="Times New Roman" panose="02020603050405020304" pitchFamily="18" charset="0"/>
                <a:cs typeface="Times New Roman" panose="02020603050405020304" pitchFamily="18" charset="0"/>
              </a:rPr>
              <a:t>, A., Santos, J., &amp; </a:t>
            </a:r>
            <a:r>
              <a:rPr lang="en-GB" sz="2000" dirty="0" err="1">
                <a:latin typeface="Times New Roman" panose="02020603050405020304" pitchFamily="18" charset="0"/>
                <a:cs typeface="Times New Roman" panose="02020603050405020304" pitchFamily="18" charset="0"/>
              </a:rPr>
              <a:t>Morais</a:t>
            </a:r>
            <a:r>
              <a:rPr lang="en-GB" sz="2000" dirty="0">
                <a:latin typeface="Times New Roman" panose="02020603050405020304" pitchFamily="18" charset="0"/>
                <a:cs typeface="Times New Roman" panose="02020603050405020304" pitchFamily="18" charset="0"/>
              </a:rPr>
              <a:t>, M. (2020). E-Voting System with Blockchain and Blind Signature. </a:t>
            </a:r>
            <a:r>
              <a:rPr lang="en-GB" sz="2000" i="1" dirty="0">
                <a:latin typeface="Times New Roman" panose="02020603050405020304" pitchFamily="18" charset="0"/>
                <a:cs typeface="Times New Roman" panose="02020603050405020304" pitchFamily="18" charset="0"/>
              </a:rPr>
              <a:t>In Proceedings of the 15th Iberian Conference on Information Systems and Technologies (CISTI)</a:t>
            </a:r>
            <a:r>
              <a:rPr lang="en-GB" sz="2000" dirty="0">
                <a:latin typeface="Times New Roman" panose="02020603050405020304" pitchFamily="18" charset="0"/>
                <a:cs typeface="Times New Roman" panose="02020603050405020304" pitchFamily="18" charset="0"/>
              </a:rPr>
              <a:t>, 1-6.</a:t>
            </a:r>
          </a:p>
          <a:p>
            <a:pPr marL="463550" indent="-463550" algn="just">
              <a:lnSpc>
                <a:spcPct val="150000"/>
              </a:lnSpc>
            </a:pPr>
            <a:r>
              <a:rPr lang="en-GB" sz="2000" dirty="0" err="1">
                <a:latin typeface="Times New Roman" panose="02020603050405020304" pitchFamily="18" charset="0"/>
                <a:cs typeface="Times New Roman" panose="02020603050405020304" pitchFamily="18" charset="0"/>
              </a:rPr>
              <a:t>Schürmann</a:t>
            </a:r>
            <a:r>
              <a:rPr lang="en-GB" sz="2000" dirty="0">
                <a:latin typeface="Times New Roman" panose="02020603050405020304" pitchFamily="18" charset="0"/>
                <a:cs typeface="Times New Roman" panose="02020603050405020304" pitchFamily="18" charset="0"/>
              </a:rPr>
              <a:t>, C., &amp; Krimmer, R. (2021). Improving Usability in E-Voting Systems: A Systematic Review of International Research. </a:t>
            </a:r>
            <a:r>
              <a:rPr lang="en-GB" sz="2000" i="1" dirty="0">
                <a:latin typeface="Times New Roman" panose="02020603050405020304" pitchFamily="18" charset="0"/>
                <a:cs typeface="Times New Roman" panose="02020603050405020304" pitchFamily="18" charset="0"/>
              </a:rPr>
              <a:t>Government Information Quarterly,</a:t>
            </a:r>
            <a:r>
              <a:rPr lang="en-GB" sz="2000" dirty="0">
                <a:latin typeface="Times New Roman" panose="02020603050405020304" pitchFamily="18" charset="0"/>
                <a:cs typeface="Times New Roman" panose="02020603050405020304" pitchFamily="18" charset="0"/>
              </a:rPr>
              <a:t> 38(1), 101513.</a:t>
            </a:r>
          </a:p>
          <a:p>
            <a:pPr marL="463550" indent="-463550" algn="just">
              <a:lnSpc>
                <a:spcPct val="150000"/>
              </a:lnSpc>
            </a:pPr>
            <a:r>
              <a:rPr lang="en-GB" sz="2000" dirty="0" err="1">
                <a:latin typeface="Times New Roman" panose="02020603050405020304" pitchFamily="18" charset="0"/>
                <a:cs typeface="Times New Roman" panose="02020603050405020304" pitchFamily="18" charset="0"/>
              </a:rPr>
              <a:t>Trabelsi</a:t>
            </a:r>
            <a:r>
              <a:rPr lang="en-GB" sz="2000" dirty="0">
                <a:latin typeface="Times New Roman" panose="02020603050405020304" pitchFamily="18" charset="0"/>
                <a:cs typeface="Times New Roman" panose="02020603050405020304" pitchFamily="18" charset="0"/>
              </a:rPr>
              <a:t>, S., Abid, M., &amp; </a:t>
            </a:r>
            <a:r>
              <a:rPr lang="en-GB" sz="2000" dirty="0" err="1">
                <a:latin typeface="Times New Roman" panose="02020603050405020304" pitchFamily="18" charset="0"/>
                <a:cs typeface="Times New Roman" panose="02020603050405020304" pitchFamily="18" charset="0"/>
              </a:rPr>
              <a:t>Mrabet</a:t>
            </a:r>
            <a:r>
              <a:rPr lang="en-GB" sz="2000" dirty="0">
                <a:latin typeface="Times New Roman" panose="02020603050405020304" pitchFamily="18" charset="0"/>
                <a:cs typeface="Times New Roman" panose="02020603050405020304" pitchFamily="18" charset="0"/>
              </a:rPr>
              <a:t>, H. (2020). Towards a Secure E-Voting System Based on the Internet of Things and Blockchain. </a:t>
            </a:r>
            <a:r>
              <a:rPr lang="en-GB" sz="2000" i="1" dirty="0">
                <a:latin typeface="Times New Roman" panose="02020603050405020304" pitchFamily="18" charset="0"/>
                <a:cs typeface="Times New Roman" panose="02020603050405020304" pitchFamily="18" charset="0"/>
              </a:rPr>
              <a:t>In 2020 International Conference on Wireless Networks and Mobile Communications (WINCOM),</a:t>
            </a:r>
            <a:r>
              <a:rPr lang="en-GB" sz="2000" dirty="0">
                <a:latin typeface="Times New Roman" panose="02020603050405020304" pitchFamily="18" charset="0"/>
                <a:cs typeface="Times New Roman" panose="02020603050405020304" pitchFamily="18" charset="0"/>
              </a:rPr>
              <a:t> 1-6.</a:t>
            </a:r>
          </a:p>
        </p:txBody>
      </p:sp>
    </p:spTree>
    <p:extLst>
      <p:ext uri="{BB962C8B-B14F-4D97-AF65-F5344CB8AC3E}">
        <p14:creationId xmlns:p14="http://schemas.microsoft.com/office/powerpoint/2010/main" val="872620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06539-BFFD-41E9-8B8D-4F119446ACCC}"/>
              </a:ext>
            </a:extLst>
          </p:cNvPr>
          <p:cNvSpPr>
            <a:spLocks noGrp="1"/>
          </p:cNvSpPr>
          <p:nvPr>
            <p:ph type="title"/>
          </p:nvPr>
        </p:nvSpPr>
        <p:spPr>
          <a:xfrm>
            <a:off x="913774" y="2488260"/>
            <a:ext cx="10364451" cy="1596177"/>
          </a:xfrm>
        </p:spPr>
        <p:txBody>
          <a:bodyPr/>
          <a:lstStyle/>
          <a:p>
            <a:pPr algn="ctr"/>
            <a:r>
              <a:rPr lang="en-US" b="1" dirty="0">
                <a:latin typeface="Times New Roman" panose="02020603050405020304" pitchFamily="18" charset="0"/>
                <a:cs typeface="Times New Roman" panose="02020603050405020304" pitchFamily="18" charset="0"/>
              </a:rPr>
              <a:t>THANKS FOR LISTENING </a:t>
            </a:r>
          </a:p>
        </p:txBody>
      </p:sp>
    </p:spTree>
    <p:extLst>
      <p:ext uri="{BB962C8B-B14F-4D97-AF65-F5344CB8AC3E}">
        <p14:creationId xmlns:p14="http://schemas.microsoft.com/office/powerpoint/2010/main" val="4185523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23550-828D-4742-A21F-1EECBACE0D55}"/>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BACKGROUND TO THE STUDY</a:t>
            </a:r>
          </a:p>
        </p:txBody>
      </p:sp>
      <p:sp>
        <p:nvSpPr>
          <p:cNvPr id="8" name="TextBox 7">
            <a:extLst>
              <a:ext uri="{FF2B5EF4-FFF2-40B4-BE49-F238E27FC236}">
                <a16:creationId xmlns:a16="http://schemas.microsoft.com/office/drawing/2014/main" id="{4A61275E-8AC5-4FDE-933D-868D83248EBE}"/>
              </a:ext>
            </a:extLst>
          </p:cNvPr>
          <p:cNvSpPr txBox="1"/>
          <p:nvPr/>
        </p:nvSpPr>
        <p:spPr>
          <a:xfrm>
            <a:off x="627797" y="820529"/>
            <a:ext cx="11150222" cy="5011949"/>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In the modern era, technology has permeated almost every aspect of human life, including governance and decision-making processes. Voting is a fundamental democratic process that allows citizens to participate in the selection of their representatives and the decision-making process. Traditionally, voting has been conducted using paper-based systems, which can be time-consuming, prone to errors, and vulnerable to manipulation.</a:t>
            </a:r>
          </a:p>
          <a:p>
            <a:pPr algn="just">
              <a:lnSpc>
                <a:spcPct val="150000"/>
              </a:lnSpc>
            </a:pPr>
            <a:r>
              <a:rPr lang="en-GB" sz="2400" dirty="0">
                <a:latin typeface="Times New Roman" panose="02020603050405020304" pitchFamily="18" charset="0"/>
                <a:cs typeface="Times New Roman" panose="02020603050405020304" pitchFamily="18" charset="0"/>
              </a:rPr>
              <a:t>E-voting systems leverage technology to facilitate the casting and counting of votes electronically, offering advantages such as increased efficiency, accuracy, and transparency. These systems can streamline the voting process by automating various tasks, including vote casting, counting, and result announcement.</a:t>
            </a:r>
            <a:endParaRPr lang="en-GB"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12133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52FA1C0-829C-4701-BFFD-DCBBCFFBD47D}"/>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PROBLEM STATEMENT</a:t>
            </a:r>
          </a:p>
        </p:txBody>
      </p:sp>
      <p:sp>
        <p:nvSpPr>
          <p:cNvPr id="5" name="TextBox 4">
            <a:extLst>
              <a:ext uri="{FF2B5EF4-FFF2-40B4-BE49-F238E27FC236}">
                <a16:creationId xmlns:a16="http://schemas.microsoft.com/office/drawing/2014/main" id="{F8E51D08-893B-4A01-AF0F-8F376492F8D2}"/>
              </a:ext>
            </a:extLst>
          </p:cNvPr>
          <p:cNvSpPr txBox="1"/>
          <p:nvPr/>
        </p:nvSpPr>
        <p:spPr>
          <a:xfrm>
            <a:off x="368490" y="955343"/>
            <a:ext cx="11313993" cy="5617692"/>
          </a:xfrm>
          <a:prstGeom prst="rect">
            <a:avLst/>
          </a:prstGeom>
          <a:noFill/>
        </p:spPr>
        <p:txBody>
          <a:bodyPr wrap="square" rtlCol="0">
            <a:spAutoFit/>
          </a:bodyPr>
          <a:lstStyle/>
          <a:p>
            <a:pPr algn="just">
              <a:lnSpc>
                <a:spcPct val="150000"/>
              </a:lnSpc>
            </a:pPr>
            <a:r>
              <a:rPr lang="en-GB" sz="2200" dirty="0">
                <a:latin typeface="Times New Roman" panose="02020603050405020304" pitchFamily="18" charset="0"/>
                <a:cs typeface="Times New Roman" panose="02020603050405020304" pitchFamily="18" charset="0"/>
              </a:rPr>
              <a:t>The existing paper-based voting system used by NACOSS at the Federal Polytechnic, Mubi, suffers from several limitations and challenges. These include:</a:t>
            </a:r>
          </a:p>
          <a:p>
            <a:pPr marL="514350" lvl="0" indent="-514350" algn="just">
              <a:lnSpc>
                <a:spcPct val="150000"/>
              </a:lnSpc>
              <a:buFont typeface="+mj-lt"/>
              <a:buAutoNum type="romanLcPeriod"/>
            </a:pPr>
            <a:r>
              <a:rPr lang="en-GB" sz="2200" dirty="0">
                <a:latin typeface="Times New Roman" panose="02020603050405020304" pitchFamily="18" charset="0"/>
                <a:cs typeface="Times New Roman" panose="02020603050405020304" pitchFamily="18" charset="0"/>
              </a:rPr>
              <a:t>Error-prone: Manual data entry and vote counting processes are susceptible to human errors, which can compromise the accuracy and reliability of the election results.</a:t>
            </a:r>
          </a:p>
          <a:p>
            <a:pPr marL="514350" lvl="0" indent="-514350" algn="just">
              <a:lnSpc>
                <a:spcPct val="150000"/>
              </a:lnSpc>
              <a:buFont typeface="+mj-lt"/>
              <a:buAutoNum type="romanLcPeriod"/>
            </a:pPr>
            <a:r>
              <a:rPr lang="en-GB" sz="2200" dirty="0">
                <a:latin typeface="Times New Roman" panose="02020603050405020304" pitchFamily="18" charset="0"/>
                <a:cs typeface="Times New Roman" panose="02020603050405020304" pitchFamily="18" charset="0"/>
              </a:rPr>
              <a:t>Verification challenges: With a paper-based system, it can be challenging to verify the authenticity and integrity of votes, leading to doubts and disputes regarding the election outcomes.</a:t>
            </a:r>
          </a:p>
          <a:p>
            <a:pPr marL="514350" lvl="0" indent="-514350" algn="just">
              <a:lnSpc>
                <a:spcPct val="150000"/>
              </a:lnSpc>
              <a:buFont typeface="+mj-lt"/>
              <a:buAutoNum type="romanLcPeriod"/>
            </a:pPr>
            <a:r>
              <a:rPr lang="en-GB" sz="2200" dirty="0">
                <a:latin typeface="Times New Roman" panose="02020603050405020304" pitchFamily="18" charset="0"/>
                <a:cs typeface="Times New Roman" panose="02020603050405020304" pitchFamily="18" charset="0"/>
              </a:rPr>
              <a:t>Potential for fraud: Paper-based systems are vulnerable to various fraudulent activities, such as ballot stuffing or tampering with ballot boxes, which can undermine the credibility and fairness of the elections.</a:t>
            </a:r>
          </a:p>
          <a:p>
            <a:pPr marL="514350" lvl="0" indent="-514350" algn="just">
              <a:lnSpc>
                <a:spcPct val="150000"/>
              </a:lnSpc>
              <a:buFont typeface="+mj-lt"/>
              <a:buAutoNum type="romanLcPeriod"/>
            </a:pPr>
            <a:r>
              <a:rPr lang="en-GB" sz="2200" dirty="0">
                <a:latin typeface="Times New Roman" panose="02020603050405020304" pitchFamily="18" charset="0"/>
                <a:cs typeface="Times New Roman" panose="02020603050405020304" pitchFamily="18" charset="0"/>
              </a:rPr>
              <a:t>One person can vote more than one time.</a:t>
            </a:r>
          </a:p>
        </p:txBody>
      </p:sp>
    </p:spTree>
    <p:extLst>
      <p:ext uri="{BB962C8B-B14F-4D97-AF65-F5344CB8AC3E}">
        <p14:creationId xmlns:p14="http://schemas.microsoft.com/office/powerpoint/2010/main" val="2846478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4BB712-1915-41E4-894E-DD886F2DA876}"/>
              </a:ext>
            </a:extLst>
          </p:cNvPr>
          <p:cNvSpPr>
            <a:spLocks noGrp="1"/>
          </p:cNvSpPr>
          <p:nvPr>
            <p:ph type="title"/>
          </p:nvPr>
        </p:nvSpPr>
        <p:spPr>
          <a:xfrm>
            <a:off x="913774" y="0"/>
            <a:ext cx="10364451" cy="955343"/>
          </a:xfrm>
        </p:spPr>
        <p:txBody>
          <a:bodyPr/>
          <a:lstStyle/>
          <a:p>
            <a:r>
              <a:rPr lang="en-US" b="1" dirty="0">
                <a:latin typeface="Times New Roman" panose="02020603050405020304" pitchFamily="18" charset="0"/>
                <a:cs typeface="Times New Roman" panose="02020603050405020304" pitchFamily="18" charset="0"/>
              </a:rPr>
              <a:t>AIM AND OBJECTIVES</a:t>
            </a:r>
          </a:p>
        </p:txBody>
      </p:sp>
      <p:sp>
        <p:nvSpPr>
          <p:cNvPr id="5" name="TextBox 4">
            <a:extLst>
              <a:ext uri="{FF2B5EF4-FFF2-40B4-BE49-F238E27FC236}">
                <a16:creationId xmlns:a16="http://schemas.microsoft.com/office/drawing/2014/main" id="{2876060C-1A9A-4AAA-9ECC-B1A7E1FA2DA0}"/>
              </a:ext>
            </a:extLst>
          </p:cNvPr>
          <p:cNvSpPr txBox="1"/>
          <p:nvPr/>
        </p:nvSpPr>
        <p:spPr>
          <a:xfrm>
            <a:off x="723331" y="955343"/>
            <a:ext cx="11204812" cy="4457952"/>
          </a:xfrm>
          <a:prstGeom prst="rect">
            <a:avLst/>
          </a:prstGeom>
          <a:noFill/>
        </p:spPr>
        <p:txBody>
          <a:bodyPr wrap="square" rtlCol="0">
            <a:spAutoFit/>
          </a:bodyPr>
          <a:lstStyle/>
          <a:p>
            <a:pPr algn="just">
              <a:lnSpc>
                <a:spcPct val="150000"/>
              </a:lnSpc>
            </a:pPr>
            <a:r>
              <a:rPr lang="en-GB" sz="2400" dirty="0">
                <a:latin typeface="Times New Roman" panose="02020603050405020304" pitchFamily="18" charset="0"/>
                <a:cs typeface="Times New Roman" panose="02020603050405020304" pitchFamily="18" charset="0"/>
              </a:rPr>
              <a:t>The aim of this project is to design and implementation of an e-voting system for NACOSS, Federal Polytechnic, Mubi. The specific objectives of this study are as follows:</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To design an e-voting system tailored to the specific requirements of NACOSS, Federal Polytechnic, Mubi.</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To implement the e-voting system and ensure its usability, reliability, and security.</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To evaluate the effectiveness of the e-voting system in terms of efficiency, accuracy, and transparency.</a:t>
            </a:r>
          </a:p>
          <a:p>
            <a:pPr marL="514350" lvl="0" indent="-514350" algn="just">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To control over voting.</a:t>
            </a:r>
          </a:p>
        </p:txBody>
      </p:sp>
    </p:spTree>
    <p:extLst>
      <p:ext uri="{BB962C8B-B14F-4D97-AF65-F5344CB8AC3E}">
        <p14:creationId xmlns:p14="http://schemas.microsoft.com/office/powerpoint/2010/main" val="400720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7C23BF1-3700-40A7-99A7-6A618A1724FF}"/>
              </a:ext>
            </a:extLst>
          </p:cNvPr>
          <p:cNvSpPr>
            <a:spLocks noGrp="1"/>
          </p:cNvSpPr>
          <p:nvPr>
            <p:ph type="title"/>
          </p:nvPr>
        </p:nvSpPr>
        <p:spPr>
          <a:xfrm>
            <a:off x="913774" y="0"/>
            <a:ext cx="10364451" cy="955343"/>
          </a:xfrm>
        </p:spPr>
        <p:txBody>
          <a:bodyPr>
            <a:noAutofit/>
          </a:bodyPr>
          <a:lstStyle/>
          <a:p>
            <a:r>
              <a:rPr lang="en-US" sz="3600" b="1" dirty="0">
                <a:latin typeface="Times New Roman" panose="02020603050405020304" pitchFamily="18" charset="0"/>
                <a:cs typeface="Times New Roman" panose="02020603050405020304" pitchFamily="18" charset="0"/>
              </a:rPr>
              <a:t>DISADVANTAGES OF EXISTING SYSTEM</a:t>
            </a:r>
          </a:p>
        </p:txBody>
      </p:sp>
      <p:sp>
        <p:nvSpPr>
          <p:cNvPr id="5" name="TextBox 4">
            <a:extLst>
              <a:ext uri="{FF2B5EF4-FFF2-40B4-BE49-F238E27FC236}">
                <a16:creationId xmlns:a16="http://schemas.microsoft.com/office/drawing/2014/main" id="{082EEE5B-3292-4890-8658-356D9F4FD0D0}"/>
              </a:ext>
            </a:extLst>
          </p:cNvPr>
          <p:cNvSpPr txBox="1"/>
          <p:nvPr/>
        </p:nvSpPr>
        <p:spPr>
          <a:xfrm>
            <a:off x="473121" y="787068"/>
            <a:ext cx="11245755" cy="6125523"/>
          </a:xfrm>
          <a:prstGeom prst="rect">
            <a:avLst/>
          </a:prstGeom>
          <a:noFill/>
        </p:spPr>
        <p:txBody>
          <a:bodyPr wrap="square" rtlCol="0">
            <a:spAutoFit/>
          </a:bodyPr>
          <a:lstStyle/>
          <a:p>
            <a:pPr algn="just">
              <a:lnSpc>
                <a:spcPct val="150000"/>
              </a:lnSpc>
            </a:pPr>
            <a:r>
              <a:rPr lang="en-GB" sz="2200" dirty="0">
                <a:latin typeface="Times New Roman" panose="02020603050405020304" pitchFamily="18" charset="0"/>
                <a:cs typeface="Times New Roman" panose="02020603050405020304" pitchFamily="18" charset="0"/>
              </a:rPr>
              <a:t>Voters need to physically travel to the polling stations, wait in queues, and manually mark their ballots. This process can result in long waiting times and delays in vote counting. Manual voting is susceptible to human errors. Both voters and electoral staff may make mistakes while marking the ballots or recording the votes. These errors can lead to inaccurate vote counts and potentially impact the election results. The existing system of voting poses challenges for individuals with disabilities or those who are unable to travel to the polling stations. Manual voting systems are vulnerable to security risks such as ballot tampering, fraudulent activities, or misplacement of ballots. Without robust security measures, it becomes difficult to ensure the integrity and confidentiality of the voting process. Manual voting processes may lack transparency, making it challenging for stakeholders to verify the fairness and accuracy of the election results. Without a clear audit trail, it becomes challenging to track and resolve any discrepancies or disputes that may arise.</a:t>
            </a:r>
          </a:p>
        </p:txBody>
      </p:sp>
    </p:spTree>
    <p:extLst>
      <p:ext uri="{BB962C8B-B14F-4D97-AF65-F5344CB8AC3E}">
        <p14:creationId xmlns:p14="http://schemas.microsoft.com/office/powerpoint/2010/main" val="570188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B7FDAA0-66B0-44EC-AFCC-72EA46E981B6}"/>
              </a:ext>
            </a:extLst>
          </p:cNvPr>
          <p:cNvSpPr>
            <a:spLocks noGrp="1"/>
          </p:cNvSpPr>
          <p:nvPr>
            <p:ph type="title"/>
          </p:nvPr>
        </p:nvSpPr>
        <p:spPr>
          <a:xfrm>
            <a:off x="913774" y="0"/>
            <a:ext cx="10364451" cy="955343"/>
          </a:xfrm>
        </p:spPr>
        <p:txBody>
          <a:bodyPr>
            <a:noAutofit/>
          </a:bodyPr>
          <a:lstStyle/>
          <a:p>
            <a:r>
              <a:rPr lang="en-US" sz="4000" b="1" dirty="0">
                <a:latin typeface="Times New Roman" panose="02020603050405020304" pitchFamily="18" charset="0"/>
                <a:cs typeface="Times New Roman" panose="02020603050405020304" pitchFamily="18" charset="0"/>
              </a:rPr>
              <a:t>ADVANTAGES OF PROPOSED SYSTEM</a:t>
            </a:r>
          </a:p>
        </p:txBody>
      </p:sp>
      <p:sp>
        <p:nvSpPr>
          <p:cNvPr id="5" name="TextBox 4">
            <a:extLst>
              <a:ext uri="{FF2B5EF4-FFF2-40B4-BE49-F238E27FC236}">
                <a16:creationId xmlns:a16="http://schemas.microsoft.com/office/drawing/2014/main" id="{8C7DA487-4C57-44A5-B9FD-A4C9DDAC75BB}"/>
              </a:ext>
            </a:extLst>
          </p:cNvPr>
          <p:cNvSpPr txBox="1"/>
          <p:nvPr/>
        </p:nvSpPr>
        <p:spPr>
          <a:xfrm>
            <a:off x="723331" y="955343"/>
            <a:ext cx="10959152" cy="5565947"/>
          </a:xfrm>
          <a:prstGeom prst="rect">
            <a:avLst/>
          </a:prstGeom>
          <a:noFill/>
        </p:spPr>
        <p:txBody>
          <a:bodyPr wrap="square" rtlCol="0">
            <a:spAutoFit/>
          </a:bodyPr>
          <a:lstStyle/>
          <a:p>
            <a:pPr>
              <a:lnSpc>
                <a:spcPct val="150000"/>
              </a:lnSpc>
            </a:pPr>
            <a:r>
              <a:rPr lang="en-GB" sz="2400" dirty="0">
                <a:latin typeface="Times New Roman" panose="02020603050405020304" pitchFamily="18" charset="0"/>
                <a:cs typeface="Times New Roman" panose="02020603050405020304" pitchFamily="18" charset="0"/>
              </a:rPr>
              <a:t>The proposed E-Voting system for NACOSS at Federal Polytechnic, Mubi offers several advantages over the existing manual voting system. Some of the key advantages of the proposed system are:</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Increased Efficiency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Enhanced Accuracy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Improved Accessibility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Enhanced Security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Improved Transparency</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Cost-effective</a:t>
            </a:r>
          </a:p>
          <a:p>
            <a:pPr marL="514350" lvl="0" indent="-514350">
              <a:lnSpc>
                <a:spcPct val="150000"/>
              </a:lnSpc>
              <a:buFont typeface="+mj-lt"/>
              <a:buAutoNum type="romanLcPeriod"/>
            </a:pPr>
            <a:r>
              <a:rPr lang="en-GB" sz="2400" dirty="0">
                <a:latin typeface="Times New Roman" panose="02020603050405020304" pitchFamily="18" charset="0"/>
                <a:cs typeface="Times New Roman" panose="02020603050405020304" pitchFamily="18" charset="0"/>
              </a:rPr>
              <a:t>Efficient Data Management</a:t>
            </a:r>
          </a:p>
        </p:txBody>
      </p:sp>
    </p:spTree>
    <p:extLst>
      <p:ext uri="{BB962C8B-B14F-4D97-AF65-F5344CB8AC3E}">
        <p14:creationId xmlns:p14="http://schemas.microsoft.com/office/powerpoint/2010/main" val="2625539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A48DF63-3ACA-4683-8CAA-2319368F806F}"/>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PROPOSED METHOD</a:t>
            </a:r>
          </a:p>
        </p:txBody>
      </p:sp>
      <p:sp>
        <p:nvSpPr>
          <p:cNvPr id="5" name="TextBox 4">
            <a:extLst>
              <a:ext uri="{FF2B5EF4-FFF2-40B4-BE49-F238E27FC236}">
                <a16:creationId xmlns:a16="http://schemas.microsoft.com/office/drawing/2014/main" id="{A622B7AD-A897-4EF3-A7C2-026B8C8DB62B}"/>
              </a:ext>
            </a:extLst>
          </p:cNvPr>
          <p:cNvSpPr txBox="1"/>
          <p:nvPr/>
        </p:nvSpPr>
        <p:spPr>
          <a:xfrm>
            <a:off x="723331" y="955343"/>
            <a:ext cx="10959152" cy="1421992"/>
          </a:xfrm>
          <a:prstGeom prst="rect">
            <a:avLst/>
          </a:prstGeom>
          <a:noFill/>
        </p:spPr>
        <p:txBody>
          <a:bodyPr wrap="square" rtlCol="0">
            <a:spAutoFit/>
          </a:bodyPr>
          <a:lstStyle/>
          <a:p>
            <a:pPr algn="just">
              <a:lnSpc>
                <a:spcPct val="150000"/>
              </a:lnSpc>
            </a:pPr>
            <a:r>
              <a:rPr lang="en-GB" sz="2000" dirty="0">
                <a:latin typeface="Times New Roman" panose="02020603050405020304" pitchFamily="18" charset="0"/>
                <a:cs typeface="Times New Roman" panose="02020603050405020304" pitchFamily="18" charset="0"/>
              </a:rPr>
              <a:t>The waterfall model is a traditional sequential approach to software development that consists of distinct phases that follow a linear sequence. Figure 3.1 below is a simplified version of the waterfall model for the development of an E-Voting system for NACOSS at Federal Polytechnic, Mubi:</a:t>
            </a:r>
          </a:p>
        </p:txBody>
      </p:sp>
      <p:sp>
        <p:nvSpPr>
          <p:cNvPr id="2" name="Rectangle 2">
            <a:extLst>
              <a:ext uri="{FF2B5EF4-FFF2-40B4-BE49-F238E27FC236}">
                <a16:creationId xmlns:a16="http://schemas.microsoft.com/office/drawing/2014/main" id="{75E2FF44-FF62-41C0-B1CD-1F2977156DF2}"/>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pic>
        <p:nvPicPr>
          <p:cNvPr id="3073" name="Picture 109" descr="Modified Waterfall Model | Download Scientific Diagram">
            <a:extLst>
              <a:ext uri="{FF2B5EF4-FFF2-40B4-BE49-F238E27FC236}">
                <a16:creationId xmlns:a16="http://schemas.microsoft.com/office/drawing/2014/main" id="{BB627426-E193-45A7-9CD6-0F7BC35AB2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88609" y="2607489"/>
            <a:ext cx="4735773" cy="3262142"/>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3">
            <a:extLst>
              <a:ext uri="{FF2B5EF4-FFF2-40B4-BE49-F238E27FC236}">
                <a16:creationId xmlns:a16="http://schemas.microsoft.com/office/drawing/2014/main" id="{423EF8FA-788A-4E87-B885-61A91C710F04}"/>
              </a:ext>
            </a:extLst>
          </p:cNvPr>
          <p:cNvSpPr>
            <a:spLocks noChangeArrowheads="1"/>
          </p:cNvSpPr>
          <p:nvPr/>
        </p:nvSpPr>
        <p:spPr bwMode="auto">
          <a:xfrm>
            <a:off x="4630635" y="5974030"/>
            <a:ext cx="273966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GB"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Figure 3.1: Waterfall model</a:t>
            </a:r>
            <a:endParaRPr kumimoji="0" lang="en-GB"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025801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CAB7963-2135-449E-8663-FFADAA3D83EA}"/>
              </a:ext>
            </a:extLst>
          </p:cNvPr>
          <p:cNvPicPr>
            <a:picLocks noChangeAspect="1"/>
          </p:cNvPicPr>
          <p:nvPr/>
        </p:nvPicPr>
        <p:blipFill rotWithShape="1">
          <a:blip r:embed="rId2"/>
          <a:srcRect l="3875"/>
          <a:stretch/>
        </p:blipFill>
        <p:spPr>
          <a:xfrm>
            <a:off x="4230806" y="232013"/>
            <a:ext cx="6185498" cy="6318912"/>
          </a:xfrm>
          <a:prstGeom prst="rect">
            <a:avLst/>
          </a:prstGeom>
        </p:spPr>
      </p:pic>
      <p:sp>
        <p:nvSpPr>
          <p:cNvPr id="4" name="Title 1">
            <a:extLst>
              <a:ext uri="{FF2B5EF4-FFF2-40B4-BE49-F238E27FC236}">
                <a16:creationId xmlns:a16="http://schemas.microsoft.com/office/drawing/2014/main" id="{065AE78D-018B-4177-BA48-31B68E04E714}"/>
              </a:ext>
            </a:extLst>
          </p:cNvPr>
          <p:cNvSpPr>
            <a:spLocks noGrp="1"/>
          </p:cNvSpPr>
          <p:nvPr>
            <p:ph type="title"/>
          </p:nvPr>
        </p:nvSpPr>
        <p:spPr>
          <a:xfrm>
            <a:off x="913774" y="0"/>
            <a:ext cx="10364451" cy="955343"/>
          </a:xfrm>
        </p:spPr>
        <p:txBody>
          <a:bodyPr/>
          <a:lstStyle/>
          <a:p>
            <a:r>
              <a:rPr lang="en-US" dirty="0">
                <a:latin typeface="Times New Roman" panose="02020603050405020304" pitchFamily="18" charset="0"/>
                <a:cs typeface="Times New Roman" panose="02020603050405020304" pitchFamily="18" charset="0"/>
              </a:rPr>
              <a:t>UML ALGORITHM </a:t>
            </a:r>
          </a:p>
        </p:txBody>
      </p:sp>
      <p:sp>
        <p:nvSpPr>
          <p:cNvPr id="32" name="Title 1">
            <a:extLst>
              <a:ext uri="{FF2B5EF4-FFF2-40B4-BE49-F238E27FC236}">
                <a16:creationId xmlns:a16="http://schemas.microsoft.com/office/drawing/2014/main" id="{B81E4FDF-0E8C-4829-BA6F-E580D3ACF24B}"/>
              </a:ext>
            </a:extLst>
          </p:cNvPr>
          <p:cNvSpPr txBox="1">
            <a:spLocks/>
          </p:cNvSpPr>
          <p:nvPr/>
        </p:nvSpPr>
        <p:spPr>
          <a:xfrm>
            <a:off x="913774" y="838392"/>
            <a:ext cx="3057725" cy="471794"/>
          </a:xfrm>
          <a:prstGeom prst="rect">
            <a:avLst/>
          </a:prstGeom>
        </p:spPr>
        <p:txBody>
          <a:bodyPr vert="horz" lIns="91440" tIns="45720" rIns="91440" bIns="45720" rtlCol="0" anchor="ctr">
            <a:normAutofit/>
          </a:bodyPr>
          <a:lst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a:lstStyle>
          <a:p>
            <a:r>
              <a:rPr lang="en-US" sz="2000" dirty="0">
                <a:latin typeface="Times New Roman" panose="02020603050405020304" pitchFamily="18" charset="0"/>
                <a:cs typeface="Times New Roman" panose="02020603050405020304" pitchFamily="18" charset="0"/>
              </a:rPr>
              <a:t>Use case diagram</a:t>
            </a:r>
          </a:p>
        </p:txBody>
      </p:sp>
    </p:spTree>
    <p:extLst>
      <p:ext uri="{BB962C8B-B14F-4D97-AF65-F5344CB8AC3E}">
        <p14:creationId xmlns:p14="http://schemas.microsoft.com/office/powerpoint/2010/main" val="2413690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51D1E-6685-4138-8EE0-BD11781FAFE1}"/>
              </a:ext>
            </a:extLst>
          </p:cNvPr>
          <p:cNvSpPr>
            <a:spLocks noGrp="1"/>
          </p:cNvSpPr>
          <p:nvPr>
            <p:ph type="title"/>
          </p:nvPr>
        </p:nvSpPr>
        <p:spPr>
          <a:xfrm>
            <a:off x="838200" y="365125"/>
            <a:ext cx="4521200" cy="562923"/>
          </a:xfrm>
        </p:spPr>
        <p:txBody>
          <a:bodyPr>
            <a:normAutofit fontScale="90000"/>
          </a:bodyPr>
          <a:lstStyle/>
          <a:p>
            <a:r>
              <a:rPr lang="en-US" b="1" dirty="0">
                <a:latin typeface="Times New Roman" panose="02020603050405020304" pitchFamily="18" charset="0"/>
                <a:cs typeface="Times New Roman" panose="02020603050405020304" pitchFamily="18" charset="0"/>
              </a:rPr>
              <a:t>Activity diagram</a:t>
            </a:r>
            <a:endParaRPr lang="en-GB"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885AEA2-22E6-49E3-8368-78B9E0FF1692}"/>
              </a:ext>
            </a:extLst>
          </p:cNvPr>
          <p:cNvPicPr/>
          <p:nvPr/>
        </p:nvPicPr>
        <p:blipFill rotWithShape="1">
          <a:blip r:embed="rId2">
            <a:extLst>
              <a:ext uri="{BEBA8EAE-BF5A-486C-A8C5-ECC9F3942E4B}">
                <a14:imgProps xmlns:a14="http://schemas.microsoft.com/office/drawing/2010/main">
                  <a14:imgLayer r:embed="rId3">
                    <a14:imgEffect>
                      <a14:colorTemperature colorTemp="5900"/>
                    </a14:imgEffect>
                    <a14:imgEffect>
                      <a14:saturation sat="0"/>
                    </a14:imgEffect>
                    <a14:imgEffect>
                      <a14:brightnessContrast contrast="-20000"/>
                    </a14:imgEffect>
                  </a14:imgLayer>
                </a14:imgProps>
              </a:ext>
            </a:extLst>
          </a:blip>
          <a:srcRect r="3351" b="1361"/>
          <a:stretch/>
        </p:blipFill>
        <p:spPr bwMode="auto">
          <a:xfrm>
            <a:off x="1082133" y="928049"/>
            <a:ext cx="10205580" cy="509061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9430683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TotalTime>
  <Words>841</Words>
  <Application>Microsoft Office PowerPoint</Application>
  <PresentationFormat>Widescreen</PresentationFormat>
  <Paragraphs>42</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Calibri Light</vt:lpstr>
      <vt:lpstr>Times New Roman</vt:lpstr>
      <vt:lpstr>Office Theme</vt:lpstr>
      <vt:lpstr>DESIGN AND IMPLEMENTATION OF AN E-VOTING SYSTEM (CASE STUDY NACOSS, FEDERAL POLYTECHNIC, MUBI )      BY SUNDAY PHILIP (ST/CS/HND/21/054)    BEING A PROJECT PROPOSAL SUBMITTED TO THE DEPARTMENT OF COMPUTER SCIENCE, SCHOOL OF SCIENCE AND TECHNOLOGY, FEDERAL POLYTECHNIC, MUBI, ADAMAWA STATE. IN PARTIAL FULFILMENT OF THE REQUIREMENTS FOR THE AWARD OF HIGHER NATIONAL DIPLOMA (HND) IN COMPUTER SCIENCE.    PROJECT SUPERVISOR:  MR. YAYIRUS GARBA ULEA     JULY, 2023</vt:lpstr>
      <vt:lpstr>BACKGROUND TO THE STUDY</vt:lpstr>
      <vt:lpstr>PROBLEM STATEMENT</vt:lpstr>
      <vt:lpstr>AIM AND OBJECTIVES</vt:lpstr>
      <vt:lpstr>DISADVANTAGES OF EXISTING SYSTEM</vt:lpstr>
      <vt:lpstr>ADVANTAGES OF PROPOSED SYSTEM</vt:lpstr>
      <vt:lpstr>PROPOSED METHOD</vt:lpstr>
      <vt:lpstr>UML ALGORITHM </vt:lpstr>
      <vt:lpstr>Activity diagram</vt:lpstr>
      <vt:lpstr>SYSTEM ARCHITECTURE</vt:lpstr>
      <vt:lpstr>EXPECTED OUTCOME</vt:lpstr>
      <vt:lpstr>REFERENCES</vt:lpstr>
      <vt:lpstr>THANKS FOR LISTENING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AND IMPLEMENTATION OF A DATABASE PLATFORM FOR KEEPING DEMOGRAPHIC DATA IN NATIONAL POPULAITON COMMISSION (NPC) (CASE STUDY OF MUBI NORTH LOCAL GOVERNMENT, ADAMAWA STATE)  A PROJECT PROPOSAL  PRESENTED BY ABDULSALAM ABDULLAZIZ  ST/CS/HND/20/039   PRESENTED TO THE DEPARTMENT OF COMPUTER SCIENCE, SCHOOL OF SCIENCE AND TECHNOLOGY, FEDERAL POLYTECHNIC, MUBI, ADAMAWA STATE   AUGUST, 2022</dc:title>
  <dc:creator>AKAMSHU GABRIEL</dc:creator>
  <cp:lastModifiedBy>KPONKIUS</cp:lastModifiedBy>
  <cp:revision>29</cp:revision>
  <dcterms:created xsi:type="dcterms:W3CDTF">2022-08-06T09:38:34Z</dcterms:created>
  <dcterms:modified xsi:type="dcterms:W3CDTF">2023-07-12T07:51:14Z</dcterms:modified>
</cp:coreProperties>
</file>