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8"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3D1-7692-4012-84D9-1991D210D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9DD76-E292-4BA8-BC6D-5FE276199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096B71A-81CF-4E3B-AA16-97340546A922}"/>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5" name="Footer Placeholder 4">
            <a:extLst>
              <a:ext uri="{FF2B5EF4-FFF2-40B4-BE49-F238E27FC236}">
                <a16:creationId xmlns:a16="http://schemas.microsoft.com/office/drawing/2014/main" id="{F49CB283-2157-43F8-9860-17581BD21A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22DB08-EC16-49B1-A5A1-3E919D7CF7C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13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9494-B19D-412C-91A2-8CB3CCC8D4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7F19C4-B606-4807-A5EA-ED2A34420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0F8420-CE79-4612-B971-46E7098B8655}"/>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DF874B49-6DC4-4C92-B0F7-398CEE58CE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048A7C-70AF-4100-A778-E40DB03202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64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00768-A735-407E-B644-CE512896D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663B5A-4A73-481B-900F-5A54B419B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9F7352-22D4-450F-B954-FB49E936D28E}"/>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177A8CD3-C225-4B7C-8D23-B1D2D90B49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3FEBA9-984E-4805-A001-CE795B9B83B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31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2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B246-E681-45E1-B0E0-EC5D37915F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17A704-AC37-4570-AFF0-ADDED2521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95DBD4-E2D6-4715-8306-E0952F0DECE2}"/>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1FB41B52-44AC-45F5-B437-3881716E58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D1D9EC-FD38-4615-83FF-767B9D8738E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31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1133-B93D-4BFA-B5F4-95ADA1770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862209-40DF-45E3-9230-FAC451E06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5EABF-8623-4CE6-B11D-C1A8D847AF87}"/>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5" name="Footer Placeholder 4">
            <a:extLst>
              <a:ext uri="{FF2B5EF4-FFF2-40B4-BE49-F238E27FC236}">
                <a16:creationId xmlns:a16="http://schemas.microsoft.com/office/drawing/2014/main" id="{FFA3C449-5631-4CC6-A996-1B55AF5A4D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B0209F-26B2-4F90-83F0-F568872B82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66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4DB4-B7E7-4B9C-A2FC-60C7873A41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F41A7B-B51D-412E-96DE-9698E3DB6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9B9773-6362-4DE0-B410-D28E4E137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4D146D-0261-4079-9690-A8DCD5514550}"/>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6" name="Footer Placeholder 5">
            <a:extLst>
              <a:ext uri="{FF2B5EF4-FFF2-40B4-BE49-F238E27FC236}">
                <a16:creationId xmlns:a16="http://schemas.microsoft.com/office/drawing/2014/main" id="{62C290CD-EFA1-40F3-B9B7-757C1C638C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870FA4-F96D-44CB-B06E-32984833EF4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99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2C1E-2BA2-4AAD-99D9-10D5ECB09E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1F8461-A065-4CF3-A2E8-B207DAE5B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199C2-6339-4ADE-AB90-1A36FF15F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C8549-6AA9-43A2-BB46-A6B87A4F6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729E2-F5FF-44D9-B92D-88CC5DD8B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EE93D0-3512-491F-8FE3-D647DF762269}"/>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8" name="Footer Placeholder 7">
            <a:extLst>
              <a:ext uri="{FF2B5EF4-FFF2-40B4-BE49-F238E27FC236}">
                <a16:creationId xmlns:a16="http://schemas.microsoft.com/office/drawing/2014/main" id="{9470A352-B367-4635-AFEB-0BAFC53C3D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5F5A72-E897-48D1-AC41-2A5897DC787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64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1718-AB27-42FF-B846-825BE9B8BE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75C368-CCB5-4347-A49F-AF211DE5F33B}"/>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4" name="Footer Placeholder 3">
            <a:extLst>
              <a:ext uri="{FF2B5EF4-FFF2-40B4-BE49-F238E27FC236}">
                <a16:creationId xmlns:a16="http://schemas.microsoft.com/office/drawing/2014/main" id="{63ADF1D0-5910-4A19-A598-6E8EB7FC3C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EC70EB-F43D-40D5-A9A5-A5F4789529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21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61567-30E1-4923-9FC0-F41D6165698D}"/>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3" name="Footer Placeholder 2">
            <a:extLst>
              <a:ext uri="{FF2B5EF4-FFF2-40B4-BE49-F238E27FC236}">
                <a16:creationId xmlns:a16="http://schemas.microsoft.com/office/drawing/2014/main" id="{BEA96DBB-86AF-4E00-827D-3C35BA6F4B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E4BD4A-3DEC-4FF4-A02A-77D085A275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6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1A55-24BC-4069-AEE2-E6C3EC9D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297440-99D1-47BC-A856-14CB885D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37F6E18-27DB-4F2A-8872-F877A2A8A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114DD-B21C-4498-A5B0-C46A33981DC7}"/>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6" name="Footer Placeholder 5">
            <a:extLst>
              <a:ext uri="{FF2B5EF4-FFF2-40B4-BE49-F238E27FC236}">
                <a16:creationId xmlns:a16="http://schemas.microsoft.com/office/drawing/2014/main" id="{B8848384-CC50-45BF-A5A8-F62F23373B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745855-EE5F-4FFF-BAE4-0347B7F1431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647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9F3-E877-43B3-A02C-A9C0FF4CB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E2B634-C6F6-4679-B102-0BD43ACEA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44B2EB-88A8-4CDF-B9B6-BE9AD19E5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095A2-98C7-435C-B12B-8207F56399A3}"/>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6" name="Footer Placeholder 5">
            <a:extLst>
              <a:ext uri="{FF2B5EF4-FFF2-40B4-BE49-F238E27FC236}">
                <a16:creationId xmlns:a16="http://schemas.microsoft.com/office/drawing/2014/main" id="{85531ED0-70CF-4497-BB7E-F75475F144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2F2667-1AB8-48B8-9888-88F8BE74A0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69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1AC79-859F-421E-A60E-064CC3E17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080446-191F-4E0B-A277-B26B8E459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A7DDF2-E0C0-4565-9631-50EBB19FB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B90D982D-907B-4601-86A6-EAE90F727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F1AC4E-97AE-4746-BD5A-3E45FF435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46719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1458-AAA9-4B1A-B354-F9E4A7E0D9BE}"/>
              </a:ext>
            </a:extLst>
          </p:cNvPr>
          <p:cNvSpPr>
            <a:spLocks noGrp="1"/>
          </p:cNvSpPr>
          <p:nvPr>
            <p:ph type="ctrTitle"/>
          </p:nvPr>
        </p:nvSpPr>
        <p:spPr>
          <a:xfrm>
            <a:off x="259307" y="150125"/>
            <a:ext cx="11655189" cy="6523629"/>
          </a:xfrm>
          <a:solidFill>
            <a:schemeClr val="bg1"/>
          </a:solidFill>
        </p:spPr>
        <p:txBody>
          <a:bodyPr>
            <a:noAutofit/>
          </a:bodyPr>
          <a:lstStyle/>
          <a:p>
            <a:r>
              <a:rPr lang="en-GB" sz="2400" b="1" dirty="0">
                <a:latin typeface="Times New Roman" panose="02020603050405020304" pitchFamily="18" charset="0"/>
                <a:cs typeface="Times New Roman" panose="02020603050405020304" pitchFamily="18" charset="0"/>
              </a:rPr>
              <a:t>DESIGN AND IMPLEMENTATION OF A FOOD ORDERING SYSTEM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(CASE STUDY AMAZI EATERY, FEDERAL POLYTECHNIC, MUBI)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BASHERU USENI MUHAMMAD</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(ST/CS/HND/21/053)</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BEING A PROJECT PROPOSAL SUBMITTED TO THE DEPARTMENT OF COMPUTER SCIENCE, SCHOOL OF SCIENCE AND TECHNOLOGY, FEDERAL POLYTECHNIC, MUBI, ADAMAWA STATE. IN PARTIAL FULFILMENT OF THE REQUIREMENTS FOR THE AWARD OF HIGHER NATIONAL DIPLOMA (HND) IN COMPUTER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PROJECT SUPERVISOR:  MR. </a:t>
            </a:r>
            <a:r>
              <a:rPr lang="en-GB" sz="2400" b="1">
                <a:latin typeface="Times New Roman" panose="02020603050405020304" pitchFamily="18" charset="0"/>
                <a:cs typeface="Times New Roman" panose="02020603050405020304" pitchFamily="18" charset="0"/>
              </a:rPr>
              <a:t>YAYIRUS GARBA ULEA</a:t>
            </a:r>
            <a:br>
              <a:rPr lang="en-GB" sz="2400" b="1">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JULY, 2023</a:t>
            </a:r>
          </a:p>
        </p:txBody>
      </p:sp>
    </p:spTree>
    <p:extLst>
      <p:ext uri="{BB962C8B-B14F-4D97-AF65-F5344CB8AC3E}">
        <p14:creationId xmlns:p14="http://schemas.microsoft.com/office/powerpoint/2010/main" val="161458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872D8-E72A-4084-A4D7-5F950C95577C}"/>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SYSTEM ARCHITECTURE</a:t>
            </a:r>
          </a:p>
        </p:txBody>
      </p:sp>
      <p:pic>
        <p:nvPicPr>
          <p:cNvPr id="16" name="Picture 15">
            <a:extLst>
              <a:ext uri="{FF2B5EF4-FFF2-40B4-BE49-F238E27FC236}">
                <a16:creationId xmlns:a16="http://schemas.microsoft.com/office/drawing/2014/main" id="{A60DAEDF-6C34-4AFF-A1E7-8C64C5FF5CCE}"/>
              </a:ext>
            </a:extLst>
          </p:cNvPr>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b="62715"/>
          <a:stretch/>
        </p:blipFill>
        <p:spPr bwMode="auto">
          <a:xfrm>
            <a:off x="1451717" y="2113751"/>
            <a:ext cx="9288565" cy="19139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394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90B-65A0-4E93-B4F8-30624474D27F}"/>
              </a:ext>
            </a:extLst>
          </p:cNvPr>
          <p:cNvSpPr>
            <a:spLocks noGrp="1"/>
          </p:cNvSpPr>
          <p:nvPr>
            <p:ph type="title"/>
          </p:nvPr>
        </p:nvSpPr>
        <p:spPr>
          <a:xfrm>
            <a:off x="913774" y="168141"/>
            <a:ext cx="10364451" cy="869089"/>
          </a:xfrm>
        </p:spPr>
        <p:txBody>
          <a:bodyPr>
            <a:normAutofit/>
          </a:bodyPr>
          <a:lstStyle/>
          <a:p>
            <a:r>
              <a:rPr lang="en-US" sz="5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5BC37E0-18E6-410B-BA8C-6113FC719D44}"/>
              </a:ext>
            </a:extLst>
          </p:cNvPr>
          <p:cNvSpPr txBox="1"/>
          <p:nvPr/>
        </p:nvSpPr>
        <p:spPr>
          <a:xfrm>
            <a:off x="627797" y="1037230"/>
            <a:ext cx="11191164" cy="5509200"/>
          </a:xfrm>
          <a:prstGeom prst="rect">
            <a:avLst/>
          </a:prstGeom>
          <a:noFill/>
        </p:spPr>
        <p:txBody>
          <a:bodyPr wrap="square" rtlCol="0">
            <a:spAutoFit/>
          </a:bodyPr>
          <a:lstStyle/>
          <a:p>
            <a:pPr marL="463550" indent="-463550" algn="just"/>
            <a:r>
              <a:rPr lang="en-GB" sz="2200" dirty="0">
                <a:latin typeface="Times New Roman" panose="02020603050405020304" pitchFamily="18" charset="0"/>
                <a:cs typeface="Times New Roman" panose="02020603050405020304" pitchFamily="18" charset="0"/>
              </a:rPr>
              <a:t>Chen, H., Cai, D., &amp; Zhou, H. (2018). What Determines Customer Satisfaction in Mobile Food Ordering Apps? Evidence from China. </a:t>
            </a:r>
            <a:r>
              <a:rPr lang="en-GB" sz="2200" i="1" dirty="0">
                <a:latin typeface="Times New Roman" panose="02020603050405020304" pitchFamily="18" charset="0"/>
                <a:cs typeface="Times New Roman" panose="02020603050405020304" pitchFamily="18" charset="0"/>
              </a:rPr>
              <a:t>International Journal of Information Management</a:t>
            </a:r>
            <a:r>
              <a:rPr lang="en-GB" sz="2200" dirty="0">
                <a:latin typeface="Times New Roman" panose="02020603050405020304" pitchFamily="18" charset="0"/>
                <a:cs typeface="Times New Roman" panose="02020603050405020304" pitchFamily="18" charset="0"/>
              </a:rPr>
              <a:t>, 43, 228-242. </a:t>
            </a:r>
          </a:p>
          <a:p>
            <a:pPr marL="463550" indent="-463550" algn="just"/>
            <a:r>
              <a:rPr lang="en-GB" sz="2200" dirty="0">
                <a:latin typeface="Times New Roman" panose="02020603050405020304" pitchFamily="18" charset="0"/>
                <a:cs typeface="Times New Roman" panose="02020603050405020304" pitchFamily="18" charset="0"/>
              </a:rPr>
              <a:t>Chen, H., Liu, Y., &amp; Liu, J. (2020). Design and Implementation of a Web-Based Food Ordering System. </a:t>
            </a:r>
            <a:r>
              <a:rPr lang="en-GB" sz="2200" i="1" dirty="0">
                <a:latin typeface="Times New Roman" panose="02020603050405020304" pitchFamily="18" charset="0"/>
                <a:cs typeface="Times New Roman" panose="02020603050405020304" pitchFamily="18" charset="0"/>
              </a:rPr>
              <a:t>In 2020 IEEE International Conference on Artificial Intelligence and Computer Applications (ICAICA)</a:t>
            </a:r>
            <a:r>
              <a:rPr lang="en-GB" sz="2200" dirty="0">
                <a:latin typeface="Times New Roman" panose="02020603050405020304" pitchFamily="18" charset="0"/>
                <a:cs typeface="Times New Roman" panose="02020603050405020304" pitchFamily="18" charset="0"/>
              </a:rPr>
              <a:t>, 21(1), 34-37.</a:t>
            </a:r>
          </a:p>
          <a:p>
            <a:pPr marL="463550" indent="-463550" algn="just"/>
            <a:r>
              <a:rPr lang="en-GB" sz="2200" dirty="0">
                <a:latin typeface="Times New Roman" panose="02020603050405020304" pitchFamily="18" charset="0"/>
                <a:cs typeface="Times New Roman" panose="02020603050405020304" pitchFamily="18" charset="0"/>
              </a:rPr>
              <a:t>Huang, Z., Li, Y., &amp; Yu, Q. (2019). User Experience Design of Mobile Food Ordering System. </a:t>
            </a:r>
            <a:r>
              <a:rPr lang="en-GB" sz="2200" i="1" dirty="0">
                <a:latin typeface="Times New Roman" panose="02020603050405020304" pitchFamily="18" charset="0"/>
                <a:cs typeface="Times New Roman" panose="02020603050405020304" pitchFamily="18" charset="0"/>
              </a:rPr>
              <a:t>In 2019 IEEE International Conference on Industrial Engineering and Engineering Management (IEEM),</a:t>
            </a:r>
            <a:r>
              <a:rPr lang="en-GB" sz="2200" dirty="0">
                <a:latin typeface="Times New Roman" panose="02020603050405020304" pitchFamily="18" charset="0"/>
                <a:cs typeface="Times New Roman" panose="02020603050405020304" pitchFamily="18" charset="0"/>
              </a:rPr>
              <a:t> 5(1), 1610-1614.</a:t>
            </a:r>
          </a:p>
          <a:p>
            <a:pPr marL="463550" indent="-463550" algn="just"/>
            <a:r>
              <a:rPr lang="en-GB" sz="2200" dirty="0">
                <a:latin typeface="Times New Roman" panose="02020603050405020304" pitchFamily="18" charset="0"/>
                <a:cs typeface="Times New Roman" panose="02020603050405020304" pitchFamily="18" charset="0"/>
              </a:rPr>
              <a:t>Hwang, J., &amp; Ryu, K. (2017). The Influence of Food Quality, Service Quality, and Price on Customer Satisfaction and </a:t>
            </a:r>
            <a:r>
              <a:rPr lang="en-GB" sz="2200" dirty="0" err="1">
                <a:latin typeface="Times New Roman" panose="02020603050405020304" pitchFamily="18" charset="0"/>
                <a:cs typeface="Times New Roman" panose="02020603050405020304" pitchFamily="18" charset="0"/>
              </a:rPr>
              <a:t>Behavioral</a:t>
            </a:r>
            <a:r>
              <a:rPr lang="en-GB" sz="2200" dirty="0">
                <a:latin typeface="Times New Roman" panose="02020603050405020304" pitchFamily="18" charset="0"/>
                <a:cs typeface="Times New Roman" panose="02020603050405020304" pitchFamily="18" charset="0"/>
              </a:rPr>
              <a:t> Intention in Quick-Casual Restaurants: Moderating Role of Perceived Hygiene Factors. </a:t>
            </a:r>
            <a:r>
              <a:rPr lang="en-GB" sz="2200" i="1" dirty="0">
                <a:latin typeface="Times New Roman" panose="02020603050405020304" pitchFamily="18" charset="0"/>
                <a:cs typeface="Times New Roman" panose="02020603050405020304" pitchFamily="18" charset="0"/>
              </a:rPr>
              <a:t>Journal of Hospitality Marketing &amp; Management,</a:t>
            </a:r>
            <a:r>
              <a:rPr lang="en-GB" sz="2200" dirty="0">
                <a:latin typeface="Times New Roman" panose="02020603050405020304" pitchFamily="18" charset="0"/>
                <a:cs typeface="Times New Roman" panose="02020603050405020304" pitchFamily="18" charset="0"/>
              </a:rPr>
              <a:t> 26(8), 872-892.</a:t>
            </a:r>
          </a:p>
          <a:p>
            <a:pPr marL="463550" indent="-463550" algn="just"/>
            <a:r>
              <a:rPr lang="en-GB" sz="2200" dirty="0">
                <a:latin typeface="Times New Roman" panose="02020603050405020304" pitchFamily="18" charset="0"/>
                <a:cs typeface="Times New Roman" panose="02020603050405020304" pitchFamily="18" charset="0"/>
              </a:rPr>
              <a:t>Jang, J., &amp; </a:t>
            </a:r>
            <a:r>
              <a:rPr lang="en-GB" sz="2200" dirty="0" err="1">
                <a:latin typeface="Times New Roman" panose="02020603050405020304" pitchFamily="18" charset="0"/>
                <a:cs typeface="Times New Roman" panose="02020603050405020304" pitchFamily="18" charset="0"/>
              </a:rPr>
              <a:t>Namkung</a:t>
            </a:r>
            <a:r>
              <a:rPr lang="en-GB" sz="2200" dirty="0">
                <a:latin typeface="Times New Roman" panose="02020603050405020304" pitchFamily="18" charset="0"/>
                <a:cs typeface="Times New Roman" panose="02020603050405020304" pitchFamily="18" charset="0"/>
              </a:rPr>
              <a:t>, Y. (2009). Perceived Quality, Emotions, and </a:t>
            </a:r>
            <a:r>
              <a:rPr lang="en-GB" sz="2200" dirty="0" err="1">
                <a:latin typeface="Times New Roman" panose="02020603050405020304" pitchFamily="18" charset="0"/>
                <a:cs typeface="Times New Roman" panose="02020603050405020304" pitchFamily="18" charset="0"/>
              </a:rPr>
              <a:t>Behavioral</a:t>
            </a:r>
            <a:r>
              <a:rPr lang="en-GB" sz="2200" dirty="0">
                <a:latin typeface="Times New Roman" panose="02020603050405020304" pitchFamily="18" charset="0"/>
                <a:cs typeface="Times New Roman" panose="02020603050405020304" pitchFamily="18" charset="0"/>
              </a:rPr>
              <a:t> Intentions: Application of an Extended Mehrabian-Russell Model to Restaurants. </a:t>
            </a:r>
            <a:r>
              <a:rPr lang="en-GB" sz="2200" i="1" dirty="0">
                <a:latin typeface="Times New Roman" panose="02020603050405020304" pitchFamily="18" charset="0"/>
                <a:cs typeface="Times New Roman" panose="02020603050405020304" pitchFamily="18" charset="0"/>
              </a:rPr>
              <a:t>Journal of Business Research</a:t>
            </a:r>
            <a:r>
              <a:rPr lang="en-GB" sz="2200" dirty="0">
                <a:latin typeface="Times New Roman" panose="02020603050405020304" pitchFamily="18" charset="0"/>
                <a:cs typeface="Times New Roman" panose="02020603050405020304" pitchFamily="18" charset="0"/>
              </a:rPr>
              <a:t>, 62(4), 451-460. </a:t>
            </a:r>
          </a:p>
        </p:txBody>
      </p:sp>
    </p:spTree>
    <p:extLst>
      <p:ext uri="{BB962C8B-B14F-4D97-AF65-F5344CB8AC3E}">
        <p14:creationId xmlns:p14="http://schemas.microsoft.com/office/powerpoint/2010/main" val="87262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6539-BFFD-41E9-8B8D-4F119446ACCC}"/>
              </a:ext>
            </a:extLst>
          </p:cNvPr>
          <p:cNvSpPr>
            <a:spLocks noGrp="1"/>
          </p:cNvSpPr>
          <p:nvPr>
            <p:ph type="title"/>
          </p:nvPr>
        </p:nvSpPr>
        <p:spPr>
          <a:xfrm>
            <a:off x="913774" y="2488260"/>
            <a:ext cx="10364451" cy="1596177"/>
          </a:xfrm>
        </p:spPr>
        <p:txBody>
          <a:bodyPr/>
          <a:lstStyle/>
          <a:p>
            <a:pPr algn="ctr"/>
            <a:r>
              <a:rPr lang="en-US" b="1" dirty="0">
                <a:latin typeface="Times New Roman" panose="02020603050405020304" pitchFamily="18" charset="0"/>
                <a:cs typeface="Times New Roman" panose="02020603050405020304" pitchFamily="18" charset="0"/>
              </a:rPr>
              <a:t>THANKS FOR LISTENING </a:t>
            </a:r>
          </a:p>
        </p:txBody>
      </p:sp>
    </p:spTree>
    <p:extLst>
      <p:ext uri="{BB962C8B-B14F-4D97-AF65-F5344CB8AC3E}">
        <p14:creationId xmlns:p14="http://schemas.microsoft.com/office/powerpoint/2010/main" val="41855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3550-828D-4742-A21F-1EECBACE0D55}"/>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BACKGROUND TO THE STUDY</a:t>
            </a:r>
          </a:p>
        </p:txBody>
      </p:sp>
      <p:sp>
        <p:nvSpPr>
          <p:cNvPr id="8" name="TextBox 7">
            <a:extLst>
              <a:ext uri="{FF2B5EF4-FFF2-40B4-BE49-F238E27FC236}">
                <a16:creationId xmlns:a16="http://schemas.microsoft.com/office/drawing/2014/main" id="{4A61275E-8AC5-4FDE-933D-868D83248EBE}"/>
              </a:ext>
            </a:extLst>
          </p:cNvPr>
          <p:cNvSpPr txBox="1"/>
          <p:nvPr/>
        </p:nvSpPr>
        <p:spPr>
          <a:xfrm>
            <a:off x="627797" y="820529"/>
            <a:ext cx="11150222" cy="5573129"/>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In today's fast-paced world, the food industry is undergoing a significant transformation, driven by advancements in technology and changing consumer preferences. Restaurants and eateries are increasingly adopting innovative solutions to improve operational efficiency, enhance customer experience, and stay competitive. One area of focus is the implementation of food ordering systems, which streamline the ordering process and enable seamless interaction between customers, restaurant staff, and kitchen operations. The food industry is constantly evolving, and technological advancements have significantly influenced the way restaurants and eateries operate. One area that has experienced notable transformation is the ordering process, with the introduction of food ordering systems.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2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FA1C0-829C-4701-BFFD-DCBBCFFBD47D}"/>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8E51D08-893B-4A01-AF0F-8F376492F8D2}"/>
              </a:ext>
            </a:extLst>
          </p:cNvPr>
          <p:cNvSpPr txBox="1"/>
          <p:nvPr/>
        </p:nvSpPr>
        <p:spPr>
          <a:xfrm>
            <a:off x="368490" y="955343"/>
            <a:ext cx="11313993" cy="3349956"/>
          </a:xfrm>
          <a:prstGeom prst="rect">
            <a:avLst/>
          </a:prstGeom>
          <a:noFill/>
        </p:spPr>
        <p:txBody>
          <a:bodyPr wrap="square" rtlCol="0">
            <a:spAutoFit/>
          </a:bodyPr>
          <a:lstStyle/>
          <a:p>
            <a:pPr algn="just">
              <a:lnSpc>
                <a:spcPct val="150000"/>
              </a:lnSpc>
            </a:pPr>
            <a:r>
              <a:rPr lang="en-GB" sz="2400" dirty="0" err="1">
                <a:latin typeface="Times New Roman" panose="02020603050405020304" pitchFamily="18" charset="0"/>
                <a:cs typeface="Times New Roman" panose="02020603050405020304" pitchFamily="18" charset="0"/>
              </a:rPr>
              <a:t>Amazi</a:t>
            </a:r>
            <a:r>
              <a:rPr lang="en-GB" sz="2400" dirty="0">
                <a:latin typeface="Times New Roman" panose="02020603050405020304" pitchFamily="18" charset="0"/>
                <a:cs typeface="Times New Roman" panose="02020603050405020304" pitchFamily="18" charset="0"/>
              </a:rPr>
              <a:t> Eatery, a popular restaurant chain, has been facing challenges related to order management, customer satisfaction, and operational efficiency. The traditional manual ordering process has resulted in inefficiencies, order inaccuracies, and long waiting times, leading to customer dissatisfaction and potential revenue loss. To address these issues, there is a need for an effective food ordering system that can streamline operations, improve order accuracy, and enhance the overall dining experience.</a:t>
            </a:r>
          </a:p>
        </p:txBody>
      </p:sp>
    </p:spTree>
    <p:extLst>
      <p:ext uri="{BB962C8B-B14F-4D97-AF65-F5344CB8AC3E}">
        <p14:creationId xmlns:p14="http://schemas.microsoft.com/office/powerpoint/2010/main" val="28464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4BB712-1915-41E4-894E-DD886F2DA876}"/>
              </a:ext>
            </a:extLst>
          </p:cNvPr>
          <p:cNvSpPr>
            <a:spLocks noGrp="1"/>
          </p:cNvSpPr>
          <p:nvPr>
            <p:ph type="title"/>
          </p:nvPr>
        </p:nvSpPr>
        <p:spPr>
          <a:xfrm>
            <a:off x="913774" y="0"/>
            <a:ext cx="10364451" cy="955343"/>
          </a:xfrm>
        </p:spPr>
        <p:txBody>
          <a:bodyPr/>
          <a:lstStyle/>
          <a:p>
            <a:r>
              <a:rPr lang="en-US" b="1" dirty="0">
                <a:latin typeface="Times New Roman" panose="02020603050405020304" pitchFamily="18" charset="0"/>
                <a:cs typeface="Times New Roman" panose="02020603050405020304" pitchFamily="18" charset="0"/>
              </a:rPr>
              <a:t>AIM AND OBJECTIVES</a:t>
            </a:r>
          </a:p>
        </p:txBody>
      </p:sp>
      <p:sp>
        <p:nvSpPr>
          <p:cNvPr id="5" name="TextBox 4">
            <a:extLst>
              <a:ext uri="{FF2B5EF4-FFF2-40B4-BE49-F238E27FC236}">
                <a16:creationId xmlns:a16="http://schemas.microsoft.com/office/drawing/2014/main" id="{2876060C-1A9A-4AAA-9ECC-B1A7E1FA2DA0}"/>
              </a:ext>
            </a:extLst>
          </p:cNvPr>
          <p:cNvSpPr txBox="1"/>
          <p:nvPr/>
        </p:nvSpPr>
        <p:spPr>
          <a:xfrm>
            <a:off x="723331" y="955343"/>
            <a:ext cx="11204812" cy="5185522"/>
          </a:xfrm>
          <a:prstGeom prst="rect">
            <a:avLst/>
          </a:prstGeom>
          <a:noFill/>
        </p:spPr>
        <p:txBody>
          <a:bodyPr wrap="square" rtlCol="0">
            <a:spAutoFit/>
          </a:bodyPr>
          <a:lstStyle/>
          <a:p>
            <a:pPr algn="just">
              <a:lnSpc>
                <a:spcPct val="150000"/>
              </a:lnSpc>
            </a:pPr>
            <a:r>
              <a:rPr lang="en-GB" sz="2800" dirty="0">
                <a:latin typeface="Times New Roman" panose="02020603050405020304" pitchFamily="18" charset="0"/>
                <a:cs typeface="Times New Roman" panose="02020603050405020304" pitchFamily="18" charset="0"/>
              </a:rPr>
              <a:t>The aim of this project is to design and implement a food ordering system at </a:t>
            </a:r>
            <a:r>
              <a:rPr lang="en-GB" sz="2800" dirty="0" err="1">
                <a:latin typeface="Times New Roman" panose="02020603050405020304" pitchFamily="18" charset="0"/>
                <a:cs typeface="Times New Roman" panose="02020603050405020304" pitchFamily="18" charset="0"/>
              </a:rPr>
              <a:t>Amazi</a:t>
            </a:r>
            <a:r>
              <a:rPr lang="en-GB" sz="2800" dirty="0">
                <a:latin typeface="Times New Roman" panose="02020603050405020304" pitchFamily="18" charset="0"/>
                <a:cs typeface="Times New Roman" panose="02020603050405020304" pitchFamily="18" charset="0"/>
              </a:rPr>
              <a:t> Eatery, focusing on the following specific objectives:</a:t>
            </a:r>
          </a:p>
          <a:p>
            <a:pPr marL="571500" lvl="0" indent="-571500" algn="just">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To identify the challenges faced by </a:t>
            </a:r>
            <a:r>
              <a:rPr lang="en-GB" sz="2800" dirty="0" err="1">
                <a:latin typeface="Times New Roman" panose="02020603050405020304" pitchFamily="18" charset="0"/>
                <a:cs typeface="Times New Roman" panose="02020603050405020304" pitchFamily="18" charset="0"/>
              </a:rPr>
              <a:t>Amazi</a:t>
            </a:r>
            <a:r>
              <a:rPr lang="en-GB" sz="2800" dirty="0">
                <a:latin typeface="Times New Roman" panose="02020603050405020304" pitchFamily="18" charset="0"/>
                <a:cs typeface="Times New Roman" panose="02020603050405020304" pitchFamily="18" charset="0"/>
              </a:rPr>
              <a:t> Eatery in its current order management process.</a:t>
            </a:r>
          </a:p>
          <a:p>
            <a:pPr marL="571500" lvl="0" indent="-571500" algn="just">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To design and develop a comprehensive food ordering system that caters to the specific needs of </a:t>
            </a:r>
            <a:r>
              <a:rPr lang="en-GB" sz="2800" dirty="0" err="1">
                <a:latin typeface="Times New Roman" panose="02020603050405020304" pitchFamily="18" charset="0"/>
                <a:cs typeface="Times New Roman" panose="02020603050405020304" pitchFamily="18" charset="0"/>
              </a:rPr>
              <a:t>Amazi</a:t>
            </a:r>
            <a:r>
              <a:rPr lang="en-GB" sz="2800" dirty="0">
                <a:latin typeface="Times New Roman" panose="02020603050405020304" pitchFamily="18" charset="0"/>
                <a:cs typeface="Times New Roman" panose="02020603050405020304" pitchFamily="18" charset="0"/>
              </a:rPr>
              <a:t> Eatery.</a:t>
            </a:r>
          </a:p>
          <a:p>
            <a:pPr marL="571500" lvl="0" indent="-571500" algn="just">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To design a secure system where order records of </a:t>
            </a:r>
            <a:r>
              <a:rPr lang="en-GB" sz="2800" dirty="0" err="1">
                <a:latin typeface="Times New Roman" panose="02020603050405020304" pitchFamily="18" charset="0"/>
                <a:cs typeface="Times New Roman" panose="02020603050405020304" pitchFamily="18" charset="0"/>
              </a:rPr>
              <a:t>Amazi</a:t>
            </a:r>
            <a:r>
              <a:rPr lang="en-GB" sz="2800" dirty="0">
                <a:latin typeface="Times New Roman" panose="02020603050405020304" pitchFamily="18" charset="0"/>
                <a:cs typeface="Times New Roman" panose="02020603050405020304" pitchFamily="18" charset="0"/>
              </a:rPr>
              <a:t> eatery can be kept and retrieved when needed.</a:t>
            </a:r>
          </a:p>
        </p:txBody>
      </p:sp>
    </p:spTree>
    <p:extLst>
      <p:ext uri="{BB962C8B-B14F-4D97-AF65-F5344CB8AC3E}">
        <p14:creationId xmlns:p14="http://schemas.microsoft.com/office/powerpoint/2010/main" val="4007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C23BF1-3700-40A7-99A7-6A618A1724FF}"/>
              </a:ext>
            </a:extLst>
          </p:cNvPr>
          <p:cNvSpPr>
            <a:spLocks noGrp="1"/>
          </p:cNvSpPr>
          <p:nvPr>
            <p:ph type="title"/>
          </p:nvPr>
        </p:nvSpPr>
        <p:spPr>
          <a:xfrm>
            <a:off x="913774" y="0"/>
            <a:ext cx="10364451" cy="955343"/>
          </a:xfrm>
        </p:spPr>
        <p:txBody>
          <a:bodyPr>
            <a:noAutofit/>
          </a:bodyPr>
          <a:lstStyle/>
          <a:p>
            <a:r>
              <a:rPr lang="en-US" sz="3600" b="1" dirty="0">
                <a:latin typeface="Times New Roman" panose="02020603050405020304" pitchFamily="18" charset="0"/>
                <a:cs typeface="Times New Roman" panose="02020603050405020304" pitchFamily="18" charset="0"/>
              </a:rPr>
              <a:t>DISADVANTAGES OF EXISTING SYSTEM</a:t>
            </a:r>
          </a:p>
        </p:txBody>
      </p:sp>
      <p:sp>
        <p:nvSpPr>
          <p:cNvPr id="5" name="TextBox 4">
            <a:extLst>
              <a:ext uri="{FF2B5EF4-FFF2-40B4-BE49-F238E27FC236}">
                <a16:creationId xmlns:a16="http://schemas.microsoft.com/office/drawing/2014/main" id="{082EEE5B-3292-4890-8658-356D9F4FD0D0}"/>
              </a:ext>
            </a:extLst>
          </p:cNvPr>
          <p:cNvSpPr txBox="1"/>
          <p:nvPr/>
        </p:nvSpPr>
        <p:spPr>
          <a:xfrm>
            <a:off x="723331" y="955343"/>
            <a:ext cx="10959152" cy="3903954"/>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The manual system for food ordering, which typically involves handwritten order forms or verbal communication between customers and restaurant staff, has several disadvantages. These disadvantages highlight the need for an automated food ordering system like the one implemented at </a:t>
            </a:r>
            <a:r>
              <a:rPr lang="en-GB" sz="2400" dirty="0" err="1">
                <a:latin typeface="Times New Roman" panose="02020603050405020304" pitchFamily="18" charset="0"/>
                <a:cs typeface="Times New Roman" panose="02020603050405020304" pitchFamily="18" charset="0"/>
              </a:rPr>
              <a:t>Amazi</a:t>
            </a:r>
            <a:r>
              <a:rPr lang="en-GB" sz="2400" dirty="0">
                <a:latin typeface="Times New Roman" panose="02020603050405020304" pitchFamily="18" charset="0"/>
                <a:cs typeface="Times New Roman" panose="02020603050405020304" pitchFamily="18" charset="0"/>
              </a:rPr>
              <a:t> Eatery. Manual systems are prone to human errors such as misinterpreting handwritten orders, incorrect entry of order details, or miscommunication between staff members. These errors can lead to order inaccuracies, delays, and customer dissatisfaction.</a:t>
            </a:r>
          </a:p>
        </p:txBody>
      </p:sp>
    </p:spTree>
    <p:extLst>
      <p:ext uri="{BB962C8B-B14F-4D97-AF65-F5344CB8AC3E}">
        <p14:creationId xmlns:p14="http://schemas.microsoft.com/office/powerpoint/2010/main" val="5701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7FDAA0-66B0-44EC-AFCC-72EA46E981B6}"/>
              </a:ext>
            </a:extLst>
          </p:cNvPr>
          <p:cNvSpPr>
            <a:spLocks noGrp="1"/>
          </p:cNvSpPr>
          <p:nvPr>
            <p:ph type="title"/>
          </p:nvPr>
        </p:nvSpPr>
        <p:spPr>
          <a:xfrm>
            <a:off x="913774" y="0"/>
            <a:ext cx="10364451" cy="955343"/>
          </a:xfrm>
        </p:spPr>
        <p:txBody>
          <a:bodyPr>
            <a:noAutofit/>
          </a:bodyPr>
          <a:lstStyle/>
          <a:p>
            <a:r>
              <a:rPr lang="en-US" sz="4000" b="1" dirty="0">
                <a:latin typeface="Times New Roman" panose="02020603050405020304" pitchFamily="18" charset="0"/>
                <a:cs typeface="Times New Roman" panose="02020603050405020304" pitchFamily="18" charset="0"/>
              </a:rPr>
              <a:t>ADVANTAGES OF PROPOSED SYSTEM</a:t>
            </a:r>
          </a:p>
        </p:txBody>
      </p:sp>
      <p:sp>
        <p:nvSpPr>
          <p:cNvPr id="5" name="TextBox 4">
            <a:extLst>
              <a:ext uri="{FF2B5EF4-FFF2-40B4-BE49-F238E27FC236}">
                <a16:creationId xmlns:a16="http://schemas.microsoft.com/office/drawing/2014/main" id="{8C7DA487-4C57-44A5-B9FD-A4C9DDAC75BB}"/>
              </a:ext>
            </a:extLst>
          </p:cNvPr>
          <p:cNvSpPr txBox="1"/>
          <p:nvPr/>
        </p:nvSpPr>
        <p:spPr>
          <a:xfrm>
            <a:off x="723331" y="955343"/>
            <a:ext cx="10959152" cy="5337872"/>
          </a:xfrm>
          <a:prstGeom prst="rect">
            <a:avLst/>
          </a:prstGeom>
          <a:noFill/>
        </p:spPr>
        <p:txBody>
          <a:bodyPr wrap="square" rtlCol="0">
            <a:spAutoFit/>
          </a:bodyPr>
          <a:lstStyle/>
          <a:p>
            <a:pPr algn="just">
              <a:lnSpc>
                <a:spcPct val="150000"/>
              </a:lnSpc>
            </a:pPr>
            <a:r>
              <a:rPr lang="en-GB" sz="2300" dirty="0">
                <a:latin typeface="Times New Roman" panose="02020603050405020304" pitchFamily="18" charset="0"/>
                <a:cs typeface="Times New Roman" panose="02020603050405020304" pitchFamily="18" charset="0"/>
              </a:rPr>
              <a:t>The following are the advantages of a Food ordering system. They include the following:</a:t>
            </a:r>
          </a:p>
          <a:p>
            <a:pPr marL="514350" lvl="0" indent="-514350" algn="just">
              <a:lnSpc>
                <a:spcPct val="150000"/>
              </a:lnSpc>
              <a:buFont typeface="+mj-lt"/>
              <a:buAutoNum type="romanLcPeriod"/>
            </a:pPr>
            <a:r>
              <a:rPr lang="en-GB" sz="2300" dirty="0">
                <a:latin typeface="Times New Roman" panose="02020603050405020304" pitchFamily="18" charset="0"/>
                <a:cs typeface="Times New Roman" panose="02020603050405020304" pitchFamily="18" charset="0"/>
              </a:rPr>
              <a:t>Increased Accuracy: Reduced human errors in order taking and processing.</a:t>
            </a:r>
          </a:p>
          <a:p>
            <a:pPr marL="514350" lvl="0" indent="-514350" algn="just">
              <a:lnSpc>
                <a:spcPct val="150000"/>
              </a:lnSpc>
              <a:buFont typeface="+mj-lt"/>
              <a:buAutoNum type="romanLcPeriod"/>
            </a:pPr>
            <a:r>
              <a:rPr lang="en-GB" sz="2300" dirty="0">
                <a:latin typeface="Times New Roman" panose="02020603050405020304" pitchFamily="18" charset="0"/>
                <a:cs typeface="Times New Roman" panose="02020603050405020304" pitchFamily="18" charset="0"/>
              </a:rPr>
              <a:t>Improved Efficiency: Streamlined order placement and processing, reducing waiting times.</a:t>
            </a:r>
          </a:p>
          <a:p>
            <a:pPr marL="514350" lvl="0" indent="-514350" algn="just">
              <a:lnSpc>
                <a:spcPct val="150000"/>
              </a:lnSpc>
              <a:buFont typeface="+mj-lt"/>
              <a:buAutoNum type="romanLcPeriod"/>
            </a:pPr>
            <a:r>
              <a:rPr lang="en-GB" sz="2300" dirty="0">
                <a:latin typeface="Times New Roman" panose="02020603050405020304" pitchFamily="18" charset="0"/>
                <a:cs typeface="Times New Roman" panose="02020603050405020304" pitchFamily="18" charset="0"/>
              </a:rPr>
              <a:t>Enhanced Order Tracking: Real-time order tracking for customers, improving transparency and engagement.</a:t>
            </a:r>
          </a:p>
          <a:p>
            <a:pPr marL="514350" lvl="0" indent="-514350" algn="just">
              <a:lnSpc>
                <a:spcPct val="150000"/>
              </a:lnSpc>
              <a:buFont typeface="+mj-lt"/>
              <a:buAutoNum type="romanLcPeriod"/>
            </a:pPr>
            <a:r>
              <a:rPr lang="en-GB" sz="2300" dirty="0">
                <a:latin typeface="Times New Roman" panose="02020603050405020304" pitchFamily="18" charset="0"/>
                <a:cs typeface="Times New Roman" panose="02020603050405020304" pitchFamily="18" charset="0"/>
              </a:rPr>
              <a:t>Centralized Information: Easy access to accurate and up-to-date information for customers and staff.</a:t>
            </a:r>
          </a:p>
          <a:p>
            <a:pPr marL="514350" lvl="0" indent="-514350" algn="just">
              <a:lnSpc>
                <a:spcPct val="150000"/>
              </a:lnSpc>
              <a:buFont typeface="+mj-lt"/>
              <a:buAutoNum type="romanLcPeriod"/>
            </a:pPr>
            <a:r>
              <a:rPr lang="en-GB" sz="2300" dirty="0">
                <a:latin typeface="Times New Roman" panose="02020603050405020304" pitchFamily="18" charset="0"/>
                <a:cs typeface="Times New Roman" panose="02020603050405020304" pitchFamily="18" charset="0"/>
              </a:rPr>
              <a:t>Enhanced Customer Convenience: Remote order placement, customization, and saved preferences for a seamless ordering experience.</a:t>
            </a:r>
          </a:p>
        </p:txBody>
      </p:sp>
    </p:spTree>
    <p:extLst>
      <p:ext uri="{BB962C8B-B14F-4D97-AF65-F5344CB8AC3E}">
        <p14:creationId xmlns:p14="http://schemas.microsoft.com/office/powerpoint/2010/main" val="262553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48DF63-3ACA-4683-8CAA-2319368F806F}"/>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PROPOSED METHOD</a:t>
            </a:r>
          </a:p>
        </p:txBody>
      </p:sp>
      <p:sp>
        <p:nvSpPr>
          <p:cNvPr id="5" name="TextBox 4">
            <a:extLst>
              <a:ext uri="{FF2B5EF4-FFF2-40B4-BE49-F238E27FC236}">
                <a16:creationId xmlns:a16="http://schemas.microsoft.com/office/drawing/2014/main" id="{A622B7AD-A897-4EF3-A7C2-026B8C8DB62B}"/>
              </a:ext>
            </a:extLst>
          </p:cNvPr>
          <p:cNvSpPr txBox="1"/>
          <p:nvPr/>
        </p:nvSpPr>
        <p:spPr>
          <a:xfrm>
            <a:off x="723331" y="955343"/>
            <a:ext cx="10959152" cy="5337872"/>
          </a:xfrm>
          <a:prstGeom prst="rect">
            <a:avLst/>
          </a:prstGeom>
          <a:noFill/>
        </p:spPr>
        <p:txBody>
          <a:bodyPr wrap="square" rtlCol="0">
            <a:spAutoFit/>
          </a:bodyPr>
          <a:lstStyle/>
          <a:p>
            <a:pPr algn="just">
              <a:lnSpc>
                <a:spcPct val="150000"/>
              </a:lnSpc>
            </a:pPr>
            <a:r>
              <a:rPr lang="en-GB" sz="2300" dirty="0">
                <a:latin typeface="Times New Roman" panose="02020603050405020304" pitchFamily="18" charset="0"/>
                <a:cs typeface="Times New Roman" panose="02020603050405020304" pitchFamily="18" charset="0"/>
              </a:rPr>
              <a:t>The user employed the use of a Waterfall Model of System Development Life Cycle in designing a website in implementing the system in order for it to be available at all times and accessible from any device. The researcher used two programming languages in the accomplishment of this system, they include: PHP for the database scripting side and MySQL for the database storage. They system also involves the use of HTML, CSS and Java Script codes for full functionality of the system.</a:t>
            </a:r>
          </a:p>
          <a:p>
            <a:pPr algn="just">
              <a:lnSpc>
                <a:spcPct val="150000"/>
              </a:lnSpc>
            </a:pPr>
            <a:r>
              <a:rPr lang="en-GB" sz="2300" dirty="0">
                <a:latin typeface="Times New Roman" panose="02020603050405020304" pitchFamily="18" charset="0"/>
                <a:cs typeface="Times New Roman" panose="02020603050405020304" pitchFamily="18" charset="0"/>
              </a:rPr>
              <a:t>The waterfall model was used to develop a new system. The six stages of waterfall model have been identified to achieved a complete design starting from requirements, analysis, design, coding, testing, and deployment. During the requirements stage, developers write down all the possible requirements of a system in a requirements document.</a:t>
            </a:r>
          </a:p>
        </p:txBody>
      </p:sp>
    </p:spTree>
    <p:extLst>
      <p:ext uri="{BB962C8B-B14F-4D97-AF65-F5344CB8AC3E}">
        <p14:creationId xmlns:p14="http://schemas.microsoft.com/office/powerpoint/2010/main" val="6025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5AE78D-018B-4177-BA48-31B68E04E714}"/>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UML ALGORITHM </a:t>
            </a:r>
          </a:p>
        </p:txBody>
      </p:sp>
      <p:sp>
        <p:nvSpPr>
          <p:cNvPr id="32" name="Title 1">
            <a:extLst>
              <a:ext uri="{FF2B5EF4-FFF2-40B4-BE49-F238E27FC236}">
                <a16:creationId xmlns:a16="http://schemas.microsoft.com/office/drawing/2014/main" id="{B81E4FDF-0E8C-4829-BA6F-E580D3ACF24B}"/>
              </a:ext>
            </a:extLst>
          </p:cNvPr>
          <p:cNvSpPr txBox="1">
            <a:spLocks/>
          </p:cNvSpPr>
          <p:nvPr/>
        </p:nvSpPr>
        <p:spPr>
          <a:xfrm>
            <a:off x="913774" y="838392"/>
            <a:ext cx="3057725" cy="4717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82B6C2C6-CB07-43CA-9034-A81C93A9F9CA}"/>
              </a:ext>
            </a:extLst>
          </p:cNvPr>
          <p:cNvPicPr>
            <a:picLocks noChangeAspect="1"/>
          </p:cNvPicPr>
          <p:nvPr/>
        </p:nvPicPr>
        <p:blipFill>
          <a:blip r:embed="rId2"/>
          <a:stretch>
            <a:fillRect/>
          </a:stretch>
        </p:blipFill>
        <p:spPr>
          <a:xfrm>
            <a:off x="3838778" y="682388"/>
            <a:ext cx="5887259" cy="5952673"/>
          </a:xfrm>
          <a:prstGeom prst="rect">
            <a:avLst/>
          </a:prstGeom>
        </p:spPr>
      </p:pic>
    </p:spTree>
    <p:extLst>
      <p:ext uri="{BB962C8B-B14F-4D97-AF65-F5344CB8AC3E}">
        <p14:creationId xmlns:p14="http://schemas.microsoft.com/office/powerpoint/2010/main" val="241369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84B4A-EBC8-46B1-9988-09F467F654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29803" y="365125"/>
            <a:ext cx="6496334" cy="6127750"/>
          </a:xfrm>
          <a:prstGeom prst="rect">
            <a:avLst/>
          </a:prstGeom>
          <a:noFill/>
          <a:ln>
            <a:noFill/>
          </a:ln>
        </p:spPr>
      </p:pic>
      <p:sp>
        <p:nvSpPr>
          <p:cNvPr id="2" name="Title 1">
            <a:extLst>
              <a:ext uri="{FF2B5EF4-FFF2-40B4-BE49-F238E27FC236}">
                <a16:creationId xmlns:a16="http://schemas.microsoft.com/office/drawing/2014/main" id="{D4951D1E-6685-4138-8EE0-BD11781FAFE1}"/>
              </a:ext>
            </a:extLst>
          </p:cNvPr>
          <p:cNvSpPr>
            <a:spLocks noGrp="1"/>
          </p:cNvSpPr>
          <p:nvPr>
            <p:ph type="title"/>
          </p:nvPr>
        </p:nvSpPr>
        <p:spPr>
          <a:xfrm>
            <a:off x="838200" y="365125"/>
            <a:ext cx="4521200" cy="562923"/>
          </a:xfrm>
        </p:spPr>
        <p:txBody>
          <a:bodyPr>
            <a:normAutofit fontScale="90000"/>
          </a:bodyPr>
          <a:lstStyle/>
          <a:p>
            <a:r>
              <a:rPr lang="en-US" b="1" dirty="0">
                <a:latin typeface="Times New Roman" panose="02020603050405020304" pitchFamily="18" charset="0"/>
                <a:cs typeface="Times New Roman" panose="02020603050405020304" pitchFamily="18" charset="0"/>
              </a:rPr>
              <a:t>Activity diagram</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068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855</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DESIGN AND IMPLEMENTATION OF A FOOD ORDERING SYSTEM  (CASE STUDY AMAZI EATERY, FEDERAL POLYTECHNIC, MUBI)      BY BASHERU USENI MUHAMMAD (ST/CS/HND/21/053)    BEING A PROJECT PROPOSAL SUBMITTED TO THE DEPARTMENT OF COMPUTER SCIENCE, SCHOOL OF SCIENCE AND TECHNOLOGY, FEDERAL POLYTECHNIC, MUBI, ADAMAWA STATE. IN PARTIAL FULFILMENT OF THE REQUIREMENTS FOR THE AWARD OF HIGHER NATIONAL DIPLOMA (HND) IN COMPUTER SCIENCE.    PROJECT SUPERVISOR:  MR. YAYIRUS GARBA ULEA     JULY, 2023</vt:lpstr>
      <vt:lpstr>BACKGROUND TO THE STUDY</vt:lpstr>
      <vt:lpstr>PROBLEM STATEMENT</vt:lpstr>
      <vt:lpstr>AIM AND OBJECTIVES</vt:lpstr>
      <vt:lpstr>DISADVANTAGES OF EXISTING SYSTEM</vt:lpstr>
      <vt:lpstr>ADVANTAGES OF PROPOSED SYSTEM</vt:lpstr>
      <vt:lpstr>PROPOSED METHOD</vt:lpstr>
      <vt:lpstr>UML ALGORITHM </vt:lpstr>
      <vt:lpstr>Activity diagram</vt:lpstr>
      <vt:lpstr>SYSTEM ARCHITECTURE</vt:lpstr>
      <vt:lpstr>REFERENCES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DATABASE PLATFORM FOR KEEPING DEMOGRAPHIC DATA IN NATIONAL POPULAITON COMMISSION (NPC) (CASE STUDY OF MUBI NORTH LOCAL GOVERNMENT, ADAMAWA STATE)  A PROJECT PROPOSAL  PRESENTED BY ABDULSALAM ABDULLAZIZ  ST/CS/HND/20/039   PRESENTED TO THE DEPARTMENT OF COMPUTER SCIENCE, SCHOOL OF SCIENCE AND TECHNOLOGY, FEDERAL POLYTECHNIC, MUBI, ADAMAWA STATE   AUGUST, 2022</dc:title>
  <dc:creator>AKAMSHU GABRIEL</dc:creator>
  <cp:lastModifiedBy>KPONKIUS</cp:lastModifiedBy>
  <cp:revision>22</cp:revision>
  <dcterms:created xsi:type="dcterms:W3CDTF">2022-08-06T09:38:34Z</dcterms:created>
  <dcterms:modified xsi:type="dcterms:W3CDTF">2023-07-12T07:51:32Z</dcterms:modified>
</cp:coreProperties>
</file>