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 id="261" r:id="rId7"/>
    <p:sldId id="262" r:id="rId8"/>
    <p:sldId id="263"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03D1-7692-4012-84D9-1991D210D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D9DD76-E292-4BA8-BC6D-5FE276199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096B71A-81CF-4E3B-AA16-97340546A922}"/>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a:extLst>
              <a:ext uri="{FF2B5EF4-FFF2-40B4-BE49-F238E27FC236}">
                <a16:creationId xmlns:a16="http://schemas.microsoft.com/office/drawing/2014/main" id="{F49CB283-2157-43F8-9860-17581BD21A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22DB08-EC16-49B1-A5A1-3E919D7CF7C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13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9494-B19D-412C-91A2-8CB3CCC8D4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7F19C4-B606-4807-A5EA-ED2A34420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0F8420-CE79-4612-B971-46E7098B8655}"/>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a:extLst>
              <a:ext uri="{FF2B5EF4-FFF2-40B4-BE49-F238E27FC236}">
                <a16:creationId xmlns:a16="http://schemas.microsoft.com/office/drawing/2014/main" id="{DF874B49-6DC4-4C92-B0F7-398CEE58CE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048A7C-70AF-4100-A778-E40DB03202E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648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00768-A735-407E-B644-CE512896D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663B5A-4A73-481B-900F-5A54B419B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9F7352-22D4-450F-B954-FB49E936D28E}"/>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a:extLst>
              <a:ext uri="{FF2B5EF4-FFF2-40B4-BE49-F238E27FC236}">
                <a16:creationId xmlns:a16="http://schemas.microsoft.com/office/drawing/2014/main" id="{177A8CD3-C225-4B7C-8D23-B1D2D90B49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3FEBA9-984E-4805-A001-CE795B9B83B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6316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2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B246-E681-45E1-B0E0-EC5D37915F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17A704-AC37-4570-AFF0-ADDED2521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95DBD4-E2D6-4715-8306-E0952F0DECE2}"/>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5" name="Footer Placeholder 4">
            <a:extLst>
              <a:ext uri="{FF2B5EF4-FFF2-40B4-BE49-F238E27FC236}">
                <a16:creationId xmlns:a16="http://schemas.microsoft.com/office/drawing/2014/main" id="{1FB41B52-44AC-45F5-B437-3881716E58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D1D9EC-FD38-4615-83FF-767B9D8738E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431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1133-B93D-4BFA-B5F4-95ADA1770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862209-40DF-45E3-9230-FAC451E06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C5EABF-8623-4CE6-B11D-C1A8D847AF87}"/>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5" name="Footer Placeholder 4">
            <a:extLst>
              <a:ext uri="{FF2B5EF4-FFF2-40B4-BE49-F238E27FC236}">
                <a16:creationId xmlns:a16="http://schemas.microsoft.com/office/drawing/2014/main" id="{FFA3C449-5631-4CC6-A996-1B55AF5A4D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B0209F-26B2-4F90-83F0-F568872B829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66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4DB4-B7E7-4B9C-A2FC-60C7873A41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F41A7B-B51D-412E-96DE-9698E3DB6B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9B9773-6362-4DE0-B410-D28E4E137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4D146D-0261-4079-9690-A8DCD5514550}"/>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6" name="Footer Placeholder 5">
            <a:extLst>
              <a:ext uri="{FF2B5EF4-FFF2-40B4-BE49-F238E27FC236}">
                <a16:creationId xmlns:a16="http://schemas.microsoft.com/office/drawing/2014/main" id="{62C290CD-EFA1-40F3-B9B7-757C1C638C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870FA4-F96D-44CB-B06E-32984833EF4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997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2C1E-2BA2-4AAD-99D9-10D5ECB09E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1F8461-A065-4CF3-A2E8-B207DAE5B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F199C2-6339-4ADE-AB90-1A36FF15F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C8549-6AA9-43A2-BB46-A6B87A4F6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729E2-F5FF-44D9-B92D-88CC5DD8B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EE93D0-3512-491F-8FE3-D647DF762269}"/>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8" name="Footer Placeholder 7">
            <a:extLst>
              <a:ext uri="{FF2B5EF4-FFF2-40B4-BE49-F238E27FC236}">
                <a16:creationId xmlns:a16="http://schemas.microsoft.com/office/drawing/2014/main" id="{9470A352-B367-4635-AFEB-0BAFC53C3D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45F5A72-E897-48D1-AC41-2A5897DC787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464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1718-AB27-42FF-B846-825BE9B8BE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C75C368-CCB5-4347-A49F-AF211DE5F33B}"/>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4" name="Footer Placeholder 3">
            <a:extLst>
              <a:ext uri="{FF2B5EF4-FFF2-40B4-BE49-F238E27FC236}">
                <a16:creationId xmlns:a16="http://schemas.microsoft.com/office/drawing/2014/main" id="{63ADF1D0-5910-4A19-A598-6E8EB7FC3C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EC70EB-F43D-40D5-A9A5-A5F4789529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215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61567-30E1-4923-9FC0-F41D6165698D}"/>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3" name="Footer Placeholder 2">
            <a:extLst>
              <a:ext uri="{FF2B5EF4-FFF2-40B4-BE49-F238E27FC236}">
                <a16:creationId xmlns:a16="http://schemas.microsoft.com/office/drawing/2014/main" id="{BEA96DBB-86AF-4E00-827D-3C35BA6F4BA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E4BD4A-3DEC-4FF4-A02A-77D085A275E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67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1A55-24BC-4069-AEE2-E6C3EC9D1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297440-99D1-47BC-A856-14CB885D5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37F6E18-27DB-4F2A-8872-F877A2A8A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114DD-B21C-4498-A5B0-C46A33981DC7}"/>
              </a:ext>
            </a:extLst>
          </p:cNvPr>
          <p:cNvSpPr>
            <a:spLocks noGrp="1"/>
          </p:cNvSpPr>
          <p:nvPr>
            <p:ph type="dt" sz="half" idx="10"/>
          </p:nvPr>
        </p:nvSpPr>
        <p:spPr/>
        <p:txBody>
          <a:bodyPr/>
          <a:lstStyle/>
          <a:p>
            <a:fld id="{48A87A34-81AB-432B-8DAE-1953F412C126}" type="datetimeFigureOut">
              <a:rPr lang="en-US" smtClean="0"/>
              <a:pPr/>
              <a:t>7/11/2023</a:t>
            </a:fld>
            <a:endParaRPr lang="en-US" dirty="0"/>
          </a:p>
        </p:txBody>
      </p:sp>
      <p:sp>
        <p:nvSpPr>
          <p:cNvPr id="6" name="Footer Placeholder 5">
            <a:extLst>
              <a:ext uri="{FF2B5EF4-FFF2-40B4-BE49-F238E27FC236}">
                <a16:creationId xmlns:a16="http://schemas.microsoft.com/office/drawing/2014/main" id="{B8848384-CC50-45BF-A5A8-F62F23373B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745855-EE5F-4FFF-BAE4-0347B7F1431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647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39F3-E877-43B3-A02C-A9C0FF4CB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E2B634-C6F6-4679-B102-0BD43ACEA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44B2EB-88A8-4CDF-B9B6-BE9AD19E5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095A2-98C7-435C-B12B-8207F56399A3}"/>
              </a:ext>
            </a:extLst>
          </p:cNvPr>
          <p:cNvSpPr>
            <a:spLocks noGrp="1"/>
          </p:cNvSpPr>
          <p:nvPr>
            <p:ph type="dt" sz="half" idx="10"/>
          </p:nvPr>
        </p:nvSpPr>
        <p:spPr/>
        <p:txBody>
          <a:bodyPr/>
          <a:lstStyle/>
          <a:p>
            <a:fld id="{48A87A34-81AB-432B-8DAE-1953F412C126}" type="datetimeFigureOut">
              <a:rPr lang="en-US" smtClean="0"/>
              <a:t>7/11/2023</a:t>
            </a:fld>
            <a:endParaRPr lang="en-US" dirty="0"/>
          </a:p>
        </p:txBody>
      </p:sp>
      <p:sp>
        <p:nvSpPr>
          <p:cNvPr id="6" name="Footer Placeholder 5">
            <a:extLst>
              <a:ext uri="{FF2B5EF4-FFF2-40B4-BE49-F238E27FC236}">
                <a16:creationId xmlns:a16="http://schemas.microsoft.com/office/drawing/2014/main" id="{85531ED0-70CF-4497-BB7E-F75475F144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2F2667-1AB8-48B8-9888-88F8BE74A0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69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1AC79-859F-421E-A60E-064CC3E17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080446-191F-4E0B-A277-B26B8E4593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A7DDF2-E0C0-4565-9631-50EBB19FB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7/11/2023</a:t>
            </a:fld>
            <a:endParaRPr lang="en-US" dirty="0"/>
          </a:p>
        </p:txBody>
      </p:sp>
      <p:sp>
        <p:nvSpPr>
          <p:cNvPr id="5" name="Footer Placeholder 4">
            <a:extLst>
              <a:ext uri="{FF2B5EF4-FFF2-40B4-BE49-F238E27FC236}">
                <a16:creationId xmlns:a16="http://schemas.microsoft.com/office/drawing/2014/main" id="{B90D982D-907B-4601-86A6-EAE90F727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F1AC4E-97AE-4746-BD5A-3E45FF435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646719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1458-AAA9-4B1A-B354-F9E4A7E0D9BE}"/>
              </a:ext>
            </a:extLst>
          </p:cNvPr>
          <p:cNvSpPr>
            <a:spLocks noGrp="1"/>
          </p:cNvSpPr>
          <p:nvPr>
            <p:ph type="ctrTitle"/>
          </p:nvPr>
        </p:nvSpPr>
        <p:spPr>
          <a:xfrm>
            <a:off x="259307" y="150125"/>
            <a:ext cx="11655189" cy="6523629"/>
          </a:xfrm>
          <a:solidFill>
            <a:schemeClr val="bg1"/>
          </a:solidFill>
        </p:spPr>
        <p:txBody>
          <a:bodyPr>
            <a:noAutofit/>
          </a:bodyPr>
          <a:lstStyle/>
          <a:p>
            <a:r>
              <a:rPr lang="en-US" sz="2400" b="1" dirty="0">
                <a:latin typeface="Times New Roman" panose="02020603050405020304" pitchFamily="18" charset="0"/>
                <a:cs typeface="Times New Roman" panose="02020603050405020304" pitchFamily="18" charset="0"/>
              </a:rPr>
              <a:t>QUICK RESPONSE (QR) CODE ATTENDANCE SYSTEM</a:t>
            </a:r>
            <a:br>
              <a:rPr lang="en-US"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(CASE STUDY COMPUTER SCIENCE DEPARTMENT)</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BY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UKO WISDOM MODEY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(ST/CS/HND/21/090)</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BEING A PROJECT PROPOSAL SUBMITTED TO THE DEPARTMENT OF COMPUTER SCIENCE, SCHOOL OF SCIENCE AND TECHNOLOGY, FEDERAL POLYTECHNIC, MUBI, ADAMAWA STATE. IN PARTIAL FULFILMENT OF THE REQUIREMENTS FOR THE AWARD OF HIGHER NATIONAL DIPLOMA (HND) IN COMPUTER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PROJECT SUPERVISOR:  MR.  KASSIM MUSTAPHA</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JULY, 2023</a:t>
            </a:r>
          </a:p>
        </p:txBody>
      </p:sp>
    </p:spTree>
    <p:extLst>
      <p:ext uri="{BB962C8B-B14F-4D97-AF65-F5344CB8AC3E}">
        <p14:creationId xmlns:p14="http://schemas.microsoft.com/office/powerpoint/2010/main" val="161458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90B-65A0-4E93-B4F8-30624474D27F}"/>
              </a:ext>
            </a:extLst>
          </p:cNvPr>
          <p:cNvSpPr>
            <a:spLocks noGrp="1"/>
          </p:cNvSpPr>
          <p:nvPr>
            <p:ph type="title"/>
          </p:nvPr>
        </p:nvSpPr>
        <p:spPr>
          <a:xfrm>
            <a:off x="913774" y="168141"/>
            <a:ext cx="10364451" cy="869089"/>
          </a:xfrm>
        </p:spPr>
        <p:txBody>
          <a:bodyPr>
            <a:normAutofit/>
          </a:bodyPr>
          <a:lstStyle/>
          <a:p>
            <a:r>
              <a:rPr lang="en-US" sz="5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65BC37E0-18E6-410B-BA8C-6113FC719D44}"/>
              </a:ext>
            </a:extLst>
          </p:cNvPr>
          <p:cNvSpPr txBox="1"/>
          <p:nvPr/>
        </p:nvSpPr>
        <p:spPr>
          <a:xfrm>
            <a:off x="627797" y="1037230"/>
            <a:ext cx="11191164" cy="5576976"/>
          </a:xfrm>
          <a:prstGeom prst="rect">
            <a:avLst/>
          </a:prstGeom>
          <a:noFill/>
        </p:spPr>
        <p:txBody>
          <a:bodyPr wrap="square" rtlCol="0">
            <a:spAutoFit/>
          </a:bodyPr>
          <a:lstStyle/>
          <a:p>
            <a:pPr marL="463550" indent="-463550" algn="just">
              <a:lnSpc>
                <a:spcPct val="150000"/>
              </a:lnSpc>
            </a:pPr>
            <a:r>
              <a:rPr lang="en-US" sz="2000" dirty="0">
                <a:latin typeface="Times New Roman" panose="02020603050405020304" pitchFamily="18" charset="0"/>
                <a:cs typeface="Times New Roman" panose="02020603050405020304" pitchFamily="18" charset="0"/>
              </a:rPr>
              <a:t>Andrew, A. (2011). </a:t>
            </a:r>
            <a:r>
              <a:rPr lang="en-US" sz="2000" dirty="0" err="1">
                <a:latin typeface="Times New Roman" panose="02020603050405020304" pitchFamily="18" charset="0"/>
                <a:cs typeface="Times New Roman" panose="02020603050405020304" pitchFamily="18" charset="0"/>
              </a:rPr>
              <a:t>PsychVACS</a:t>
            </a:r>
            <a:r>
              <a:rPr lang="en-US" sz="2000" dirty="0">
                <a:latin typeface="Times New Roman" panose="02020603050405020304" pitchFamily="18" charset="0"/>
                <a:cs typeface="Times New Roman" panose="02020603050405020304" pitchFamily="18" charset="0"/>
              </a:rPr>
              <a:t>: A system for asynchronous telepsychiatry. </a:t>
            </a:r>
            <a:r>
              <a:rPr lang="en-US" sz="2000" i="1" dirty="0">
                <a:latin typeface="Times New Roman" panose="02020603050405020304" pitchFamily="18" charset="0"/>
                <a:cs typeface="Times New Roman" panose="02020603050405020304" pitchFamily="18" charset="0"/>
              </a:rPr>
              <a:t>Telemedicine Journal and e-Health,</a:t>
            </a:r>
            <a:r>
              <a:rPr lang="en-US" sz="2000" dirty="0">
                <a:latin typeface="Times New Roman" panose="02020603050405020304" pitchFamily="18" charset="0"/>
                <a:cs typeface="Times New Roman" panose="02020603050405020304" pitchFamily="18" charset="0"/>
              </a:rPr>
              <a:t> 17, 299–303.</a:t>
            </a:r>
            <a:endParaRPr lang="en-GB" sz="2000" dirty="0">
              <a:latin typeface="Times New Roman" panose="02020603050405020304" pitchFamily="18" charset="0"/>
              <a:cs typeface="Times New Roman" panose="02020603050405020304" pitchFamily="18" charset="0"/>
            </a:endParaRPr>
          </a:p>
          <a:p>
            <a:pPr marL="463550" indent="-463550" algn="just">
              <a:lnSpc>
                <a:spcPct val="150000"/>
              </a:lnSpc>
            </a:pPr>
            <a:r>
              <a:rPr lang="en-US" sz="2000" dirty="0">
                <a:latin typeface="Times New Roman" panose="02020603050405020304" pitchFamily="18" charset="0"/>
                <a:cs typeface="Times New Roman" panose="02020603050405020304" pitchFamily="18" charset="0"/>
              </a:rPr>
              <a:t>Bhushan, B., &amp; Kumari, P. (2020). Applications of QR code technology in education: A review. </a:t>
            </a:r>
            <a:r>
              <a:rPr lang="en-US" sz="2000" i="1" dirty="0">
                <a:latin typeface="Times New Roman" panose="02020603050405020304" pitchFamily="18" charset="0"/>
                <a:cs typeface="Times New Roman" panose="02020603050405020304" pitchFamily="18" charset="0"/>
              </a:rPr>
              <a:t>International Journal of Advanced Research in Computer Science,</a:t>
            </a:r>
            <a:r>
              <a:rPr lang="en-US" sz="2000" dirty="0">
                <a:latin typeface="Times New Roman" panose="02020603050405020304" pitchFamily="18" charset="0"/>
                <a:cs typeface="Times New Roman" panose="02020603050405020304" pitchFamily="18" charset="0"/>
              </a:rPr>
              <a:t> 11(2), 167-174.</a:t>
            </a:r>
            <a:endParaRPr lang="en-GB" sz="2000" dirty="0">
              <a:latin typeface="Times New Roman" panose="02020603050405020304" pitchFamily="18" charset="0"/>
              <a:cs typeface="Times New Roman" panose="02020603050405020304" pitchFamily="18" charset="0"/>
            </a:endParaRPr>
          </a:p>
          <a:p>
            <a:pPr marL="463550" indent="-463550" algn="just">
              <a:lnSpc>
                <a:spcPct val="150000"/>
              </a:lnSpc>
            </a:pPr>
            <a:r>
              <a:rPr lang="en-US" sz="2000" dirty="0">
                <a:latin typeface="Times New Roman" panose="02020603050405020304" pitchFamily="18" charset="0"/>
                <a:cs typeface="Times New Roman" panose="02020603050405020304" pitchFamily="18" charset="0"/>
              </a:rPr>
              <a:t>Butler, E. (2017). Provider barriers to </a:t>
            </a:r>
            <a:r>
              <a:rPr lang="en-US" sz="2000" dirty="0" err="1">
                <a:latin typeface="Times New Roman" panose="02020603050405020304" pitchFamily="18" charset="0"/>
                <a:cs typeface="Times New Roman" panose="02020603050405020304" pitchFamily="18" charset="0"/>
              </a:rPr>
              <a:t>telemental</a:t>
            </a:r>
            <a:r>
              <a:rPr lang="en-US" sz="2000" dirty="0">
                <a:latin typeface="Times New Roman" panose="02020603050405020304" pitchFamily="18" charset="0"/>
                <a:cs typeface="Times New Roman" panose="02020603050405020304" pitchFamily="18" charset="0"/>
              </a:rPr>
              <a:t> health: obstacles overcome, obstacles remaining. </a:t>
            </a:r>
            <a:r>
              <a:rPr lang="en-US" sz="2000" i="1" dirty="0">
                <a:latin typeface="Times New Roman" panose="02020603050405020304" pitchFamily="18" charset="0"/>
                <a:cs typeface="Times New Roman" panose="02020603050405020304" pitchFamily="18" charset="0"/>
              </a:rPr>
              <a:t>Telemedicine Journal and e-Health, </a:t>
            </a:r>
            <a:r>
              <a:rPr lang="en-US" sz="2000" dirty="0">
                <a:latin typeface="Times New Roman" panose="02020603050405020304" pitchFamily="18" charset="0"/>
                <a:cs typeface="Times New Roman" panose="02020603050405020304" pitchFamily="18" charset="0"/>
              </a:rPr>
              <a:t>19, 433–437.</a:t>
            </a:r>
            <a:endParaRPr lang="en-GB" sz="2000" dirty="0">
              <a:latin typeface="Times New Roman" panose="02020603050405020304" pitchFamily="18" charset="0"/>
              <a:cs typeface="Times New Roman" panose="02020603050405020304" pitchFamily="18" charset="0"/>
            </a:endParaRPr>
          </a:p>
          <a:p>
            <a:pPr marL="463550" indent="-463550" algn="just">
              <a:lnSpc>
                <a:spcPct val="150000"/>
              </a:lnSpc>
            </a:pPr>
            <a:r>
              <a:rPr lang="en-US" sz="2000" dirty="0">
                <a:latin typeface="Times New Roman" panose="02020603050405020304" pitchFamily="18" charset="0"/>
                <a:cs typeface="Times New Roman" panose="02020603050405020304" pitchFamily="18" charset="0"/>
              </a:rPr>
              <a:t>Castella-Roca, N., Herrera-</a:t>
            </a:r>
            <a:r>
              <a:rPr lang="en-US" sz="2000" dirty="0" err="1">
                <a:latin typeface="Times New Roman" panose="02020603050405020304" pitchFamily="18" charset="0"/>
                <a:cs typeface="Times New Roman" panose="02020603050405020304" pitchFamily="18" charset="0"/>
              </a:rPr>
              <a:t>Joancomarti</a:t>
            </a:r>
            <a:r>
              <a:rPr lang="en-US" sz="2000" dirty="0">
                <a:latin typeface="Times New Roman" panose="02020603050405020304" pitchFamily="18" charset="0"/>
                <a:cs typeface="Times New Roman" panose="02020603050405020304" pitchFamily="18" charset="0"/>
              </a:rPr>
              <a:t>, M. &amp; </a:t>
            </a:r>
            <a:r>
              <a:rPr lang="en-US" sz="2000" dirty="0" err="1">
                <a:latin typeface="Times New Roman" panose="02020603050405020304" pitchFamily="18" charset="0"/>
                <a:cs typeface="Times New Roman" panose="02020603050405020304" pitchFamily="18" charset="0"/>
              </a:rPr>
              <a:t>Dorca-Josa</a:t>
            </a:r>
            <a:r>
              <a:rPr lang="en-US" sz="2000" dirty="0">
                <a:latin typeface="Times New Roman" panose="02020603050405020304" pitchFamily="18" charset="0"/>
                <a:cs typeface="Times New Roman" panose="02020603050405020304" pitchFamily="18" charset="0"/>
              </a:rPr>
              <a:t>, D. (2006). Finding a depression app: A review and content analysis of the depression app marketplace. </a:t>
            </a:r>
            <a:r>
              <a:rPr lang="en-US" sz="2000" i="1" dirty="0">
                <a:latin typeface="Times New Roman" panose="02020603050405020304" pitchFamily="18" charset="0"/>
                <a:cs typeface="Times New Roman" panose="02020603050405020304" pitchFamily="18" charset="0"/>
              </a:rPr>
              <a:t>JMIR </a:t>
            </a:r>
            <a:r>
              <a:rPr lang="en-US" sz="2000" i="1" dirty="0" err="1">
                <a:latin typeface="Times New Roman" panose="02020603050405020304" pitchFamily="18" charset="0"/>
                <a:cs typeface="Times New Roman" panose="02020603050405020304" pitchFamily="18" charset="0"/>
              </a:rPr>
              <a:t>Mhealth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Uhealth</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3(16).</a:t>
            </a:r>
            <a:endParaRPr lang="en-GB" sz="2000" dirty="0">
              <a:latin typeface="Times New Roman" panose="02020603050405020304" pitchFamily="18" charset="0"/>
              <a:cs typeface="Times New Roman" panose="02020603050405020304" pitchFamily="18" charset="0"/>
            </a:endParaRPr>
          </a:p>
          <a:p>
            <a:pPr marL="463550" indent="-463550" algn="just">
              <a:lnSpc>
                <a:spcPct val="150000"/>
              </a:lnSpc>
            </a:pPr>
            <a:r>
              <a:rPr lang="en-US" sz="2000" dirty="0">
                <a:latin typeface="Times New Roman" panose="02020603050405020304" pitchFamily="18" charset="0"/>
                <a:cs typeface="Times New Roman" panose="02020603050405020304" pitchFamily="18" charset="0"/>
              </a:rPr>
              <a:t>Chai, W. K., Loo, J., Lau, R. Y., &amp; </a:t>
            </a:r>
            <a:r>
              <a:rPr lang="en-US" sz="2000" dirty="0" err="1">
                <a:latin typeface="Times New Roman" panose="02020603050405020304" pitchFamily="18" charset="0"/>
                <a:cs typeface="Times New Roman" panose="02020603050405020304" pitchFamily="18" charset="0"/>
              </a:rPr>
              <a:t>Sintoris</a:t>
            </a:r>
            <a:r>
              <a:rPr lang="en-US" sz="2000" dirty="0">
                <a:latin typeface="Times New Roman" panose="02020603050405020304" pitchFamily="18" charset="0"/>
                <a:cs typeface="Times New Roman" panose="02020603050405020304" pitchFamily="18" charset="0"/>
              </a:rPr>
              <a:t>, C. (2017). QR code technology: An exploratory study of applications, benefits, and challenges. </a:t>
            </a:r>
            <a:r>
              <a:rPr lang="en-US" sz="2000" i="1" dirty="0">
                <a:latin typeface="Times New Roman" panose="02020603050405020304" pitchFamily="18" charset="0"/>
                <a:cs typeface="Times New Roman" panose="02020603050405020304" pitchFamily="18" charset="0"/>
              </a:rPr>
              <a:t>Journal of Systems and Information Technology</a:t>
            </a:r>
            <a:r>
              <a:rPr lang="en-US" sz="2000" dirty="0">
                <a:latin typeface="Times New Roman" panose="02020603050405020304" pitchFamily="18" charset="0"/>
                <a:cs typeface="Times New Roman" panose="02020603050405020304" pitchFamily="18" charset="0"/>
              </a:rPr>
              <a:t>, 19(4), 375-392.</a:t>
            </a:r>
            <a:endParaRPr lang="en-GB" sz="2000" dirty="0">
              <a:latin typeface="Times New Roman" panose="02020603050405020304" pitchFamily="18" charset="0"/>
              <a:cs typeface="Times New Roman" panose="02020603050405020304" pitchFamily="18" charset="0"/>
            </a:endParaRPr>
          </a:p>
          <a:p>
            <a:pPr marL="463550" indent="-463550" algn="just">
              <a:lnSpc>
                <a:spcPct val="150000"/>
              </a:lnSpc>
            </a:pPr>
            <a:r>
              <a:rPr lang="en-US" sz="2000" dirty="0">
                <a:latin typeface="Times New Roman" panose="02020603050405020304" pitchFamily="18" charset="0"/>
                <a:cs typeface="Times New Roman" panose="02020603050405020304" pitchFamily="18" charset="0"/>
              </a:rPr>
              <a:t>Chai, W. K., Loo, J., Lau, R. Y., &amp; </a:t>
            </a:r>
            <a:r>
              <a:rPr lang="en-US" sz="2000" dirty="0" err="1">
                <a:latin typeface="Times New Roman" panose="02020603050405020304" pitchFamily="18" charset="0"/>
                <a:cs typeface="Times New Roman" panose="02020603050405020304" pitchFamily="18" charset="0"/>
              </a:rPr>
              <a:t>Sintoris</a:t>
            </a:r>
            <a:r>
              <a:rPr lang="en-US" sz="2000" dirty="0">
                <a:latin typeface="Times New Roman" panose="02020603050405020304" pitchFamily="18" charset="0"/>
                <a:cs typeface="Times New Roman" panose="02020603050405020304" pitchFamily="18" charset="0"/>
              </a:rPr>
              <a:t>, C. (2017). QR code technology: An exploratory study of applications, benefits, and challenges. </a:t>
            </a:r>
            <a:r>
              <a:rPr lang="en-US" sz="2000" i="1" dirty="0">
                <a:latin typeface="Times New Roman" panose="02020603050405020304" pitchFamily="18" charset="0"/>
                <a:cs typeface="Times New Roman" panose="02020603050405020304" pitchFamily="18" charset="0"/>
              </a:rPr>
              <a:t>Journal of Systems and Information Technology</a:t>
            </a:r>
            <a:r>
              <a:rPr lang="en-US" sz="2000" dirty="0">
                <a:latin typeface="Times New Roman" panose="02020603050405020304" pitchFamily="18" charset="0"/>
                <a:cs typeface="Times New Roman" panose="02020603050405020304" pitchFamily="18" charset="0"/>
              </a:rPr>
              <a:t>, 19(4), 375-392.</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62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6539-BFFD-41E9-8B8D-4F119446ACCC}"/>
              </a:ext>
            </a:extLst>
          </p:cNvPr>
          <p:cNvSpPr>
            <a:spLocks noGrp="1"/>
          </p:cNvSpPr>
          <p:nvPr>
            <p:ph type="title"/>
          </p:nvPr>
        </p:nvSpPr>
        <p:spPr>
          <a:xfrm>
            <a:off x="913774" y="2488260"/>
            <a:ext cx="10364451" cy="1596177"/>
          </a:xfrm>
        </p:spPr>
        <p:txBody>
          <a:bodyPr/>
          <a:lstStyle/>
          <a:p>
            <a:pPr algn="ctr"/>
            <a:r>
              <a:rPr lang="en-US" b="1" dirty="0">
                <a:latin typeface="Times New Roman" panose="02020603050405020304" pitchFamily="18" charset="0"/>
                <a:cs typeface="Times New Roman" panose="02020603050405020304" pitchFamily="18" charset="0"/>
              </a:rPr>
              <a:t>THANKS FOR LISTENING </a:t>
            </a:r>
          </a:p>
        </p:txBody>
      </p:sp>
    </p:spTree>
    <p:extLst>
      <p:ext uri="{BB962C8B-B14F-4D97-AF65-F5344CB8AC3E}">
        <p14:creationId xmlns:p14="http://schemas.microsoft.com/office/powerpoint/2010/main" val="418552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3550-828D-4742-A21F-1EECBACE0D55}"/>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BACKGROUND TO THE STUDY</a:t>
            </a:r>
          </a:p>
        </p:txBody>
      </p:sp>
      <p:sp>
        <p:nvSpPr>
          <p:cNvPr id="8" name="TextBox 7">
            <a:extLst>
              <a:ext uri="{FF2B5EF4-FFF2-40B4-BE49-F238E27FC236}">
                <a16:creationId xmlns:a16="http://schemas.microsoft.com/office/drawing/2014/main" id="{4A61275E-8AC5-4FDE-933D-868D83248EBE}"/>
              </a:ext>
            </a:extLst>
          </p:cNvPr>
          <p:cNvSpPr txBox="1"/>
          <p:nvPr/>
        </p:nvSpPr>
        <p:spPr>
          <a:xfrm>
            <a:off x="627797" y="820529"/>
            <a:ext cx="11150222" cy="4457952"/>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Attendance monitoring of students in institution can be rigorous using the conventional method of paper sheets and old file system method. Every academic institution poses some standards concerning how attendance is to be confirmed for student in classes, laboratory sessions and examination halls.</a:t>
            </a:r>
          </a:p>
          <a:p>
            <a:pPr algn="just">
              <a:lnSpc>
                <a:spcPct val="150000"/>
              </a:lnSpc>
            </a:pPr>
            <a:r>
              <a:rPr lang="en-US" sz="2400" dirty="0">
                <a:latin typeface="Times New Roman" panose="02020603050405020304" pitchFamily="18" charset="0"/>
                <a:cs typeface="Times New Roman" panose="02020603050405020304" pitchFamily="18" charset="0"/>
              </a:rPr>
              <a:t>QR code-based attendance monitoring systems offer several advantages over traditional methods. They eliminate the need for manual data entry and provide real-time access to attendance data. These systems also enhance security by reducing the risk of unauthorized access or tampering with attendance records.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21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2FA1C0-829C-4701-BFFD-DCBBCFFBD47D}"/>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F8E51D08-893B-4A01-AF0F-8F376492F8D2}"/>
              </a:ext>
            </a:extLst>
          </p:cNvPr>
          <p:cNvSpPr txBox="1"/>
          <p:nvPr/>
        </p:nvSpPr>
        <p:spPr>
          <a:xfrm>
            <a:off x="368490" y="955343"/>
            <a:ext cx="11313993" cy="4639860"/>
          </a:xfrm>
          <a:prstGeom prst="rect">
            <a:avLst/>
          </a:prstGeom>
          <a:noFill/>
        </p:spPr>
        <p:txBody>
          <a:bodyPr wrap="square" rtlCol="0">
            <a:spAutoFit/>
          </a:bodyPr>
          <a:lstStyle/>
          <a:p>
            <a:pPr lvl="0" algn="just">
              <a:lnSpc>
                <a:spcPct val="150000"/>
              </a:lnSpc>
            </a:pPr>
            <a:r>
              <a:rPr lang="en-US" sz="2500" dirty="0">
                <a:latin typeface="Times New Roman" panose="02020603050405020304" pitchFamily="18" charset="0"/>
                <a:cs typeface="Times New Roman" panose="02020603050405020304" pitchFamily="18" charset="0"/>
              </a:rPr>
              <a:t>Time-consuming: Manual attendance tracking methods are often labor-intensive, requiring staff members to manage registers or sign-in sheets, which can be time-consuming and prone to errors.</a:t>
            </a:r>
            <a:endParaRPr lang="en-GB" sz="2500" dirty="0">
              <a:latin typeface="Times New Roman" panose="02020603050405020304" pitchFamily="18" charset="0"/>
              <a:cs typeface="Times New Roman" panose="02020603050405020304" pitchFamily="18" charset="0"/>
            </a:endParaRPr>
          </a:p>
          <a:p>
            <a:pPr lvl="0" algn="just">
              <a:lnSpc>
                <a:spcPct val="150000"/>
              </a:lnSpc>
            </a:pPr>
            <a:r>
              <a:rPr lang="en-US" sz="2500" dirty="0">
                <a:latin typeface="Times New Roman" panose="02020603050405020304" pitchFamily="18" charset="0"/>
                <a:cs typeface="Times New Roman" panose="02020603050405020304" pitchFamily="18" charset="0"/>
              </a:rPr>
              <a:t>Inaccuracy: Manual systems are susceptible to human error, such as misinterpretation of handwriting or accidental omissions, leading to inaccuracies in attendance records.</a:t>
            </a:r>
            <a:endParaRPr lang="en-GB" sz="2500" dirty="0">
              <a:latin typeface="Times New Roman" panose="02020603050405020304" pitchFamily="18" charset="0"/>
              <a:cs typeface="Times New Roman" panose="02020603050405020304" pitchFamily="18" charset="0"/>
            </a:endParaRPr>
          </a:p>
          <a:p>
            <a:pPr lvl="0" algn="just">
              <a:lnSpc>
                <a:spcPct val="150000"/>
              </a:lnSpc>
            </a:pPr>
            <a:r>
              <a:rPr lang="en-US" sz="2500" dirty="0">
                <a:latin typeface="Times New Roman" panose="02020603050405020304" pitchFamily="18" charset="0"/>
                <a:cs typeface="Times New Roman" panose="02020603050405020304" pitchFamily="18" charset="0"/>
              </a:rPr>
              <a:t>Lack of real-time data: Traditional systems do not provide real-time attendance data, making it difficult for institutions to track attendance trends or identify patterns in attendance behavior.</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47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4BB712-1915-41E4-894E-DD886F2DA876}"/>
              </a:ext>
            </a:extLst>
          </p:cNvPr>
          <p:cNvSpPr>
            <a:spLocks noGrp="1"/>
          </p:cNvSpPr>
          <p:nvPr>
            <p:ph type="title"/>
          </p:nvPr>
        </p:nvSpPr>
        <p:spPr>
          <a:xfrm>
            <a:off x="913774" y="0"/>
            <a:ext cx="10364451" cy="955343"/>
          </a:xfrm>
        </p:spPr>
        <p:txBody>
          <a:bodyPr/>
          <a:lstStyle/>
          <a:p>
            <a:r>
              <a:rPr lang="en-US" b="1" dirty="0">
                <a:latin typeface="Times New Roman" panose="02020603050405020304" pitchFamily="18" charset="0"/>
                <a:cs typeface="Times New Roman" panose="02020603050405020304" pitchFamily="18" charset="0"/>
              </a:rPr>
              <a:t>AIM AND OBJECTIVES</a:t>
            </a:r>
          </a:p>
        </p:txBody>
      </p:sp>
      <p:sp>
        <p:nvSpPr>
          <p:cNvPr id="5" name="TextBox 4">
            <a:extLst>
              <a:ext uri="{FF2B5EF4-FFF2-40B4-BE49-F238E27FC236}">
                <a16:creationId xmlns:a16="http://schemas.microsoft.com/office/drawing/2014/main" id="{2876060C-1A9A-4AAA-9ECC-B1A7E1FA2DA0}"/>
              </a:ext>
            </a:extLst>
          </p:cNvPr>
          <p:cNvSpPr txBox="1"/>
          <p:nvPr/>
        </p:nvSpPr>
        <p:spPr>
          <a:xfrm>
            <a:off x="723331" y="955343"/>
            <a:ext cx="11204812" cy="3349956"/>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aim of this project is to develop a Quick Response (QR) Code Attendance system for monitoring and taking of student attendance. The objectives are listed as below:</a:t>
            </a:r>
            <a:endParaRPr lang="en-GB" sz="2400" dirty="0">
              <a:latin typeface="Times New Roman" panose="02020603050405020304" pitchFamily="18" charset="0"/>
              <a:cs typeface="Times New Roman" panose="02020603050405020304" pitchFamily="18" charset="0"/>
            </a:endParaRPr>
          </a:p>
          <a:p>
            <a:pPr marL="400050" lvl="0" indent="-400050" algn="just">
              <a:lnSpc>
                <a:spcPct val="150000"/>
              </a:lnSpc>
              <a:buFont typeface="+mj-lt"/>
              <a:buAutoNum type="romanLcPeriod"/>
            </a:pPr>
            <a:r>
              <a:rPr lang="en-US" sz="2400" dirty="0">
                <a:latin typeface="Times New Roman" panose="02020603050405020304" pitchFamily="18" charset="0"/>
                <a:cs typeface="Times New Roman" panose="02020603050405020304" pitchFamily="18" charset="0"/>
              </a:rPr>
              <a:t>To store, access and manage student attendance data for every lecture taken.</a:t>
            </a:r>
            <a:endParaRPr lang="en-GB" sz="2400" b="1" dirty="0">
              <a:latin typeface="Times New Roman" panose="02020603050405020304" pitchFamily="18" charset="0"/>
              <a:cs typeface="Times New Roman" panose="02020603050405020304" pitchFamily="18" charset="0"/>
            </a:endParaRPr>
          </a:p>
          <a:p>
            <a:pPr marL="400050" lvl="0" indent="-400050" algn="just">
              <a:lnSpc>
                <a:spcPct val="150000"/>
              </a:lnSpc>
              <a:buFont typeface="+mj-lt"/>
              <a:buAutoNum type="romanLcPeriod"/>
            </a:pPr>
            <a:r>
              <a:rPr lang="en-US" sz="2400" dirty="0">
                <a:latin typeface="Times New Roman" panose="02020603050405020304" pitchFamily="18" charset="0"/>
                <a:cs typeface="Times New Roman" panose="02020603050405020304" pitchFamily="18" charset="0"/>
              </a:rPr>
              <a:t>To develop a system where all student attendance data will be stored and managed.</a:t>
            </a:r>
            <a:endParaRPr lang="en-GB" sz="2400" b="1" dirty="0">
              <a:latin typeface="Times New Roman" panose="02020603050405020304" pitchFamily="18" charset="0"/>
              <a:cs typeface="Times New Roman" panose="02020603050405020304" pitchFamily="18" charset="0"/>
            </a:endParaRPr>
          </a:p>
          <a:p>
            <a:pPr marL="400050" lvl="0" indent="-400050" algn="just">
              <a:lnSpc>
                <a:spcPct val="150000"/>
              </a:lnSpc>
              <a:buFont typeface="+mj-lt"/>
              <a:buAutoNum type="romanLcPeriod"/>
            </a:pPr>
            <a:r>
              <a:rPr lang="en-US" sz="2400" dirty="0">
                <a:latin typeface="Times New Roman" panose="02020603050405020304" pitchFamily="18" charset="0"/>
                <a:cs typeface="Times New Roman" panose="02020603050405020304" pitchFamily="18" charset="0"/>
              </a:rPr>
              <a:t>To develop a system that will be saving attendance records into the system will be more secured as compared to paper-based records.</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2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C23BF1-3700-40A7-99A7-6A618A1724FF}"/>
              </a:ext>
            </a:extLst>
          </p:cNvPr>
          <p:cNvSpPr>
            <a:spLocks noGrp="1"/>
          </p:cNvSpPr>
          <p:nvPr>
            <p:ph type="title"/>
          </p:nvPr>
        </p:nvSpPr>
        <p:spPr>
          <a:xfrm>
            <a:off x="913774" y="0"/>
            <a:ext cx="10364451" cy="955343"/>
          </a:xfrm>
        </p:spPr>
        <p:txBody>
          <a:bodyPr>
            <a:noAutofit/>
          </a:bodyPr>
          <a:lstStyle/>
          <a:p>
            <a:r>
              <a:rPr lang="en-US" sz="3600" b="1" dirty="0">
                <a:latin typeface="Times New Roman" panose="02020603050405020304" pitchFamily="18" charset="0"/>
                <a:cs typeface="Times New Roman" panose="02020603050405020304" pitchFamily="18" charset="0"/>
              </a:rPr>
              <a:t>DISADVANTAGES OF EXISTING SYSTEM</a:t>
            </a:r>
          </a:p>
        </p:txBody>
      </p:sp>
      <p:sp>
        <p:nvSpPr>
          <p:cNvPr id="5" name="TextBox 4">
            <a:extLst>
              <a:ext uri="{FF2B5EF4-FFF2-40B4-BE49-F238E27FC236}">
                <a16:creationId xmlns:a16="http://schemas.microsoft.com/office/drawing/2014/main" id="{082EEE5B-3292-4890-8658-356D9F4FD0D0}"/>
              </a:ext>
            </a:extLst>
          </p:cNvPr>
          <p:cNvSpPr txBox="1"/>
          <p:nvPr/>
        </p:nvSpPr>
        <p:spPr>
          <a:xfrm>
            <a:off x="473121" y="787068"/>
            <a:ext cx="11245755" cy="3246530"/>
          </a:xfrm>
          <a:prstGeom prst="rect">
            <a:avLst/>
          </a:prstGeom>
          <a:noFill/>
        </p:spPr>
        <p:txBody>
          <a:bodyPr wrap="square" rtlCol="0">
            <a:spAutoFit/>
          </a:bodyPr>
          <a:lstStyle/>
          <a:p>
            <a:pPr marL="400050" lvl="0" indent="-400050" algn="just">
              <a:lnSpc>
                <a:spcPct val="150000"/>
              </a:lnSpc>
              <a:buFont typeface="+mj-lt"/>
              <a:buAutoNum type="romanLcPeriod"/>
            </a:pPr>
            <a:r>
              <a:rPr lang="en-US" sz="2800" dirty="0">
                <a:latin typeface="Times New Roman" panose="02020603050405020304" pitchFamily="18" charset="0"/>
                <a:cs typeface="Times New Roman" panose="02020603050405020304" pitchFamily="18" charset="0"/>
              </a:rPr>
              <a:t>The existing system involves a tedious process and it is time consuming.</a:t>
            </a:r>
            <a:endParaRPr lang="en-GB" sz="2800" b="1" dirty="0">
              <a:latin typeface="Times New Roman" panose="02020603050405020304" pitchFamily="18" charset="0"/>
              <a:cs typeface="Times New Roman" panose="02020603050405020304" pitchFamily="18" charset="0"/>
            </a:endParaRPr>
          </a:p>
          <a:p>
            <a:pPr marL="400050" lvl="0" indent="-400050" algn="just">
              <a:lnSpc>
                <a:spcPct val="150000"/>
              </a:lnSpc>
              <a:buFont typeface="+mj-lt"/>
              <a:buAutoNum type="romanLcPeriod"/>
            </a:pPr>
            <a:r>
              <a:rPr lang="en-US" sz="2800" dirty="0">
                <a:latin typeface="Times New Roman" panose="02020603050405020304" pitchFamily="18" charset="0"/>
                <a:cs typeface="Times New Roman" panose="02020603050405020304" pitchFamily="18" charset="0"/>
              </a:rPr>
              <a:t>The result of calculation might go wrong when lecturer missed out some of the data in the attendance record. </a:t>
            </a:r>
            <a:endParaRPr lang="en-GB" sz="2800" b="1" dirty="0">
              <a:latin typeface="Times New Roman" panose="02020603050405020304" pitchFamily="18" charset="0"/>
              <a:cs typeface="Times New Roman" panose="02020603050405020304" pitchFamily="18" charset="0"/>
            </a:endParaRPr>
          </a:p>
          <a:p>
            <a:pPr marL="400050" lvl="0" indent="-400050" algn="just">
              <a:lnSpc>
                <a:spcPct val="150000"/>
              </a:lnSpc>
              <a:buFont typeface="+mj-lt"/>
              <a:buAutoNum type="romanLcPeriod"/>
            </a:pPr>
            <a:r>
              <a:rPr lang="en-US" sz="2800" dirty="0">
                <a:latin typeface="Times New Roman" panose="02020603050405020304" pitchFamily="18" charset="0"/>
                <a:cs typeface="Times New Roman" panose="02020603050405020304" pitchFamily="18" charset="0"/>
              </a:rPr>
              <a:t>In addition, lecturer needs to manually write all the details about the attendance data to the appropriate documents when needed. </a:t>
            </a:r>
            <a:endParaRPr lang="en-GB"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18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7FDAA0-66B0-44EC-AFCC-72EA46E981B6}"/>
              </a:ext>
            </a:extLst>
          </p:cNvPr>
          <p:cNvSpPr>
            <a:spLocks noGrp="1"/>
          </p:cNvSpPr>
          <p:nvPr>
            <p:ph type="title"/>
          </p:nvPr>
        </p:nvSpPr>
        <p:spPr>
          <a:xfrm>
            <a:off x="913774" y="0"/>
            <a:ext cx="10364451" cy="955343"/>
          </a:xfrm>
        </p:spPr>
        <p:txBody>
          <a:bodyPr>
            <a:noAutofit/>
          </a:bodyPr>
          <a:lstStyle/>
          <a:p>
            <a:r>
              <a:rPr lang="en-US" sz="4000" b="1" dirty="0">
                <a:latin typeface="Times New Roman" panose="02020603050405020304" pitchFamily="18" charset="0"/>
                <a:cs typeface="Times New Roman" panose="02020603050405020304" pitchFamily="18" charset="0"/>
              </a:rPr>
              <a:t>ADVANTAGES OF PROPOSED SYSTEM</a:t>
            </a:r>
          </a:p>
        </p:txBody>
      </p:sp>
      <p:sp>
        <p:nvSpPr>
          <p:cNvPr id="5" name="TextBox 4">
            <a:extLst>
              <a:ext uri="{FF2B5EF4-FFF2-40B4-BE49-F238E27FC236}">
                <a16:creationId xmlns:a16="http://schemas.microsoft.com/office/drawing/2014/main" id="{8C7DA487-4C57-44A5-B9FD-A4C9DDAC75BB}"/>
              </a:ext>
            </a:extLst>
          </p:cNvPr>
          <p:cNvSpPr txBox="1"/>
          <p:nvPr/>
        </p:nvSpPr>
        <p:spPr>
          <a:xfrm>
            <a:off x="723331" y="955343"/>
            <a:ext cx="10959152" cy="5565947"/>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The following are the advantages of an Attendance Monitoring system. They include the following:</a:t>
            </a:r>
            <a:endParaRPr lang="en-GB" sz="2400" dirty="0">
              <a:latin typeface="Times New Roman" panose="02020603050405020304" pitchFamily="18" charset="0"/>
              <a:cs typeface="Times New Roman" panose="02020603050405020304" pitchFamily="18" charset="0"/>
            </a:endParaRPr>
          </a:p>
          <a:p>
            <a:pPr marL="400050" lvl="0" indent="-400050">
              <a:lnSpc>
                <a:spcPct val="150000"/>
              </a:lnSpc>
              <a:buFont typeface="+mj-lt"/>
              <a:buAutoNum type="romanLcPeriod"/>
            </a:pPr>
            <a:r>
              <a:rPr lang="en-US" sz="2400" dirty="0">
                <a:latin typeface="Times New Roman" panose="02020603050405020304" pitchFamily="18" charset="0"/>
                <a:cs typeface="Times New Roman" panose="02020603050405020304" pitchFamily="18" charset="0"/>
              </a:rPr>
              <a:t>Accuracy of student attendance.</a:t>
            </a:r>
            <a:endParaRPr lang="en-GB" sz="2400" b="1" dirty="0">
              <a:latin typeface="Times New Roman" panose="02020603050405020304" pitchFamily="18" charset="0"/>
              <a:cs typeface="Times New Roman" panose="02020603050405020304" pitchFamily="18" charset="0"/>
            </a:endParaRPr>
          </a:p>
          <a:p>
            <a:pPr marL="400050" lvl="0" indent="-400050">
              <a:lnSpc>
                <a:spcPct val="150000"/>
              </a:lnSpc>
              <a:buFont typeface="+mj-lt"/>
              <a:buAutoNum type="romanLcPeriod"/>
            </a:pPr>
            <a:r>
              <a:rPr lang="en-US" sz="2400" dirty="0">
                <a:latin typeface="Times New Roman" panose="02020603050405020304" pitchFamily="18" charset="0"/>
                <a:cs typeface="Times New Roman" panose="02020603050405020304" pitchFamily="18" charset="0"/>
              </a:rPr>
              <a:t>Reduce cost of materials usage such as papers and pens.</a:t>
            </a:r>
            <a:endParaRPr lang="en-GB" sz="2400" b="1" dirty="0">
              <a:latin typeface="Times New Roman" panose="02020603050405020304" pitchFamily="18" charset="0"/>
              <a:cs typeface="Times New Roman" panose="02020603050405020304" pitchFamily="18" charset="0"/>
            </a:endParaRPr>
          </a:p>
          <a:p>
            <a:pPr marL="400050" lvl="0" indent="-400050">
              <a:lnSpc>
                <a:spcPct val="150000"/>
              </a:lnSpc>
              <a:buFont typeface="+mj-lt"/>
              <a:buAutoNum type="romanLcPeriod"/>
            </a:pPr>
            <a:r>
              <a:rPr lang="en-US" sz="2400" dirty="0">
                <a:latin typeface="Times New Roman" panose="02020603050405020304" pitchFamily="18" charset="0"/>
                <a:cs typeface="Times New Roman" panose="02020603050405020304" pitchFamily="18" charset="0"/>
              </a:rPr>
              <a:t>Productivity / Efficiency: The time and effort saved combined with data accuracy helps in optimizing the use of resources which lead to increased productivity and improves profits.</a:t>
            </a:r>
            <a:endParaRPr lang="en-GB" sz="2400" b="1" dirty="0">
              <a:latin typeface="Times New Roman" panose="02020603050405020304" pitchFamily="18" charset="0"/>
              <a:cs typeface="Times New Roman" panose="02020603050405020304" pitchFamily="18" charset="0"/>
            </a:endParaRPr>
          </a:p>
          <a:p>
            <a:pPr marL="400050" lvl="0" indent="-400050">
              <a:lnSpc>
                <a:spcPct val="150000"/>
              </a:lnSpc>
              <a:buFont typeface="+mj-lt"/>
              <a:buAutoNum type="romanLcPeriod"/>
            </a:pPr>
            <a:r>
              <a:rPr lang="en-US" sz="2400" dirty="0">
                <a:latin typeface="Times New Roman" panose="02020603050405020304" pitchFamily="18" charset="0"/>
                <a:cs typeface="Times New Roman" panose="02020603050405020304" pitchFamily="18" charset="0"/>
              </a:rPr>
              <a:t>Hassle Free Workflow Management</a:t>
            </a:r>
            <a:endParaRPr lang="en-GB" sz="2400" b="1" dirty="0">
              <a:latin typeface="Times New Roman" panose="02020603050405020304" pitchFamily="18" charset="0"/>
              <a:cs typeface="Times New Roman" panose="02020603050405020304" pitchFamily="18" charset="0"/>
            </a:endParaRPr>
          </a:p>
          <a:p>
            <a:pPr marL="400050" lvl="0" indent="-400050">
              <a:lnSpc>
                <a:spcPct val="150000"/>
              </a:lnSpc>
              <a:buFont typeface="+mj-lt"/>
              <a:buAutoNum type="romanLcPeriod"/>
            </a:pPr>
            <a:r>
              <a:rPr lang="en-US" sz="2400" dirty="0">
                <a:latin typeface="Times New Roman" panose="02020603050405020304" pitchFamily="18" charset="0"/>
                <a:cs typeface="Times New Roman" panose="02020603050405020304" pitchFamily="18" charset="0"/>
              </a:rPr>
              <a:t>Real-time tracking </a:t>
            </a:r>
            <a:endParaRPr lang="en-GB" sz="2400" b="1" dirty="0">
              <a:latin typeface="Times New Roman" panose="02020603050405020304" pitchFamily="18" charset="0"/>
              <a:cs typeface="Times New Roman" panose="02020603050405020304" pitchFamily="18" charset="0"/>
            </a:endParaRPr>
          </a:p>
          <a:p>
            <a:pPr marL="400050" lvl="0" indent="-400050">
              <a:lnSpc>
                <a:spcPct val="150000"/>
              </a:lnSpc>
              <a:buFont typeface="+mj-lt"/>
              <a:buAutoNum type="romanLcPeriod"/>
            </a:pPr>
            <a:r>
              <a:rPr lang="en-US" sz="2400" dirty="0">
                <a:latin typeface="Times New Roman" panose="02020603050405020304" pitchFamily="18" charset="0"/>
                <a:cs typeface="Times New Roman" panose="02020603050405020304" pitchFamily="18" charset="0"/>
              </a:rPr>
              <a:t>Security and up to date record.</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53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48DF63-3ACA-4683-8CAA-2319368F806F}"/>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PROPOSED METHOD</a:t>
            </a:r>
          </a:p>
        </p:txBody>
      </p:sp>
      <p:sp>
        <p:nvSpPr>
          <p:cNvPr id="5" name="TextBox 4">
            <a:extLst>
              <a:ext uri="{FF2B5EF4-FFF2-40B4-BE49-F238E27FC236}">
                <a16:creationId xmlns:a16="http://schemas.microsoft.com/office/drawing/2014/main" id="{A622B7AD-A897-4EF3-A7C2-026B8C8DB62B}"/>
              </a:ext>
            </a:extLst>
          </p:cNvPr>
          <p:cNvSpPr txBox="1"/>
          <p:nvPr/>
        </p:nvSpPr>
        <p:spPr>
          <a:xfrm>
            <a:off x="616423" y="805217"/>
            <a:ext cx="10959152" cy="1555041"/>
          </a:xfrm>
          <a:prstGeom prst="rect">
            <a:avLst/>
          </a:prstGeom>
          <a:noFill/>
        </p:spPr>
        <p:txBody>
          <a:bodyPr wrap="square" rtlCol="0">
            <a:spAutoFit/>
          </a:bodyPr>
          <a:lstStyle/>
          <a:p>
            <a:pPr algn="just">
              <a:lnSpc>
                <a:spcPct val="150000"/>
              </a:lnSpc>
            </a:pPr>
            <a:r>
              <a:rPr lang="en-GB" sz="2200" dirty="0">
                <a:latin typeface="Times New Roman" panose="02020603050405020304" pitchFamily="18" charset="0"/>
                <a:cs typeface="Times New Roman" panose="02020603050405020304" pitchFamily="18" charset="0"/>
              </a:rPr>
              <a:t>The waterfall model is a traditional sequential approach to software development that consists of distinct phases that follow a linear sequence. Figure 3.1 below is a simplified version of the waterfall model for the proposed Attendance Monitoring System using QR code.</a:t>
            </a:r>
          </a:p>
        </p:txBody>
      </p:sp>
      <p:sp>
        <p:nvSpPr>
          <p:cNvPr id="2" name="Rectangle 2">
            <a:extLst>
              <a:ext uri="{FF2B5EF4-FFF2-40B4-BE49-F238E27FC236}">
                <a16:creationId xmlns:a16="http://schemas.microsoft.com/office/drawing/2014/main" id="{75E2FF44-FF62-41C0-B1CD-1F2977156D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3073" name="Picture 109" descr="Modified Waterfall Model | Download Scientific Diagram">
            <a:extLst>
              <a:ext uri="{FF2B5EF4-FFF2-40B4-BE49-F238E27FC236}">
                <a16:creationId xmlns:a16="http://schemas.microsoft.com/office/drawing/2014/main" id="{BB627426-E193-45A7-9CD6-0F7BC35AB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609" y="2607489"/>
            <a:ext cx="4735773" cy="32621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23EF8FA-788A-4E87-B885-61A91C710F04}"/>
              </a:ext>
            </a:extLst>
          </p:cNvPr>
          <p:cNvSpPr>
            <a:spLocks noChangeArrowheads="1"/>
          </p:cNvSpPr>
          <p:nvPr/>
        </p:nvSpPr>
        <p:spPr bwMode="auto">
          <a:xfrm>
            <a:off x="4630635" y="5974030"/>
            <a:ext cx="2739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3.1: Waterfall model</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5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23F23CF3-09A9-45B8-966D-5BCFC9E0806E}"/>
              </a:ext>
            </a:extLst>
          </p:cNvPr>
          <p:cNvPicPr>
            <a:picLocks noChangeAspect="1"/>
          </p:cNvPicPr>
          <p:nvPr/>
        </p:nvPicPr>
        <p:blipFill rotWithShape="1">
          <a:blip r:embed="rId2"/>
          <a:srcRect l="3772"/>
          <a:stretch/>
        </p:blipFill>
        <p:spPr>
          <a:xfrm>
            <a:off x="3239873" y="736978"/>
            <a:ext cx="8038352" cy="5977720"/>
          </a:xfrm>
          <a:prstGeom prst="rect">
            <a:avLst/>
          </a:prstGeom>
        </p:spPr>
      </p:pic>
      <p:sp>
        <p:nvSpPr>
          <p:cNvPr id="4" name="Title 1">
            <a:extLst>
              <a:ext uri="{FF2B5EF4-FFF2-40B4-BE49-F238E27FC236}">
                <a16:creationId xmlns:a16="http://schemas.microsoft.com/office/drawing/2014/main" id="{065AE78D-018B-4177-BA48-31B68E04E714}"/>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UML ALGORITHM </a:t>
            </a:r>
          </a:p>
        </p:txBody>
      </p:sp>
      <p:sp>
        <p:nvSpPr>
          <p:cNvPr id="32" name="Title 1">
            <a:extLst>
              <a:ext uri="{FF2B5EF4-FFF2-40B4-BE49-F238E27FC236}">
                <a16:creationId xmlns:a16="http://schemas.microsoft.com/office/drawing/2014/main" id="{B81E4FDF-0E8C-4829-BA6F-E580D3ACF24B}"/>
              </a:ext>
            </a:extLst>
          </p:cNvPr>
          <p:cNvSpPr txBox="1">
            <a:spLocks/>
          </p:cNvSpPr>
          <p:nvPr/>
        </p:nvSpPr>
        <p:spPr>
          <a:xfrm>
            <a:off x="913774" y="838392"/>
            <a:ext cx="3057725" cy="47179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241369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872D8-E72A-4084-A4D7-5F950C95577C}"/>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SYSTEM ARCHITECTURE</a:t>
            </a:r>
          </a:p>
        </p:txBody>
      </p:sp>
      <p:pic>
        <p:nvPicPr>
          <p:cNvPr id="18" name="Picture 17">
            <a:extLst>
              <a:ext uri="{FF2B5EF4-FFF2-40B4-BE49-F238E27FC236}">
                <a16:creationId xmlns:a16="http://schemas.microsoft.com/office/drawing/2014/main" id="{24C2B79A-3106-4328-8ACB-F20ED3F21804}"/>
              </a:ext>
            </a:extLst>
          </p:cNvPr>
          <p:cNvPicPr/>
          <p:nvPr/>
        </p:nvPicPr>
        <p:blipFill>
          <a:blip r:embed="rId2">
            <a:duotone>
              <a:schemeClr val="accent3">
                <a:shade val="45000"/>
                <a:satMod val="135000"/>
              </a:schemeClr>
              <a:prstClr val="white"/>
            </a:duotone>
          </a:blip>
          <a:stretch>
            <a:fillRect/>
          </a:stretch>
        </p:blipFill>
        <p:spPr>
          <a:xfrm>
            <a:off x="1910687" y="1310186"/>
            <a:ext cx="8447964" cy="4885898"/>
          </a:xfrm>
          <a:prstGeom prst="rect">
            <a:avLst/>
          </a:prstGeom>
        </p:spPr>
      </p:pic>
    </p:spTree>
    <p:extLst>
      <p:ext uri="{BB962C8B-B14F-4D97-AF65-F5344CB8AC3E}">
        <p14:creationId xmlns:p14="http://schemas.microsoft.com/office/powerpoint/2010/main" val="2223941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695</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QUICK RESPONSE (QR) CODE ATTENDANCE SYSTEM (CASE STUDY COMPUTER SCIENCE DEPARTMENT)      BY UKO WISDOM MODEY (ST/CS/HND/21/090)    BEING A PROJECT PROPOSAL SUBMITTED TO THE DEPARTMENT OF COMPUTER SCIENCE, SCHOOL OF SCIENCE AND TECHNOLOGY, FEDERAL POLYTECHNIC, MUBI, ADAMAWA STATE. IN PARTIAL FULFILMENT OF THE REQUIREMENTS FOR THE AWARD OF HIGHER NATIONAL DIPLOMA (HND) IN COMPUTER SCIENCE.    PROJECT SUPERVISOR:  MR.  KASSIM MUSTAPHA     JULY, 2023</vt:lpstr>
      <vt:lpstr>BACKGROUND TO THE STUDY</vt:lpstr>
      <vt:lpstr>PROBLEM STATEMENT</vt:lpstr>
      <vt:lpstr>AIM AND OBJECTIVES</vt:lpstr>
      <vt:lpstr>DISADVANTAGES OF EXISTING SYSTEM</vt:lpstr>
      <vt:lpstr>ADVANTAGES OF PROPOSED SYSTEM</vt:lpstr>
      <vt:lpstr>PROPOSED METHOD</vt:lpstr>
      <vt:lpstr>UML ALGORITHM </vt:lpstr>
      <vt:lpstr>SYSTEM ARCHITECTURE</vt:lpstr>
      <vt:lpstr>REFERENCES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DATABASE PLATFORM FOR KEEPING DEMOGRAPHIC DATA IN NATIONAL POPULAITON COMMISSION (NPC) (CASE STUDY OF MUBI NORTH LOCAL GOVERNMENT, ADAMAWA STATE)  A PROJECT PROPOSAL  PRESENTED BY ABDULSALAM ABDULLAZIZ  ST/CS/HND/20/039   PRESENTED TO THE DEPARTMENT OF COMPUTER SCIENCE, SCHOOL OF SCIENCE AND TECHNOLOGY, FEDERAL POLYTECHNIC, MUBI, ADAMAWA STATE   AUGUST, 2022</dc:title>
  <dc:creator>AKAMSHU GABRIEL</dc:creator>
  <cp:lastModifiedBy>KPONKIUS</cp:lastModifiedBy>
  <cp:revision>31</cp:revision>
  <dcterms:created xsi:type="dcterms:W3CDTF">2022-08-06T09:38:34Z</dcterms:created>
  <dcterms:modified xsi:type="dcterms:W3CDTF">2023-07-11T18:49:33Z</dcterms:modified>
</cp:coreProperties>
</file>