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76" r:id="rId3"/>
    <p:sldId id="260" r:id="rId4"/>
    <p:sldId id="258" r:id="rId5"/>
    <p:sldId id="286" r:id="rId6"/>
    <p:sldId id="262" r:id="rId7"/>
    <p:sldId id="280" r:id="rId8"/>
    <p:sldId id="287" r:id="rId9"/>
    <p:sldId id="275" r:id="rId10"/>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7/11/2023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p:spPr>
        <p:txBody>
          <a:bodyPr>
            <a:noAutofit/>
          </a:bodyPr>
          <a:lstStyle/>
          <a:p>
            <a:pPr algn="ctr"/>
            <a:r>
              <a:rPr lang="en-GB" sz="3200" b="1" dirty="0">
                <a:solidFill>
                  <a:schemeClr val="tx1"/>
                </a:solidFill>
                <a:latin typeface="Times New Roman" panose="02020603050405020304" pitchFamily="18" charset="0"/>
                <a:cs typeface="Times New Roman" panose="02020603050405020304" pitchFamily="18" charset="0"/>
              </a:rPr>
              <a:t> </a:t>
            </a:r>
            <a:r>
              <a:rPr lang="en-GB" sz="2800" b="1" dirty="0">
                <a:solidFill>
                  <a:schemeClr val="tx1"/>
                </a:solidFill>
                <a:latin typeface="Times New Roman" panose="02020603050405020304" pitchFamily="18" charset="0"/>
                <a:cs typeface="Times New Roman" panose="02020603050405020304" pitchFamily="18" charset="0"/>
              </a:rPr>
              <a:t>PREVALENCE OF PLANT PARASITIC NEMATODES ON GROUNDNUT ROOTS IN SOME SELECTED FIELDS WITHIN FEDERAL POLYTECHNIC, MUBI</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PRESENTED BY</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MUSA GLORY</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ST/EB/HND/21/006</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 PROJECT PROPOSAL PRESENTED TO THE DEPARTMENT OF BIOLOGICAL SCIENCE TECHNOLOGY, FEDERAL POLYTECHNIC MUBI, ADAMAWA STATE.</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JULY, 2023</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1097280" y="286603"/>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668741" y="988907"/>
            <a:ext cx="10999518" cy="5257348"/>
          </a:xfrm>
          <a:solidFill>
            <a:schemeClr val="bg1"/>
          </a:solidFill>
        </p:spPr>
        <p:txBody>
          <a:bodyPr>
            <a:normAutofit lnSpcReduction="10000"/>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Plant parasitic nematodes are non-segmented, bilaterally symmetrical worm-like invertebrates that possess body cavity and complete digestive system but lack respiratory and circulatory systems (Chitwood, 2002). Nematodes are found in all agricultural soils where they play different roles. According to Ingham and </a:t>
            </a:r>
            <a:r>
              <a:rPr lang="en-US" sz="2400" dirty="0" err="1">
                <a:solidFill>
                  <a:schemeClr val="tx1"/>
                </a:solidFill>
                <a:latin typeface="Times New Roman" panose="02020603050405020304" pitchFamily="18" charset="0"/>
                <a:cs typeface="Times New Roman" panose="02020603050405020304" pitchFamily="18" charset="0"/>
              </a:rPr>
              <a:t>Moidenke</a:t>
            </a:r>
            <a:r>
              <a:rPr lang="en-US" sz="2400" dirty="0">
                <a:solidFill>
                  <a:schemeClr val="tx1"/>
                </a:solidFill>
                <a:latin typeface="Times New Roman" panose="02020603050405020304" pitchFamily="18" charset="0"/>
                <a:cs typeface="Times New Roman" panose="02020603050405020304" pitchFamily="18" charset="0"/>
              </a:rPr>
              <a:t> (2000), they can help in nutrient cycling. Nematodes also physically break down organic matter which increases its surface area, making it easier for other organisms to break it down further. They can also bring about dispersal of microbes. Bacteria and fungi cannot move around in the soil without ‘hitching a ride’ inside or on the back of nematodes. Nematodes are common economic pests of agricultural crops causing considerable reduction in the yield of many crops including vegetables (</a:t>
            </a:r>
            <a:r>
              <a:rPr lang="en-US" sz="2400" dirty="0" err="1">
                <a:solidFill>
                  <a:schemeClr val="tx1"/>
                </a:solidFill>
                <a:latin typeface="Times New Roman" panose="02020603050405020304" pitchFamily="18" charset="0"/>
                <a:cs typeface="Times New Roman" panose="02020603050405020304" pitchFamily="18" charset="0"/>
              </a:rPr>
              <a:t>Nchore</a:t>
            </a:r>
            <a:r>
              <a:rPr lang="en-US" sz="2400" dirty="0">
                <a:solidFill>
                  <a:schemeClr val="tx1"/>
                </a:solidFill>
                <a:latin typeface="Times New Roman" panose="02020603050405020304" pitchFamily="18" charset="0"/>
                <a:cs typeface="Times New Roman" panose="02020603050405020304" pitchFamily="18" charset="0"/>
              </a:rPr>
              <a:t> et al., 2010). </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352928"/>
            <a:ext cx="10515600" cy="1155032"/>
          </a:xfrm>
        </p:spPr>
        <p:txBody>
          <a:bodyPr>
            <a:normAutofit/>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AIM OF THE STUDY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838200" y="1897038"/>
            <a:ext cx="10343147" cy="3985147"/>
          </a:xfrm>
        </p:spPr>
        <p:txBody>
          <a:bodyPr>
            <a:normAutofit/>
          </a:bodyPr>
          <a:lstStyle/>
          <a:p>
            <a:pPr algn="just">
              <a:lnSpc>
                <a:spcPct val="150000"/>
              </a:lnSpc>
            </a:pPr>
            <a:r>
              <a:rPr lang="en-US" sz="2800" dirty="0">
                <a:solidFill>
                  <a:schemeClr val="tx1"/>
                </a:solidFill>
                <a:latin typeface="Times New Roman" panose="02020603050405020304" pitchFamily="18" charset="0"/>
                <a:cs typeface="Times New Roman" panose="02020603050405020304" pitchFamily="18" charset="0"/>
              </a:rPr>
              <a:t>The aim of this study is to examine the prevalence of plant parasitic nematodes on groundnut roots in some selected fields within the Polytechnic Mubi.</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536A5-04EE-4B9F-BA87-6D3AAA7B9360}"/>
              </a:ext>
            </a:extLst>
          </p:cNvPr>
          <p:cNvSpPr>
            <a:spLocks noGrp="1"/>
          </p:cNvSpPr>
          <p:nvPr>
            <p:ph type="title"/>
          </p:nvPr>
        </p:nvSpPr>
        <p:spPr>
          <a:xfrm>
            <a:off x="838200" y="409073"/>
            <a:ext cx="10515600" cy="1155032"/>
          </a:xfrm>
        </p:spPr>
        <p:txBody>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SPECIFIC OBJECTIVES</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2F7AF944-7A55-49D5-B95C-557063786142}"/>
              </a:ext>
            </a:extLst>
          </p:cNvPr>
          <p:cNvSpPr>
            <a:spLocks noGrp="1"/>
          </p:cNvSpPr>
          <p:nvPr>
            <p:ph idx="1"/>
          </p:nvPr>
        </p:nvSpPr>
        <p:spPr>
          <a:xfrm>
            <a:off x="682387" y="1795998"/>
            <a:ext cx="11136573" cy="4652929"/>
          </a:xfrm>
        </p:spPr>
        <p:txBody>
          <a:bodyPr>
            <a:normAutofit/>
          </a:bodyPr>
          <a:lstStyle/>
          <a:p>
            <a:pPr marL="463550" lvl="0" indent="-231775" algn="just">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 isolate and identify the types of parasitic nematodes on groundnut found within the Polytechnic community.</a:t>
            </a:r>
            <a:endParaRPr lang="en-GB" sz="2400" dirty="0">
              <a:solidFill>
                <a:schemeClr val="tx1"/>
              </a:solidFill>
              <a:latin typeface="Times New Roman" panose="02020603050405020304" pitchFamily="18" charset="0"/>
              <a:cs typeface="Times New Roman" panose="02020603050405020304" pitchFamily="18" charset="0"/>
            </a:endParaRPr>
          </a:p>
          <a:p>
            <a:pPr marL="463550" lvl="0" indent="-231775" algn="just">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 determine the prevalence of parasitic nematodes on groundnut roots.</a:t>
            </a:r>
            <a:endParaRPr lang="en-GB" sz="2400" dirty="0">
              <a:solidFill>
                <a:schemeClr val="tx1"/>
              </a:solidFill>
              <a:latin typeface="Times New Roman" panose="02020603050405020304" pitchFamily="18" charset="0"/>
              <a:cs typeface="Times New Roman" panose="02020603050405020304" pitchFamily="18" charset="0"/>
            </a:endParaRPr>
          </a:p>
          <a:p>
            <a:pPr marL="463550" lvl="0" indent="-231775" algn="just">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 assess if infection is related to, plant species and location.</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0787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9AAC6-6A9C-46C6-A6F3-3DCB7EE0F721}"/>
              </a:ext>
            </a:extLst>
          </p:cNvPr>
          <p:cNvSpPr>
            <a:spLocks noGrp="1"/>
          </p:cNvSpPr>
          <p:nvPr>
            <p:ph type="title"/>
          </p:nvPr>
        </p:nvSpPr>
        <p:spPr>
          <a:xfrm>
            <a:off x="838200" y="409073"/>
            <a:ext cx="10972800" cy="860169"/>
          </a:xfrm>
        </p:spPr>
        <p:txBody>
          <a:bodyPr>
            <a:normAutofit/>
          </a:bodyPr>
          <a:lstStyle/>
          <a:p>
            <a:pPr algn="ctr"/>
            <a:r>
              <a:rPr lang="en-GB" b="1" dirty="0">
                <a:solidFill>
                  <a:schemeClr val="tx1"/>
                </a:solidFill>
                <a:latin typeface="Times New Roman" panose="02020603050405020304" pitchFamily="18" charset="0"/>
                <a:cs typeface="Times New Roman" panose="02020603050405020304" pitchFamily="18" charset="0"/>
              </a:rPr>
              <a:t>STUDY AREA</a:t>
            </a:r>
          </a:p>
        </p:txBody>
      </p:sp>
      <p:sp>
        <p:nvSpPr>
          <p:cNvPr id="5" name="Content Placeholder 2">
            <a:extLst>
              <a:ext uri="{FF2B5EF4-FFF2-40B4-BE49-F238E27FC236}">
                <a16:creationId xmlns:a16="http://schemas.microsoft.com/office/drawing/2014/main" id="{13C4DB96-C44E-4DE5-A7B8-89019B9BB2DD}"/>
              </a:ext>
            </a:extLst>
          </p:cNvPr>
          <p:cNvSpPr>
            <a:spLocks noGrp="1"/>
          </p:cNvSpPr>
          <p:nvPr>
            <p:ph idx="1"/>
          </p:nvPr>
        </p:nvSpPr>
        <p:spPr>
          <a:xfrm>
            <a:off x="708338" y="1269242"/>
            <a:ext cx="10972800" cy="4872251"/>
          </a:xfrm>
          <a:solidFill>
            <a:schemeClr val="bg1"/>
          </a:solidFill>
          <a:ln>
            <a:noFill/>
          </a:ln>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study will be conducted in selected groundnut fields within the Polytechnic, Mubi, Adamawa State. The Polytechnic is located Mubi North Local Government Area of Adamawa State in a semi-arid region characterized by a tropical climate. The soil in the area is predominantly sandy loam, which is suitable for groundnut cultivation. The selected fields represented a diverse range of groundnut farming practices and were chosen based on accessibility and representativeness.</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0789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190709"/>
            <a:ext cx="10515600" cy="710043"/>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METHODOLOGY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477672" y="900752"/>
            <a:ext cx="11245755" cy="5431809"/>
          </a:xfrm>
          <a:solidFill>
            <a:schemeClr val="bg1"/>
          </a:solidFill>
          <a:ln>
            <a:noFill/>
          </a:ln>
        </p:spPr>
        <p:txBody>
          <a:bodyPr>
            <a:noAutofit/>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The groundnut root nematodes will be isolated by the Baermann funnel technique of nematodes isolation (Juliet, 1994). The Baermann funnel technique is a widely used method for isolating nematodes from soil samples. This technique allows the nematodes to migrate out of the soil and accumulate in the water at the bottom of the funnel due to their negative phototactic behavior. The extracted nematodes can then be collected, identified, and quantified for further analysis. A prepared slide mount will be prepared by placing three (3) drops of clear nail polish on a clean microscope slide to form corners of a rectangle of a size to support the cover slip. An eye dropper will be used to place a drop of water containing nematodes in the center of the slide. The drop of water will be warm by passing the slide six (6) times over the flame of an alcohol lamp to relax the nematodes to stop moving. The cover slip will be placed on the nail polish to support it. The nematodes will then be observed with a compound microscope and thereby making reference to the manual for identification of plant parasitic nematodes (which are known for stylet-bearing).</a:t>
            </a:r>
            <a:endParaRPr lang="en-GB"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0DFD2A-71D9-43F3-8D12-317D61600C73}"/>
              </a:ext>
            </a:extLst>
          </p:cNvPr>
          <p:cNvSpPr>
            <a:spLocks noGrp="1"/>
          </p:cNvSpPr>
          <p:nvPr>
            <p:ph idx="1"/>
          </p:nvPr>
        </p:nvSpPr>
        <p:spPr>
          <a:xfrm>
            <a:off x="708338" y="1337480"/>
            <a:ext cx="10972800" cy="4940489"/>
          </a:xfrm>
          <a:solidFill>
            <a:schemeClr val="bg1"/>
          </a:solidFill>
          <a:ln>
            <a:noFill/>
          </a:ln>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result will be statistically </a:t>
            </a:r>
            <a:r>
              <a:rPr lang="en-US" sz="2400" dirty="0" err="1">
                <a:solidFill>
                  <a:schemeClr val="tx1"/>
                </a:solidFill>
                <a:latin typeface="Times New Roman" panose="02020603050405020304" pitchFamily="18" charset="0"/>
                <a:cs typeface="Times New Roman" panose="02020603050405020304" pitchFamily="18" charset="0"/>
              </a:rPr>
              <a:t>analysed</a:t>
            </a:r>
            <a:r>
              <a:rPr lang="en-US" sz="2400" dirty="0">
                <a:solidFill>
                  <a:schemeClr val="tx1"/>
                </a:solidFill>
                <a:latin typeface="Times New Roman" panose="02020603050405020304" pitchFamily="18" charset="0"/>
                <a:cs typeface="Times New Roman" panose="02020603050405020304" pitchFamily="18" charset="0"/>
              </a:rPr>
              <a:t> using simple percentages and the chi-square tables will be used to determine the level of significance at (P&lt;0.05) confidence level.</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07FE-588B-4392-99B8-331E35FFB18E}"/>
              </a:ext>
            </a:extLst>
          </p:cNvPr>
          <p:cNvSpPr>
            <a:spLocks noGrp="1"/>
          </p:cNvSpPr>
          <p:nvPr>
            <p:ph type="title"/>
          </p:nvPr>
        </p:nvSpPr>
        <p:spPr>
          <a:xfrm>
            <a:off x="1097280" y="286604"/>
            <a:ext cx="10058400" cy="900752"/>
          </a:xfrm>
        </p:spPr>
        <p:txBody>
          <a:bodyPr/>
          <a:lstStyle/>
          <a:p>
            <a:r>
              <a:rPr lang="en-US" b="1" dirty="0">
                <a:solidFill>
                  <a:schemeClr val="tx1"/>
                </a:solidFill>
                <a:latin typeface="Times New Roman" panose="02020603050405020304" pitchFamily="18" charset="0"/>
                <a:cs typeface="Times New Roman" panose="02020603050405020304" pitchFamily="18" charset="0"/>
              </a:rPr>
              <a:t>REFERENCES</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7C480A-D6E7-4713-9805-AB7809F35838}"/>
              </a:ext>
            </a:extLst>
          </p:cNvPr>
          <p:cNvSpPr>
            <a:spLocks noGrp="1"/>
          </p:cNvSpPr>
          <p:nvPr>
            <p:ph idx="1"/>
          </p:nvPr>
        </p:nvSpPr>
        <p:spPr/>
        <p:txBody>
          <a:bodyPr>
            <a:normAutofit fontScale="92500" lnSpcReduction="20000"/>
          </a:bodyPr>
          <a:lstStyle/>
          <a:p>
            <a:pPr marL="463550" indent="-463550">
              <a:buNone/>
            </a:pPr>
            <a:r>
              <a:rPr lang="en-US" dirty="0" err="1">
                <a:solidFill>
                  <a:schemeClr val="tx1"/>
                </a:solidFill>
                <a:latin typeface="Times New Roman" panose="02020603050405020304" pitchFamily="18" charset="0"/>
                <a:cs typeface="Times New Roman" panose="02020603050405020304" pitchFamily="18" charset="0"/>
              </a:rPr>
              <a:t>Afolami</a:t>
            </a:r>
            <a:r>
              <a:rPr lang="en-US" dirty="0">
                <a:solidFill>
                  <a:schemeClr val="tx1"/>
                </a:solidFill>
                <a:latin typeface="Times New Roman" panose="02020603050405020304" pitchFamily="18" charset="0"/>
                <a:cs typeface="Times New Roman" panose="02020603050405020304" pitchFamily="18" charset="0"/>
              </a:rPr>
              <a:t>, S. O., Idowu, A. B., &amp; </a:t>
            </a:r>
            <a:r>
              <a:rPr lang="en-US" dirty="0" err="1">
                <a:solidFill>
                  <a:schemeClr val="tx1"/>
                </a:solidFill>
                <a:latin typeface="Times New Roman" panose="02020603050405020304" pitchFamily="18" charset="0"/>
                <a:cs typeface="Times New Roman" panose="02020603050405020304" pitchFamily="18" charset="0"/>
              </a:rPr>
              <a:t>Olabiyi</a:t>
            </a:r>
            <a:r>
              <a:rPr lang="en-US" dirty="0">
                <a:solidFill>
                  <a:schemeClr val="tx1"/>
                </a:solidFill>
                <a:latin typeface="Times New Roman" panose="02020603050405020304" pitchFamily="18" charset="0"/>
                <a:cs typeface="Times New Roman" panose="02020603050405020304" pitchFamily="18" charset="0"/>
              </a:rPr>
              <a:t>, T. I. (2014). Occurrence and distribution of plant-parasitic nematodes on sugarcane (Saccharum spp.) in Ogun State, Nigeria. </a:t>
            </a:r>
            <a:r>
              <a:rPr lang="en-US" i="1" dirty="0">
                <a:solidFill>
                  <a:schemeClr val="tx1"/>
                </a:solidFill>
                <a:latin typeface="Times New Roman" panose="02020603050405020304" pitchFamily="18" charset="0"/>
                <a:cs typeface="Times New Roman" panose="02020603050405020304" pitchFamily="18" charset="0"/>
              </a:rPr>
              <a:t>African Journal of Agricultural Research,</a:t>
            </a:r>
            <a:r>
              <a:rPr lang="en-US" dirty="0">
                <a:solidFill>
                  <a:schemeClr val="tx1"/>
                </a:solidFill>
                <a:latin typeface="Times New Roman" panose="02020603050405020304" pitchFamily="18" charset="0"/>
                <a:cs typeface="Times New Roman" panose="02020603050405020304" pitchFamily="18" charset="0"/>
              </a:rPr>
              <a:t> 9(29), 2257-2261.</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a:solidFill>
                  <a:schemeClr val="tx1"/>
                </a:solidFill>
                <a:latin typeface="Times New Roman" panose="02020603050405020304" pitchFamily="18" charset="0"/>
                <a:cs typeface="Times New Roman" panose="02020603050405020304" pitchFamily="18" charset="0"/>
              </a:rPr>
              <a:t>Baba, M. M., Ibrahim, I. A., </a:t>
            </a:r>
            <a:r>
              <a:rPr lang="en-US" dirty="0" err="1">
                <a:solidFill>
                  <a:schemeClr val="tx1"/>
                </a:solidFill>
                <a:latin typeface="Times New Roman" panose="02020603050405020304" pitchFamily="18" charset="0"/>
                <a:cs typeface="Times New Roman" panose="02020603050405020304" pitchFamily="18" charset="0"/>
              </a:rPr>
              <a:t>Adefila</a:t>
            </a:r>
            <a:r>
              <a:rPr lang="en-US" dirty="0">
                <a:solidFill>
                  <a:schemeClr val="tx1"/>
                </a:solidFill>
                <a:latin typeface="Times New Roman" panose="02020603050405020304" pitchFamily="18" charset="0"/>
                <a:cs typeface="Times New Roman" panose="02020603050405020304" pitchFamily="18" charset="0"/>
              </a:rPr>
              <a:t>, F. S., &amp; Ibrahim, A. O. (2018). Nematodes associated with yam (</a:t>
            </a:r>
            <a:r>
              <a:rPr lang="en-US" dirty="0" err="1">
                <a:solidFill>
                  <a:schemeClr val="tx1"/>
                </a:solidFill>
                <a:latin typeface="Times New Roman" panose="02020603050405020304" pitchFamily="18" charset="0"/>
                <a:cs typeface="Times New Roman" panose="02020603050405020304" pitchFamily="18" charset="0"/>
              </a:rPr>
              <a:t>Dioscorea</a:t>
            </a:r>
            <a:r>
              <a:rPr lang="en-US" dirty="0">
                <a:solidFill>
                  <a:schemeClr val="tx1"/>
                </a:solidFill>
                <a:latin typeface="Times New Roman" panose="02020603050405020304" pitchFamily="18" charset="0"/>
                <a:cs typeface="Times New Roman" panose="02020603050405020304" pitchFamily="18" charset="0"/>
              </a:rPr>
              <a:t> spp.) in </a:t>
            </a:r>
            <a:r>
              <a:rPr lang="en-US" dirty="0" err="1">
                <a:solidFill>
                  <a:schemeClr val="tx1"/>
                </a:solidFill>
                <a:latin typeface="Times New Roman" panose="02020603050405020304" pitchFamily="18" charset="0"/>
                <a:cs typeface="Times New Roman" panose="02020603050405020304" pitchFamily="18" charset="0"/>
              </a:rPr>
              <a:t>Zuru</a:t>
            </a:r>
            <a:r>
              <a:rPr lang="en-US" dirty="0">
                <a:solidFill>
                  <a:schemeClr val="tx1"/>
                </a:solidFill>
                <a:latin typeface="Times New Roman" panose="02020603050405020304" pitchFamily="18" charset="0"/>
                <a:cs typeface="Times New Roman" panose="02020603050405020304" pitchFamily="18" charset="0"/>
              </a:rPr>
              <a:t>, Kebbi State, Nigeria. </a:t>
            </a:r>
            <a:r>
              <a:rPr lang="en-US" i="1" dirty="0">
                <a:solidFill>
                  <a:schemeClr val="tx1"/>
                </a:solidFill>
                <a:latin typeface="Times New Roman" panose="02020603050405020304" pitchFamily="18" charset="0"/>
                <a:cs typeface="Times New Roman" panose="02020603050405020304" pitchFamily="18" charset="0"/>
              </a:rPr>
              <a:t>Journal of Plant Protection Research</a:t>
            </a:r>
            <a:r>
              <a:rPr lang="en-US" dirty="0">
                <a:solidFill>
                  <a:schemeClr val="tx1"/>
                </a:solidFill>
                <a:latin typeface="Times New Roman" panose="02020603050405020304" pitchFamily="18" charset="0"/>
                <a:cs typeface="Times New Roman" panose="02020603050405020304" pitchFamily="18" charset="0"/>
              </a:rPr>
              <a:t>, 58(1), 73-78.</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a:solidFill>
                  <a:schemeClr val="tx1"/>
                </a:solidFill>
                <a:latin typeface="Times New Roman" panose="02020603050405020304" pitchFamily="18" charset="0"/>
                <a:cs typeface="Times New Roman" panose="02020603050405020304" pitchFamily="18" charset="0"/>
              </a:rPr>
              <a:t>Chitwood, D. J. (2002). Phylogenetic relationships of the nematode genera of the family </a:t>
            </a:r>
            <a:r>
              <a:rPr lang="en-US" dirty="0" err="1">
                <a:solidFill>
                  <a:schemeClr val="tx1"/>
                </a:solidFill>
                <a:latin typeface="Times New Roman" panose="02020603050405020304" pitchFamily="18" charset="0"/>
                <a:cs typeface="Times New Roman" panose="02020603050405020304" pitchFamily="18" charset="0"/>
              </a:rPr>
              <a:t>Hoplolaimidae</a:t>
            </a:r>
            <a:r>
              <a:rPr lang="en-US" dirty="0">
                <a:solidFill>
                  <a:schemeClr val="tx1"/>
                </a:solidFill>
                <a:latin typeface="Times New Roman" panose="02020603050405020304" pitchFamily="18" charset="0"/>
                <a:cs typeface="Times New Roman" panose="02020603050405020304" pitchFamily="18" charset="0"/>
              </a:rPr>
              <a:t> (Nematoda: </a:t>
            </a:r>
            <a:r>
              <a:rPr lang="en-US" dirty="0" err="1">
                <a:solidFill>
                  <a:schemeClr val="tx1"/>
                </a:solidFill>
                <a:latin typeface="Times New Roman" panose="02020603050405020304" pitchFamily="18" charset="0"/>
                <a:cs typeface="Times New Roman" panose="02020603050405020304" pitchFamily="18" charset="0"/>
              </a:rPr>
              <a:t>Tylenchida</a:t>
            </a:r>
            <a:r>
              <a:rPr lang="en-US"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Journal of Nematology</a:t>
            </a:r>
            <a:r>
              <a:rPr lang="en-US" dirty="0">
                <a:solidFill>
                  <a:schemeClr val="tx1"/>
                </a:solidFill>
                <a:latin typeface="Times New Roman" panose="02020603050405020304" pitchFamily="18" charset="0"/>
                <a:cs typeface="Times New Roman" panose="02020603050405020304" pitchFamily="18" charset="0"/>
              </a:rPr>
              <a:t>, 34(1), 8–14.</a:t>
            </a:r>
          </a:p>
          <a:p>
            <a:pPr marL="463550" indent="-463550">
              <a:buNone/>
            </a:pPr>
            <a:r>
              <a:rPr lang="en-US" dirty="0">
                <a:solidFill>
                  <a:schemeClr val="tx1"/>
                </a:solidFill>
                <a:latin typeface="Times New Roman" panose="02020603050405020304" pitchFamily="18" charset="0"/>
                <a:cs typeface="Times New Roman" panose="02020603050405020304" pitchFamily="18" charset="0"/>
              </a:rPr>
              <a:t>Chitwood, D. J. (2003). Research on plant-parasitic nematode biology conducted by the United States Department of Agriculture-Agricultural Research Service. </a:t>
            </a:r>
            <a:r>
              <a:rPr lang="en-US" i="1" dirty="0">
                <a:solidFill>
                  <a:schemeClr val="tx1"/>
                </a:solidFill>
                <a:latin typeface="Times New Roman" panose="02020603050405020304" pitchFamily="18" charset="0"/>
                <a:cs typeface="Times New Roman" panose="02020603050405020304" pitchFamily="18" charset="0"/>
              </a:rPr>
              <a:t>Pest Management Science</a:t>
            </a:r>
            <a:r>
              <a:rPr lang="en-US" dirty="0">
                <a:solidFill>
                  <a:schemeClr val="tx1"/>
                </a:solidFill>
                <a:latin typeface="Times New Roman" panose="02020603050405020304" pitchFamily="18" charset="0"/>
                <a:cs typeface="Times New Roman" panose="02020603050405020304" pitchFamily="18" charset="0"/>
              </a:rPr>
              <a:t>, 59(6-7), 748–753.</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err="1">
                <a:solidFill>
                  <a:schemeClr val="tx1"/>
                </a:solidFill>
                <a:latin typeface="Times New Roman" panose="02020603050405020304" pitchFamily="18" charset="0"/>
                <a:cs typeface="Times New Roman" panose="02020603050405020304" pitchFamily="18" charset="0"/>
              </a:rPr>
              <a:t>Egunjobi</a:t>
            </a:r>
            <a:r>
              <a:rPr lang="en-US" dirty="0">
                <a:solidFill>
                  <a:schemeClr val="tx1"/>
                </a:solidFill>
                <a:latin typeface="Times New Roman" panose="02020603050405020304" pitchFamily="18" charset="0"/>
                <a:cs typeface="Times New Roman" panose="02020603050405020304" pitchFamily="18" charset="0"/>
              </a:rPr>
              <a:t>, J. K. (2014). Plant-parasitic nematodes associated with the roots of African yam bean (</a:t>
            </a:r>
            <a:r>
              <a:rPr lang="en-US" dirty="0" err="1">
                <a:solidFill>
                  <a:schemeClr val="tx1"/>
                </a:solidFill>
                <a:latin typeface="Times New Roman" panose="02020603050405020304" pitchFamily="18" charset="0"/>
                <a:cs typeface="Times New Roman" panose="02020603050405020304" pitchFamily="18" charset="0"/>
              </a:rPr>
              <a:t>Sphenostylis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stenocarpa</a:t>
            </a:r>
            <a:r>
              <a:rPr lang="en-US" dirty="0">
                <a:solidFill>
                  <a:schemeClr val="tx1"/>
                </a:solidFill>
                <a:latin typeface="Times New Roman" panose="02020603050405020304" pitchFamily="18" charset="0"/>
                <a:cs typeface="Times New Roman" panose="02020603050405020304" pitchFamily="18" charset="0"/>
              </a:rPr>
              <a:t>) in Nigeria. </a:t>
            </a:r>
            <a:r>
              <a:rPr lang="en-US" i="1" dirty="0">
                <a:solidFill>
                  <a:schemeClr val="tx1"/>
                </a:solidFill>
                <a:latin typeface="Times New Roman" panose="02020603050405020304" pitchFamily="18" charset="0"/>
                <a:cs typeface="Times New Roman" panose="02020603050405020304" pitchFamily="18" charset="0"/>
              </a:rPr>
              <a:t>Journal of Plant Diseases and Protection</a:t>
            </a:r>
            <a:r>
              <a:rPr lang="en-US" dirty="0">
                <a:solidFill>
                  <a:schemeClr val="tx1"/>
                </a:solidFill>
                <a:latin typeface="Times New Roman" panose="02020603050405020304" pitchFamily="18" charset="0"/>
                <a:cs typeface="Times New Roman" panose="02020603050405020304" pitchFamily="18" charset="0"/>
              </a:rPr>
              <a:t>, 121(2), 87-91.</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buNone/>
            </a:pPr>
            <a:r>
              <a:rPr lang="en-US" dirty="0" err="1">
                <a:solidFill>
                  <a:schemeClr val="tx1"/>
                </a:solidFill>
                <a:latin typeface="Times New Roman" panose="02020603050405020304" pitchFamily="18" charset="0"/>
                <a:cs typeface="Times New Roman" panose="02020603050405020304" pitchFamily="18" charset="0"/>
              </a:rPr>
              <a:t>Eisenback</a:t>
            </a:r>
            <a:r>
              <a:rPr lang="en-US" dirty="0">
                <a:solidFill>
                  <a:schemeClr val="tx1"/>
                </a:solidFill>
                <a:latin typeface="Times New Roman" panose="02020603050405020304" pitchFamily="18" charset="0"/>
                <a:cs typeface="Times New Roman" panose="02020603050405020304" pitchFamily="18" charset="0"/>
              </a:rPr>
              <a:t>, J. D., &amp; Hunt, D. J. (2009). Nematode identification and systematic. In J. J. Perry &amp; M. </a:t>
            </a:r>
            <a:r>
              <a:rPr lang="en-US" dirty="0" err="1">
                <a:solidFill>
                  <a:schemeClr val="tx1"/>
                </a:solidFill>
                <a:latin typeface="Times New Roman" panose="02020603050405020304" pitchFamily="18" charset="0"/>
                <a:cs typeface="Times New Roman" panose="02020603050405020304" pitchFamily="18" charset="0"/>
              </a:rPr>
              <a:t>Moens</a:t>
            </a:r>
            <a:r>
              <a:rPr lang="en-US" dirty="0">
                <a:solidFill>
                  <a:schemeClr val="tx1"/>
                </a:solidFill>
                <a:latin typeface="Times New Roman" panose="02020603050405020304" pitchFamily="18" charset="0"/>
                <a:cs typeface="Times New Roman" panose="02020603050405020304" pitchFamily="18" charset="0"/>
              </a:rPr>
              <a:t> (Eds.), </a:t>
            </a:r>
            <a:r>
              <a:rPr lang="en-US" i="1" dirty="0">
                <a:solidFill>
                  <a:schemeClr val="tx1"/>
                </a:solidFill>
                <a:latin typeface="Times New Roman" panose="02020603050405020304" pitchFamily="18" charset="0"/>
                <a:cs typeface="Times New Roman" panose="02020603050405020304" pitchFamily="18" charset="0"/>
              </a:rPr>
              <a:t>Plant nematology</a:t>
            </a:r>
            <a:r>
              <a:rPr lang="en-US" dirty="0">
                <a:solidFill>
                  <a:schemeClr val="tx1"/>
                </a:solidFill>
                <a:latin typeface="Times New Roman" panose="02020603050405020304" pitchFamily="18" charset="0"/>
                <a:cs typeface="Times New Roman" panose="02020603050405020304" pitchFamily="18" charset="0"/>
              </a:rPr>
              <a:t> (pp. 53-83). Wallingford, UK: CAB International.</a:t>
            </a:r>
            <a:endParaRPr lang="en-GB" dirty="0">
              <a:solidFill>
                <a:schemeClr val="tx1"/>
              </a:solidFill>
              <a:latin typeface="Times New Roman" panose="02020603050405020304" pitchFamily="18" charset="0"/>
              <a:cs typeface="Times New Roman" panose="02020603050405020304" pitchFamily="18" charset="0"/>
            </a:endParaRPr>
          </a:p>
          <a:p>
            <a:pPr marL="463550" indent="-463550"/>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8031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1016</TotalTime>
  <Words>817</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Calibri Light</vt:lpstr>
      <vt:lpstr>Tahoma</vt:lpstr>
      <vt:lpstr>Times New Roman</vt:lpstr>
      <vt:lpstr>Wingdings</vt:lpstr>
      <vt:lpstr>Retrospect</vt:lpstr>
      <vt:lpstr> PREVALENCE OF PLANT PARASITIC NEMATODES ON GROUNDNUT ROOTS IN SOME SELECTED FIELDS WITHIN FEDERAL POLYTECHNIC, MUBI    PRESENTED BY MUSA GLORY ST/EB/HND/21/006     A PROJECT PROPOSAL PRESENTED TO THE DEPARTMENT OF BIOLOGICAL SCIENCE TECHNOLOGY, FEDERAL POLYTECHNIC MUBI, ADAMAWA STATE.   JULY, 2023</vt:lpstr>
      <vt:lpstr>INTRODUCTION</vt:lpstr>
      <vt:lpstr>AIM OF THE STUDY</vt:lpstr>
      <vt:lpstr>SPECIFIC OBJECTIVES</vt:lpstr>
      <vt:lpstr>STUDY AREA</vt:lpstr>
      <vt:lpstr>METHODOLOGY</vt:lpstr>
      <vt:lpstr>RESULT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49</cp:revision>
  <cp:lastPrinted>2023-07-11T09:52:59Z</cp:lastPrinted>
  <dcterms:created xsi:type="dcterms:W3CDTF">2021-03-29T06:17:24Z</dcterms:created>
  <dcterms:modified xsi:type="dcterms:W3CDTF">2023-07-11T12:12:33Z</dcterms:modified>
</cp:coreProperties>
</file>