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76" r:id="rId3"/>
    <p:sldId id="260" r:id="rId4"/>
    <p:sldId id="258" r:id="rId5"/>
    <p:sldId id="262" r:id="rId6"/>
    <p:sldId id="280" r:id="rId7"/>
    <p:sldId id="278" r:id="rId8"/>
    <p:sldId id="275" r:id="rId9"/>
  </p:sldIdLst>
  <p:sldSz cx="12192000" cy="6858000"/>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4064496"/>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4560321"/>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9830092"/>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381109"/>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2188134"/>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9461231"/>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900145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0885856"/>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6/2/2023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6179742"/>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6/2/2023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0299086"/>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8637"/>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6/2/2023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02616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slow">
    <p:push dir="u"/>
  </p:transition>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BFF21-0463-405C-9616-8C8BD47077DA}"/>
              </a:ext>
            </a:extLst>
          </p:cNvPr>
          <p:cNvSpPr>
            <a:spLocks noGrp="1"/>
          </p:cNvSpPr>
          <p:nvPr>
            <p:ph type="ctrTitle"/>
          </p:nvPr>
        </p:nvSpPr>
        <p:spPr>
          <a:xfrm>
            <a:off x="368968" y="336884"/>
            <a:ext cx="11486148" cy="5982029"/>
          </a:xfrm>
          <a:solidFill>
            <a:schemeClr val="bg1"/>
          </a:solidFill>
        </p:spPr>
        <p:txBody>
          <a:bodyPr>
            <a:noAutofit/>
          </a:bodyPr>
          <a:lstStyle/>
          <a:p>
            <a:pPr algn="ctr">
              <a:lnSpc>
                <a:spcPct val="100000"/>
              </a:lnSpc>
            </a:pPr>
            <a:r>
              <a:rPr lang="en-US" sz="2400" b="1" cap="all" dirty="0">
                <a:latin typeface="Times New Roman" panose="02020603050405020304" pitchFamily="18" charset="0"/>
                <a:cs typeface="Times New Roman" panose="02020603050405020304" pitchFamily="18" charset="0"/>
              </a:rPr>
              <a:t>CONSTRUCTION OF 500WATT LECTURE HALL AUDIO SYSTEM</a:t>
            </a:r>
            <a:br>
              <a:rPr lang="en-GB" sz="2400" dirty="0">
                <a:latin typeface="Times New Roman" panose="02020603050405020304" pitchFamily="18" charset="0"/>
                <a:cs typeface="Times New Roman" panose="02020603050405020304" pitchFamily="18" charset="0"/>
              </a:rPr>
            </a:br>
            <a:r>
              <a:rPr lang="en-US" sz="2400" b="1" cap="all" dirty="0">
                <a:latin typeface="Times New Roman" panose="02020603050405020304" pitchFamily="18" charset="0"/>
                <a:cs typeface="Times New Roman" panose="02020603050405020304" pitchFamily="18" charset="0"/>
              </a:rPr>
              <a:t> </a:t>
            </a:r>
            <a:br>
              <a:rPr lang="en-GB" sz="2400" dirty="0">
                <a:latin typeface="Times New Roman" panose="02020603050405020304" pitchFamily="18" charset="0"/>
                <a:cs typeface="Times New Roman" panose="02020603050405020304" pitchFamily="18" charset="0"/>
              </a:rPr>
            </a:br>
            <a:r>
              <a:rPr lang="en-US" sz="2400" b="1" cap="all" dirty="0">
                <a:latin typeface="Times New Roman" panose="02020603050405020304" pitchFamily="18" charset="0"/>
                <a:cs typeface="Times New Roman" panose="02020603050405020304" pitchFamily="18" charset="0"/>
              </a:rPr>
              <a:t> </a:t>
            </a:r>
            <a:br>
              <a:rPr lang="en-GB" sz="2400" dirty="0">
                <a:latin typeface="Times New Roman" panose="02020603050405020304" pitchFamily="18" charset="0"/>
                <a:cs typeface="Times New Roman" panose="02020603050405020304" pitchFamily="18" charset="0"/>
              </a:rPr>
            </a:br>
            <a:r>
              <a:rPr lang="en-US" sz="2400" b="1" cap="all" dirty="0">
                <a:latin typeface="Times New Roman" panose="02020603050405020304" pitchFamily="18" charset="0"/>
                <a:cs typeface="Times New Roman" panose="02020603050405020304" pitchFamily="18" charset="0"/>
              </a:rPr>
              <a:t>presented by</a:t>
            </a:r>
            <a:br>
              <a:rPr lang="en-GB" sz="2400" dirty="0">
                <a:latin typeface="Times New Roman" panose="02020603050405020304" pitchFamily="18" charset="0"/>
                <a:cs typeface="Times New Roman" panose="02020603050405020304" pitchFamily="18" charset="0"/>
              </a:rPr>
            </a:br>
            <a:r>
              <a:rPr lang="en-US" sz="2400" b="1" cap="all" dirty="0">
                <a:latin typeface="Times New Roman" panose="02020603050405020304" pitchFamily="18" charset="0"/>
                <a:cs typeface="Times New Roman" panose="02020603050405020304" pitchFamily="18" charset="0"/>
              </a:rPr>
              <a:t>BASHIR YARO</a:t>
            </a:r>
            <a:br>
              <a:rPr lang="en-GB" sz="2400" dirty="0">
                <a:latin typeface="Times New Roman" panose="02020603050405020304" pitchFamily="18" charset="0"/>
                <a:cs typeface="Times New Roman" panose="02020603050405020304" pitchFamily="18" charset="0"/>
              </a:rPr>
            </a:br>
            <a:r>
              <a:rPr lang="en-US" sz="2400" b="1" cap="all" dirty="0" err="1">
                <a:latin typeface="Times New Roman" panose="02020603050405020304" pitchFamily="18" charset="0"/>
                <a:cs typeface="Times New Roman" panose="02020603050405020304" pitchFamily="18" charset="0"/>
              </a:rPr>
              <a:t>st</a:t>
            </a:r>
            <a:r>
              <a:rPr lang="en-US" sz="2400" b="1" cap="all" dirty="0">
                <a:latin typeface="Times New Roman" panose="02020603050405020304" pitchFamily="18" charset="0"/>
                <a:cs typeface="Times New Roman" panose="02020603050405020304" pitchFamily="18" charset="0"/>
              </a:rPr>
              <a:t>/</a:t>
            </a:r>
            <a:r>
              <a:rPr lang="en-US" sz="2400" b="1" cap="all" dirty="0" err="1">
                <a:latin typeface="Times New Roman" panose="02020603050405020304" pitchFamily="18" charset="0"/>
                <a:cs typeface="Times New Roman" panose="02020603050405020304" pitchFamily="18" charset="0"/>
              </a:rPr>
              <a:t>phy</a:t>
            </a:r>
            <a:r>
              <a:rPr lang="en-US" sz="2400" b="1" cap="all" dirty="0">
                <a:latin typeface="Times New Roman" panose="02020603050405020304" pitchFamily="18" charset="0"/>
                <a:cs typeface="Times New Roman" panose="02020603050405020304" pitchFamily="18" charset="0"/>
              </a:rPr>
              <a:t>/</a:t>
            </a:r>
            <a:r>
              <a:rPr lang="en-US" sz="2400" b="1" cap="all" dirty="0" err="1">
                <a:latin typeface="Times New Roman" panose="02020603050405020304" pitchFamily="18" charset="0"/>
                <a:cs typeface="Times New Roman" panose="02020603050405020304" pitchFamily="18" charset="0"/>
              </a:rPr>
              <a:t>hnd</a:t>
            </a:r>
            <a:r>
              <a:rPr lang="en-US" sz="2400" b="1" cap="all" dirty="0">
                <a:latin typeface="Times New Roman" panose="02020603050405020304" pitchFamily="18" charset="0"/>
                <a:cs typeface="Times New Roman" panose="02020603050405020304" pitchFamily="18" charset="0"/>
              </a:rPr>
              <a:t>/21/006</a:t>
            </a:r>
            <a:br>
              <a:rPr lang="en-GB" sz="2400" dirty="0">
                <a:latin typeface="Times New Roman" panose="02020603050405020304" pitchFamily="18" charset="0"/>
                <a:cs typeface="Times New Roman" panose="02020603050405020304" pitchFamily="18" charset="0"/>
              </a:rPr>
            </a:br>
            <a:r>
              <a:rPr lang="en-US" sz="2400" b="1" cap="all" dirty="0">
                <a:latin typeface="Times New Roman" panose="02020603050405020304" pitchFamily="18" charset="0"/>
                <a:cs typeface="Times New Roman" panose="02020603050405020304" pitchFamily="18" charset="0"/>
              </a:rPr>
              <a:t> </a:t>
            </a:r>
            <a:br>
              <a:rPr lang="en-GB" sz="2400" dirty="0">
                <a:latin typeface="Times New Roman" panose="02020603050405020304" pitchFamily="18" charset="0"/>
                <a:cs typeface="Times New Roman" panose="02020603050405020304" pitchFamily="18" charset="0"/>
              </a:rPr>
            </a:br>
            <a:r>
              <a:rPr lang="en-US" sz="2400" b="1" cap="all" dirty="0">
                <a:latin typeface="Times New Roman" panose="02020603050405020304" pitchFamily="18" charset="0"/>
                <a:cs typeface="Times New Roman" panose="02020603050405020304" pitchFamily="18" charset="0"/>
              </a:rPr>
              <a:t> </a:t>
            </a:r>
            <a:br>
              <a:rPr lang="en-GB" sz="2400" dirty="0">
                <a:latin typeface="Times New Roman" panose="02020603050405020304" pitchFamily="18" charset="0"/>
                <a:cs typeface="Times New Roman" panose="02020603050405020304" pitchFamily="18" charset="0"/>
              </a:rPr>
            </a:br>
            <a:r>
              <a:rPr lang="en-US" sz="2400" b="1" cap="all" dirty="0">
                <a:latin typeface="Times New Roman" panose="02020603050405020304" pitchFamily="18" charset="0"/>
                <a:cs typeface="Times New Roman" panose="02020603050405020304" pitchFamily="18" charset="0"/>
              </a:rPr>
              <a:t>A PROPOSAL SUBMITTED to the department of applied physics, federal polytechnic, </a:t>
            </a:r>
            <a:r>
              <a:rPr lang="en-US" sz="2400" b="1" cap="all" dirty="0" err="1">
                <a:latin typeface="Times New Roman" panose="02020603050405020304" pitchFamily="18" charset="0"/>
                <a:cs typeface="Times New Roman" panose="02020603050405020304" pitchFamily="18" charset="0"/>
              </a:rPr>
              <a:t>mubi</a:t>
            </a:r>
            <a:br>
              <a:rPr lang="en-GB" sz="2400" dirty="0">
                <a:latin typeface="Times New Roman" panose="02020603050405020304" pitchFamily="18" charset="0"/>
                <a:cs typeface="Times New Roman" panose="02020603050405020304" pitchFamily="18" charset="0"/>
              </a:rPr>
            </a:br>
            <a:r>
              <a:rPr lang="en-US" sz="2400" b="1" cap="all" dirty="0">
                <a:latin typeface="Times New Roman" panose="02020603050405020304" pitchFamily="18" charset="0"/>
                <a:cs typeface="Times New Roman" panose="02020603050405020304" pitchFamily="18" charset="0"/>
              </a:rPr>
              <a:t> </a:t>
            </a:r>
            <a:br>
              <a:rPr lang="en-GB" sz="2400" dirty="0">
                <a:latin typeface="Times New Roman" panose="02020603050405020304" pitchFamily="18" charset="0"/>
                <a:cs typeface="Times New Roman" panose="02020603050405020304" pitchFamily="18" charset="0"/>
              </a:rPr>
            </a:br>
            <a:r>
              <a:rPr lang="en-US" sz="2400" b="1" cap="all" dirty="0">
                <a:latin typeface="Times New Roman" panose="02020603050405020304" pitchFamily="18" charset="0"/>
                <a:cs typeface="Times New Roman" panose="02020603050405020304" pitchFamily="18" charset="0"/>
              </a:rPr>
              <a:t>supervised by</a:t>
            </a:r>
            <a:br>
              <a:rPr lang="en-GB" sz="2400" dirty="0">
                <a:latin typeface="Times New Roman" panose="02020603050405020304" pitchFamily="18" charset="0"/>
                <a:cs typeface="Times New Roman" panose="02020603050405020304" pitchFamily="18" charset="0"/>
              </a:rPr>
            </a:br>
            <a:r>
              <a:rPr lang="en-US" sz="2400" b="1" cap="all" dirty="0" err="1">
                <a:latin typeface="Times New Roman" panose="02020603050405020304" pitchFamily="18" charset="0"/>
                <a:cs typeface="Times New Roman" panose="02020603050405020304" pitchFamily="18" charset="0"/>
              </a:rPr>
              <a:t>mr.</a:t>
            </a:r>
            <a:r>
              <a:rPr lang="en-US" sz="2400" b="1" cap="all" dirty="0">
                <a:latin typeface="Times New Roman" panose="02020603050405020304" pitchFamily="18" charset="0"/>
                <a:cs typeface="Times New Roman" panose="02020603050405020304" pitchFamily="18" charset="0"/>
              </a:rPr>
              <a:t> HUSSAINI JAMES</a:t>
            </a:r>
            <a:br>
              <a:rPr lang="en-GB" sz="2400" dirty="0">
                <a:latin typeface="Times New Roman" panose="02020603050405020304" pitchFamily="18" charset="0"/>
                <a:cs typeface="Times New Roman" panose="02020603050405020304" pitchFamily="18" charset="0"/>
              </a:rPr>
            </a:br>
            <a:r>
              <a:rPr lang="en-US" sz="2400" b="1" cap="all" dirty="0">
                <a:latin typeface="Times New Roman" panose="02020603050405020304" pitchFamily="18" charset="0"/>
                <a:cs typeface="Times New Roman" panose="02020603050405020304" pitchFamily="18" charset="0"/>
              </a:rPr>
              <a:t> </a:t>
            </a:r>
            <a:br>
              <a:rPr lang="en-GB" sz="2400" dirty="0">
                <a:latin typeface="Times New Roman" panose="02020603050405020304" pitchFamily="18" charset="0"/>
                <a:cs typeface="Times New Roman" panose="02020603050405020304" pitchFamily="18" charset="0"/>
              </a:rPr>
            </a:br>
            <a:r>
              <a:rPr lang="en-US" sz="2400" b="1" cap="all" dirty="0">
                <a:latin typeface="Times New Roman" panose="02020603050405020304" pitchFamily="18" charset="0"/>
                <a:cs typeface="Times New Roman" panose="02020603050405020304" pitchFamily="18" charset="0"/>
              </a:rPr>
              <a:t> </a:t>
            </a:r>
            <a:r>
              <a:rPr lang="en-US" sz="2400" b="1" cap="all" dirty="0" err="1">
                <a:latin typeface="Times New Roman" panose="02020603050405020304" pitchFamily="18" charset="0"/>
                <a:cs typeface="Times New Roman" panose="02020603050405020304" pitchFamily="18" charset="0"/>
              </a:rPr>
              <a:t>june</a:t>
            </a:r>
            <a:r>
              <a:rPr lang="en-US" sz="2400" b="1" cap="all" dirty="0">
                <a:latin typeface="Times New Roman" panose="02020603050405020304" pitchFamily="18" charset="0"/>
                <a:cs typeface="Times New Roman" panose="02020603050405020304" pitchFamily="18" charset="0"/>
              </a:rPr>
              <a:t>, 2023</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499973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B208D-0AB2-4732-9F65-062AE1B5A129}"/>
              </a:ext>
            </a:extLst>
          </p:cNvPr>
          <p:cNvSpPr>
            <a:spLocks noGrp="1"/>
          </p:cNvSpPr>
          <p:nvPr>
            <p:ph type="title"/>
          </p:nvPr>
        </p:nvSpPr>
        <p:spPr>
          <a:xfrm>
            <a:off x="1097280" y="286603"/>
            <a:ext cx="10058400" cy="702303"/>
          </a:xfrm>
        </p:spPr>
        <p:txBody>
          <a:bodyPr>
            <a:normAutofit fontScale="90000"/>
          </a:bodyPr>
          <a:lstStyle/>
          <a:p>
            <a:r>
              <a:rPr lang="en-US" b="1" dirty="0">
                <a:solidFill>
                  <a:schemeClr val="tx1"/>
                </a:solidFill>
                <a:latin typeface="Times New Roman" panose="02020603050405020304" pitchFamily="18" charset="0"/>
                <a:cs typeface="Times New Roman" panose="02020603050405020304" pitchFamily="18" charset="0"/>
              </a:rPr>
              <a:t>INTRODUCTION</a:t>
            </a:r>
            <a:endParaRPr lang="en-GB"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523A3E-83F6-4358-AE26-C44B2D406361}"/>
              </a:ext>
            </a:extLst>
          </p:cNvPr>
          <p:cNvSpPr>
            <a:spLocks noGrp="1"/>
          </p:cNvSpPr>
          <p:nvPr>
            <p:ph idx="1"/>
          </p:nvPr>
        </p:nvSpPr>
        <p:spPr>
          <a:xfrm>
            <a:off x="940157" y="1107583"/>
            <a:ext cx="10728101" cy="5138671"/>
          </a:xfrm>
          <a:solidFill>
            <a:schemeClr val="bg1"/>
          </a:solidFill>
        </p:spPr>
        <p:txBody>
          <a:bodyPr>
            <a:normAutofit/>
          </a:bodyPr>
          <a:lstStyle/>
          <a:p>
            <a:pPr algn="just">
              <a:lnSpc>
                <a:spcPct val="150000"/>
              </a:lnSpc>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An amplifier is a device that increases the strength of an electrical signal by drawing energy from a separated source to that of the signal. The original device used in electronic amplification was value in which the cathode-anode current was varied in accordance with the low-voltage discovered ICS design which many contain the complete amplifier and other electronic device in one single chip. The ratio of the output amplitude (of P.D or current) of an amplifier (or stages of an amplifier) to the corresponding input amplitude is called the gain to amplifier (Matti, 1972).</a:t>
            </a:r>
            <a:endParaRPr lang="en-GB"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981892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80D2A00-2B9F-40AD-9002-6B531EEA4FA2}"/>
              </a:ext>
            </a:extLst>
          </p:cNvPr>
          <p:cNvSpPr>
            <a:spLocks noGrp="1"/>
          </p:cNvSpPr>
          <p:nvPr>
            <p:ph type="title"/>
          </p:nvPr>
        </p:nvSpPr>
        <p:spPr>
          <a:xfrm>
            <a:off x="838200" y="352928"/>
            <a:ext cx="10515600" cy="1155032"/>
          </a:xfrm>
        </p:spPr>
        <p:txBody>
          <a:bodyPr>
            <a:normAutofit/>
          </a:bodyPr>
          <a:lstStyle/>
          <a:p>
            <a:pPr algn="ctr"/>
            <a:r>
              <a:rPr lang="en-US" b="1" dirty="0">
                <a:latin typeface="Tahoma" panose="020B0604030504040204" pitchFamily="34" charset="0"/>
                <a:ea typeface="Tahoma" panose="020B0604030504040204" pitchFamily="34" charset="0"/>
                <a:cs typeface="Tahoma" panose="020B0604030504040204" pitchFamily="34" charset="0"/>
              </a:rPr>
              <a:t>AIM OF THE STUDY</a:t>
            </a:r>
            <a:endParaRPr lang="en-GB" b="1" dirty="0">
              <a:latin typeface="Tahoma" panose="020B0604030504040204" pitchFamily="34" charset="0"/>
              <a:ea typeface="Tahoma" panose="020B0604030504040204" pitchFamily="34" charset="0"/>
              <a:cs typeface="Tahoma" panose="020B0604030504040204" pitchFamily="34" charset="0"/>
            </a:endParaRPr>
          </a:p>
        </p:txBody>
      </p:sp>
      <p:sp>
        <p:nvSpPr>
          <p:cNvPr id="5" name="Content Placeholder 2">
            <a:extLst>
              <a:ext uri="{FF2B5EF4-FFF2-40B4-BE49-F238E27FC236}">
                <a16:creationId xmlns:a16="http://schemas.microsoft.com/office/drawing/2014/main" id="{474C14D8-49CD-4706-B7EC-571EE8F09B17}"/>
              </a:ext>
            </a:extLst>
          </p:cNvPr>
          <p:cNvSpPr>
            <a:spLocks noGrp="1"/>
          </p:cNvSpPr>
          <p:nvPr>
            <p:ph idx="1"/>
          </p:nvPr>
        </p:nvSpPr>
        <p:spPr>
          <a:xfrm>
            <a:off x="838200" y="1897038"/>
            <a:ext cx="10343147" cy="3985147"/>
          </a:xfrm>
        </p:spPr>
        <p:txBody>
          <a:bodyPr>
            <a:normAutofit/>
          </a:bodyPr>
          <a:lstStyle/>
          <a:p>
            <a:pPr marL="0" indent="0" algn="just">
              <a:lnSpc>
                <a:spcPct val="150000"/>
              </a:lnSpc>
              <a:buNone/>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The aim and objectives of this project is to construct a 500 watts audio amplifier using mostly discrete component as IC, Resistors, Capacitor and audio amplifier. </a:t>
            </a:r>
            <a:endParaRPr lang="en-GB" sz="4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811489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B9536A5-04EE-4B9F-BA87-6D3AAA7B9360}"/>
              </a:ext>
            </a:extLst>
          </p:cNvPr>
          <p:cNvSpPr>
            <a:spLocks noGrp="1"/>
          </p:cNvSpPr>
          <p:nvPr>
            <p:ph type="title"/>
          </p:nvPr>
        </p:nvSpPr>
        <p:spPr>
          <a:xfrm>
            <a:off x="838200" y="409073"/>
            <a:ext cx="10515600" cy="1155032"/>
          </a:xfrm>
        </p:spPr>
        <p:txBody>
          <a:bodyPr/>
          <a:lstStyle/>
          <a:p>
            <a:pPr algn="ct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SPECIFIC OBJECTIVES</a:t>
            </a:r>
            <a:endParaRPr lang="en-GB"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 name="Content Placeholder 2">
            <a:extLst>
              <a:ext uri="{FF2B5EF4-FFF2-40B4-BE49-F238E27FC236}">
                <a16:creationId xmlns:a16="http://schemas.microsoft.com/office/drawing/2014/main" id="{2F7AF944-7A55-49D5-B95C-557063786142}"/>
              </a:ext>
            </a:extLst>
          </p:cNvPr>
          <p:cNvSpPr>
            <a:spLocks noGrp="1"/>
          </p:cNvSpPr>
          <p:nvPr>
            <p:ph idx="1"/>
          </p:nvPr>
        </p:nvSpPr>
        <p:spPr>
          <a:xfrm>
            <a:off x="682387" y="1795998"/>
            <a:ext cx="11136573" cy="4652929"/>
          </a:xfrm>
        </p:spPr>
        <p:txBody>
          <a:bodyPr>
            <a:normAutofit/>
          </a:bodyPr>
          <a:lstStyle/>
          <a:p>
            <a:pPr marL="463550" indent="-354013">
              <a:buFont typeface="Wingdings" panose="05000000000000000000" pitchFamily="2" charset="2"/>
              <a:buChar char="§"/>
            </a:pPr>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To employ discrete components in the construction.</a:t>
            </a:r>
            <a:endParaRPr lang="en-GB" sz="32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63550" indent="-354013">
              <a:buFont typeface="Wingdings" panose="05000000000000000000" pitchFamily="2" charset="2"/>
              <a:buChar char="§"/>
            </a:pPr>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To implement the said project</a:t>
            </a:r>
            <a:endParaRPr lang="en-GB" sz="32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307877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4B74688-B6D5-40B3-96AC-929B31488F7E}"/>
              </a:ext>
            </a:extLst>
          </p:cNvPr>
          <p:cNvSpPr>
            <a:spLocks noGrp="1"/>
          </p:cNvSpPr>
          <p:nvPr>
            <p:ph type="title"/>
          </p:nvPr>
        </p:nvSpPr>
        <p:spPr>
          <a:xfrm>
            <a:off x="838200" y="409073"/>
            <a:ext cx="10515600" cy="710043"/>
          </a:xfrm>
        </p:spPr>
        <p:txBody>
          <a:bodyPr>
            <a:normAutofit fontScale="90000"/>
          </a:bodyPr>
          <a:lstStyle/>
          <a:p>
            <a:pPr algn="ct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SIGNIFICANCE OF THE STUDY</a:t>
            </a:r>
            <a:endParaRPr lang="en-GB"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9" name="Content Placeholder 2">
            <a:extLst>
              <a:ext uri="{FF2B5EF4-FFF2-40B4-BE49-F238E27FC236}">
                <a16:creationId xmlns:a16="http://schemas.microsoft.com/office/drawing/2014/main" id="{95654917-5BA9-4282-BB8A-E8D42C6419F8}"/>
              </a:ext>
            </a:extLst>
          </p:cNvPr>
          <p:cNvSpPr>
            <a:spLocks noGrp="1"/>
          </p:cNvSpPr>
          <p:nvPr>
            <p:ph idx="1"/>
          </p:nvPr>
        </p:nvSpPr>
        <p:spPr>
          <a:xfrm>
            <a:off x="708338" y="1269242"/>
            <a:ext cx="10972800" cy="4872251"/>
          </a:xfrm>
          <a:solidFill>
            <a:schemeClr val="bg1"/>
          </a:solidFill>
        </p:spPr>
        <p:txBody>
          <a:bodyPr>
            <a:normAutofit/>
          </a:bodyPr>
          <a:lstStyle/>
          <a:p>
            <a:pPr algn="just">
              <a:lnSpc>
                <a:spcPct val="150000"/>
              </a:lnSpc>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The significant of the study is to construct and test a 500warlt audio amplifier using discrete component such as (IC, Resister, Capacitor, </a:t>
            </a:r>
            <a:r>
              <a:rPr lang="en-US" sz="2800" dirty="0" err="1">
                <a:solidFill>
                  <a:schemeClr val="tx1">
                    <a:lumMod val="95000"/>
                    <a:lumOff val="5000"/>
                  </a:schemeClr>
                </a:solidFill>
                <a:latin typeface="Times New Roman" panose="02020603050405020304" pitchFamily="18" charset="0"/>
                <a:cs typeface="Times New Roman" panose="02020603050405020304" pitchFamily="18" charset="0"/>
              </a:rPr>
              <a:t>e.t.c</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 it may emphasized here that a practical amplifier is always a multistage with a number of stages of application. </a:t>
            </a:r>
            <a:endParaRPr lang="en-GB"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303478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E5BCE50-95CA-450B-9891-772C1C5BE8C9}"/>
              </a:ext>
            </a:extLst>
          </p:cNvPr>
          <p:cNvSpPr>
            <a:spLocks noGrp="1"/>
          </p:cNvSpPr>
          <p:nvPr>
            <p:ph type="title"/>
          </p:nvPr>
        </p:nvSpPr>
        <p:spPr>
          <a:xfrm>
            <a:off x="810904" y="122470"/>
            <a:ext cx="10972800" cy="860169"/>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DISCUSSION</a:t>
            </a:r>
            <a:endParaRPr lang="en-GB"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F00DFD2A-71D9-43F3-8D12-317D61600C73}"/>
              </a:ext>
            </a:extLst>
          </p:cNvPr>
          <p:cNvSpPr>
            <a:spLocks noGrp="1"/>
          </p:cNvSpPr>
          <p:nvPr>
            <p:ph idx="1"/>
          </p:nvPr>
        </p:nvSpPr>
        <p:spPr>
          <a:xfrm>
            <a:off x="708338" y="982640"/>
            <a:ext cx="10972800" cy="5295330"/>
          </a:xfrm>
          <a:solidFill>
            <a:schemeClr val="bg1"/>
          </a:solidFill>
        </p:spPr>
        <p:txBody>
          <a:bodyPr>
            <a:normAutofit fontScale="85000" lnSpcReduction="10000"/>
          </a:bodyPr>
          <a:lstStyle/>
          <a:p>
            <a:pPr algn="just">
              <a:lnSpc>
                <a:spcPct val="150000"/>
              </a:lnSpc>
            </a:pPr>
            <a:r>
              <a:rPr lang="en-US" sz="2400" dirty="0">
                <a:latin typeface="Times New Roman" panose="02020603050405020304" pitchFamily="18" charset="0"/>
                <a:cs typeface="Times New Roman" panose="02020603050405020304" pitchFamily="18" charset="0"/>
              </a:rPr>
              <a:t>An amplifier is used to raise every audio signal to power level enough to drive two loudspeakers without introducing extra distortion e.g. Stereos and public address system to convert a few multi-volts to signal tonal (Dunlop &amp; Smith, 1998).</a:t>
            </a:r>
            <a:endParaRPr lang="en-GB"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In all electronics equipment e.g. musical instruments radio receivers and transmitter, telephone network </a:t>
            </a:r>
            <a:r>
              <a:rPr lang="en-US" sz="2400" dirty="0" err="1">
                <a:latin typeface="Times New Roman" panose="02020603050405020304" pitchFamily="18" charset="0"/>
                <a:cs typeface="Times New Roman" panose="02020603050405020304" pitchFamily="18" charset="0"/>
              </a:rPr>
              <a:t>e.t.c</a:t>
            </a:r>
            <a:r>
              <a:rPr lang="en-US" sz="2400" dirty="0">
                <a:latin typeface="Times New Roman" panose="02020603050405020304" pitchFamily="18" charset="0"/>
                <a:cs typeface="Times New Roman" panose="02020603050405020304" pitchFamily="18" charset="0"/>
              </a:rPr>
              <a:t>. the input signal are converted into electrical signal for the purpose of transmission, over a long distance converted back to its original sing for reception. (Hoffman, 1959). An amplifier is also used to increase weak audio signal to power level high enough to drive a loudspeaker without introducing extra distortion. The device use for converting energy from one form to another is called transducer. A microphone is used to convert sound energy to electrical energy while loudspeaker converts electrical energy to sound energy (Rod, 1992). The most important properties of an amplifier are at gain of its input impedance, and its frequency response. </a:t>
            </a:r>
            <a:endParaRPr lang="en-GB"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528101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17B8DEA-7F75-46CA-9AAC-7870EB8A79BD}"/>
              </a:ext>
            </a:extLst>
          </p:cNvPr>
          <p:cNvSpPr>
            <a:spLocks noGrp="1"/>
          </p:cNvSpPr>
          <p:nvPr>
            <p:ph type="title"/>
          </p:nvPr>
        </p:nvSpPr>
        <p:spPr>
          <a:xfrm>
            <a:off x="838200" y="409073"/>
            <a:ext cx="10972800" cy="518975"/>
          </a:xfrm>
        </p:spPr>
        <p:txBody>
          <a:bodyPr>
            <a:normAutofit fontScale="90000"/>
          </a:bodyPr>
          <a:lstStyle/>
          <a:p>
            <a:pPr algn="ctr"/>
            <a:r>
              <a:rPr lang="en-GB" b="1" dirty="0">
                <a:solidFill>
                  <a:schemeClr val="tx1"/>
                </a:solidFill>
                <a:latin typeface="Times New Roman" panose="02020603050405020304" pitchFamily="18" charset="0"/>
                <a:cs typeface="Times New Roman" panose="02020603050405020304" pitchFamily="18" charset="0"/>
              </a:rPr>
              <a:t>REFERENCES</a:t>
            </a:r>
          </a:p>
        </p:txBody>
      </p:sp>
      <p:sp>
        <p:nvSpPr>
          <p:cNvPr id="6" name="Content Placeholder 2">
            <a:extLst>
              <a:ext uri="{FF2B5EF4-FFF2-40B4-BE49-F238E27FC236}">
                <a16:creationId xmlns:a16="http://schemas.microsoft.com/office/drawing/2014/main" id="{DBA5E16C-CB07-4960-A3E7-AAF1787C7343}"/>
              </a:ext>
            </a:extLst>
          </p:cNvPr>
          <p:cNvSpPr>
            <a:spLocks noGrp="1"/>
          </p:cNvSpPr>
          <p:nvPr>
            <p:ph idx="1"/>
          </p:nvPr>
        </p:nvSpPr>
        <p:spPr>
          <a:xfrm>
            <a:off x="708338" y="928048"/>
            <a:ext cx="10972800" cy="5418161"/>
          </a:xfrm>
          <a:solidFill>
            <a:schemeClr val="bg1"/>
          </a:solidFill>
        </p:spPr>
        <p:txBody>
          <a:bodyPr>
            <a:noAutofit/>
          </a:bodyPr>
          <a:lstStyle/>
          <a:p>
            <a:pPr algn="just"/>
            <a:r>
              <a:rPr lang="en-US" sz="2400" dirty="0">
                <a:latin typeface="Times New Roman" panose="02020603050405020304" pitchFamily="18" charset="0"/>
                <a:cs typeface="Times New Roman" panose="02020603050405020304" pitchFamily="18" charset="0"/>
              </a:rPr>
              <a:t>Hoffman, I. (1959). Power supplies and application. </a:t>
            </a:r>
            <a:r>
              <a:rPr lang="en-US" sz="2400" dirty="0" err="1">
                <a:latin typeface="Times New Roman" panose="02020603050405020304" pitchFamily="18" charset="0"/>
                <a:cs typeface="Times New Roman" panose="02020603050405020304" pitchFamily="18" charset="0"/>
              </a:rPr>
              <a:t>MacGraw</a:t>
            </a:r>
            <a:r>
              <a:rPr lang="en-US" sz="2400" dirty="0">
                <a:latin typeface="Times New Roman" panose="02020603050405020304" pitchFamily="18" charset="0"/>
                <a:cs typeface="Times New Roman" panose="02020603050405020304" pitchFamily="18" charset="0"/>
              </a:rPr>
              <a:t> Hill publisher, New York USA.</a:t>
            </a:r>
            <a:endParaRPr lang="en-GB"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Matti, O. (1972). “Circuit designed modifications for minimizing transient modulations distortion in audio Amplifier”, </a:t>
            </a:r>
            <a:r>
              <a:rPr lang="en-US" sz="2400" i="1" dirty="0">
                <a:latin typeface="Times New Roman" panose="02020603050405020304" pitchFamily="18" charset="0"/>
                <a:cs typeface="Times New Roman" panose="02020603050405020304" pitchFamily="18" charset="0"/>
              </a:rPr>
              <a:t>Journal of Audio Engineering Society</a:t>
            </a:r>
            <a:r>
              <a:rPr lang="en-US" sz="2400" dirty="0">
                <a:latin typeface="Times New Roman" panose="02020603050405020304" pitchFamily="18" charset="0"/>
                <a:cs typeface="Times New Roman" panose="02020603050405020304" pitchFamily="18" charset="0"/>
              </a:rPr>
              <a:t>, 20(5), 34-45.</a:t>
            </a:r>
            <a:endParaRPr lang="en-GB"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Pandey, S., </a:t>
            </a:r>
            <a:r>
              <a:rPr lang="en-US" sz="2400" dirty="0" err="1">
                <a:latin typeface="Times New Roman" panose="02020603050405020304" pitchFamily="18" charset="0"/>
                <a:cs typeface="Times New Roman" panose="02020603050405020304" pitchFamily="18" charset="0"/>
              </a:rPr>
              <a:t>Otala</a:t>
            </a:r>
            <a:r>
              <a:rPr lang="en-US" sz="2400" dirty="0">
                <a:latin typeface="Times New Roman" panose="02020603050405020304" pitchFamily="18" charset="0"/>
                <a:cs typeface="Times New Roman" panose="02020603050405020304" pitchFamily="18" charset="0"/>
              </a:rPr>
              <a:t>, L., John, S. &amp; </a:t>
            </a:r>
            <a:r>
              <a:rPr lang="en-US" sz="2400" dirty="0" err="1">
                <a:latin typeface="Times New Roman" panose="02020603050405020304" pitchFamily="18" charset="0"/>
                <a:cs typeface="Times New Roman" panose="02020603050405020304" pitchFamily="18" charset="0"/>
              </a:rPr>
              <a:t>Lammasnlemi</a:t>
            </a:r>
            <a:r>
              <a:rPr lang="en-US" sz="2400" dirty="0">
                <a:latin typeface="Times New Roman" panose="02020603050405020304" pitchFamily="18" charset="0"/>
                <a:cs typeface="Times New Roman" panose="02020603050405020304" pitchFamily="18" charset="0"/>
              </a:rPr>
              <a:t>, H. (2015). “</a:t>
            </a:r>
            <a:r>
              <a:rPr lang="en-US" sz="2400" dirty="0" err="1">
                <a:latin typeface="Times New Roman" panose="02020603050405020304" pitchFamily="18" charset="0"/>
                <a:cs typeface="Times New Roman" panose="02020603050405020304" pitchFamily="18" charset="0"/>
              </a:rPr>
              <a:t>Psychoacustic</a:t>
            </a:r>
            <a:r>
              <a:rPr lang="en-US" sz="2400" dirty="0">
                <a:latin typeface="Times New Roman" panose="02020603050405020304" pitchFamily="18" charset="0"/>
                <a:cs typeface="Times New Roman" panose="02020603050405020304" pitchFamily="18" charset="0"/>
              </a:rPr>
              <a:t> Detection threshold of transient intermodulation distortion,” </a:t>
            </a:r>
            <a:r>
              <a:rPr lang="en-US" sz="2400" i="1" dirty="0">
                <a:latin typeface="Times New Roman" panose="02020603050405020304" pitchFamily="18" charset="0"/>
                <a:cs typeface="Times New Roman" panose="02020603050405020304" pitchFamily="18" charset="0"/>
              </a:rPr>
              <a:t>Journal Audio Engineering Society,</a:t>
            </a:r>
            <a:r>
              <a:rPr lang="en-US" sz="2400" dirty="0">
                <a:latin typeface="Times New Roman" panose="02020603050405020304" pitchFamily="18" charset="0"/>
                <a:cs typeface="Times New Roman" panose="02020603050405020304" pitchFamily="18" charset="0"/>
              </a:rPr>
              <a:t> 28(3).</a:t>
            </a:r>
            <a:endParaRPr lang="en-GB"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Rod, E. (1992). </a:t>
            </a:r>
            <a:r>
              <a:rPr lang="en-US" sz="2400" i="1" dirty="0">
                <a:latin typeface="Times New Roman" panose="02020603050405020304" pitchFamily="18" charset="0"/>
                <a:cs typeface="Times New Roman" panose="02020603050405020304" pitchFamily="18" charset="0"/>
              </a:rPr>
              <a:t>ESP Low Power FM Transmitter</a:t>
            </a:r>
            <a:r>
              <a:rPr lang="en-US" sz="2400" dirty="0">
                <a:latin typeface="Times New Roman" panose="02020603050405020304" pitchFamily="18" charset="0"/>
                <a:cs typeface="Times New Roman" panose="02020603050405020304" pitchFamily="18" charset="0"/>
              </a:rPr>
              <a:t>. McGraw Hill, New York.</a:t>
            </a:r>
            <a:endParaRPr lang="en-GB"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Williams, G. (2021). </a:t>
            </a:r>
            <a:r>
              <a:rPr lang="en-US" sz="2400" i="1" dirty="0">
                <a:latin typeface="Times New Roman" panose="02020603050405020304" pitchFamily="18" charset="0"/>
                <a:cs typeface="Times New Roman" panose="02020603050405020304" pitchFamily="18" charset="0"/>
              </a:rPr>
              <a:t>Practical Transistor Circuit Design and Analysis</a:t>
            </a:r>
            <a:r>
              <a:rPr lang="en-US" sz="2400" dirty="0">
                <a:latin typeface="Times New Roman" panose="02020603050405020304" pitchFamily="18" charset="0"/>
                <a:cs typeface="Times New Roman" panose="02020603050405020304" pitchFamily="18" charset="0"/>
              </a:rPr>
              <a:t>.</a:t>
            </a:r>
            <a:endParaRPr lang="en-GB" sz="2400" dirty="0">
              <a:latin typeface="Times New Roman" panose="02020603050405020304" pitchFamily="18" charset="0"/>
              <a:cs typeface="Times New Roman" panose="02020603050405020304" pitchFamily="18" charset="0"/>
            </a:endParaRPr>
          </a:p>
          <a:p>
            <a:pPr marL="463550" indent="-354013" algn="just"/>
            <a:endParaRPr lang="en-GB"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166507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C01B4-A3ED-4A0D-881B-0DD9716479F5}"/>
              </a:ext>
            </a:extLst>
          </p:cNvPr>
          <p:cNvSpPr>
            <a:spLocks noGrp="1"/>
          </p:cNvSpPr>
          <p:nvPr>
            <p:ph type="title"/>
          </p:nvPr>
        </p:nvSpPr>
        <p:spPr>
          <a:xfrm>
            <a:off x="838200" y="2344051"/>
            <a:ext cx="10515600" cy="1325563"/>
          </a:xfrm>
        </p:spPr>
        <p:txBody>
          <a:bodyPr>
            <a:normAutofit/>
          </a:bodyPr>
          <a:lstStyle/>
          <a:p>
            <a:pPr algn="ctr"/>
            <a:r>
              <a:rPr lang="en-US" sz="6000" b="1"/>
              <a:t>THANK YOU!</a:t>
            </a:r>
            <a:endParaRPr lang="en-US" sz="6000" b="1" dirty="0"/>
          </a:p>
        </p:txBody>
      </p:sp>
    </p:spTree>
    <p:extLst>
      <p:ext uri="{BB962C8B-B14F-4D97-AF65-F5344CB8AC3E}">
        <p14:creationId xmlns:p14="http://schemas.microsoft.com/office/powerpoint/2010/main" val="637252669"/>
      </p:ext>
    </p:extLst>
  </p:cSld>
  <p:clrMapOvr>
    <a:masterClrMapping/>
  </p:clrMapOvr>
  <p:transition spd="slow">
    <p:push dir="u"/>
  </p:transition>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999</TotalTime>
  <Words>524</Words>
  <Application>Microsoft Office PowerPoint</Application>
  <PresentationFormat>Widescreen</PresentationFormat>
  <Paragraphs>20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vt:lpstr>
      <vt:lpstr>Calibri Light</vt:lpstr>
      <vt:lpstr>Tahoma</vt:lpstr>
      <vt:lpstr>Times New Roman</vt:lpstr>
      <vt:lpstr>Wingdings</vt:lpstr>
      <vt:lpstr>Retrospect</vt:lpstr>
      <vt:lpstr>CONSTRUCTION OF 500WATT LECTURE HALL AUDIO SYSTEM     presented by BASHIR YARO st/phy/hnd/21/006     A PROPOSAL SUBMITTED to the department of applied physics, federal polytechnic, mubi   supervised by mr. HUSSAINI JAMES    june, 2023</vt:lpstr>
      <vt:lpstr>INTRODUCTION</vt:lpstr>
      <vt:lpstr>AIM OF THE STUDY</vt:lpstr>
      <vt:lpstr>SPECIFIC OBJECTIVES</vt:lpstr>
      <vt:lpstr>SIGNIFICANCE OF THE STUDY</vt:lpstr>
      <vt:lpstr>DISCUSSION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PREVALENCE OF ASCARIASIS AMONG PRIMARY SCHOOL CHILDREN OF SOME SELECTED PRIMARY SCHOOLS IN ASKIRA/UBA LOCAL GOVERNMENT AREA OF BORNO STATE, NIGERIA    PRESENTED BY     HAMMAWA DANLADI ST/BST/M/HND/18/009     A PROJECT WORK PRESENTED TO THE DEPARTMENT OF BIOLOGICAL SCIOENCE TECHNOLOGY, FEDERAL POLYTECHNIC MUBI, ADAMAWA STATE.   SUPERVISED BY Dr. MICHAEL AWI    MARCH, 2021</dc:title>
  <dc:creator>AKAMSHU GABRIEL</dc:creator>
  <cp:lastModifiedBy>KPONKIUS</cp:lastModifiedBy>
  <cp:revision>47</cp:revision>
  <cp:lastPrinted>2023-05-30T19:22:48Z</cp:lastPrinted>
  <dcterms:created xsi:type="dcterms:W3CDTF">2021-03-29T06:17:24Z</dcterms:created>
  <dcterms:modified xsi:type="dcterms:W3CDTF">2023-06-02T07:38:07Z</dcterms:modified>
</cp:coreProperties>
</file>