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58" r:id="rId4"/>
    <p:sldId id="262" r:id="rId5"/>
    <p:sldId id="276" r:id="rId6"/>
    <p:sldId id="277" r:id="rId7"/>
    <p:sldId id="278" r:id="rId8"/>
    <p:sldId id="279" r:id="rId9"/>
    <p:sldId id="280" r:id="rId10"/>
    <p:sldId id="273"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7/12/2023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245660"/>
            <a:ext cx="11486148" cy="6612339"/>
          </a:xfrm>
        </p:spPr>
        <p:txBody>
          <a:bodyPr>
            <a:noAutofit/>
          </a:bodyPr>
          <a:lstStyle/>
          <a:p>
            <a:pPr algn="ctr"/>
            <a:r>
              <a:rPr lang="en-GB" sz="2800" b="1" dirty="0">
                <a:latin typeface="Times New Roman" panose="02020603050405020304" pitchFamily="18" charset="0"/>
                <a:cs typeface="Times New Roman" panose="02020603050405020304" pitchFamily="18" charset="0"/>
              </a:rPr>
              <a:t>ISOLATION AND IDENTIFICATION OF FUNGI ASSOCIATED WITH TIGER NUT PEST SPOILAGE</a:t>
            </a:r>
            <a:br>
              <a:rPr lang="en-GB" sz="2800"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PRESENTED BY</a:t>
            </a:r>
            <a:br>
              <a:rPr lang="en-GB" sz="2800" dirty="0">
                <a:solidFill>
                  <a:schemeClr val="tx1"/>
                </a:solidFill>
                <a:latin typeface="Times New Roman" panose="02020603050405020304" pitchFamily="18" charset="0"/>
                <a:cs typeface="Times New Roman" panose="02020603050405020304" pitchFamily="18" charset="0"/>
              </a:rPr>
            </a:br>
            <a:r>
              <a:rPr lang="en-GB" sz="2800" b="1" dirty="0">
                <a:solidFill>
                  <a:schemeClr val="tx1"/>
                </a:solidFill>
                <a:latin typeface="Times New Roman" panose="02020603050405020304" pitchFamily="18" charset="0"/>
                <a:cs typeface="Times New Roman" panose="02020603050405020304" pitchFamily="18" charset="0"/>
              </a:rPr>
              <a:t>STEPHEN JOSEPH</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ST/BST/M/HND/21/062</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 PROJECT PROPOSAL PRESENTED TO THE DEPARTMENT OF BIOLOGICAL SCIENCE TECHNOLOGY, FEDERAL POLYTECHNIC MUBI, ADAMAWA STATE.</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SUPERVISED BY</a:t>
            </a:r>
            <a:br>
              <a:rPr lang="en-US" sz="2800" b="1"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MRS. MARY NGOZI OGU</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tx1"/>
                </a:solidFill>
                <a:latin typeface="Times New Roman" panose="02020603050405020304" pitchFamily="18" charset="0"/>
                <a:cs typeface="Times New Roman" panose="02020603050405020304" pitchFamily="18" charset="0"/>
              </a:rPr>
              <a:t> </a:t>
            </a:r>
            <a:br>
              <a:rPr lang="en-GB" sz="2800" dirty="0">
                <a:solidFill>
                  <a:schemeClr val="tx1"/>
                </a:solidFill>
                <a:latin typeface="Times New Roman" panose="02020603050405020304" pitchFamily="18" charset="0"/>
                <a:cs typeface="Times New Roman" panose="02020603050405020304" pitchFamily="18" charset="0"/>
              </a:rPr>
            </a:br>
            <a:r>
              <a:rPr lang="en-US" sz="2800" b="1" dirty="0">
                <a:solidFill>
                  <a:schemeClr val="bg1"/>
                </a:solidFill>
                <a:latin typeface="Times New Roman" panose="02020603050405020304" pitchFamily="18" charset="0"/>
                <a:cs typeface="Times New Roman" panose="02020603050405020304" pitchFamily="18" charset="0"/>
              </a:rPr>
              <a:t>JULY, 2023</a:t>
            </a:r>
            <a:endParaRPr lang="en-GB"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9BD148-AD4D-4975-88E4-D484052D8CCD}"/>
              </a:ext>
            </a:extLst>
          </p:cNvPr>
          <p:cNvSpPr>
            <a:spLocks noGrp="1"/>
          </p:cNvSpPr>
          <p:nvPr>
            <p:ph type="title"/>
          </p:nvPr>
        </p:nvSpPr>
        <p:spPr>
          <a:xfrm>
            <a:off x="838199" y="43771"/>
            <a:ext cx="10515600" cy="1155032"/>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REFERENCES</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C54A00E8-B4D2-4C6C-909F-A1225A3873D0}"/>
              </a:ext>
            </a:extLst>
          </p:cNvPr>
          <p:cNvSpPr>
            <a:spLocks noGrp="1"/>
          </p:cNvSpPr>
          <p:nvPr>
            <p:ph idx="1"/>
          </p:nvPr>
        </p:nvSpPr>
        <p:spPr>
          <a:xfrm>
            <a:off x="336883" y="1951630"/>
            <a:ext cx="11518232" cy="4599295"/>
          </a:xfrm>
        </p:spPr>
        <p:txBody>
          <a:bodyPr>
            <a:noAutofit/>
          </a:bodyPr>
          <a:lstStyle/>
          <a:p>
            <a:pPr marL="914400" indent="-914400" algn="just">
              <a:buNone/>
            </a:pPr>
            <a:r>
              <a:rPr lang="en-GB" dirty="0">
                <a:latin typeface="Times New Roman" panose="02020603050405020304" pitchFamily="18" charset="0"/>
                <a:cs typeface="Times New Roman" panose="02020603050405020304" pitchFamily="18" charset="0"/>
              </a:rPr>
              <a:t>Kumar, B. (2013). "</a:t>
            </a:r>
            <a:r>
              <a:rPr lang="en-GB" dirty="0" err="1">
                <a:latin typeface="Times New Roman" panose="02020603050405020304" pitchFamily="18" charset="0"/>
                <a:cs typeface="Times New Roman" panose="02020603050405020304" pitchFamily="18" charset="0"/>
              </a:rPr>
              <a:t>Cyperus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esculentus</a:t>
            </a:r>
            <a:r>
              <a:rPr lang="en-GB" dirty="0">
                <a:latin typeface="Times New Roman" panose="02020603050405020304" pitchFamily="18" charset="0"/>
                <a:cs typeface="Times New Roman" panose="02020603050405020304" pitchFamily="18" charset="0"/>
              </a:rPr>
              <a:t>". IUCN Red List of Threatened Species. 2013: e.T164083A17636573. doi:10.2305/IUCN.UK.2013- 1.RLTS.T164083A17636573.en. Retrieved 25 November 2022. </a:t>
            </a:r>
          </a:p>
          <a:p>
            <a:pPr marL="914400" indent="-914400" algn="just">
              <a:buNone/>
            </a:pP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Cyperus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esculentus</a:t>
            </a:r>
            <a:r>
              <a:rPr lang="en-GB" dirty="0">
                <a:latin typeface="Times New Roman" panose="02020603050405020304" pitchFamily="18" charset="0"/>
                <a:cs typeface="Times New Roman" panose="02020603050405020304" pitchFamily="18" charset="0"/>
              </a:rPr>
              <a:t> L. — The Plant List". www.theplantlist.org. Archived from the original on 2020-06-01. Retrieved 2014-02-08. "Chufa Information". Seed World. Retrieved 2020-04-29. </a:t>
            </a:r>
          </a:p>
          <a:p>
            <a:pPr marL="914400" indent="-914400" algn="just">
              <a:buNone/>
            </a:pPr>
            <a:r>
              <a:rPr lang="en-GB" dirty="0">
                <a:latin typeface="Times New Roman" panose="02020603050405020304" pitchFamily="18" charset="0"/>
                <a:cs typeface="Times New Roman" panose="02020603050405020304" pitchFamily="18" charset="0"/>
              </a:rPr>
              <a:t>Chen, Angus (April 27, 2016). "Loathed By Farmers, Loved By Ancients: The Strange History of Tiger Nuts". NPR. Retrieved January 5, 2021. </a:t>
            </a:r>
          </a:p>
          <a:p>
            <a:pPr marL="914400" indent="-914400" algn="just">
              <a:buNone/>
            </a:pPr>
            <a:r>
              <a:rPr lang="en-GB" dirty="0">
                <a:latin typeface="Times New Roman" panose="02020603050405020304" pitchFamily="18" charset="0"/>
                <a:cs typeface="Times New Roman" panose="02020603050405020304" pitchFamily="18" charset="0"/>
              </a:rPr>
              <a:t>"Is </a:t>
            </a:r>
            <a:r>
              <a:rPr lang="en-GB" dirty="0" err="1">
                <a:latin typeface="Times New Roman" panose="02020603050405020304" pitchFamily="18" charset="0"/>
                <a:cs typeface="Times New Roman" panose="02020603050405020304" pitchFamily="18" charset="0"/>
              </a:rPr>
              <a:t>Atadwe</a:t>
            </a:r>
            <a:r>
              <a:rPr lang="en-GB" dirty="0">
                <a:latin typeface="Times New Roman" panose="02020603050405020304" pitchFamily="18" charset="0"/>
                <a:cs typeface="Times New Roman" panose="02020603050405020304" pitchFamily="18" charset="0"/>
              </a:rPr>
              <a:t> (Tiger Nuts) Good for You? Health Benefits of Tiger Nuts". </a:t>
            </a:r>
            <a:r>
              <a:rPr lang="en-GB" dirty="0" err="1">
                <a:latin typeface="Times New Roman" panose="02020603050405020304" pitchFamily="18" charset="0"/>
                <a:cs typeface="Times New Roman" panose="02020603050405020304" pitchFamily="18" charset="0"/>
              </a:rPr>
              <a:t>GhanaStar</a:t>
            </a:r>
            <a:r>
              <a:rPr lang="en-GB" dirty="0">
                <a:latin typeface="Times New Roman" panose="02020603050405020304" pitchFamily="18" charset="0"/>
                <a:cs typeface="Times New Roman" panose="02020603050405020304" pitchFamily="18" charset="0"/>
              </a:rPr>
              <a:t>. 2015-11-15. Retrieved 2020-04-29. "Yellow nutsedge". University of Maryland Extension. Retrieved January 5, 2021. [permanent dead link</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1709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72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AIM OF THE STUDY</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897038"/>
            <a:ext cx="10343147" cy="3985147"/>
          </a:xfrm>
        </p:spPr>
        <p:txBody>
          <a:bodyPr>
            <a:normAutofit/>
          </a:bodyPr>
          <a:lstStyle/>
          <a:p>
            <a:pPr marL="0" indent="0" algn="just">
              <a:lnSpc>
                <a:spcPct val="150000"/>
              </a:lnSpc>
              <a:buNone/>
            </a:pPr>
            <a:r>
              <a:rPr lang="en-GB" sz="2800" dirty="0"/>
              <a:t>The aim of this study is to isolate and identify the fungi associated with tiger nut pest spoilage within Mubi metropolis.</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SPECIFIC OBJECTIVES</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a:bodyPr>
          <a:lstStyle/>
          <a:p>
            <a:pPr marL="463550" indent="-463550" algn="just">
              <a:lnSpc>
                <a:spcPct val="150000"/>
              </a:lnSpc>
              <a:buFont typeface="Wingdings" panose="05000000000000000000" pitchFamily="2" charset="2"/>
              <a:buChar char="§"/>
            </a:pPr>
            <a:r>
              <a:rPr lang="en-GB" sz="2800" dirty="0"/>
              <a:t>To isolate and identify the fungi associated with tiger nut pest spoilage.</a:t>
            </a:r>
          </a:p>
          <a:p>
            <a:pPr marL="463550" indent="-463550" algn="just">
              <a:lnSpc>
                <a:spcPct val="150000"/>
              </a:lnSpc>
              <a:buFont typeface="Wingdings" panose="05000000000000000000" pitchFamily="2" charset="2"/>
              <a:buChar char="§"/>
            </a:pPr>
            <a:r>
              <a:rPr lang="en-GB" sz="2800" dirty="0"/>
              <a:t>To determine antimicrobial susceptibility profile of some fungi isolates from the tiger nut pest spoilage preparations. </a:t>
            </a:r>
            <a:endParaRPr lang="en-US" sz="2800" dirty="0">
              <a:solidFill>
                <a:schemeClr val="tx1"/>
              </a:solidFill>
            </a:endParaRP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409073"/>
            <a:ext cx="10515600" cy="1155032"/>
          </a:xfrm>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MATERIALS AND METHODS</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708338" y="1692321"/>
            <a:ext cx="10972800" cy="4756605"/>
          </a:xfrm>
        </p:spPr>
        <p:txBody>
          <a:bodyPr>
            <a:normAutofit/>
          </a:bodyPr>
          <a:lstStyle/>
          <a:p>
            <a:pPr algn="just">
              <a:lnSpc>
                <a:spcPct val="150000"/>
              </a:lnSpc>
            </a:pPr>
            <a:r>
              <a:rPr lang="en-GB" sz="2800" b="1" dirty="0">
                <a:solidFill>
                  <a:schemeClr val="tx1"/>
                </a:solidFill>
                <a:latin typeface="Times New Roman" panose="02020603050405020304" pitchFamily="18" charset="0"/>
                <a:cs typeface="Times New Roman" panose="02020603050405020304" pitchFamily="18" charset="0"/>
              </a:rPr>
              <a:t>Equipment/Apparatus</a:t>
            </a:r>
          </a:p>
          <a:p>
            <a:pPr algn="just">
              <a:lnSpc>
                <a:spcPct val="150000"/>
              </a:lnSpc>
            </a:pPr>
            <a:r>
              <a:rPr lang="en-US" sz="2800" dirty="0">
                <a:solidFill>
                  <a:schemeClr val="tx1"/>
                </a:solidFill>
                <a:latin typeface="Times New Roman" panose="02020603050405020304" pitchFamily="18" charset="0"/>
                <a:cs typeface="Times New Roman" panose="02020603050405020304" pitchFamily="18" charset="0"/>
              </a:rPr>
              <a:t>Alcohol, Distill water, PDA, SDA, Beaker, Petri Dishes, Cotton wool.</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9643B3-2E8F-45E7-BAAE-3F0A4AFF3FAB}"/>
              </a:ext>
            </a:extLst>
          </p:cNvPr>
          <p:cNvSpPr>
            <a:spLocks noGrp="1"/>
          </p:cNvSpPr>
          <p:nvPr>
            <p:ph type="title"/>
          </p:nvPr>
        </p:nvSpPr>
        <p:spPr>
          <a:xfrm>
            <a:off x="810904" y="122470"/>
            <a:ext cx="10972800" cy="860169"/>
          </a:xfrm>
        </p:spPr>
        <p:txBody>
          <a:bodyPr>
            <a:noAutofit/>
          </a:bodyPr>
          <a:lstStyle/>
          <a:p>
            <a:pPr algn="just"/>
            <a:r>
              <a:rPr lang="en-GB" sz="3600" b="1" dirty="0">
                <a:latin typeface="Times New Roman" panose="02020603050405020304" pitchFamily="18" charset="0"/>
                <a:cs typeface="Times New Roman" panose="02020603050405020304" pitchFamily="18" charset="0"/>
              </a:rPr>
              <a:t>Collection of Experimental materials and seed sorting</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8D2AB14-4DA2-4912-BB67-65CA592DF999}"/>
              </a:ext>
            </a:extLst>
          </p:cNvPr>
          <p:cNvSpPr>
            <a:spLocks noGrp="1"/>
          </p:cNvSpPr>
          <p:nvPr>
            <p:ph idx="1"/>
          </p:nvPr>
        </p:nvSpPr>
        <p:spPr>
          <a:xfrm>
            <a:off x="708338" y="982640"/>
            <a:ext cx="10972800" cy="5295330"/>
          </a:xfrm>
          <a:solidFill>
            <a:schemeClr val="bg1"/>
          </a:solidFill>
        </p:spPr>
        <p:txBody>
          <a:bodyPr>
            <a:normAutofit/>
          </a:bodyPr>
          <a:lstStyle/>
          <a:p>
            <a:pPr algn="just">
              <a:lnSpc>
                <a:spcPct val="150000"/>
              </a:lnSpc>
            </a:pPr>
            <a:r>
              <a:rPr lang="en-GB" sz="2800" dirty="0"/>
              <a:t>Tiger nut will purchase from the two local markets all within Mubi Metropolis. The markets are </a:t>
            </a:r>
            <a:r>
              <a:rPr lang="en-GB" sz="2800" dirty="0" err="1"/>
              <a:t>Kasuwan</a:t>
            </a:r>
            <a:r>
              <a:rPr lang="en-GB" sz="2800" dirty="0"/>
              <a:t> </a:t>
            </a:r>
            <a:r>
              <a:rPr lang="en-GB" sz="2800" dirty="0" err="1"/>
              <a:t>Kuturu</a:t>
            </a:r>
            <a:r>
              <a:rPr lang="en-GB" sz="2800" dirty="0"/>
              <a:t> and main market. Seed sorting will be done manually by hand to separate wholesome from unwholesome seeds following the procedure of </a:t>
            </a:r>
            <a:r>
              <a:rPr lang="en-GB" sz="2800" dirty="0" err="1"/>
              <a:t>Kawube</a:t>
            </a:r>
            <a:r>
              <a:rPr lang="en-GB" sz="2800" dirty="0"/>
              <a:t> et al., 2005. </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7012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7600B2-2BB0-4CA6-912C-D7173986447F}"/>
              </a:ext>
            </a:extLst>
          </p:cNvPr>
          <p:cNvSpPr>
            <a:spLocks noGrp="1"/>
          </p:cNvSpPr>
          <p:nvPr>
            <p:ph type="title"/>
          </p:nvPr>
        </p:nvSpPr>
        <p:spPr>
          <a:xfrm>
            <a:off x="810904" y="122470"/>
            <a:ext cx="10972800" cy="860169"/>
          </a:xfrm>
        </p:spPr>
        <p:txBody>
          <a:bodyPr>
            <a:normAutofit/>
          </a:bodyPr>
          <a:lstStyle/>
          <a:p>
            <a:pPr algn="ctr"/>
            <a:r>
              <a:rPr lang="en-GB" sz="3600" b="1" dirty="0">
                <a:latin typeface="Times New Roman" panose="02020603050405020304" pitchFamily="18" charset="0"/>
                <a:cs typeface="Times New Roman" panose="02020603050405020304" pitchFamily="18" charset="0"/>
              </a:rPr>
              <a:t>Preparation of culture media and normal saline</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598BCA5-680D-4980-90A8-6CD9DFD42AEA}"/>
              </a:ext>
            </a:extLst>
          </p:cNvPr>
          <p:cNvSpPr>
            <a:spLocks noGrp="1"/>
          </p:cNvSpPr>
          <p:nvPr>
            <p:ph idx="1"/>
          </p:nvPr>
        </p:nvSpPr>
        <p:spPr>
          <a:xfrm>
            <a:off x="708338" y="982640"/>
            <a:ext cx="10972800" cy="5295330"/>
          </a:xfrm>
          <a:solidFill>
            <a:schemeClr val="bg1"/>
          </a:solidFill>
        </p:spPr>
        <p:txBody>
          <a:bodyPr>
            <a:normAutofit fontScale="85000" lnSpcReduction="20000"/>
          </a:bodyPr>
          <a:lstStyle/>
          <a:p>
            <a:pPr algn="just">
              <a:lnSpc>
                <a:spcPct val="150000"/>
              </a:lnSpc>
            </a:pPr>
            <a:r>
              <a:rPr lang="en-GB" sz="2800" dirty="0" err="1"/>
              <a:t>Sabouraud</a:t>
            </a:r>
            <a:r>
              <a:rPr lang="en-GB" sz="2800" dirty="0"/>
              <a:t> Dextrose Agar will be use in this research to isolate and identify the fungi; and the media will be prepare according to manufacturer’s instruction 11g of </a:t>
            </a:r>
            <a:r>
              <a:rPr lang="en-GB" sz="2800" dirty="0" err="1"/>
              <a:t>Sabouraud</a:t>
            </a:r>
            <a:r>
              <a:rPr lang="en-GB" sz="2800" dirty="0"/>
              <a:t> Dextrose Agar and 2g of Antibiotics will be weighed and dissolved into 160ml of distilled water in a conical flask. Cotton wool will then be place to cover it and will be wrap with aluminium foil. After which the solution will then be autoclave at 121o c for 15 minutes, it will then be allow to cool and will be dispense into Petri-dishes.8.5g of Sodium chloride (NaCl) will be weigh and tipped into 100ml of distilled water after which it will be sterilize in the autoclave. 1ml of the sample will drop into 9ml of normal saline and shake vigorously to form a uniform solution of 10-1 concentration. The stock will be subject to a decimal dilution using sterile pipette to form 10-2, 10-3, 10-4, 10-5 and 10-6 concentration (Harrigan, 1998). </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3604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FA8B68-5F98-4A1E-A018-A9AD3E85E1F3}"/>
              </a:ext>
            </a:extLst>
          </p:cNvPr>
          <p:cNvSpPr>
            <a:spLocks noGrp="1"/>
          </p:cNvSpPr>
          <p:nvPr>
            <p:ph type="title"/>
          </p:nvPr>
        </p:nvSpPr>
        <p:spPr>
          <a:xfrm>
            <a:off x="810904" y="122470"/>
            <a:ext cx="10972800" cy="860169"/>
          </a:xfrm>
        </p:spPr>
        <p:txBody>
          <a:bodyPr>
            <a:normAutofit/>
          </a:bodyPr>
          <a:lstStyle/>
          <a:p>
            <a:pPr algn="ctr"/>
            <a:r>
              <a:rPr lang="en-GB" sz="3600" b="1" dirty="0"/>
              <a:t>Inoculation and Incubation</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EF3B650-8010-4A6D-B9CD-472F79C7666A}"/>
              </a:ext>
            </a:extLst>
          </p:cNvPr>
          <p:cNvSpPr>
            <a:spLocks noGrp="1"/>
          </p:cNvSpPr>
          <p:nvPr>
            <p:ph idx="1"/>
          </p:nvPr>
        </p:nvSpPr>
        <p:spPr>
          <a:xfrm>
            <a:off x="708338" y="982640"/>
            <a:ext cx="10972800" cy="5295330"/>
          </a:xfrm>
          <a:solidFill>
            <a:schemeClr val="bg1"/>
          </a:solidFill>
        </p:spPr>
        <p:txBody>
          <a:bodyPr>
            <a:normAutofit/>
          </a:bodyPr>
          <a:lstStyle/>
          <a:p>
            <a:pPr algn="just">
              <a:lnSpc>
                <a:spcPct val="150000"/>
              </a:lnSpc>
            </a:pPr>
            <a:r>
              <a:rPr lang="en-GB" sz="2800" dirty="0"/>
              <a:t>1ml pipette will be employ to drop 0.01ml of the inoculums into the Petri-dishes and evenly spread all over the surface of the agar plate using stirring rod. All plates will incubated immediately after inoculation and placed upside down to prevent drops of condensations from collecting on the inoculated surface. </a:t>
            </a:r>
            <a:r>
              <a:rPr lang="en-GB" sz="2800" dirty="0" err="1"/>
              <a:t>Sabouraud</a:t>
            </a:r>
            <a:r>
              <a:rPr lang="en-GB" sz="2800" dirty="0"/>
              <a:t> Dextrose Agar plates were incubated for 28oC for 72hrs, after which pure culture was prepared from the distinct fungal isolate observed (Harrigan, 1998).</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7289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40A0FF-7595-4488-AC50-6C2D27D35FEC}"/>
              </a:ext>
            </a:extLst>
          </p:cNvPr>
          <p:cNvSpPr>
            <a:spLocks noGrp="1"/>
          </p:cNvSpPr>
          <p:nvPr>
            <p:ph type="title"/>
          </p:nvPr>
        </p:nvSpPr>
        <p:spPr>
          <a:xfrm>
            <a:off x="810904" y="122470"/>
            <a:ext cx="10972800" cy="860169"/>
          </a:xfrm>
        </p:spPr>
        <p:txBody>
          <a:bodyPr>
            <a:normAutofit/>
          </a:bodyPr>
          <a:lstStyle/>
          <a:p>
            <a:pPr algn="ctr"/>
            <a:r>
              <a:rPr lang="en-GB" sz="3600" b="1" dirty="0"/>
              <a:t>Characterization and Identification of Isolates </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1E9AA2C-D976-4A9A-9420-8680B35D8D30}"/>
              </a:ext>
            </a:extLst>
          </p:cNvPr>
          <p:cNvSpPr>
            <a:spLocks noGrp="1"/>
          </p:cNvSpPr>
          <p:nvPr>
            <p:ph idx="1"/>
          </p:nvPr>
        </p:nvSpPr>
        <p:spPr>
          <a:xfrm>
            <a:off x="708338" y="982640"/>
            <a:ext cx="10972800" cy="5295330"/>
          </a:xfrm>
          <a:solidFill>
            <a:schemeClr val="bg1"/>
          </a:solidFill>
        </p:spPr>
        <p:txBody>
          <a:bodyPr>
            <a:normAutofit/>
          </a:bodyPr>
          <a:lstStyle/>
          <a:p>
            <a:pPr algn="just">
              <a:lnSpc>
                <a:spcPct val="150000"/>
              </a:lnSpc>
            </a:pPr>
            <a:r>
              <a:rPr lang="en-GB" sz="2800" dirty="0"/>
              <a:t>The fungal growth that will observe in the pure culture will be identified as described by CMI (2010).</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8359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3616B11-6700-4E95-A851-2B50CD94BEAB}"/>
              </a:ext>
            </a:extLst>
          </p:cNvPr>
          <p:cNvSpPr>
            <a:spLocks noGrp="1"/>
          </p:cNvSpPr>
          <p:nvPr>
            <p:ph type="title"/>
          </p:nvPr>
        </p:nvSpPr>
        <p:spPr>
          <a:xfrm>
            <a:off x="810904" y="122470"/>
            <a:ext cx="10972800" cy="860169"/>
          </a:xfrm>
        </p:spPr>
        <p:txBody>
          <a:bodyPr>
            <a:normAutofit/>
          </a:bodyPr>
          <a:lstStyle/>
          <a:p>
            <a:pPr algn="ctr"/>
            <a:r>
              <a:rPr lang="en-GB" sz="3600" b="1" dirty="0"/>
              <a:t>Experimental Design and Statistical techniques </a:t>
            </a:r>
            <a:endParaRPr lang="en-GB" sz="36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77462313-2A5E-4E86-B00C-2F7013D1B328}"/>
              </a:ext>
            </a:extLst>
          </p:cNvPr>
          <p:cNvSpPr>
            <a:spLocks noGrp="1"/>
          </p:cNvSpPr>
          <p:nvPr>
            <p:ph idx="1"/>
          </p:nvPr>
        </p:nvSpPr>
        <p:spPr>
          <a:xfrm>
            <a:off x="708338" y="982640"/>
            <a:ext cx="10972800" cy="5295330"/>
          </a:xfrm>
          <a:solidFill>
            <a:schemeClr val="bg1"/>
          </a:solidFill>
        </p:spPr>
        <p:txBody>
          <a:bodyPr>
            <a:normAutofit/>
          </a:bodyPr>
          <a:lstStyle/>
          <a:p>
            <a:pPr algn="just">
              <a:lnSpc>
                <a:spcPct val="150000"/>
              </a:lnSpc>
            </a:pPr>
            <a:r>
              <a:rPr lang="en-GB" sz="2800" dirty="0"/>
              <a:t>The experimental design use in this research is 4×2×2 Factorial arranged in a Complete Randomization Design. The treatments will be divided into three categories which are markets, size and healthiness. The factors and levels that were involved in this research were: Market: Mile one, Mile three, Town and </a:t>
            </a:r>
            <a:r>
              <a:rPr lang="en-GB" sz="2800" dirty="0" err="1"/>
              <a:t>Rumuokoro</a:t>
            </a:r>
            <a:r>
              <a:rPr lang="en-GB" sz="2800" dirty="0"/>
              <a:t> Size: Large and Small seeds Healthiness: Wholesome and Unwholesome Analysis of variance (ANOVA) was used to determine the treatment effects and means were tested using Tukey Pair wise comparison of grouping at 5% level of probability (Minitab, 2010). </a:t>
            </a:r>
            <a:endParaRPr lang="en-GB"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93555"/>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958</TotalTime>
  <Words>704</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Tahoma</vt:lpstr>
      <vt:lpstr>Times New Roman</vt:lpstr>
      <vt:lpstr>Wingdings</vt:lpstr>
      <vt:lpstr>Retrospect</vt:lpstr>
      <vt:lpstr>ISOLATION AND IDENTIFICATION OF FUNGI ASSOCIATED WITH TIGER NUT PEST SPOILAGE     PRESENTED BY STEPHEN JOSEPH ST/BST/M/HND/21/062    A PROJECT PROPOSAL PRESENTED TO THE DEPARTMENT OF BIOLOGICAL SCIENCE TECHNOLOGY, FEDERAL POLYTECHNIC MUBI, ADAMAWA STATE.   SUPERVISED BY MRS. MARY NGOZI OGU   JULY, 2023</vt:lpstr>
      <vt:lpstr>AIM OF THE STUDY</vt:lpstr>
      <vt:lpstr>SPECIFIC OBJECTIVES</vt:lpstr>
      <vt:lpstr>MATERIALS AND METHODS</vt:lpstr>
      <vt:lpstr>Collection of Experimental materials and seed sorting</vt:lpstr>
      <vt:lpstr>Preparation of culture media and normal saline</vt:lpstr>
      <vt:lpstr>Inoculation and Incubation</vt:lpstr>
      <vt:lpstr>Characterization and Identification of Isolates </vt:lpstr>
      <vt:lpstr>Experimental Design and Statistical techniques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42</cp:revision>
  <dcterms:created xsi:type="dcterms:W3CDTF">2021-03-29T06:17:24Z</dcterms:created>
  <dcterms:modified xsi:type="dcterms:W3CDTF">2023-07-12T08:39:13Z</dcterms:modified>
</cp:coreProperties>
</file>