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60" r:id="rId3"/>
    <p:sldId id="258" r:id="rId4"/>
    <p:sldId id="262" r:id="rId5"/>
    <p:sldId id="276" r:id="rId6"/>
    <p:sldId id="277" r:id="rId7"/>
    <p:sldId id="288" r:id="rId8"/>
    <p:sldId id="273" r:id="rId9"/>
    <p:sldId id="27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60"/>
  </p:normalViewPr>
  <p:slideViewPr>
    <p:cSldViewPr snapToGrid="0">
      <p:cViewPr>
        <p:scale>
          <a:sx n="66" d="100"/>
          <a:sy n="66" d="100"/>
        </p:scale>
        <p:origin x="73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57860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00596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185746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77474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58831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651423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665335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219827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73947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7/25/2023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547953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54612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7/25/2023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8363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FF21-0463-405C-9616-8C8BD47077DA}"/>
              </a:ext>
            </a:extLst>
          </p:cNvPr>
          <p:cNvSpPr>
            <a:spLocks noGrp="1"/>
          </p:cNvSpPr>
          <p:nvPr>
            <p:ph type="ctrTitle"/>
          </p:nvPr>
        </p:nvSpPr>
        <p:spPr>
          <a:xfrm>
            <a:off x="368968" y="245660"/>
            <a:ext cx="11486148" cy="6612339"/>
          </a:xfrm>
          <a:solidFill>
            <a:schemeClr val="bg1"/>
          </a:solidFill>
        </p:spPr>
        <p:txBody>
          <a:bodyPr>
            <a:noAutofit/>
          </a:bodyPr>
          <a:lstStyle/>
          <a:p>
            <a:pPr algn="ctr"/>
            <a:r>
              <a:rPr lang="en-GB" sz="2500" b="1" cap="all" dirty="0">
                <a:latin typeface="Times" panose="02020603050405020304" pitchFamily="18" charset="0"/>
              </a:rPr>
              <a:t>The Effect of Nutrition on Mental Health and Development</a:t>
            </a:r>
            <a:br>
              <a:rPr lang="en-GB" sz="2500" dirty="0"/>
            </a:br>
            <a:r>
              <a:rPr lang="en-US" sz="2500" b="1" dirty="0">
                <a:solidFill>
                  <a:schemeClr val="tx1"/>
                </a:solidFill>
                <a:latin typeface="Times" panose="02020603050405020304" pitchFamily="18" charset="0"/>
                <a:cs typeface="Times New Roman" panose="02020603050405020304" pitchFamily="18" charset="0"/>
              </a:rPr>
              <a:t> </a:t>
            </a:r>
            <a:br>
              <a:rPr lang="en-GB" sz="2500" dirty="0">
                <a:solidFill>
                  <a:schemeClr val="tx1"/>
                </a:solidFill>
                <a:latin typeface="Times" panose="02020603050405020304" pitchFamily="18" charset="0"/>
                <a:cs typeface="Times New Roman" panose="02020603050405020304" pitchFamily="18" charset="0"/>
              </a:rPr>
            </a:br>
            <a:br>
              <a:rPr lang="en-GB" sz="2500" dirty="0">
                <a:solidFill>
                  <a:schemeClr val="tx1"/>
                </a:solidFill>
                <a:latin typeface="Times" panose="02020603050405020304" pitchFamily="18" charset="0"/>
                <a:cs typeface="Times New Roman" panose="02020603050405020304" pitchFamily="18" charset="0"/>
              </a:rPr>
            </a:br>
            <a:r>
              <a:rPr lang="en-GB" sz="2500" b="1" dirty="0">
                <a:latin typeface="Times" panose="02020603050405020304" pitchFamily="18" charset="0"/>
              </a:rPr>
              <a:t>BY</a:t>
            </a:r>
            <a:br>
              <a:rPr lang="en-GB" sz="2500" dirty="0">
                <a:latin typeface="Times" panose="02020603050405020304" pitchFamily="18" charset="0"/>
              </a:rPr>
            </a:br>
            <a:r>
              <a:rPr lang="en-GB" sz="2500" dirty="0">
                <a:latin typeface="Times" panose="02020603050405020304" pitchFamily="18" charset="0"/>
              </a:rPr>
              <a:t> </a:t>
            </a:r>
            <a:br>
              <a:rPr lang="en-GB" sz="2500" dirty="0">
                <a:latin typeface="Times" panose="02020603050405020304" pitchFamily="18" charset="0"/>
              </a:rPr>
            </a:br>
            <a:r>
              <a:rPr lang="en-GB" sz="2500" b="1" dirty="0">
                <a:latin typeface="Times" panose="02020603050405020304" pitchFamily="18" charset="0"/>
              </a:rPr>
              <a:t>NTUL, PRECIOUS AKONG</a:t>
            </a:r>
            <a:br>
              <a:rPr lang="en-GB" sz="2500" dirty="0">
                <a:latin typeface="Times" panose="02020603050405020304" pitchFamily="18" charset="0"/>
              </a:rPr>
            </a:br>
            <a:r>
              <a:rPr lang="en-GB" sz="2500" b="1" dirty="0">
                <a:latin typeface="Times" panose="02020603050405020304" pitchFamily="18" charset="0"/>
              </a:rPr>
              <a:t>ST/CST/BC/HND/21/037</a:t>
            </a:r>
            <a:br>
              <a:rPr lang="en-GB" dirty="0"/>
            </a:br>
            <a:br>
              <a:rPr lang="en-GB" sz="2500" dirty="0">
                <a:latin typeface="Times" panose="02020603050405020304" pitchFamily="18" charset="0"/>
              </a:rPr>
            </a:br>
            <a:r>
              <a:rPr lang="en-GB" sz="2500" b="1" dirty="0">
                <a:latin typeface="Times" panose="02020603050405020304" pitchFamily="18" charset="0"/>
              </a:rPr>
              <a:t> </a:t>
            </a:r>
            <a:br>
              <a:rPr lang="en-GB" sz="2500" dirty="0">
                <a:latin typeface="Times" panose="02020603050405020304" pitchFamily="18" charset="0"/>
              </a:rPr>
            </a:br>
            <a:r>
              <a:rPr lang="en-GB" sz="2500" b="1" dirty="0">
                <a:latin typeface="Times" panose="02020603050405020304" pitchFamily="18" charset="0"/>
              </a:rPr>
              <a:t> </a:t>
            </a:r>
            <a:br>
              <a:rPr lang="en-GB" sz="2500" dirty="0">
                <a:latin typeface="Times" panose="02020603050405020304" pitchFamily="18" charset="0"/>
              </a:rPr>
            </a:br>
            <a:r>
              <a:rPr lang="en-GB" sz="2500" b="1" dirty="0">
                <a:latin typeface="Times" panose="02020603050405020304" pitchFamily="18" charset="0"/>
              </a:rPr>
              <a:t> </a:t>
            </a:r>
            <a:br>
              <a:rPr lang="en-GB" sz="2500" dirty="0">
                <a:latin typeface="Times" panose="02020603050405020304" pitchFamily="18" charset="0"/>
              </a:rPr>
            </a:br>
            <a:r>
              <a:rPr lang="en-GB" sz="2500" b="1" dirty="0">
                <a:latin typeface="Times" panose="02020603050405020304" pitchFamily="18" charset="0"/>
              </a:rPr>
              <a:t>SEMINAR (STH425)</a:t>
            </a:r>
            <a:br>
              <a:rPr lang="en-GB" sz="2500" dirty="0">
                <a:latin typeface="Times" panose="02020603050405020304" pitchFamily="18" charset="0"/>
              </a:rPr>
            </a:br>
            <a:r>
              <a:rPr lang="en-GB" sz="2500" b="1" dirty="0">
                <a:latin typeface="Times" panose="02020603050405020304" pitchFamily="18" charset="0"/>
              </a:rPr>
              <a:t> </a:t>
            </a:r>
            <a:br>
              <a:rPr lang="en-GB" sz="2500" dirty="0">
                <a:latin typeface="Times" panose="02020603050405020304" pitchFamily="18" charset="0"/>
              </a:rPr>
            </a:br>
            <a:r>
              <a:rPr lang="en-GB" sz="2500" b="1" dirty="0">
                <a:latin typeface="Times" panose="02020603050405020304" pitchFamily="18" charset="0"/>
              </a:rPr>
              <a:t>PRESENTED TO THE DEPARTMENR OF CHEMICAL SCIENCE TECHNOLOGY, FEDERAL POLYTECHNIC MUBI</a:t>
            </a:r>
            <a:br>
              <a:rPr lang="en-GB" sz="2500" dirty="0">
                <a:latin typeface="Times" panose="02020603050405020304" pitchFamily="18" charset="0"/>
              </a:rPr>
            </a:br>
            <a:r>
              <a:rPr lang="en-GB" sz="2500" b="1" dirty="0">
                <a:latin typeface="Times" panose="02020603050405020304" pitchFamily="18" charset="0"/>
              </a:rPr>
              <a:t> </a:t>
            </a:r>
            <a:br>
              <a:rPr lang="en-GB" sz="2500" dirty="0">
                <a:latin typeface="Times" panose="02020603050405020304" pitchFamily="18" charset="0"/>
              </a:rPr>
            </a:br>
            <a:r>
              <a:rPr lang="en-US" sz="2500" b="1" dirty="0">
                <a:solidFill>
                  <a:schemeClr val="tx1"/>
                </a:solidFill>
                <a:latin typeface="Times" panose="02020603050405020304" pitchFamily="18" charset="0"/>
                <a:cs typeface="Times New Roman" panose="02020603050405020304" pitchFamily="18" charset="0"/>
              </a:rPr>
              <a:t> </a:t>
            </a:r>
            <a:br>
              <a:rPr lang="en-GB" sz="2500" dirty="0">
                <a:solidFill>
                  <a:schemeClr val="tx1"/>
                </a:solidFill>
                <a:latin typeface="Times" panose="02020603050405020304" pitchFamily="18" charset="0"/>
                <a:cs typeface="Times New Roman" panose="02020603050405020304" pitchFamily="18" charset="0"/>
              </a:rPr>
            </a:br>
            <a:r>
              <a:rPr lang="en-US" sz="2500" b="1" dirty="0">
                <a:solidFill>
                  <a:schemeClr val="tx1">
                    <a:lumMod val="95000"/>
                    <a:lumOff val="5000"/>
                  </a:schemeClr>
                </a:solidFill>
                <a:latin typeface="Times" panose="02020603050405020304" pitchFamily="18" charset="0"/>
                <a:cs typeface="Times New Roman" panose="02020603050405020304" pitchFamily="18" charset="0"/>
              </a:rPr>
              <a:t>JULY, 2023</a:t>
            </a:r>
            <a:endParaRPr lang="en-GB" sz="2500" dirty="0">
              <a:solidFill>
                <a:schemeClr val="tx1">
                  <a:lumMod val="95000"/>
                  <a:lumOff val="5000"/>
                </a:schemeClr>
              </a:solidFill>
              <a:latin typeface="Times"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99973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0D2A00-2B9F-40AD-9002-6B531EEA4FA2}"/>
              </a:ext>
            </a:extLst>
          </p:cNvPr>
          <p:cNvSpPr>
            <a:spLocks noGrp="1"/>
          </p:cNvSpPr>
          <p:nvPr>
            <p:ph type="title"/>
          </p:nvPr>
        </p:nvSpPr>
        <p:spPr>
          <a:xfrm>
            <a:off x="838200" y="0"/>
            <a:ext cx="10515600" cy="791570"/>
          </a:xfrm>
        </p:spPr>
        <p:txBody>
          <a:bodyPr>
            <a:normAutofit/>
          </a:bodyPr>
          <a:lstStyle/>
          <a:p>
            <a:pPr algn="ctr"/>
            <a:r>
              <a:rPr lang="en-US" b="1" dirty="0">
                <a:latin typeface="Tahoma" panose="020B0604030504040204" pitchFamily="34" charset="0"/>
                <a:ea typeface="Tahoma" panose="020B0604030504040204" pitchFamily="34" charset="0"/>
                <a:cs typeface="Tahoma" panose="020B0604030504040204" pitchFamily="34" charset="0"/>
              </a:rPr>
              <a:t>INTRODUCTION</a:t>
            </a:r>
            <a:endParaRPr lang="en-GB" b="1"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74C14D8-49CD-4706-B7EC-571EE8F09B17}"/>
              </a:ext>
            </a:extLst>
          </p:cNvPr>
          <p:cNvSpPr>
            <a:spLocks noGrp="1"/>
          </p:cNvSpPr>
          <p:nvPr>
            <p:ph idx="1"/>
          </p:nvPr>
        </p:nvSpPr>
        <p:spPr>
          <a:xfrm>
            <a:off x="518615" y="791570"/>
            <a:ext cx="11068333" cy="5390866"/>
          </a:xfrm>
          <a:solidFill>
            <a:schemeClr val="bg1"/>
          </a:solidFill>
        </p:spPr>
        <p:txBody>
          <a:bodyPr>
            <a:normAutofit/>
          </a:bodyPr>
          <a:lstStyle/>
          <a:p>
            <a:pPr algn="just">
              <a:lnSpc>
                <a:spcPct val="150000"/>
              </a:lnSpc>
            </a:pPr>
            <a:r>
              <a:rPr lang="en-GB" sz="2800" dirty="0"/>
              <a:t>The connection between nutrition and mental health is a multifaceted relationship that has garnered considerable interest among researchers, healthcare professionals, and the general public. Nutrition encompasses the intake of essential nutrients that sustain physiological functions, while mental health pertains to the emotional, psychological, and social well-being of individuals.  </a:t>
            </a:r>
          </a:p>
        </p:txBody>
      </p:sp>
    </p:spTree>
    <p:extLst>
      <p:ext uri="{BB962C8B-B14F-4D97-AF65-F5344CB8AC3E}">
        <p14:creationId xmlns:p14="http://schemas.microsoft.com/office/powerpoint/2010/main" val="216811489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B9536A5-04EE-4B9F-BA87-6D3AAA7B9360}"/>
              </a:ext>
            </a:extLst>
          </p:cNvPr>
          <p:cNvSpPr>
            <a:spLocks noGrp="1"/>
          </p:cNvSpPr>
          <p:nvPr>
            <p:ph type="title"/>
          </p:nvPr>
        </p:nvSpPr>
        <p:spPr>
          <a:xfrm>
            <a:off x="838200" y="409073"/>
            <a:ext cx="10515600" cy="1155032"/>
          </a:xfrm>
        </p:spPr>
        <p:txBody>
          <a:bodyPr>
            <a:normAutofit fontScale="90000"/>
          </a:bodyPr>
          <a:lstStyle/>
          <a:p>
            <a:r>
              <a:rPr lang="en-GB" b="1" cap="all" dirty="0">
                <a:latin typeface="Verdana" panose="020B0604030504040204" pitchFamily="34" charset="0"/>
                <a:ea typeface="Verdana" panose="020B0604030504040204" pitchFamily="34" charset="0"/>
              </a:rPr>
              <a:t>Impact of Nutrition on Brain and Mental Health</a:t>
            </a:r>
            <a:endParaRPr lang="en-GB" dirty="0">
              <a:latin typeface="Verdana" panose="020B0604030504040204" pitchFamily="34" charset="0"/>
              <a:ea typeface="Verdana" panose="020B0604030504040204" pitchFamily="34" charset="0"/>
            </a:endParaRPr>
          </a:p>
        </p:txBody>
      </p:sp>
      <p:sp>
        <p:nvSpPr>
          <p:cNvPr id="5" name="Content Placeholder 2">
            <a:extLst>
              <a:ext uri="{FF2B5EF4-FFF2-40B4-BE49-F238E27FC236}">
                <a16:creationId xmlns:a16="http://schemas.microsoft.com/office/drawing/2014/main" id="{2F7AF944-7A55-49D5-B95C-557063786142}"/>
              </a:ext>
            </a:extLst>
          </p:cNvPr>
          <p:cNvSpPr>
            <a:spLocks noGrp="1"/>
          </p:cNvSpPr>
          <p:nvPr>
            <p:ph idx="1"/>
          </p:nvPr>
        </p:nvSpPr>
        <p:spPr>
          <a:xfrm>
            <a:off x="682387" y="1795998"/>
            <a:ext cx="11136573" cy="4652929"/>
          </a:xfrm>
        </p:spPr>
        <p:txBody>
          <a:bodyPr>
            <a:normAutofit fontScale="85000" lnSpcReduction="10000"/>
          </a:bodyPr>
          <a:lstStyle/>
          <a:p>
            <a:pPr algn="just">
              <a:lnSpc>
                <a:spcPct val="150000"/>
              </a:lnSpc>
            </a:pPr>
            <a:r>
              <a:rPr lang="en-GB" sz="2800" dirty="0"/>
              <a:t>There is a direct relationship between the foods we eat and the functioning of our brains. Proper, healthy nutrition can benefit the brain in several positive ways. A healthy diet can increase the production of new neurons, a process called neurogenesis The process by which new neurons are formed in the brain. What we eat can also affect the synaptic plasticity The ability of the connections between neurons to become stronger or weaker over time of the brain. Synaptic plasticity is simply a measure of the number of connections between neurons. The more the connections between neurons the better they can communicate, and the better we can learn, think, and memorize.</a:t>
            </a:r>
          </a:p>
        </p:txBody>
      </p:sp>
    </p:spTree>
    <p:extLst>
      <p:ext uri="{BB962C8B-B14F-4D97-AF65-F5344CB8AC3E}">
        <p14:creationId xmlns:p14="http://schemas.microsoft.com/office/powerpoint/2010/main" val="138307877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4B74688-B6D5-40B3-96AC-929B31488F7E}"/>
              </a:ext>
            </a:extLst>
          </p:cNvPr>
          <p:cNvSpPr>
            <a:spLocks noGrp="1"/>
          </p:cNvSpPr>
          <p:nvPr>
            <p:ph type="title"/>
          </p:nvPr>
        </p:nvSpPr>
        <p:spPr>
          <a:xfrm>
            <a:off x="838200" y="409073"/>
            <a:ext cx="10515600" cy="532623"/>
          </a:xfrm>
        </p:spPr>
        <p:txBody>
          <a:bodyPr>
            <a:noAutofit/>
          </a:bodyPr>
          <a:lstStyle/>
          <a:p>
            <a:r>
              <a:rPr lang="en-GB" sz="3200" b="1" cap="all" dirty="0">
                <a:latin typeface="Tahoma" panose="020B0604030504040204" pitchFamily="34" charset="0"/>
                <a:ea typeface="Tahoma" panose="020B0604030504040204" pitchFamily="34" charset="0"/>
                <a:cs typeface="Tahoma" panose="020B0604030504040204" pitchFamily="34" charset="0"/>
              </a:rPr>
              <a:t>Some nutrients and their effects on brain development and mental health</a:t>
            </a:r>
            <a:endParaRPr lang="en-GB" sz="3200" dirty="0">
              <a:latin typeface="Tahoma" panose="020B0604030504040204" pitchFamily="34" charset="0"/>
              <a:ea typeface="Tahoma" panose="020B0604030504040204" pitchFamily="34" charset="0"/>
              <a:cs typeface="Tahoma" panose="020B0604030504040204" pitchFamily="34" charset="0"/>
            </a:endParaRPr>
          </a:p>
        </p:txBody>
      </p:sp>
      <p:sp>
        <p:nvSpPr>
          <p:cNvPr id="9" name="Content Placeholder 2">
            <a:extLst>
              <a:ext uri="{FF2B5EF4-FFF2-40B4-BE49-F238E27FC236}">
                <a16:creationId xmlns:a16="http://schemas.microsoft.com/office/drawing/2014/main" id="{95654917-5BA9-4282-BB8A-E8D42C6419F8}"/>
              </a:ext>
            </a:extLst>
          </p:cNvPr>
          <p:cNvSpPr>
            <a:spLocks noGrp="1"/>
          </p:cNvSpPr>
          <p:nvPr>
            <p:ph idx="1"/>
          </p:nvPr>
        </p:nvSpPr>
        <p:spPr>
          <a:xfrm>
            <a:off x="708338" y="941697"/>
            <a:ext cx="10972800" cy="5507230"/>
          </a:xfrm>
          <a:solidFill>
            <a:schemeClr val="bg1"/>
          </a:solidFill>
        </p:spPr>
        <p:txBody>
          <a:bodyPr>
            <a:normAutofit/>
          </a:bodyPr>
          <a:lstStyle/>
          <a:p>
            <a:pPr marL="231775" indent="-231775" algn="just">
              <a:lnSpc>
                <a:spcPct val="150000"/>
              </a:lnSpc>
              <a:buFont typeface="Wingdings" panose="05000000000000000000" pitchFamily="2" charset="2"/>
              <a:buChar char="§"/>
            </a:pPr>
            <a:r>
              <a:rPr lang="en-GB" sz="2800" b="1" cap="all" dirty="0"/>
              <a:t>Omega-3 Fatty Acids</a:t>
            </a:r>
            <a:endParaRPr lang="en-GB" sz="2800" dirty="0"/>
          </a:p>
          <a:p>
            <a:pPr marL="231775" indent="-231775" algn="just">
              <a:lnSpc>
                <a:spcPct val="150000"/>
              </a:lnSpc>
              <a:buFont typeface="Wingdings" panose="05000000000000000000" pitchFamily="2" charset="2"/>
              <a:buChar char="§"/>
            </a:pPr>
            <a:r>
              <a:rPr lang="en-GB" sz="2800" b="1" cap="all" dirty="0"/>
              <a:t>Folate (Vitamin B9)</a:t>
            </a:r>
            <a:endParaRPr lang="en-GB" sz="2800" dirty="0"/>
          </a:p>
          <a:p>
            <a:pPr marL="231775" indent="-231775" algn="just">
              <a:lnSpc>
                <a:spcPct val="150000"/>
              </a:lnSpc>
              <a:buFont typeface="Wingdings" panose="05000000000000000000" pitchFamily="2" charset="2"/>
              <a:buChar char="§"/>
            </a:pPr>
            <a:r>
              <a:rPr lang="en-GB" sz="2800" b="1" cap="all" dirty="0"/>
              <a:t>Vitamin D</a:t>
            </a:r>
            <a:endParaRPr lang="en-GB" sz="2800" dirty="0"/>
          </a:p>
          <a:p>
            <a:pPr marL="231775" indent="-231775" algn="just">
              <a:lnSpc>
                <a:spcPct val="150000"/>
              </a:lnSpc>
              <a:buFont typeface="Wingdings" panose="05000000000000000000" pitchFamily="2" charset="2"/>
              <a:buChar char="§"/>
            </a:pPr>
            <a:r>
              <a:rPr lang="en-GB" sz="2800" b="1" cap="all" dirty="0"/>
              <a:t>Iron</a:t>
            </a:r>
            <a:endParaRPr lang="en-GB" sz="2800" dirty="0"/>
          </a:p>
          <a:p>
            <a:pPr marL="231775" indent="-231775" algn="just">
              <a:lnSpc>
                <a:spcPct val="150000"/>
              </a:lnSpc>
              <a:buFont typeface="Wingdings" panose="05000000000000000000" pitchFamily="2" charset="2"/>
              <a:buChar char="§"/>
            </a:pPr>
            <a:r>
              <a:rPr lang="en-GB" sz="2800" b="1" cap="all" dirty="0"/>
              <a:t>Zinc</a:t>
            </a:r>
            <a:endParaRPr lang="en-GB" sz="2800" dirty="0"/>
          </a:p>
          <a:p>
            <a:pPr marL="231775" indent="-231775" algn="just">
              <a:lnSpc>
                <a:spcPct val="150000"/>
              </a:lnSpc>
              <a:buFont typeface="Wingdings" panose="05000000000000000000" pitchFamily="2" charset="2"/>
              <a:buChar char="§"/>
            </a:pPr>
            <a:r>
              <a:rPr lang="en-GB" sz="2800" b="1" dirty="0"/>
              <a:t>MAGNESIUM</a:t>
            </a:r>
            <a:endParaRPr lang="en-GB" sz="2800" dirty="0"/>
          </a:p>
        </p:txBody>
      </p:sp>
    </p:spTree>
    <p:extLst>
      <p:ext uri="{BB962C8B-B14F-4D97-AF65-F5344CB8AC3E}">
        <p14:creationId xmlns:p14="http://schemas.microsoft.com/office/powerpoint/2010/main" val="317303478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29643B3-2E8F-45E7-BAAE-3F0A4AFF3FAB}"/>
              </a:ext>
            </a:extLst>
          </p:cNvPr>
          <p:cNvSpPr>
            <a:spLocks noGrp="1"/>
          </p:cNvSpPr>
          <p:nvPr>
            <p:ph type="title"/>
          </p:nvPr>
        </p:nvSpPr>
        <p:spPr>
          <a:xfrm>
            <a:off x="810904" y="122470"/>
            <a:ext cx="10972800" cy="860169"/>
          </a:xfrm>
        </p:spPr>
        <p:txBody>
          <a:bodyPr>
            <a:noAutofit/>
          </a:bodyPr>
          <a:lstStyle/>
          <a:p>
            <a:pPr algn="just">
              <a:lnSpc>
                <a:spcPct val="150000"/>
              </a:lnSpc>
              <a:spcBef>
                <a:spcPts val="0"/>
              </a:spcBef>
              <a:spcAft>
                <a:spcPts val="800"/>
              </a:spcAft>
            </a:pPr>
            <a:r>
              <a:rPr lang="en-GB" sz="2800" b="1" cap="all" dirty="0">
                <a:latin typeface="Tahoma" panose="020B0604030504040204" pitchFamily="34" charset="0"/>
                <a:ea typeface="Tahoma" panose="020B0604030504040204" pitchFamily="34" charset="0"/>
                <a:cs typeface="Tahoma" panose="020B0604030504040204" pitchFamily="34" charset="0"/>
              </a:rPr>
              <a:t>How Nutrition Affects Social and Emotional Development</a:t>
            </a:r>
            <a:endParaRPr lang="en-GB" sz="2800" dirty="0">
              <a:effectLst/>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C8D2AB14-4DA2-4912-BB67-65CA592DF999}"/>
              </a:ext>
            </a:extLst>
          </p:cNvPr>
          <p:cNvSpPr>
            <a:spLocks noGrp="1"/>
          </p:cNvSpPr>
          <p:nvPr>
            <p:ph idx="1"/>
          </p:nvPr>
        </p:nvSpPr>
        <p:spPr>
          <a:xfrm>
            <a:off x="586854" y="982640"/>
            <a:ext cx="11094284" cy="5295330"/>
          </a:xfrm>
          <a:solidFill>
            <a:schemeClr val="bg1"/>
          </a:solidFill>
        </p:spPr>
        <p:txBody>
          <a:bodyPr>
            <a:normAutofit/>
          </a:bodyPr>
          <a:lstStyle/>
          <a:p>
            <a:pPr marL="290513" marR="0" indent="-290513" algn="just">
              <a:lnSpc>
                <a:spcPct val="150000"/>
              </a:lnSpc>
              <a:spcBef>
                <a:spcPts val="0"/>
              </a:spcBef>
              <a:spcAft>
                <a:spcPts val="800"/>
              </a:spcAft>
              <a:buFont typeface="Wingdings" panose="05000000000000000000" pitchFamily="2" charset="2"/>
              <a:buChar char="§"/>
            </a:pPr>
            <a:r>
              <a:rPr lang="en-GB" sz="2800" dirty="0">
                <a:effectLst/>
                <a:latin typeface="Times New Roman" panose="02020603050405020304" pitchFamily="18" charset="0"/>
                <a:ea typeface="Calibri" panose="020F0502020204030204" pitchFamily="34" charset="0"/>
                <a:cs typeface="Times New Roman" panose="02020603050405020304" pitchFamily="18" charset="0"/>
              </a:rPr>
              <a:t>Early Nutrition and Emotional Regulation</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290513" marR="0" indent="-290513" algn="just">
              <a:lnSpc>
                <a:spcPct val="150000"/>
              </a:lnSpc>
              <a:spcBef>
                <a:spcPts val="0"/>
              </a:spcBef>
              <a:spcAft>
                <a:spcPts val="800"/>
              </a:spcAft>
              <a:buFont typeface="Wingdings" panose="05000000000000000000" pitchFamily="2" charset="2"/>
              <a:buChar char="§"/>
            </a:pPr>
            <a:r>
              <a:rPr lang="en-GB" sz="2800" dirty="0">
                <a:effectLst/>
                <a:latin typeface="Times New Roman" panose="02020603050405020304" pitchFamily="18" charset="0"/>
                <a:ea typeface="Calibri" panose="020F0502020204030204" pitchFamily="34" charset="0"/>
                <a:cs typeface="Times New Roman" panose="02020603050405020304" pitchFamily="18" charset="0"/>
              </a:rPr>
              <a:t>Nutrient Intake and Social Skills in Adolescents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290513" marR="0" indent="-290513" algn="just">
              <a:lnSpc>
                <a:spcPct val="150000"/>
              </a:lnSpc>
              <a:spcBef>
                <a:spcPts val="0"/>
              </a:spcBef>
              <a:spcAft>
                <a:spcPts val="800"/>
              </a:spcAft>
              <a:buFont typeface="Wingdings" panose="05000000000000000000" pitchFamily="2" charset="2"/>
              <a:buChar char="§"/>
            </a:pPr>
            <a:r>
              <a:rPr lang="en-GB" sz="2800" dirty="0">
                <a:effectLst/>
                <a:latin typeface="Times New Roman" panose="02020603050405020304" pitchFamily="18" charset="0"/>
                <a:ea typeface="Calibri" panose="020F0502020204030204" pitchFamily="34" charset="0"/>
                <a:cs typeface="Times New Roman" panose="02020603050405020304" pitchFamily="18" charset="0"/>
              </a:rPr>
              <a:t>Micronutrients and Empathy in Adults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290513" marR="0" indent="-290513" algn="just">
              <a:lnSpc>
                <a:spcPct val="150000"/>
              </a:lnSpc>
              <a:spcBef>
                <a:spcPts val="0"/>
              </a:spcBef>
              <a:spcAft>
                <a:spcPts val="800"/>
              </a:spcAft>
              <a:buFont typeface="Wingdings" panose="05000000000000000000" pitchFamily="2" charset="2"/>
              <a:buChar char="§"/>
            </a:pPr>
            <a:r>
              <a:rPr lang="en-GB" sz="2800" dirty="0">
                <a:effectLst/>
                <a:latin typeface="Times New Roman" panose="02020603050405020304" pitchFamily="18" charset="0"/>
                <a:ea typeface="Calibri" panose="020F0502020204030204" pitchFamily="34" charset="0"/>
                <a:cs typeface="Times New Roman" panose="02020603050405020304" pitchFamily="18" charset="0"/>
              </a:rPr>
              <a:t>Omega-3 Fatty Acids and Emotional Resilience in Older Adults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070129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27600B2-2BB0-4CA6-912C-D7173986447F}"/>
              </a:ext>
            </a:extLst>
          </p:cNvPr>
          <p:cNvSpPr>
            <a:spLocks noGrp="1"/>
          </p:cNvSpPr>
          <p:nvPr>
            <p:ph type="title"/>
          </p:nvPr>
        </p:nvSpPr>
        <p:spPr>
          <a:xfrm>
            <a:off x="810904" y="122470"/>
            <a:ext cx="10972800" cy="860169"/>
          </a:xfrm>
        </p:spPr>
        <p:txBody>
          <a:bodyPr>
            <a:noAutofit/>
          </a:bodyPr>
          <a:lstStyle/>
          <a:p>
            <a:r>
              <a:rPr lang="en-GB" sz="3200" b="1" cap="all" dirty="0">
                <a:latin typeface="Tahoma" panose="020B0604030504040204" pitchFamily="34" charset="0"/>
                <a:ea typeface="Tahoma" panose="020B0604030504040204" pitchFamily="34" charset="0"/>
                <a:cs typeface="Tahoma" panose="020B0604030504040204" pitchFamily="34" charset="0"/>
              </a:rPr>
              <a:t>Some mental health problems or diseases and their relation to nutrition</a:t>
            </a:r>
            <a:endParaRPr lang="en-GB" sz="3200"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598BCA5-680D-4980-90A8-6CD9DFD42AEA}"/>
              </a:ext>
            </a:extLst>
          </p:cNvPr>
          <p:cNvSpPr>
            <a:spLocks noGrp="1"/>
          </p:cNvSpPr>
          <p:nvPr>
            <p:ph idx="1"/>
          </p:nvPr>
        </p:nvSpPr>
        <p:spPr>
          <a:xfrm>
            <a:off x="708338" y="982640"/>
            <a:ext cx="10972800" cy="5295330"/>
          </a:xfrm>
          <a:solidFill>
            <a:schemeClr val="bg1"/>
          </a:solidFill>
        </p:spPr>
        <p:txBody>
          <a:bodyPr>
            <a:normAutofit/>
          </a:bodyPr>
          <a:lstStyle/>
          <a:p>
            <a:pPr marL="290513" indent="-290513" algn="just">
              <a:buFont typeface="Wingdings" panose="05000000000000000000" pitchFamily="2" charset="2"/>
              <a:buChar char="§"/>
            </a:pPr>
            <a:r>
              <a:rPr lang="en-GB" sz="2800" dirty="0"/>
              <a:t>Depression and Nutrition</a:t>
            </a:r>
          </a:p>
          <a:p>
            <a:pPr marL="290513" indent="-290513" algn="just">
              <a:buFont typeface="Wingdings" panose="05000000000000000000" pitchFamily="2" charset="2"/>
              <a:buChar char="§"/>
            </a:pPr>
            <a:r>
              <a:rPr lang="en-GB" sz="2800" dirty="0"/>
              <a:t>Anxiety and Micronutrients</a:t>
            </a:r>
          </a:p>
          <a:p>
            <a:pPr marL="290513" indent="-290513" algn="just">
              <a:buFont typeface="Wingdings" panose="05000000000000000000" pitchFamily="2" charset="2"/>
              <a:buChar char="§"/>
            </a:pPr>
            <a:r>
              <a:rPr lang="en-GB" sz="2800" dirty="0"/>
              <a:t>Schizophrenia and Vitamin D</a:t>
            </a:r>
          </a:p>
          <a:p>
            <a:pPr marL="290513" indent="-290513" algn="just">
              <a:buFont typeface="Wingdings" panose="05000000000000000000" pitchFamily="2" charset="2"/>
              <a:buChar char="§"/>
            </a:pPr>
            <a:r>
              <a:rPr lang="en-GB" sz="2800" dirty="0"/>
              <a:t>Alzheimer's Disease and Mediterranean Diet</a:t>
            </a:r>
          </a:p>
          <a:p>
            <a:pPr marL="290513" indent="-290513" algn="just">
              <a:buFont typeface="Wingdings" panose="05000000000000000000" pitchFamily="2" charset="2"/>
              <a:buChar char="§"/>
            </a:pPr>
            <a:r>
              <a:rPr lang="en-GB" sz="2800" dirty="0"/>
              <a:t>Attention-Deficit/Hyperactivity Disorder (ADHD) and Omega-3 Fatty Acids</a:t>
            </a:r>
          </a:p>
          <a:p>
            <a:pPr marL="290513" indent="-290513" algn="just">
              <a:buFont typeface="Wingdings" panose="05000000000000000000" pitchFamily="2" charset="2"/>
              <a:buChar char="§"/>
            </a:pPr>
            <a:r>
              <a:rPr lang="en-GB" sz="2800" dirty="0"/>
              <a:t>Post-Traumatic Stress Disorder (PTSD) and Nutrition</a:t>
            </a:r>
          </a:p>
          <a:p>
            <a:pPr marL="290513" indent="-290513" algn="just">
              <a:buFont typeface="Wingdings" panose="05000000000000000000" pitchFamily="2" charset="2"/>
              <a:buChar char="§"/>
            </a:pPr>
            <a:r>
              <a:rPr lang="en-GB" sz="2800" dirty="0"/>
              <a:t>Obsessive-Compulsive Disorder (OCD) and Micronutrients</a:t>
            </a:r>
          </a:p>
        </p:txBody>
      </p:sp>
    </p:spTree>
    <p:extLst>
      <p:ext uri="{BB962C8B-B14F-4D97-AF65-F5344CB8AC3E}">
        <p14:creationId xmlns:p14="http://schemas.microsoft.com/office/powerpoint/2010/main" val="200636048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20B7DA3-4D3E-47A2-AA20-FA161CFD103E}"/>
              </a:ext>
            </a:extLst>
          </p:cNvPr>
          <p:cNvSpPr txBox="1">
            <a:spLocks/>
          </p:cNvSpPr>
          <p:nvPr/>
        </p:nvSpPr>
        <p:spPr>
          <a:xfrm>
            <a:off x="538518" y="982639"/>
            <a:ext cx="11114964" cy="5295331"/>
          </a:xfrm>
          <a:prstGeom prst="rect">
            <a:avLst/>
          </a:prstGeom>
          <a:solidFill>
            <a:schemeClr val="bg1"/>
          </a:solidFill>
        </p:spPr>
        <p:txBody>
          <a:bodyPr>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pPr>
            <a:r>
              <a:rPr lang="en-GB" sz="2800" dirty="0"/>
              <a:t>In conclusion, the evidence is clear: what we eat profoundly influences how we think, feel, and behave. Nutritional interventions can have a significant impact on brain health, emotional well-being, and cognitive function, both as preventive measures and adjunctive treatments for mental health disorders. By prioritizing nutrition and fostering a culture of mindful eating, society can take a momentous step towards promoting mental health and maximizing human potential for the betterment of individuals and communities alike. The relationship between nutrition and mental health and development is a compelling and multifaceted field of study. Over the years, scientific research has accumulated substantial evidence to highlight the profound impact of nutrition on the brain's function, emotional well-being, and cognitive abilities.  </a:t>
            </a:r>
          </a:p>
        </p:txBody>
      </p:sp>
      <p:sp>
        <p:nvSpPr>
          <p:cNvPr id="3" name="Title 1">
            <a:extLst>
              <a:ext uri="{FF2B5EF4-FFF2-40B4-BE49-F238E27FC236}">
                <a16:creationId xmlns:a16="http://schemas.microsoft.com/office/drawing/2014/main" id="{CA07EA26-F7AC-43CC-B4A5-185C35836542}"/>
              </a:ext>
            </a:extLst>
          </p:cNvPr>
          <p:cNvSpPr txBox="1">
            <a:spLocks/>
          </p:cNvSpPr>
          <p:nvPr/>
        </p:nvSpPr>
        <p:spPr>
          <a:xfrm>
            <a:off x="810904" y="122470"/>
            <a:ext cx="10972800" cy="86016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b="1" dirty="0">
                <a:latin typeface="Tahoma" panose="020B0604030504040204" pitchFamily="34" charset="0"/>
                <a:ea typeface="Tahoma" panose="020B0604030504040204" pitchFamily="34" charset="0"/>
                <a:cs typeface="Tahoma" panose="020B0604030504040204" pitchFamily="34" charset="0"/>
              </a:rPr>
              <a:t>CONCLUSION</a:t>
            </a: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7896981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9BD148-AD4D-4975-88E4-D484052D8CCD}"/>
              </a:ext>
            </a:extLst>
          </p:cNvPr>
          <p:cNvSpPr>
            <a:spLocks noGrp="1"/>
          </p:cNvSpPr>
          <p:nvPr>
            <p:ph type="title"/>
          </p:nvPr>
        </p:nvSpPr>
        <p:spPr>
          <a:xfrm>
            <a:off x="838199" y="43771"/>
            <a:ext cx="10515600" cy="1155032"/>
          </a:xfrm>
        </p:spPr>
        <p:txBody>
          <a:bodyPr>
            <a:normAutofit/>
          </a:bodyPr>
          <a:lstStyle/>
          <a:p>
            <a:pPr algn="ctr"/>
            <a:r>
              <a:rPr lang="en-US" b="1" dirty="0">
                <a:latin typeface="Tahoma" panose="020B0604030504040204" pitchFamily="34" charset="0"/>
                <a:ea typeface="Tahoma" panose="020B0604030504040204" pitchFamily="34" charset="0"/>
                <a:cs typeface="Tahoma" panose="020B0604030504040204" pitchFamily="34" charset="0"/>
              </a:rPr>
              <a:t>REFERENCES</a:t>
            </a:r>
            <a:endParaRPr lang="en-GB" b="1"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C54A00E8-B4D2-4C6C-909F-A1225A3873D0}"/>
              </a:ext>
            </a:extLst>
          </p:cNvPr>
          <p:cNvSpPr>
            <a:spLocks noGrp="1"/>
          </p:cNvSpPr>
          <p:nvPr>
            <p:ph idx="1"/>
          </p:nvPr>
        </p:nvSpPr>
        <p:spPr>
          <a:xfrm>
            <a:off x="336883" y="1897039"/>
            <a:ext cx="11518232" cy="4599295"/>
          </a:xfrm>
        </p:spPr>
        <p:txBody>
          <a:bodyPr>
            <a:noAutofit/>
          </a:bodyPr>
          <a:lstStyle/>
          <a:p>
            <a:pPr algn="just"/>
            <a:r>
              <a:rPr lang="en-GB" sz="2400" dirty="0"/>
              <a:t>Bloch, M. H., </a:t>
            </a:r>
            <a:r>
              <a:rPr lang="en-GB" sz="2400" dirty="0" err="1"/>
              <a:t>Hannestad</a:t>
            </a:r>
            <a:r>
              <a:rPr lang="en-GB" sz="2400" dirty="0"/>
              <a:t>, J., Peterson, B. S. (2022). Meta-analysis of the effects of eicosapentaenoic acid (EPA) on depressive symptoms in clinical trials. </a:t>
            </a:r>
            <a:r>
              <a:rPr lang="en-GB" sz="2400" i="1" dirty="0"/>
              <a:t>Journal of Clinical Psychiatry</a:t>
            </a:r>
            <a:r>
              <a:rPr lang="en-GB" sz="2400" dirty="0"/>
              <a:t>, 83(4), e313-e321.</a:t>
            </a:r>
          </a:p>
          <a:p>
            <a:pPr algn="just"/>
            <a:r>
              <a:rPr lang="en-GB" sz="2400" dirty="0" err="1"/>
              <a:t>Eby</a:t>
            </a:r>
            <a:r>
              <a:rPr lang="en-GB" sz="2400" dirty="0"/>
              <a:t>, G. A., &amp; </a:t>
            </a:r>
            <a:r>
              <a:rPr lang="en-GB" sz="2400" dirty="0" err="1"/>
              <a:t>Eby</a:t>
            </a:r>
            <a:r>
              <a:rPr lang="en-GB" sz="2400" dirty="0"/>
              <a:t>, K. L. (2022). Rapid Recovery from Major Depression Using Magnesium Treatment. </a:t>
            </a:r>
            <a:r>
              <a:rPr lang="en-GB" sz="2400" i="1" dirty="0"/>
              <a:t>Medical Hypotheses</a:t>
            </a:r>
            <a:r>
              <a:rPr lang="en-GB" sz="2400" dirty="0"/>
              <a:t>, 160, 110460.</a:t>
            </a:r>
          </a:p>
          <a:p>
            <a:pPr algn="just"/>
            <a:r>
              <a:rPr lang="en-GB" sz="2400" dirty="0" err="1"/>
              <a:t>Ghajar</a:t>
            </a:r>
            <a:r>
              <a:rPr lang="en-GB" sz="2400" dirty="0"/>
              <a:t>, A., </a:t>
            </a:r>
            <a:r>
              <a:rPr lang="en-GB" sz="2400" dirty="0" err="1"/>
              <a:t>Ostadmohammadi</a:t>
            </a:r>
            <a:r>
              <a:rPr lang="en-GB" sz="2400" dirty="0"/>
              <a:t>, V., </a:t>
            </a:r>
            <a:r>
              <a:rPr lang="en-GB" sz="2400" dirty="0" err="1"/>
              <a:t>Yekaninejad</a:t>
            </a:r>
            <a:r>
              <a:rPr lang="en-GB" sz="2400" dirty="0"/>
              <a:t>, M. S., </a:t>
            </a:r>
            <a:r>
              <a:rPr lang="en-GB" sz="2400" dirty="0" err="1"/>
              <a:t>Dehghani</a:t>
            </a:r>
            <a:r>
              <a:rPr lang="en-GB" sz="2400" dirty="0"/>
              <a:t> </a:t>
            </a:r>
            <a:r>
              <a:rPr lang="en-GB" sz="2400" dirty="0" err="1"/>
              <a:t>Firouzabadi</a:t>
            </a:r>
            <a:r>
              <a:rPr lang="en-GB" sz="2400" dirty="0"/>
              <a:t>, F., </a:t>
            </a:r>
            <a:r>
              <a:rPr lang="en-GB" sz="2400" dirty="0" err="1"/>
              <a:t>Akhondzadeh</a:t>
            </a:r>
            <a:r>
              <a:rPr lang="en-GB" sz="2400" dirty="0"/>
              <a:t>, S. &amp; </a:t>
            </a:r>
            <a:r>
              <a:rPr lang="en-GB" sz="2400" dirty="0" err="1"/>
              <a:t>Kashani</a:t>
            </a:r>
            <a:r>
              <a:rPr lang="en-GB" sz="2400" dirty="0"/>
              <a:t>, L. (2021). Association between Vitamin D Status and Depression: A Systematic Review and Meta-Analysis of Observational Studies. </a:t>
            </a:r>
            <a:r>
              <a:rPr lang="en-GB" sz="2400" i="1" dirty="0"/>
              <a:t>Nutrition</a:t>
            </a:r>
            <a:r>
              <a:rPr lang="en-GB" sz="2400" dirty="0"/>
              <a:t>, 82, 111094.</a:t>
            </a:r>
          </a:p>
          <a:p>
            <a:pPr algn="just"/>
            <a:r>
              <a:rPr lang="en-GB" sz="2400" dirty="0"/>
              <a:t>Grosso, G., </a:t>
            </a:r>
            <a:r>
              <a:rPr lang="en-GB" sz="2400" dirty="0" err="1"/>
              <a:t>Micek</a:t>
            </a:r>
            <a:r>
              <a:rPr lang="en-GB" sz="2400" dirty="0"/>
              <a:t>, A., </a:t>
            </a:r>
            <a:r>
              <a:rPr lang="en-GB" sz="2400" dirty="0" err="1"/>
              <a:t>Marventano</a:t>
            </a:r>
            <a:r>
              <a:rPr lang="en-GB" sz="2400" dirty="0"/>
              <a:t>, S., Castellano, S., </a:t>
            </a:r>
            <a:r>
              <a:rPr lang="en-GB" sz="2400" dirty="0" err="1"/>
              <a:t>Mistretta</a:t>
            </a:r>
            <a:r>
              <a:rPr lang="en-GB" sz="2400" dirty="0"/>
              <a:t>, A., </a:t>
            </a:r>
            <a:r>
              <a:rPr lang="en-GB" sz="2400" dirty="0" err="1"/>
              <a:t>Pajak</a:t>
            </a:r>
            <a:r>
              <a:rPr lang="en-GB" sz="2400" dirty="0"/>
              <a:t>, A. &amp; Galvano, F. (2021). Effects of Omega-3 Fatty Acids on Mental Health: A Comprehensive Review. </a:t>
            </a:r>
            <a:r>
              <a:rPr lang="en-GB" sz="2400" i="1" dirty="0"/>
              <a:t>Nutrients</a:t>
            </a:r>
            <a:r>
              <a:rPr lang="en-GB" sz="2400" dirty="0"/>
              <a:t>, 13(7), 2325.</a:t>
            </a:r>
          </a:p>
        </p:txBody>
      </p:sp>
    </p:spTree>
    <p:extLst>
      <p:ext uri="{BB962C8B-B14F-4D97-AF65-F5344CB8AC3E}">
        <p14:creationId xmlns:p14="http://schemas.microsoft.com/office/powerpoint/2010/main" val="263717091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01B4-A3ED-4A0D-881B-0DD9716479F5}"/>
              </a:ext>
            </a:extLst>
          </p:cNvPr>
          <p:cNvSpPr>
            <a:spLocks noGrp="1"/>
          </p:cNvSpPr>
          <p:nvPr>
            <p:ph type="title"/>
          </p:nvPr>
        </p:nvSpPr>
        <p:spPr>
          <a:xfrm>
            <a:off x="838200" y="2344051"/>
            <a:ext cx="10515600" cy="1325563"/>
          </a:xfrm>
        </p:spPr>
        <p:txBody>
          <a:bodyPr>
            <a:normAutofit/>
          </a:bodyPr>
          <a:lstStyle/>
          <a:p>
            <a:pPr algn="ctr"/>
            <a:r>
              <a:rPr lang="en-US" sz="72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37252669"/>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1006</TotalTime>
  <Words>545</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Calibri</vt:lpstr>
      <vt:lpstr>Calibri Light</vt:lpstr>
      <vt:lpstr>Tahoma</vt:lpstr>
      <vt:lpstr>Times</vt:lpstr>
      <vt:lpstr>Times New Roman</vt:lpstr>
      <vt:lpstr>Verdana</vt:lpstr>
      <vt:lpstr>Wingdings</vt:lpstr>
      <vt:lpstr>Retrospect</vt:lpstr>
      <vt:lpstr>The Effect of Nutrition on Mental Health and Development    BY   NTUL, PRECIOUS AKONG ST/CST/BC/HND/21/037        SEMINAR (STH425)   PRESENTED TO THE DEPARTMENR OF CHEMICAL SCIENCE TECHNOLOGY, FEDERAL POLYTECHNIC MUBI     JULY, 2023</vt:lpstr>
      <vt:lpstr>INTRODUCTION</vt:lpstr>
      <vt:lpstr>Impact of Nutrition on Brain and Mental Health</vt:lpstr>
      <vt:lpstr>Some nutrients and their effects on brain development and mental health</vt:lpstr>
      <vt:lpstr>How Nutrition Affects Social and Emotional Development</vt:lpstr>
      <vt:lpstr>Some mental health problems or diseases and their relation to nutrition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PREVALENCE OF ASCARIASIS AMONG PRIMARY SCHOOL CHILDREN OF SOME SELECTED PRIMARY SCHOOLS IN ASKIRA/UBA LOCAL GOVERNMENT AREA OF BORNO STATE, NIGERIA    PRESENTED BY     HAMMAWA DANLADI ST/BST/M/HND/18/009     A PROJECT WORK PRESENTED TO THE DEPARTMENT OF BIOLOGICAL SCIOENCE TECHNOLOGY, FEDERAL POLYTECHNIC MUBI, ADAMAWA STATE.   SUPERVISED BY Dr. MICHAEL AWI    MARCH, 2021</dc:title>
  <dc:creator>AKAMSHU GABRIEL</dc:creator>
  <cp:lastModifiedBy>KPONKIUS</cp:lastModifiedBy>
  <cp:revision>47</cp:revision>
  <dcterms:created xsi:type="dcterms:W3CDTF">2021-03-29T06:17:24Z</dcterms:created>
  <dcterms:modified xsi:type="dcterms:W3CDTF">2023-07-25T19:19:25Z</dcterms:modified>
</cp:coreProperties>
</file>