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2"/>
    <p:sldId id="258" r:id="rId3"/>
    <p:sldId id="259" r:id="rId4"/>
    <p:sldId id="261" r:id="rId5"/>
    <p:sldId id="274" r:id="rId6"/>
    <p:sldId id="278" r:id="rId7"/>
    <p:sldId id="280" r:id="rId8"/>
    <p:sldId id="279"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0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6"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607"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609" name="Footer Placeholder 4"/>
          <p:cNvSpPr>
            <a:spLocks noGrp="1"/>
          </p:cNvSpPr>
          <p:nvPr>
            <p:ph type="ftr" sz="quarter" idx="11"/>
          </p:nvPr>
        </p:nvSpPr>
        <p:spPr/>
        <p:txBody>
          <a:bodyPr/>
          <a:lstStyle/>
          <a:p>
            <a:endParaRPr lang="en-US" dirty="0"/>
          </a:p>
        </p:txBody>
      </p:sp>
      <p:sp>
        <p:nvSpPr>
          <p:cNvPr id="104861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29"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endParaRPr lang="en-US" dirty="0"/>
          </a:p>
        </p:txBody>
      </p:sp>
      <p:sp>
        <p:nvSpPr>
          <p:cNvPr id="1048660"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1" name="Date Placeholder 3"/>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662" name="Footer Placeholder 4"/>
          <p:cNvSpPr>
            <a:spLocks noGrp="1"/>
          </p:cNvSpPr>
          <p:nvPr>
            <p:ph type="ftr" sz="quarter" idx="11"/>
          </p:nvPr>
        </p:nvSpPr>
        <p:spPr/>
        <p:txBody>
          <a:bodyPr/>
          <a:lstStyle/>
          <a:p>
            <a:endParaRPr lang="en-US" dirty="0"/>
          </a:p>
        </p:txBody>
      </p:sp>
      <p:sp>
        <p:nvSpPr>
          <p:cNvPr id="1048663"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4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6"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47"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Date Placeholder 3"/>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649" name="Footer Placeholder 4"/>
          <p:cNvSpPr>
            <a:spLocks noGrp="1"/>
          </p:cNvSpPr>
          <p:nvPr>
            <p:ph type="ftr" sz="quarter" idx="11"/>
          </p:nvPr>
        </p:nvSpPr>
        <p:spPr/>
        <p:txBody>
          <a:bodyPr/>
          <a:lstStyle/>
          <a:p>
            <a:endParaRPr lang="en-US" dirty="0"/>
          </a:p>
        </p:txBody>
      </p:sp>
      <p:sp>
        <p:nvSpPr>
          <p:cNvPr id="104865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lvl1pPr marL="0"/>
          </a:lstStyle>
          <a:p>
            <a:r>
              <a:rPr lang="en-US"/>
              <a:t>Click to edit Master title style</a:t>
            </a:r>
            <a:endParaRPr lang="en-US" dirty="0"/>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2" name="Date Placeholder 3"/>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593" name="Footer Placeholder 4"/>
          <p:cNvSpPr>
            <a:spLocks noGrp="1"/>
          </p:cNvSpPr>
          <p:nvPr>
            <p:ph type="ftr" sz="quarter" idx="11"/>
          </p:nvPr>
        </p:nvSpPr>
        <p:spPr/>
        <p:txBody>
          <a:bodyPr/>
          <a:lstStyle/>
          <a:p>
            <a:endParaRPr lang="en-US" dirty="0"/>
          </a:p>
        </p:txBody>
      </p:sp>
      <p:sp>
        <p:nvSpPr>
          <p:cNvPr id="1048594"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6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667"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669" name="Footer Placeholder 4"/>
          <p:cNvSpPr>
            <a:spLocks noGrp="1"/>
          </p:cNvSpPr>
          <p:nvPr>
            <p:ph type="ftr" sz="quarter" idx="11"/>
          </p:nvPr>
        </p:nvSpPr>
        <p:spPr/>
        <p:txBody>
          <a:bodyPr/>
          <a:lstStyle/>
          <a:p>
            <a:endParaRPr lang="en-US" dirty="0"/>
          </a:p>
        </p:txBody>
      </p:sp>
      <p:sp>
        <p:nvSpPr>
          <p:cNvPr id="104867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30"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1"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2"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4"/>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675" name="Footer Placeholder 5"/>
          <p:cNvSpPr>
            <a:spLocks noGrp="1"/>
          </p:cNvSpPr>
          <p:nvPr>
            <p:ph type="ftr" sz="quarter" idx="11"/>
          </p:nvPr>
        </p:nvSpPr>
        <p:spPr/>
        <p:txBody>
          <a:bodyPr/>
          <a:lstStyle/>
          <a:p>
            <a:endParaRPr lang="en-US" dirty="0"/>
          </a:p>
        </p:txBody>
      </p:sp>
      <p:sp>
        <p:nvSpPr>
          <p:cNvPr id="104867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7"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8"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9"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Date Placeholder 6"/>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683" name="Footer Placeholder 7"/>
          <p:cNvSpPr>
            <a:spLocks noGrp="1"/>
          </p:cNvSpPr>
          <p:nvPr>
            <p:ph type="ftr" sz="quarter" idx="11"/>
          </p:nvPr>
        </p:nvSpPr>
        <p:spPr/>
        <p:txBody>
          <a:bodyPr/>
          <a:lstStyle/>
          <a:p>
            <a:endParaRPr lang="en-US" dirty="0"/>
          </a:p>
        </p:txBody>
      </p:sp>
      <p:sp>
        <p:nvSpPr>
          <p:cNvPr id="1048684"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US" dirty="0"/>
          </a:p>
        </p:txBody>
      </p:sp>
      <p:sp>
        <p:nvSpPr>
          <p:cNvPr id="1048641" name="Date Placeholder 2"/>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642" name="Footer Placeholder 3"/>
          <p:cNvSpPr>
            <a:spLocks noGrp="1"/>
          </p:cNvSpPr>
          <p:nvPr>
            <p:ph type="ftr" sz="quarter" idx="11"/>
          </p:nvPr>
        </p:nvSpPr>
        <p:spPr/>
        <p:txBody>
          <a:bodyPr/>
          <a:lstStyle/>
          <a:p>
            <a:endParaRPr lang="en-US" dirty="0"/>
          </a:p>
        </p:txBody>
      </p:sp>
      <p:sp>
        <p:nvSpPr>
          <p:cNvPr id="1048643"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83"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Date Placeholder 6"/>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586"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1048587"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85"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6"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7"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688"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0" name="Date Placeholder 4"/>
          <p:cNvSpPr>
            <a:spLocks noGrp="1"/>
          </p:cNvSpPr>
          <p:nvPr>
            <p:ph type="dt" sz="half" idx="10"/>
          </p:nvPr>
        </p:nvSpPr>
        <p:spPr>
          <a:xfrm>
            <a:off x="465512" y="6459785"/>
            <a:ext cx="2618510" cy="365125"/>
          </a:xfrm>
        </p:spPr>
        <p:txBody>
          <a:bodyPr/>
          <a:lstStyle>
            <a:lvl1pPr algn="l"/>
          </a:lstStyle>
          <a:p>
            <a:fld id="{B61BEF0D-F0BB-DE4B-95CE-6DB70DBA9567}" type="datetimeFigureOut">
              <a:rPr lang="en-US" smtClean="0"/>
              <a:t>8/2/2023</a:t>
            </a:fld>
            <a:endParaRPr lang="en-US" dirty="0"/>
          </a:p>
        </p:txBody>
      </p:sp>
      <p:sp>
        <p:nvSpPr>
          <p:cNvPr id="1048691"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1048692"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1"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2"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3"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654"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5"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6" name="Date Placeholder 4"/>
          <p:cNvSpPr>
            <a:spLocks noGrp="1"/>
          </p:cNvSpPr>
          <p:nvPr>
            <p:ph type="dt" sz="half" idx="10"/>
          </p:nvPr>
        </p:nvSpPr>
        <p:spPr/>
        <p:txBody>
          <a:bodyPr/>
          <a:lstStyle/>
          <a:p>
            <a:fld id="{B61BEF0D-F0BB-DE4B-95CE-6DB70DBA9567}" type="datetimeFigureOut">
              <a:rPr lang="en-US" smtClean="0"/>
              <a:t>8/2/2023</a:t>
            </a:fld>
            <a:endParaRPr lang="en-US" dirty="0"/>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t>8/2/2023</a:t>
            </a:fld>
            <a:endParaRPr lang="en-US" dirty="0"/>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a:xfrm>
            <a:off x="368968" y="245660"/>
            <a:ext cx="11486148" cy="6612339"/>
          </a:xfrm>
          <a:solidFill>
            <a:srgbClr val="FFFFFF"/>
          </a:solidFill>
          <a:ln w="25400">
            <a:noFill/>
            <a:prstDash val="solid"/>
          </a:ln>
        </p:spPr>
        <p:txBody>
          <a:bodyPr>
            <a:noAutofit/>
          </a:bodyPr>
          <a:lstStyle/>
          <a:p>
            <a:pPr algn="ctr"/>
            <a:r>
              <a:rPr lang="en-GB" sz="4500" b="1" cap="all" dirty="0">
                <a:latin typeface="Times" panose="02020603050405020304" pitchFamily="18" charset="0"/>
              </a:rPr>
              <a:t>Brain Fingerprinting</a:t>
            </a:r>
            <a:br>
              <a:rPr lang="en-GB" sz="45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 </a:t>
            </a:r>
            <a:br>
              <a:rPr lang="en-US" sz="2800" b="1" dirty="0">
                <a:latin typeface="Times" panose="02020603050405020304" pitchFamily="18" charset="0"/>
              </a:rPr>
            </a:b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USENI BASHERU MUHAMMED</a:t>
            </a:r>
            <a:br>
              <a:rPr lang="en-GB" sz="2800" dirty="0">
                <a:latin typeface="Times" panose="02020603050405020304" pitchFamily="18" charset="0"/>
              </a:rPr>
            </a:br>
            <a:r>
              <a:rPr lang="en-US" sz="2800" b="1" dirty="0">
                <a:latin typeface="Times" panose="02020603050405020304" pitchFamily="18" charset="0"/>
              </a:rPr>
              <a:t>ST/CS/HND/21/0053</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A SEMINAR PRESENTED TO THE DEPARTMENT OF COMPUTER SCIENCE, SCHOOL OF SCIENCE AND TECHNOLOGY, FEDERAL POLYTECHNIC MUBI, ADAMAWA STATE, NIGERIA</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dirty="0">
                <a:latin typeface="Times" panose="02020603050405020304" pitchFamily="18" charset="0"/>
              </a:rPr>
              <a:t>  </a:t>
            </a:r>
            <a:r>
              <a:rPr lang="en-US" sz="2800" b="1" cap="all" dirty="0">
                <a:latin typeface="Times" panose="02020603050405020304" pitchFamily="18" charset="0"/>
              </a:rPr>
              <a:t>AUGUST</a:t>
            </a:r>
            <a:r>
              <a:rPr lang="en-US" sz="2800" b="1" dirty="0">
                <a:latin typeface="Times" panose="02020603050405020304" pitchFamily="18" charset="0"/>
              </a:rPr>
              <a:t>, 2023</a:t>
            </a:r>
            <a:endParaRPr lang="en-GB" sz="2800" dirty="0">
              <a:latin typeface="Times" panose="02020603050405020304" pitchFamily="18"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38200" y="0"/>
            <a:ext cx="10515600" cy="791570"/>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INTRODUCTION</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1048613" name="Content Placeholder 2"/>
          <p:cNvSpPr>
            <a:spLocks noGrp="1"/>
          </p:cNvSpPr>
          <p:nvPr>
            <p:ph idx="1"/>
          </p:nvPr>
        </p:nvSpPr>
        <p:spPr>
          <a:xfrm>
            <a:off x="518615" y="791570"/>
            <a:ext cx="11068333" cy="5390866"/>
          </a:xfrm>
          <a:solidFill>
            <a:schemeClr val="bg1"/>
          </a:solidFill>
        </p:spPr>
        <p:txBody>
          <a:bodyPr>
            <a:normAutofit fontScale="82500" lnSpcReduction="10000"/>
          </a:bodyPr>
          <a:lstStyle/>
          <a:p>
            <a:pPr algn="just">
              <a:lnSpc>
                <a:spcPct val="150000"/>
              </a:lnSpc>
            </a:pPr>
            <a:r>
              <a:rPr lang="en-GB" sz="2800" dirty="0">
                <a:solidFill>
                  <a:schemeClr val="tx1"/>
                </a:solidFill>
                <a:latin typeface="Times" panose="02020603050405020304" pitchFamily="18" charset="0"/>
              </a:rPr>
              <a:t>Brain Fingerprinting is a revolutionary technique that has emerged in recent years as a promising tool for forensic investigations and security applications. This novel technology aims to determine whether specific information is present in an individual's brain by measuring brainwave responses to stimulus presented to them. Brain fingerprinting is an objective, scientific method to detect concealed information stored in the brain by measuring electroencephalographic (EEG) brain responses, or brainwaves, non-invasively by sensors placed on the scalp. By measuring Event-Related Potentials (ERPs) through electroencephalography (EEG), Brain Fingerprinting seeks to identify unique brainwave patterns associated with familiar and unfamiliar information, effectively creating a "brain fingerprint" for each individual (Johnson, Smith &amp; Williams, 2022).</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838199" y="409073"/>
            <a:ext cx="10711375" cy="573566"/>
          </a:xfrm>
        </p:spPr>
        <p:txBody>
          <a:bodyPr>
            <a:normAutofit fontScale="90000"/>
          </a:bodyPr>
          <a:lstStyle/>
          <a:p>
            <a:r>
              <a:rPr lang="en-GB" b="1" dirty="0">
                <a:latin typeface="Times" panose="02020603050405020304" pitchFamily="18" charset="0"/>
              </a:rPr>
              <a:t>Applications of Brain Fingerprinting</a:t>
            </a:r>
          </a:p>
        </p:txBody>
      </p:sp>
      <p:sp>
        <p:nvSpPr>
          <p:cNvPr id="1048615" name="Content Placeholder 2"/>
          <p:cNvSpPr>
            <a:spLocks noGrp="1"/>
          </p:cNvSpPr>
          <p:nvPr>
            <p:ph idx="1"/>
          </p:nvPr>
        </p:nvSpPr>
        <p:spPr>
          <a:xfrm>
            <a:off x="682387" y="1173708"/>
            <a:ext cx="11136573" cy="5275220"/>
          </a:xfrm>
          <a:solidFill>
            <a:schemeClr val="bg1"/>
          </a:solidFill>
        </p:spPr>
        <p:txBody>
          <a:bodyPr>
            <a:normAutofit/>
          </a:bodyPr>
          <a:lstStyle/>
          <a:p>
            <a:pPr algn="just">
              <a:lnSpc>
                <a:spcPct val="150000"/>
              </a:lnSpc>
            </a:pPr>
            <a:r>
              <a:rPr lang="en-GB" sz="2200" dirty="0">
                <a:latin typeface="Times" panose="02020603050405020304" pitchFamily="18" charset="0"/>
              </a:rPr>
              <a:t>Brain Fingerprinting has shown great promise in various applications across different domains due to its ability to detect unique brainwave patterns associated with specific information. Brain Fingerprinting has emerged as a powerful and versatile technology with promising applications in diverse fields. </a:t>
            </a:r>
          </a:p>
          <a:p>
            <a:pPr marL="463550" indent="-285750">
              <a:buFont typeface="Wingdings" panose="05000000000000000000" pitchFamily="2" charset="2"/>
              <a:buChar char="§"/>
            </a:pPr>
            <a:r>
              <a:rPr lang="en-GB" sz="2200" dirty="0">
                <a:latin typeface="Times" panose="02020603050405020304" pitchFamily="18" charset="0"/>
              </a:rPr>
              <a:t>Forensic Investigations</a:t>
            </a:r>
          </a:p>
          <a:p>
            <a:pPr marL="463550" indent="-285750">
              <a:buFont typeface="Wingdings" panose="05000000000000000000" pitchFamily="2" charset="2"/>
              <a:buChar char="§"/>
            </a:pPr>
            <a:r>
              <a:rPr lang="en-GB" sz="2200" dirty="0">
                <a:latin typeface="Times" panose="02020603050405020304" pitchFamily="18" charset="0"/>
              </a:rPr>
              <a:t>Security and Counterterrorism</a:t>
            </a:r>
          </a:p>
          <a:p>
            <a:pPr marL="463550" indent="-285750">
              <a:buFont typeface="Wingdings" panose="05000000000000000000" pitchFamily="2" charset="2"/>
              <a:buChar char="§"/>
            </a:pPr>
            <a:r>
              <a:rPr lang="en-GB" sz="2200" dirty="0">
                <a:latin typeface="Times" panose="02020603050405020304" pitchFamily="18" charset="0"/>
              </a:rPr>
              <a:t>Market Research and Advertising</a:t>
            </a:r>
          </a:p>
          <a:p>
            <a:pPr marL="463550" indent="-285750">
              <a:buFont typeface="Wingdings" panose="05000000000000000000" pitchFamily="2" charset="2"/>
              <a:buChar char="§"/>
            </a:pPr>
            <a:r>
              <a:rPr lang="en-GB" sz="2200" dirty="0">
                <a:latin typeface="Times" panose="02020603050405020304" pitchFamily="18" charset="0"/>
              </a:rPr>
              <a:t>Medical Diagnostics and Cognitive Disorders</a:t>
            </a:r>
          </a:p>
          <a:p>
            <a:pPr marL="463550" indent="-285750">
              <a:buFont typeface="Wingdings" panose="05000000000000000000" pitchFamily="2" charset="2"/>
              <a:buChar char="§"/>
            </a:pPr>
            <a:r>
              <a:rPr lang="en-GB" sz="2200" dirty="0">
                <a:latin typeface="Times" panose="02020603050405020304" pitchFamily="18" charset="0"/>
              </a:rPr>
              <a:t>Educational and Learning Assessments:</a:t>
            </a:r>
          </a:p>
          <a:p>
            <a:pPr marL="463550" indent="-285750">
              <a:buFont typeface="Wingdings" panose="05000000000000000000" pitchFamily="2" charset="2"/>
              <a:buChar char="§"/>
            </a:pPr>
            <a:r>
              <a:rPr lang="en-GB" sz="2200" dirty="0">
                <a:latin typeface="Times" panose="02020603050405020304" pitchFamily="18" charset="0"/>
              </a:rPr>
              <a:t>Deception Detection and Interrogation</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810904" y="122470"/>
            <a:ext cx="10972800" cy="860169"/>
          </a:xfrm>
        </p:spPr>
        <p:txBody>
          <a:bodyPr>
            <a:normAutofit/>
          </a:bodyPr>
          <a:lstStyle/>
          <a:p>
            <a:r>
              <a:rPr lang="en-GB" b="1" dirty="0">
                <a:latin typeface="Times" panose="02020603050405020304" pitchFamily="18" charset="0"/>
              </a:rPr>
              <a:t>Features of Brain Fingerprinting</a:t>
            </a:r>
            <a:endParaRPr lang="en-GB" dirty="0">
              <a:latin typeface="Times" panose="02020603050405020304" pitchFamily="18" charset="0"/>
            </a:endParaRPr>
          </a:p>
        </p:txBody>
      </p:sp>
      <p:sp>
        <p:nvSpPr>
          <p:cNvPr id="1048619" name="Content Placeholder 2"/>
          <p:cNvSpPr>
            <a:spLocks noGrp="1"/>
          </p:cNvSpPr>
          <p:nvPr>
            <p:ph idx="1"/>
          </p:nvPr>
        </p:nvSpPr>
        <p:spPr>
          <a:xfrm>
            <a:off x="586854" y="982640"/>
            <a:ext cx="11094284" cy="5295330"/>
          </a:xfrm>
          <a:solidFill>
            <a:schemeClr val="bg1"/>
          </a:solidFill>
        </p:spPr>
        <p:txBody>
          <a:bodyPr>
            <a:normAutofit fontScale="94286"/>
          </a:bodyPr>
          <a:lstStyle/>
          <a:p>
            <a:pPr marL="463550" indent="-231775">
              <a:buFont typeface="Wingdings" panose="05000000000000000000" pitchFamily="2" charset="2"/>
              <a:buChar char="§"/>
            </a:pPr>
            <a:r>
              <a:rPr lang="en-GB" sz="2200" dirty="0">
                <a:latin typeface="Times" panose="02020603050405020304" pitchFamily="18" charset="0"/>
              </a:rPr>
              <a:t>Non-Invasive and Safe</a:t>
            </a:r>
          </a:p>
          <a:p>
            <a:pPr marL="463550" indent="-231775">
              <a:buFont typeface="Wingdings" panose="05000000000000000000" pitchFamily="2" charset="2"/>
              <a:buChar char="§"/>
            </a:pPr>
            <a:r>
              <a:rPr lang="en-GB" sz="2200" dirty="0">
                <a:latin typeface="Times" panose="02020603050405020304" pitchFamily="18" charset="0"/>
              </a:rPr>
              <a:t>Objective and Unbiased</a:t>
            </a:r>
          </a:p>
          <a:p>
            <a:pPr marL="463550" indent="-231775">
              <a:buFont typeface="Wingdings" panose="05000000000000000000" pitchFamily="2" charset="2"/>
              <a:buChar char="§"/>
            </a:pPr>
            <a:r>
              <a:rPr lang="en-GB" sz="2200" dirty="0">
                <a:latin typeface="Times" panose="02020603050405020304" pitchFamily="18" charset="0"/>
              </a:rPr>
              <a:t>Rapid and Real-Time Analysis</a:t>
            </a:r>
          </a:p>
          <a:p>
            <a:pPr marL="463550" indent="-231775">
              <a:buFont typeface="Wingdings" panose="05000000000000000000" pitchFamily="2" charset="2"/>
              <a:buChar char="§"/>
            </a:pPr>
            <a:r>
              <a:rPr lang="en-GB" sz="2200" dirty="0">
                <a:latin typeface="Times" panose="02020603050405020304" pitchFamily="18" charset="0"/>
              </a:rPr>
              <a:t>High Accuracy and Reliability</a:t>
            </a:r>
          </a:p>
          <a:p>
            <a:pPr marL="463550" indent="-231775">
              <a:buFont typeface="Wingdings" panose="05000000000000000000" pitchFamily="2" charset="2"/>
              <a:buChar char="§"/>
            </a:pPr>
            <a:r>
              <a:rPr lang="en-GB" sz="2200" dirty="0">
                <a:latin typeface="Times" panose="02020603050405020304" pitchFamily="18" charset="0"/>
              </a:rPr>
              <a:t>Versatile Stimuli Presentation</a:t>
            </a:r>
          </a:p>
          <a:p>
            <a:pPr marL="463550" indent="-231775">
              <a:buFont typeface="Wingdings" panose="05000000000000000000" pitchFamily="2" charset="2"/>
              <a:buChar char="§"/>
            </a:pPr>
            <a:r>
              <a:rPr lang="en-GB" sz="2200" dirty="0">
                <a:latin typeface="Times" panose="02020603050405020304" pitchFamily="18" charset="0"/>
              </a:rPr>
              <a:t>Potential for Multi-Factor Authentication</a:t>
            </a:r>
          </a:p>
          <a:p>
            <a:pPr marL="463550" indent="-231775">
              <a:buFont typeface="Wingdings" panose="05000000000000000000" pitchFamily="2" charset="2"/>
              <a:buChar char="§"/>
            </a:pPr>
            <a:r>
              <a:rPr lang="en-GB" sz="2200" dirty="0">
                <a:latin typeface="Times" panose="02020603050405020304" pitchFamily="18" charset="0"/>
              </a:rPr>
              <a:t>Neurobiological Basis</a:t>
            </a:r>
          </a:p>
          <a:p>
            <a:pPr marL="463550" indent="-231775">
              <a:buFont typeface="Wingdings" panose="05000000000000000000" pitchFamily="2" charset="2"/>
              <a:buChar char="§"/>
            </a:pPr>
            <a:r>
              <a:rPr lang="en-GB" sz="2200" dirty="0">
                <a:latin typeface="Times" panose="02020603050405020304" pitchFamily="18" charset="0"/>
              </a:rPr>
              <a:t>Cross-Domain Applications</a:t>
            </a:r>
          </a:p>
          <a:p>
            <a:pPr marL="463550" indent="-231775">
              <a:buFont typeface="Wingdings" panose="05000000000000000000" pitchFamily="2" charset="2"/>
              <a:buChar char="§"/>
            </a:pPr>
            <a:r>
              <a:rPr lang="en-GB" sz="2200" dirty="0">
                <a:latin typeface="Times" panose="02020603050405020304" pitchFamily="18" charset="0"/>
              </a:rPr>
              <a:t>Countermeasure Resistance</a:t>
            </a:r>
          </a:p>
          <a:p>
            <a:pPr marL="463550" indent="-231775">
              <a:buFont typeface="Wingdings" panose="05000000000000000000" pitchFamily="2" charset="2"/>
              <a:buChar char="§"/>
            </a:pPr>
            <a:r>
              <a:rPr lang="en-GB" sz="2200" dirty="0">
                <a:latin typeface="Times" panose="02020603050405020304" pitchFamily="18" charset="0"/>
              </a:rPr>
              <a:t>Individual Variation and Personalization</a:t>
            </a:r>
          </a:p>
          <a:p>
            <a:pPr marL="463550" indent="-231775">
              <a:buFont typeface="Wingdings" panose="05000000000000000000" pitchFamily="2" charset="2"/>
              <a:buChar char="§"/>
            </a:pPr>
            <a:r>
              <a:rPr lang="en-GB" sz="2200" dirty="0">
                <a:latin typeface="Times" panose="02020603050405020304" pitchFamily="18" charset="0"/>
              </a:rPr>
              <a:t>Potential for Cognitive Load Assessment</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txBox="1"/>
          <p:nvPr/>
        </p:nvSpPr>
        <p:spPr>
          <a:xfrm>
            <a:off x="538518" y="818867"/>
            <a:ext cx="11114964" cy="5459103"/>
          </a:xfrm>
          <a:prstGeom prst="rect">
            <a:avLst/>
          </a:prstGeom>
          <a:solidFill>
            <a:schemeClr val="bg1"/>
          </a:solidFill>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dirty="0">
                <a:latin typeface="Times" panose="02020603050405020304" pitchFamily="18" charset="0"/>
              </a:rPr>
              <a:t>Non-Invasive and Safe:</a:t>
            </a:r>
            <a:r>
              <a:rPr lang="en-GB" dirty="0">
                <a:latin typeface="Times" panose="02020603050405020304" pitchFamily="18" charset="0"/>
              </a:rPr>
              <a:t> Brain Fingerprinting is a non-invasive technique that involves measuring brainwave responses through EEG, making it safe and suitable for use with various populations, including children and elderly individuals.</a:t>
            </a:r>
          </a:p>
          <a:p>
            <a:r>
              <a:rPr lang="en-GB" b="1" dirty="0">
                <a:latin typeface="Times" panose="02020603050405020304" pitchFamily="18" charset="0"/>
              </a:rPr>
              <a:t>Objective and Unbiased: </a:t>
            </a:r>
            <a:r>
              <a:rPr lang="en-GB" dirty="0">
                <a:latin typeface="Times" panose="02020603050405020304" pitchFamily="18" charset="0"/>
              </a:rPr>
              <a:t>The technology relies on physiological responses rather than subjective judgments, providing an objective and unbiased approach to detecting specific information in the brain.</a:t>
            </a:r>
          </a:p>
          <a:p>
            <a:r>
              <a:rPr lang="en-GB" b="1" dirty="0">
                <a:latin typeface="Times" panose="02020603050405020304" pitchFamily="18" charset="0"/>
              </a:rPr>
              <a:t>High Accuracy and Reliability: </a:t>
            </a:r>
            <a:r>
              <a:rPr lang="en-GB" dirty="0">
                <a:latin typeface="Times" panose="02020603050405020304" pitchFamily="18" charset="0"/>
              </a:rPr>
              <a:t>Brain Fingerprinting has shown promising levels of accuracy and reliability in various applications, making it a potentially valuable tool in forensic investigations, security, and other domains.</a:t>
            </a:r>
          </a:p>
          <a:p>
            <a:r>
              <a:rPr lang="en-GB" b="1" dirty="0">
                <a:latin typeface="Times" panose="02020603050405020304" pitchFamily="18" charset="0"/>
              </a:rPr>
              <a:t>Cross-Domain Applicability:</a:t>
            </a:r>
            <a:r>
              <a:rPr lang="en-GB" dirty="0">
                <a:latin typeface="Times" panose="02020603050405020304" pitchFamily="18" charset="0"/>
              </a:rPr>
              <a:t> Brain Fingerprinting can be adapted to various fields, including law enforcement, security, market research, education, and medical diagnostics, enhancing its versatility and potential impact.</a:t>
            </a:r>
          </a:p>
          <a:p>
            <a:r>
              <a:rPr lang="en-GB" b="1" dirty="0">
                <a:latin typeface="Times" panose="02020603050405020304" pitchFamily="18" charset="0"/>
              </a:rPr>
              <a:t>Countermeasure Resistance:</a:t>
            </a:r>
            <a:r>
              <a:rPr lang="en-GB" dirty="0">
                <a:latin typeface="Times" panose="02020603050405020304" pitchFamily="18" charset="0"/>
              </a:rPr>
              <a:t> The technology has demonstrated resilience against countermeasures, making it more robust and effective in practical applications.</a:t>
            </a:r>
          </a:p>
          <a:p>
            <a:r>
              <a:rPr lang="en-GB" b="1" dirty="0">
                <a:latin typeface="Times" panose="02020603050405020304" pitchFamily="18" charset="0"/>
              </a:rPr>
              <a:t>Potential for Early Detection of Cognitive Disorders:</a:t>
            </a:r>
            <a:r>
              <a:rPr lang="en-GB" dirty="0">
                <a:latin typeface="Times" panose="02020603050405020304" pitchFamily="18" charset="0"/>
              </a:rPr>
              <a:t> Brain Fingerprinting holds promise as a tool for early detection of cognitive disorders, enabling timely interventions and treatment planning.</a:t>
            </a:r>
          </a:p>
          <a:p>
            <a:r>
              <a:rPr lang="en-GB" b="1" dirty="0">
                <a:latin typeface="Times" panose="02020603050405020304" pitchFamily="18" charset="0"/>
              </a:rPr>
              <a:t>Real-Time Analysis: </a:t>
            </a:r>
            <a:r>
              <a:rPr lang="en-GB" dirty="0">
                <a:latin typeface="Times" panose="02020603050405020304" pitchFamily="18" charset="0"/>
              </a:rPr>
              <a:t>Brain Fingerprinting allows for rapid and real-time analysis of brainwave responses, providing immediate assessment of whether specific information is present in a subject's brain.</a:t>
            </a:r>
          </a:p>
        </p:txBody>
      </p:sp>
      <p:sp>
        <p:nvSpPr>
          <p:cNvPr id="1048598" name="Title 1"/>
          <p:cNvSpPr txBox="1"/>
          <p:nvPr/>
        </p:nvSpPr>
        <p:spPr>
          <a:xfrm>
            <a:off x="810904" y="122471"/>
            <a:ext cx="10972800" cy="696396"/>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latin typeface="Tahoma" panose="020B0604030504040204" pitchFamily="34" charset="0"/>
                <a:ea typeface="Tahoma" panose="020B0604030504040204" pitchFamily="34" charset="0"/>
                <a:cs typeface="Tahoma" panose="020B0604030504040204" pitchFamily="34" charset="0"/>
              </a:rPr>
              <a:t>Advantages of </a:t>
            </a:r>
            <a:r>
              <a:rPr lang="en-GB" b="1" dirty="0">
                <a:latin typeface="Tahoma" panose="020B0604030504040204" pitchFamily="34" charset="0"/>
                <a:ea typeface="Tahoma" panose="020B0604030504040204" pitchFamily="34" charset="0"/>
                <a:cs typeface="Tahoma" panose="020B0604030504040204" pitchFamily="34" charset="0"/>
              </a:rPr>
              <a:t>Fingerprinting</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8335-B128-4309-B0A3-4F9BFAEFD3AF}"/>
              </a:ext>
            </a:extLst>
          </p:cNvPr>
          <p:cNvSpPr>
            <a:spLocks noGrp="1"/>
          </p:cNvSpPr>
          <p:nvPr>
            <p:ph type="title"/>
          </p:nvPr>
        </p:nvSpPr>
        <p:spPr>
          <a:xfrm>
            <a:off x="1066800" y="0"/>
            <a:ext cx="10058400" cy="70230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Disadvantages of </a:t>
            </a:r>
            <a:r>
              <a:rPr lang="en-GB" b="1" dirty="0">
                <a:latin typeface="Tahoma" panose="020B0604030504040204" pitchFamily="34" charset="0"/>
                <a:ea typeface="Tahoma" panose="020B0604030504040204" pitchFamily="34" charset="0"/>
                <a:cs typeface="Tahoma" panose="020B0604030504040204" pitchFamily="34" charset="0"/>
              </a:rPr>
              <a:t>Fingerprinting</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CB4631E-09E1-46A7-9151-5D8C1A0E5D61}"/>
              </a:ext>
            </a:extLst>
          </p:cNvPr>
          <p:cNvSpPr>
            <a:spLocks noGrp="1"/>
          </p:cNvSpPr>
          <p:nvPr>
            <p:ph idx="1"/>
          </p:nvPr>
        </p:nvSpPr>
        <p:spPr>
          <a:xfrm>
            <a:off x="641445" y="900751"/>
            <a:ext cx="11081982" cy="5322627"/>
          </a:xfrm>
          <a:solidFill>
            <a:schemeClr val="bg1"/>
          </a:solidFill>
        </p:spPr>
        <p:txBody>
          <a:bodyPr>
            <a:normAutofit fontScale="92500" lnSpcReduction="10000"/>
          </a:bodyPr>
          <a:lstStyle/>
          <a:p>
            <a:r>
              <a:rPr lang="en-GB" b="1" dirty="0"/>
              <a:t>Ethical Concerns:</a:t>
            </a:r>
            <a:r>
              <a:rPr lang="en-GB" dirty="0"/>
              <a:t> Brain Fingerprinting raises ethical concerns related to privacy, informed consent, and potential misuse of brainwave data, requiring careful consideration and regulation.</a:t>
            </a:r>
          </a:p>
          <a:p>
            <a:r>
              <a:rPr lang="en-GB" b="1" dirty="0"/>
              <a:t>Cost and Equipment Requirements: </a:t>
            </a:r>
            <a:r>
              <a:rPr lang="en-GB" dirty="0"/>
              <a:t>The specialized equipment and expertise needed for EEG-based Brain Fingerprinting can be expensive, limiting its accessibility in some settings.</a:t>
            </a:r>
          </a:p>
          <a:p>
            <a:r>
              <a:rPr lang="en-GB" b="1" dirty="0"/>
              <a:t>Individual Variability: </a:t>
            </a:r>
            <a:r>
              <a:rPr lang="en-GB" dirty="0"/>
              <a:t>Individual differences in brainwave responses can impact the accuracy and interpretation of Brain Fingerprinting results, necessitating customized analysis approaches.</a:t>
            </a:r>
          </a:p>
          <a:p>
            <a:r>
              <a:rPr lang="en-GB" b="1" dirty="0"/>
              <a:t>Limited Understanding of Brain Mechanisms: </a:t>
            </a:r>
            <a:r>
              <a:rPr lang="en-GB" dirty="0"/>
              <a:t>Despite promising results, the underlying neural mechanisms behind Brain Fingerprinting are not fully understood, warranting further research and validation.</a:t>
            </a:r>
          </a:p>
          <a:p>
            <a:r>
              <a:rPr lang="en-GB" b="1" dirty="0"/>
              <a:t>False Positives and False Negatives: </a:t>
            </a:r>
            <a:r>
              <a:rPr lang="en-GB" dirty="0"/>
              <a:t>Like any diagnostic tool, Brain Fingerprinting may produce false positives (indicating information is present when it is not) or false negatives (indicating the absence of information when it is present).</a:t>
            </a:r>
          </a:p>
          <a:p>
            <a:r>
              <a:rPr lang="en-GB" b="1" dirty="0"/>
              <a:t>Training and Expertise Requirements: </a:t>
            </a:r>
            <a:r>
              <a:rPr lang="en-GB" dirty="0"/>
              <a:t>Proper implementation of Brain Fingerprinting requires well-trained and experienced practitioners, adding to the complexity and cost of adopting the technology.</a:t>
            </a:r>
          </a:p>
          <a:p>
            <a:r>
              <a:rPr lang="en-GB" b="1" dirty="0"/>
              <a:t>Real-World Application Challenges:</a:t>
            </a:r>
            <a:r>
              <a:rPr lang="en-GB" dirty="0"/>
              <a:t> While Brain Fingerprinting shows potential in controlled laboratory settings, its effectiveness in real-world scenarios may be influenced by various factors, including environmental distractions and stress.</a:t>
            </a:r>
          </a:p>
        </p:txBody>
      </p:sp>
    </p:spTree>
    <p:extLst>
      <p:ext uri="{BB962C8B-B14F-4D97-AF65-F5344CB8AC3E}">
        <p14:creationId xmlns:p14="http://schemas.microsoft.com/office/powerpoint/2010/main" val="26740869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4F07-0EA1-4DB1-8B24-6D1CA1E682CC}"/>
              </a:ext>
            </a:extLst>
          </p:cNvPr>
          <p:cNvSpPr>
            <a:spLocks noGrp="1"/>
          </p:cNvSpPr>
          <p:nvPr>
            <p:ph type="title"/>
          </p:nvPr>
        </p:nvSpPr>
        <p:spPr>
          <a:xfrm>
            <a:off x="700586" y="286603"/>
            <a:ext cx="10455094" cy="70230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CONCLUSION</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A83E6D4-AEB6-43AA-953E-6B2579EBB71A}"/>
              </a:ext>
            </a:extLst>
          </p:cNvPr>
          <p:cNvSpPr>
            <a:spLocks noGrp="1"/>
          </p:cNvSpPr>
          <p:nvPr>
            <p:ph idx="1"/>
          </p:nvPr>
        </p:nvSpPr>
        <p:spPr>
          <a:xfrm>
            <a:off x="682387" y="988905"/>
            <a:ext cx="10809027" cy="5166235"/>
          </a:xfrm>
          <a:solidFill>
            <a:schemeClr val="bg1"/>
          </a:solidFill>
        </p:spPr>
        <p:txBody>
          <a:bodyPr>
            <a:normAutofit fontScale="85000" lnSpcReduction="10000"/>
          </a:bodyPr>
          <a:lstStyle/>
          <a:p>
            <a:pPr algn="just">
              <a:lnSpc>
                <a:spcPct val="150000"/>
              </a:lnSpc>
            </a:pPr>
            <a:r>
              <a:rPr lang="en-GB" sz="2800" dirty="0">
                <a:solidFill>
                  <a:schemeClr val="tx1"/>
                </a:solidFill>
                <a:latin typeface="Times" panose="02020603050405020304" pitchFamily="18" charset="0"/>
              </a:rPr>
              <a:t>Brain Fingerprinting represents an exciting and innovative approach in the fields of forensic science, security, marketing, and medicine. Recent advancements in research have demonstrated its potential as a reliable tool for detecting concealed knowledge and memory-related information. However, while Brain Fingerprinting shows great promise, it is essential to acknowledge that the technology is still in its early stages, and further research is needed to address various challenges, such as individual variability, countermeasures, and ethical considerations. Nonetheless, the progress made so far indicates that Brain Fingerprinting holds the potential to revolutionize various aspects of human interactions and security protocols.</a:t>
            </a:r>
          </a:p>
        </p:txBody>
      </p:sp>
    </p:spTree>
    <p:extLst>
      <p:ext uri="{BB962C8B-B14F-4D97-AF65-F5344CB8AC3E}">
        <p14:creationId xmlns:p14="http://schemas.microsoft.com/office/powerpoint/2010/main" val="283214554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FFA8D4-4FEA-4F26-8619-962CCF1E074A}"/>
              </a:ext>
            </a:extLst>
          </p:cNvPr>
          <p:cNvSpPr>
            <a:spLocks noGrp="1"/>
          </p:cNvSpPr>
          <p:nvPr>
            <p:ph type="title"/>
          </p:nvPr>
        </p:nvSpPr>
        <p:spPr>
          <a:xfrm>
            <a:off x="700586" y="286603"/>
            <a:ext cx="10455094" cy="70230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RECOMMENDATIONS</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D70E39FB-8AD5-4F98-8698-C512B890A2EF}"/>
              </a:ext>
            </a:extLst>
          </p:cNvPr>
          <p:cNvSpPr>
            <a:spLocks noGrp="1"/>
          </p:cNvSpPr>
          <p:nvPr>
            <p:ph idx="1"/>
          </p:nvPr>
        </p:nvSpPr>
        <p:spPr>
          <a:xfrm>
            <a:off x="682387" y="988905"/>
            <a:ext cx="10809027" cy="5166235"/>
          </a:xfrm>
          <a:solidFill>
            <a:schemeClr val="bg1"/>
          </a:solidFill>
        </p:spPr>
        <p:txBody>
          <a:bodyPr>
            <a:noAutofit/>
          </a:bodyPr>
          <a:lstStyle/>
          <a:p>
            <a:pPr marL="463550" lvl="0" indent="-285750" algn="just">
              <a:buFont typeface="Wingdings" panose="05000000000000000000" pitchFamily="2" charset="2"/>
              <a:buChar char="§"/>
            </a:pPr>
            <a:r>
              <a:rPr lang="en-GB" sz="2500" dirty="0">
                <a:latin typeface="Times" panose="02020603050405020304" pitchFamily="18" charset="0"/>
              </a:rPr>
              <a:t>As Brain Fingerprinting is a relatively novel technology, it is crucial to continue conducting rigorous research and validation studies to establish its reliability, accuracy, and limitations. </a:t>
            </a:r>
          </a:p>
          <a:p>
            <a:pPr marL="463550" lvl="0" indent="-285750" algn="just">
              <a:buFont typeface="Wingdings" panose="05000000000000000000" pitchFamily="2" charset="2"/>
              <a:buChar char="§"/>
            </a:pPr>
            <a:r>
              <a:rPr lang="en-GB" sz="2500" dirty="0">
                <a:latin typeface="Times" panose="02020603050405020304" pitchFamily="18" charset="0"/>
              </a:rPr>
              <a:t>Standardizing the protocols and methodologies used in Brain Fingerprinting experiments is essential for ensuring consistency and comparability across different studies. </a:t>
            </a:r>
          </a:p>
          <a:p>
            <a:pPr marL="463550" lvl="0" indent="-285750" algn="just">
              <a:buFont typeface="Wingdings" panose="05000000000000000000" pitchFamily="2" charset="2"/>
              <a:buChar char="§"/>
            </a:pPr>
            <a:r>
              <a:rPr lang="en-GB" sz="2500" dirty="0">
                <a:latin typeface="Times" panose="02020603050405020304" pitchFamily="18" charset="0"/>
              </a:rPr>
              <a:t>Brain Fingerprinting raises important ethical considerations, particularly regarding privacy, consent, and potential misuse. It is therefore, recommended that these considerations be looked into.</a:t>
            </a:r>
          </a:p>
          <a:p>
            <a:pPr marL="463550" lvl="0" indent="-285750" algn="just">
              <a:buFont typeface="Wingdings" panose="05000000000000000000" pitchFamily="2" charset="2"/>
              <a:buChar char="§"/>
            </a:pPr>
            <a:r>
              <a:rPr lang="en-GB" sz="2500" dirty="0">
                <a:latin typeface="Times" panose="02020603050405020304" pitchFamily="18" charset="0"/>
              </a:rPr>
              <a:t>It is also recommended to evaluate Brain </a:t>
            </a:r>
            <a:r>
              <a:rPr lang="en-GB" sz="2500" dirty="0" err="1">
                <a:latin typeface="Times" panose="02020603050405020304" pitchFamily="18" charset="0"/>
              </a:rPr>
              <a:t>Fingerprinting's</a:t>
            </a:r>
            <a:r>
              <a:rPr lang="en-GB" sz="2500" dirty="0">
                <a:latin typeface="Times" panose="02020603050405020304" pitchFamily="18" charset="0"/>
              </a:rPr>
              <a:t> effectiveness and applicability across diverse populations, including individuals with cognitive impairments, children, and elderly individuals, to ensure its validity and generalizability.</a:t>
            </a:r>
          </a:p>
        </p:txBody>
      </p:sp>
    </p:spTree>
    <p:extLst>
      <p:ext uri="{BB962C8B-B14F-4D97-AF65-F5344CB8AC3E}">
        <p14:creationId xmlns:p14="http://schemas.microsoft.com/office/powerpoint/2010/main" val="18080884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838200" y="2344051"/>
            <a:ext cx="10515600" cy="1325563"/>
          </a:xfrm>
        </p:spPr>
        <p:txBody>
          <a:bodyPr>
            <a:normAutofit/>
          </a:bodyPr>
          <a:lstStyle/>
          <a:p>
            <a:pPr algn="ctr"/>
            <a:r>
              <a:rPr lang="en-US" sz="7200" dirty="0">
                <a:solidFill>
                  <a:schemeClr val="tx1"/>
                </a:solidFill>
                <a:latin typeface="Times New Roman" panose="02020603050405020304" pitchFamily="18" charset="0"/>
                <a:cs typeface="Times New Roman" panose="02020603050405020304" pitchFamily="18" charset="0"/>
              </a:rPr>
              <a:t>THANK YOU</a:t>
            </a:r>
          </a:p>
        </p:txBody>
      </p:sp>
    </p:spTree>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897</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Tahoma</vt:lpstr>
      <vt:lpstr>Times</vt:lpstr>
      <vt:lpstr>Times New Roman</vt:lpstr>
      <vt:lpstr>Wingdings</vt:lpstr>
      <vt:lpstr>Retrospect</vt:lpstr>
      <vt:lpstr>Brain Fingerprinting          USENI BASHERU MUHAMMED ST/CS/HND/21/0053      A SEMINAR PRESENTED TO THE DEPARTMENT OF COMPUTER SCIENCE, SCHOOL OF SCIENCE AND TECHNOLOGY, FEDERAL POLYTECHNIC MUBI, ADAMAWA STATE, NIGERIA       AUGUST, 2023</vt:lpstr>
      <vt:lpstr>INTRODUCTION</vt:lpstr>
      <vt:lpstr>Applications of Brain Fingerprinting</vt:lpstr>
      <vt:lpstr>Features of Brain Fingerprinting</vt:lpstr>
      <vt:lpstr>PowerPoint Presentation</vt:lpstr>
      <vt:lpstr>Disadvantages of Fingerprinting</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7</cp:revision>
  <dcterms:created xsi:type="dcterms:W3CDTF">2021-03-29T00:17:24Z</dcterms:created>
  <dcterms:modified xsi:type="dcterms:W3CDTF">2023-08-02T08:59:26Z</dcterms:modified>
</cp:coreProperties>
</file>