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0" r:id="rId3"/>
    <p:sldId id="258" r:id="rId4"/>
    <p:sldId id="262"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245660"/>
            <a:ext cx="11486148" cy="6612339"/>
          </a:xfrm>
        </p:spPr>
        <p:txBody>
          <a:bodyPr>
            <a:noAutofit/>
          </a:bodyPr>
          <a:lstStyle/>
          <a:p>
            <a:pPr algn="ctr"/>
            <a:r>
              <a:rPr lang="en-GB" sz="2500" b="1" cap="all" dirty="0">
                <a:latin typeface="Times" panose="02020603050405020304" pitchFamily="18" charset="0"/>
              </a:rPr>
              <a:t>Exploring the wonders of Annona squamosa (custard apple)</a:t>
            </a:r>
            <a:br>
              <a:rPr lang="en-GB" sz="2500" dirty="0">
                <a:latin typeface="Times" panose="02020603050405020304" pitchFamily="18" charset="0"/>
              </a:rPr>
            </a:br>
            <a:br>
              <a:rPr lang="en-GB" sz="2500" dirty="0">
                <a:solidFill>
                  <a:schemeClr val="tx1"/>
                </a:solidFill>
                <a:latin typeface="Times" panose="02020603050405020304" pitchFamily="18" charset="0"/>
                <a:cs typeface="Times New Roman" panose="02020603050405020304" pitchFamily="18" charset="0"/>
              </a:rPr>
            </a:br>
            <a:r>
              <a:rPr lang="en-US" sz="2500" b="1" dirty="0">
                <a:solidFill>
                  <a:schemeClr val="tx1"/>
                </a:solidFill>
                <a:latin typeface="Times" panose="02020603050405020304" pitchFamily="18" charset="0"/>
                <a:cs typeface="Times New Roman" panose="02020603050405020304" pitchFamily="18" charset="0"/>
              </a:rPr>
              <a:t> </a:t>
            </a:r>
            <a:br>
              <a:rPr lang="en-GB" sz="2500" dirty="0">
                <a:solidFill>
                  <a:schemeClr val="tx1"/>
                </a:solidFill>
                <a:latin typeface="Times" panose="02020603050405020304" pitchFamily="18" charset="0"/>
                <a:cs typeface="Times New Roman" panose="02020603050405020304" pitchFamily="18" charset="0"/>
              </a:rPr>
            </a:br>
            <a:br>
              <a:rPr lang="en-GB" sz="2500" dirty="0">
                <a:solidFill>
                  <a:schemeClr val="tx1"/>
                </a:solidFill>
                <a:latin typeface="Times" panose="02020603050405020304" pitchFamily="18" charset="0"/>
                <a:cs typeface="Times New Roman" panose="02020603050405020304" pitchFamily="18" charset="0"/>
              </a:rPr>
            </a:br>
            <a:r>
              <a:rPr lang="en-GB" sz="2500" b="1" dirty="0">
                <a:latin typeface="Times" panose="02020603050405020304" pitchFamily="18" charset="0"/>
              </a:rPr>
              <a:t>BY</a:t>
            </a:r>
            <a:br>
              <a:rPr lang="en-GB" sz="2500" dirty="0">
                <a:latin typeface="Times" panose="02020603050405020304" pitchFamily="18" charset="0"/>
              </a:rPr>
            </a:br>
            <a:r>
              <a:rPr lang="en-GB" sz="2500" dirty="0">
                <a:latin typeface="Times" panose="02020603050405020304" pitchFamily="18" charset="0"/>
              </a:rPr>
              <a:t> </a:t>
            </a:r>
            <a:br>
              <a:rPr lang="en-GB" sz="2500" dirty="0">
                <a:latin typeface="Times" panose="02020603050405020304" pitchFamily="18" charset="0"/>
              </a:rPr>
            </a:br>
            <a:r>
              <a:rPr lang="en-GB" sz="2500" b="1" dirty="0" err="1">
                <a:latin typeface="Times" panose="02020603050405020304" pitchFamily="18" charset="0"/>
              </a:rPr>
              <a:t>Njidda</a:t>
            </a:r>
            <a:r>
              <a:rPr lang="en-GB" sz="2500" b="1" dirty="0">
                <a:latin typeface="Times" panose="02020603050405020304" pitchFamily="18" charset="0"/>
              </a:rPr>
              <a:t> </a:t>
            </a:r>
            <a:r>
              <a:rPr lang="en-GB" sz="2500" b="1" dirty="0" err="1">
                <a:latin typeface="Times" panose="02020603050405020304" pitchFamily="18" charset="0"/>
              </a:rPr>
              <a:t>Alhamdu</a:t>
            </a:r>
            <a:r>
              <a:rPr lang="en-GB" sz="2500" b="1" dirty="0">
                <a:latin typeface="Times" panose="02020603050405020304" pitchFamily="18" charset="0"/>
              </a:rPr>
              <a:t> </a:t>
            </a:r>
            <a:r>
              <a:rPr lang="en-GB" sz="2500" b="1" dirty="0" err="1">
                <a:latin typeface="Times" panose="02020603050405020304" pitchFamily="18" charset="0"/>
              </a:rPr>
              <a:t>Danboyi</a:t>
            </a:r>
            <a:br>
              <a:rPr lang="en-GB" sz="2500" dirty="0">
                <a:latin typeface="Times" panose="02020603050405020304" pitchFamily="18" charset="0"/>
              </a:rPr>
            </a:br>
            <a:r>
              <a:rPr lang="en-GB" sz="2500" b="1" dirty="0">
                <a:latin typeface="Times" panose="02020603050405020304" pitchFamily="18" charset="0"/>
              </a:rPr>
              <a:t>ST/CST/BC/HND/21/046</a:t>
            </a: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GB" sz="2500" b="1" dirty="0">
                <a:latin typeface="Times" panose="02020603050405020304" pitchFamily="18" charset="0"/>
              </a:rPr>
              <a:t>SEMINAR (STH425)</a:t>
            </a: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GB" sz="2500" b="1" dirty="0">
                <a:latin typeface="Times" panose="02020603050405020304" pitchFamily="18" charset="0"/>
              </a:rPr>
              <a:t>PRESENTED TO THE DEPARTMENR OF CHEMICAL SCIENCE TECHNOLOGY, FEDERAL POLYTECHNIC MUBI</a:t>
            </a: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US" sz="2500" b="1" dirty="0">
                <a:solidFill>
                  <a:schemeClr val="tx1"/>
                </a:solidFill>
                <a:latin typeface="Times" panose="02020603050405020304" pitchFamily="18" charset="0"/>
                <a:cs typeface="Times New Roman" panose="02020603050405020304" pitchFamily="18" charset="0"/>
              </a:rPr>
              <a:t> </a:t>
            </a:r>
            <a:br>
              <a:rPr lang="en-GB" sz="2500" dirty="0">
                <a:solidFill>
                  <a:schemeClr val="tx1"/>
                </a:solidFill>
                <a:latin typeface="Times" panose="02020603050405020304" pitchFamily="18" charset="0"/>
                <a:cs typeface="Times New Roman" panose="02020603050405020304" pitchFamily="18" charset="0"/>
              </a:rPr>
            </a:br>
            <a:r>
              <a:rPr lang="en-US" sz="2500" b="1" dirty="0">
                <a:solidFill>
                  <a:schemeClr val="bg1"/>
                </a:solidFill>
                <a:latin typeface="Times" panose="02020603050405020304" pitchFamily="18" charset="0"/>
                <a:cs typeface="Times New Roman" panose="02020603050405020304" pitchFamily="18" charset="0"/>
              </a:rPr>
              <a:t>JULY, 2023</a:t>
            </a:r>
            <a:endParaRPr lang="en-GB" sz="2500" dirty="0">
              <a:solidFill>
                <a:schemeClr val="bg1"/>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46C5DBC-447A-4FB1-A779-D4FDE106B076}"/>
              </a:ext>
            </a:extLst>
          </p:cNvPr>
          <p:cNvSpPr>
            <a:spLocks noGrp="1"/>
          </p:cNvSpPr>
          <p:nvPr>
            <p:ph idx="1"/>
          </p:nvPr>
        </p:nvSpPr>
        <p:spPr>
          <a:xfrm>
            <a:off x="538518" y="982639"/>
            <a:ext cx="11114964" cy="5295331"/>
          </a:xfrm>
          <a:solidFill>
            <a:schemeClr val="bg1"/>
          </a:solidFill>
        </p:spPr>
        <p:txBody>
          <a:bodyPr>
            <a:normAutofit/>
          </a:bodyPr>
          <a:lstStyle/>
          <a:p>
            <a:pPr algn="just">
              <a:lnSpc>
                <a:spcPct val="150000"/>
              </a:lnSpc>
            </a:pPr>
            <a:r>
              <a:rPr lang="en-GB" sz="2400" dirty="0"/>
              <a:t>A. squamosa leaves contain properties that have efficacy as </a:t>
            </a:r>
            <a:r>
              <a:rPr lang="en-GB" sz="2400" dirty="0" err="1"/>
              <a:t>Antiulcerative</a:t>
            </a:r>
            <a:r>
              <a:rPr lang="en-GB" sz="2400" dirty="0"/>
              <a:t>. Recently a study conducted on experimental animals of male albino- Wistar rats and indomethacin was used to induce ulcer presented that aqueous extract of dosage 175 mg/kg and 350 mg/kg significant reduction in free acidity, gastric volume, and ulcer index as compared with the control group. The acute oral toxicity study for aqueous extract of A. squamosa leaves has shown that the plant leaf was safe and nothing side effects were observed so, it can be used for the management of peptic ulcers</a:t>
            </a:r>
          </a:p>
        </p:txBody>
      </p:sp>
      <p:sp>
        <p:nvSpPr>
          <p:cNvPr id="5" name="Title 1">
            <a:extLst>
              <a:ext uri="{FF2B5EF4-FFF2-40B4-BE49-F238E27FC236}">
                <a16:creationId xmlns:a16="http://schemas.microsoft.com/office/drawing/2014/main" id="{8C65F67C-70B5-44E9-BA2C-B8AAB3D45A26}"/>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ANTIULCER ACTIVITY</a:t>
            </a:r>
          </a:p>
        </p:txBody>
      </p:sp>
    </p:spTree>
    <p:extLst>
      <p:ext uri="{BB962C8B-B14F-4D97-AF65-F5344CB8AC3E}">
        <p14:creationId xmlns:p14="http://schemas.microsoft.com/office/powerpoint/2010/main" val="37155130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540A1A5-503B-4462-968F-55826F76B4F2}"/>
              </a:ext>
            </a:extLst>
          </p:cNvPr>
          <p:cNvSpPr>
            <a:spLocks noGrp="1"/>
          </p:cNvSpPr>
          <p:nvPr>
            <p:ph idx="1"/>
          </p:nvPr>
        </p:nvSpPr>
        <p:spPr>
          <a:xfrm>
            <a:off x="538518" y="982639"/>
            <a:ext cx="11114964" cy="5295331"/>
          </a:xfrm>
          <a:solidFill>
            <a:schemeClr val="bg1"/>
          </a:solidFill>
        </p:spPr>
        <p:txBody>
          <a:bodyPr>
            <a:normAutofit/>
          </a:bodyPr>
          <a:lstStyle/>
          <a:p>
            <a:pPr algn="just">
              <a:lnSpc>
                <a:spcPct val="150000"/>
              </a:lnSpc>
            </a:pPr>
            <a:r>
              <a:rPr lang="en-GB" sz="2400" dirty="0"/>
              <a:t>The antidiabetic and antioxidant properties of A. squamosa leaf extract may be due to the presence of these phytochemicals. The induction of streptozotocin causes specific damage to islet cells and thereby increases blood glucose concentrations. It is well known that gliclazide produces </a:t>
            </a:r>
            <a:r>
              <a:rPr lang="en-GB" sz="2400" dirty="0" err="1"/>
              <a:t>hypoglycemia</a:t>
            </a:r>
            <a:r>
              <a:rPr lang="en-GB" sz="2400" dirty="0"/>
              <a:t> and is often used as the standard drug in STZ-induced models of moderate diabetes to compare the antidiabetic properties of various compounds. Administration of A. squamosa leaf extract in STZ-induced diabetic rats resulted in a significant decrease in blood glucose levels.</a:t>
            </a:r>
          </a:p>
        </p:txBody>
      </p:sp>
      <p:sp>
        <p:nvSpPr>
          <p:cNvPr id="5" name="Title 1">
            <a:extLst>
              <a:ext uri="{FF2B5EF4-FFF2-40B4-BE49-F238E27FC236}">
                <a16:creationId xmlns:a16="http://schemas.microsoft.com/office/drawing/2014/main" id="{EF5FAFD2-321A-40A3-B356-15043508FC21}"/>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ANTIDIABETIC ACTIVITY</a:t>
            </a:r>
          </a:p>
        </p:txBody>
      </p:sp>
    </p:spTree>
    <p:extLst>
      <p:ext uri="{BB962C8B-B14F-4D97-AF65-F5344CB8AC3E}">
        <p14:creationId xmlns:p14="http://schemas.microsoft.com/office/powerpoint/2010/main" val="33600686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E04FCF6-D52A-481A-9E34-FAD3BA37D562}"/>
              </a:ext>
            </a:extLst>
          </p:cNvPr>
          <p:cNvSpPr>
            <a:spLocks noGrp="1"/>
          </p:cNvSpPr>
          <p:nvPr>
            <p:ph idx="1"/>
          </p:nvPr>
        </p:nvSpPr>
        <p:spPr>
          <a:xfrm>
            <a:off x="538518" y="982639"/>
            <a:ext cx="11114964" cy="5295331"/>
          </a:xfrm>
          <a:solidFill>
            <a:schemeClr val="bg1"/>
          </a:solidFill>
        </p:spPr>
        <p:txBody>
          <a:bodyPr>
            <a:normAutofit fontScale="92500"/>
          </a:bodyPr>
          <a:lstStyle/>
          <a:p>
            <a:pPr algn="just">
              <a:lnSpc>
                <a:spcPct val="150000"/>
              </a:lnSpc>
            </a:pPr>
            <a:r>
              <a:rPr lang="en-GB" sz="2800" dirty="0"/>
              <a:t>Animal subject that was administered by A. squamosa leaf extract showed a significant reduction of the average testicular index, this happened because of testicular weight shrinkage which indicates antifertility activity. Extract of A. squamosa leaves affects the hormonal mechanism that regulate spermatogenesis, which decrease caudal epididymal sperm counts. Administration of the ethanol extract notably showed a decrease of spermatozoa concentration and abnormalities in spermatozoa such as bent tails, spermatozoa without tils, headless spermatozoa, and spermatozoa with two heads.</a:t>
            </a:r>
          </a:p>
        </p:txBody>
      </p:sp>
      <p:sp>
        <p:nvSpPr>
          <p:cNvPr id="5" name="Title 1">
            <a:extLst>
              <a:ext uri="{FF2B5EF4-FFF2-40B4-BE49-F238E27FC236}">
                <a16:creationId xmlns:a16="http://schemas.microsoft.com/office/drawing/2014/main" id="{734438C4-691E-4050-A7E9-FCE2783585CE}"/>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ANTI-INFERTILITY ACTIVITY</a:t>
            </a:r>
          </a:p>
        </p:txBody>
      </p:sp>
    </p:spTree>
    <p:extLst>
      <p:ext uri="{BB962C8B-B14F-4D97-AF65-F5344CB8AC3E}">
        <p14:creationId xmlns:p14="http://schemas.microsoft.com/office/powerpoint/2010/main" val="33364027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A357865-0069-446A-8633-DFDA904ADA46}"/>
              </a:ext>
            </a:extLst>
          </p:cNvPr>
          <p:cNvSpPr>
            <a:spLocks noGrp="1"/>
          </p:cNvSpPr>
          <p:nvPr>
            <p:ph idx="1"/>
          </p:nvPr>
        </p:nvSpPr>
        <p:spPr>
          <a:xfrm>
            <a:off x="538518" y="982639"/>
            <a:ext cx="11114964" cy="5295331"/>
          </a:xfrm>
          <a:solidFill>
            <a:schemeClr val="bg1"/>
          </a:solidFill>
        </p:spPr>
        <p:txBody>
          <a:bodyPr>
            <a:normAutofit/>
          </a:bodyPr>
          <a:lstStyle/>
          <a:p>
            <a:pPr algn="just">
              <a:lnSpc>
                <a:spcPct val="150000"/>
              </a:lnSpc>
            </a:pPr>
            <a:r>
              <a:rPr lang="en-GB" sz="2800" dirty="0"/>
              <a:t>Anti-platelet movement: The </a:t>
            </a:r>
            <a:r>
              <a:rPr lang="en-GB" sz="2800" dirty="0" err="1"/>
              <a:t>ent-kaurane</a:t>
            </a:r>
            <a:r>
              <a:rPr lang="en-GB" sz="2800" dirty="0"/>
              <a:t> diterpenoids, which are separated from the stem of A. squamosa. are examined for anti-platelet action. The </a:t>
            </a:r>
            <a:r>
              <a:rPr lang="en-GB" sz="2800" dirty="0" err="1"/>
              <a:t>ent</a:t>
            </a:r>
            <a:r>
              <a:rPr lang="en-GB" sz="2800" dirty="0"/>
              <a:t> </a:t>
            </a:r>
            <a:r>
              <a:rPr lang="en-GB" sz="2800" dirty="0" err="1"/>
              <a:t>kaurane</a:t>
            </a:r>
            <a:r>
              <a:rPr lang="en-GB" sz="2800" dirty="0"/>
              <a:t> diterpenoids '</a:t>
            </a:r>
            <a:r>
              <a:rPr lang="en-GB" sz="2800" dirty="0" err="1"/>
              <a:t>ent</a:t>
            </a:r>
            <a:r>
              <a:rPr lang="en-GB" sz="2800" dirty="0"/>
              <a:t>-Kaur- 16-en-19-oic acid' and '16alpha-hydro19 -al-</a:t>
            </a:r>
            <a:r>
              <a:rPr lang="en-GB" sz="2800" dirty="0" err="1"/>
              <a:t>entkauran</a:t>
            </a:r>
            <a:r>
              <a:rPr lang="en-GB" sz="2800" dirty="0"/>
              <a:t>- 17-oic acids' appeared total inhibitory impacts on rabbit platelet conglomeration at 200 M, detailed that Annona species can be misused for planning of restorative items with tall esteem.</a:t>
            </a:r>
          </a:p>
        </p:txBody>
      </p:sp>
      <p:sp>
        <p:nvSpPr>
          <p:cNvPr id="5" name="Title 1">
            <a:extLst>
              <a:ext uri="{FF2B5EF4-FFF2-40B4-BE49-F238E27FC236}">
                <a16:creationId xmlns:a16="http://schemas.microsoft.com/office/drawing/2014/main" id="{E9092577-6E82-4088-AFB5-F54856AA3D53}"/>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ANTI PLATELET ACTIVITY</a:t>
            </a:r>
          </a:p>
        </p:txBody>
      </p:sp>
    </p:spTree>
    <p:extLst>
      <p:ext uri="{BB962C8B-B14F-4D97-AF65-F5344CB8AC3E}">
        <p14:creationId xmlns:p14="http://schemas.microsoft.com/office/powerpoint/2010/main" val="9798995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D8A18BD-A412-4FDA-B09F-DAC5B6A22D59}"/>
              </a:ext>
            </a:extLst>
          </p:cNvPr>
          <p:cNvSpPr>
            <a:spLocks noGrp="1"/>
          </p:cNvSpPr>
          <p:nvPr>
            <p:ph idx="1"/>
          </p:nvPr>
        </p:nvSpPr>
        <p:spPr>
          <a:xfrm>
            <a:off x="538518" y="982639"/>
            <a:ext cx="11114964" cy="5295331"/>
          </a:xfrm>
          <a:solidFill>
            <a:schemeClr val="bg1"/>
          </a:solidFill>
        </p:spPr>
        <p:txBody>
          <a:bodyPr>
            <a:normAutofit/>
          </a:bodyPr>
          <a:lstStyle/>
          <a:p>
            <a:pPr algn="just">
              <a:lnSpc>
                <a:spcPct val="150000"/>
              </a:lnSpc>
            </a:pPr>
            <a:r>
              <a:rPr lang="en-GB" sz="2400" dirty="0"/>
              <a:t>A. squamosa leaves contain alkaloids, tannins, steroids, flavonoids, and saponins, Tannin is the properties that have astringent to treat dysentery and diarrhea.60 In detail, the compound leaves are alkaloids, 6, 7-dimethoxy-1-(α-hydroxy-4-methoxybenzyl)-2-methyl-1, 2, 3, 4-tetrahydroisoquinoline.61 An experiment showed that ethanolic extract of A. squamosa leaves was effective as an antidiarrheal.</a:t>
            </a:r>
          </a:p>
        </p:txBody>
      </p:sp>
      <p:sp>
        <p:nvSpPr>
          <p:cNvPr id="5" name="Title 1">
            <a:extLst>
              <a:ext uri="{FF2B5EF4-FFF2-40B4-BE49-F238E27FC236}">
                <a16:creationId xmlns:a16="http://schemas.microsoft.com/office/drawing/2014/main" id="{2A42B30C-98A2-4C5B-B3A3-3804F6AE7CF4}"/>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ANTI DIARRHEA ACTIVITY</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508698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474ED8F-909F-45B3-8BAF-51EEC4D9525A}"/>
              </a:ext>
            </a:extLst>
          </p:cNvPr>
          <p:cNvSpPr txBox="1">
            <a:spLocks/>
          </p:cNvSpPr>
          <p:nvPr/>
        </p:nvSpPr>
        <p:spPr>
          <a:xfrm>
            <a:off x="538518" y="982639"/>
            <a:ext cx="11114964" cy="5295331"/>
          </a:xfrm>
          <a:prstGeom prst="rect">
            <a:avLst/>
          </a:prstGeom>
          <a:solidFill>
            <a:schemeClr val="bg1"/>
          </a:solid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GB" sz="2800" dirty="0"/>
              <a:t>A. squamosa leaf has many benefits. Based on a study conducted by </a:t>
            </a:r>
            <a:r>
              <a:rPr lang="en-GB" sz="2800" dirty="0" err="1"/>
              <a:t>Porwal</a:t>
            </a:r>
            <a:r>
              <a:rPr lang="en-GB" sz="2800" dirty="0"/>
              <a:t> </a:t>
            </a:r>
            <a:r>
              <a:rPr lang="en-GB" sz="2800" i="1" dirty="0"/>
              <a:t>et al.</a:t>
            </a:r>
            <a:r>
              <a:rPr lang="en-GB" sz="2800" dirty="0"/>
              <a:t> (2015), related to neuron protection, it was stated that sugar apple leaf extract contains </a:t>
            </a:r>
            <a:r>
              <a:rPr lang="en-GB" sz="2800" dirty="0" err="1"/>
              <a:t>anonaine</a:t>
            </a:r>
            <a:r>
              <a:rPr lang="en-GB" sz="2800" dirty="0"/>
              <a:t> can help in treating epilepsy, mood disorders, and memory </a:t>
            </a:r>
            <a:r>
              <a:rPr lang="en-GB" sz="2800" dirty="0" err="1"/>
              <a:t>problems.The</a:t>
            </a:r>
            <a:r>
              <a:rPr lang="en-GB" sz="2800" dirty="0"/>
              <a:t> results of the phytochemical test of A. squamosa leaf extract using Petroleum and Ethanolic showed that A. squamosa leaf contains phenols components. Phenols play an important role in preventing neurodegenerative disease conditions.</a:t>
            </a:r>
          </a:p>
        </p:txBody>
      </p:sp>
      <p:sp>
        <p:nvSpPr>
          <p:cNvPr id="3" name="Title 1">
            <a:extLst>
              <a:ext uri="{FF2B5EF4-FFF2-40B4-BE49-F238E27FC236}">
                <a16:creationId xmlns:a16="http://schemas.microsoft.com/office/drawing/2014/main" id="{19C22175-7C20-4889-ADAA-D71A6B071B2E}"/>
              </a:ext>
            </a:extLst>
          </p:cNvPr>
          <p:cNvSpPr txBox="1">
            <a:spLocks/>
          </p:cNvSpPr>
          <p:nvPr/>
        </p:nvSpPr>
        <p:spPr>
          <a:xfrm>
            <a:off x="810904" y="122470"/>
            <a:ext cx="10972800" cy="8601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latin typeface="Tahoma" panose="020B0604030504040204" pitchFamily="34" charset="0"/>
                <a:ea typeface="Tahoma" panose="020B0604030504040204" pitchFamily="34" charset="0"/>
                <a:cs typeface="Tahoma" panose="020B0604030504040204" pitchFamily="34" charset="0"/>
              </a:rPr>
              <a:t>NEUROPROTECTIVE ACTIVITY</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56426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0347207-8E70-451D-B760-77985DAEEF3B}"/>
              </a:ext>
            </a:extLst>
          </p:cNvPr>
          <p:cNvSpPr txBox="1">
            <a:spLocks/>
          </p:cNvSpPr>
          <p:nvPr/>
        </p:nvSpPr>
        <p:spPr>
          <a:xfrm>
            <a:off x="538518" y="982639"/>
            <a:ext cx="11114964" cy="5295331"/>
          </a:xfrm>
          <a:prstGeom prst="rect">
            <a:avLst/>
          </a:prstGeom>
          <a:solidFill>
            <a:schemeClr val="bg1"/>
          </a:solidFill>
        </p:spPr>
        <p:txBody>
          <a:bodyPr>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GB" sz="2800" dirty="0"/>
              <a:t>A. squamosa leaf water extract has a possibility to be a strong immunostimulant with a nonspecific immune mechanism. The immunomodulatory movement of leaf extract watched in A. squamosa was showed in </a:t>
            </a:r>
            <a:r>
              <a:rPr lang="en-GB" sz="2800" dirty="0" err="1"/>
              <a:t>Clarias</a:t>
            </a:r>
            <a:r>
              <a:rPr lang="en-GB" sz="2800" dirty="0"/>
              <a:t> </a:t>
            </a:r>
            <a:r>
              <a:rPr lang="en-GB" sz="2800" dirty="0" err="1"/>
              <a:t>batrachus</a:t>
            </a:r>
            <a:r>
              <a:rPr lang="en-GB" sz="2800" dirty="0"/>
              <a:t> fish in </a:t>
            </a:r>
            <a:r>
              <a:rPr lang="en-GB" sz="2800" dirty="0" err="1"/>
              <a:t>hematological</a:t>
            </a:r>
            <a:r>
              <a:rPr lang="en-GB" sz="2800" dirty="0"/>
              <a:t> parameters. There was a critical increase within the concentration of extract (10ml) 50% and (15ml) 100%. At that point </a:t>
            </a:r>
            <a:r>
              <a:rPr lang="en-GB" sz="2800" dirty="0" err="1"/>
              <a:t>analyzed</a:t>
            </a:r>
            <a:r>
              <a:rPr lang="en-GB" sz="2800" dirty="0"/>
              <a:t> </a:t>
            </a:r>
            <a:r>
              <a:rPr lang="en-GB" sz="2800" dirty="0" err="1"/>
              <a:t>hematological</a:t>
            </a:r>
            <a:r>
              <a:rPr lang="en-GB" sz="2800" dirty="0"/>
              <a:t> parameters in fish blood and found an increase within the number of TEC, </a:t>
            </a:r>
            <a:r>
              <a:rPr lang="en-GB" sz="2800" dirty="0" err="1"/>
              <a:t>hemoglobin</a:t>
            </a:r>
            <a:r>
              <a:rPr lang="en-GB" sz="2800" dirty="0"/>
              <a:t> levels, TLC counts and the number of Differential Leukocytes. </a:t>
            </a:r>
            <a:r>
              <a:rPr lang="en-GB" sz="2800" dirty="0" err="1"/>
              <a:t>Hematological</a:t>
            </a:r>
            <a:r>
              <a:rPr lang="en-GB" sz="2800" dirty="0"/>
              <a:t> lists such as </a:t>
            </a:r>
            <a:r>
              <a:rPr lang="en-GB" sz="2800" dirty="0" err="1"/>
              <a:t>hemoglobin</a:t>
            </a:r>
            <a:r>
              <a:rPr lang="en-GB" sz="2800" dirty="0"/>
              <a:t>, blood cell counts (RBC and WBC) revealed critical changes due to the treatment of ethanol extract of A. squamosa leaves and fruit. The important increase in WBC assay in treated mice observed in this study may be due to stimulation of the immune system.</a:t>
            </a:r>
          </a:p>
        </p:txBody>
      </p:sp>
      <p:sp>
        <p:nvSpPr>
          <p:cNvPr id="3" name="Title 1">
            <a:extLst>
              <a:ext uri="{FF2B5EF4-FFF2-40B4-BE49-F238E27FC236}">
                <a16:creationId xmlns:a16="http://schemas.microsoft.com/office/drawing/2014/main" id="{F462797C-2B46-475D-8E9F-CD3233FA57CA}"/>
              </a:ext>
            </a:extLst>
          </p:cNvPr>
          <p:cNvSpPr txBox="1">
            <a:spLocks/>
          </p:cNvSpPr>
          <p:nvPr/>
        </p:nvSpPr>
        <p:spPr>
          <a:xfrm>
            <a:off x="810904" y="122470"/>
            <a:ext cx="10972800" cy="8601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latin typeface="Tahoma" panose="020B0604030504040204" pitchFamily="34" charset="0"/>
                <a:ea typeface="Tahoma" panose="020B0604030504040204" pitchFamily="34" charset="0"/>
                <a:cs typeface="Tahoma" panose="020B0604030504040204" pitchFamily="34" charset="0"/>
              </a:rPr>
              <a:t>IMMUNOMODULATORY ACTIVITY</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892715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20B7DA3-4D3E-47A2-AA20-FA161CFD103E}"/>
              </a:ext>
            </a:extLst>
          </p:cNvPr>
          <p:cNvSpPr txBox="1">
            <a:spLocks/>
          </p:cNvSpPr>
          <p:nvPr/>
        </p:nvSpPr>
        <p:spPr>
          <a:xfrm>
            <a:off x="538518" y="982639"/>
            <a:ext cx="11114964" cy="5295331"/>
          </a:xfrm>
          <a:prstGeom prst="rect">
            <a:avLst/>
          </a:prstGeom>
          <a:solidFill>
            <a:schemeClr val="bg1"/>
          </a:solid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GB" sz="2400" dirty="0"/>
              <a:t>A. squamosa plant is a type of plant that was first known in Mexico and is now widely found in so many places around the world. A. squamosa plants grow well in the lowlands and the tropics. The leaves of A. squamosa is a type of plant that is still rarely used. A. squamosa has a lot of benefits for humans such as for health functions based on the previous studies that have shown that their leaves have high nutritive value. However, research on A. squamosa leaves needs to be further developed to be able to convince and increase the information that A. squamosa leaves have many benefits, especially in the prevention and treatment of disease.</a:t>
            </a:r>
          </a:p>
        </p:txBody>
      </p:sp>
      <p:sp>
        <p:nvSpPr>
          <p:cNvPr id="3" name="Title 1">
            <a:extLst>
              <a:ext uri="{FF2B5EF4-FFF2-40B4-BE49-F238E27FC236}">
                <a16:creationId xmlns:a16="http://schemas.microsoft.com/office/drawing/2014/main" id="{CA07EA26-F7AC-43CC-B4A5-185C35836542}"/>
              </a:ext>
            </a:extLst>
          </p:cNvPr>
          <p:cNvSpPr txBox="1">
            <a:spLocks/>
          </p:cNvSpPr>
          <p:nvPr/>
        </p:nvSpPr>
        <p:spPr>
          <a:xfrm>
            <a:off x="810904" y="122470"/>
            <a:ext cx="10972800" cy="8601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latin typeface="Tahoma" panose="020B0604030504040204" pitchFamily="34" charset="0"/>
                <a:ea typeface="Tahoma" panose="020B0604030504040204" pitchFamily="34" charset="0"/>
                <a:cs typeface="Tahoma" panose="020B0604030504040204" pitchFamily="34" charset="0"/>
              </a:rPr>
              <a:t>CONCLUSION</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789698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7C2730C-A021-4F82-AB8C-CB7AED3D23FF}"/>
              </a:ext>
            </a:extLst>
          </p:cNvPr>
          <p:cNvSpPr txBox="1">
            <a:spLocks/>
          </p:cNvSpPr>
          <p:nvPr/>
        </p:nvSpPr>
        <p:spPr>
          <a:xfrm>
            <a:off x="538518" y="982639"/>
            <a:ext cx="11114964" cy="5295331"/>
          </a:xfrm>
          <a:prstGeom prst="rect">
            <a:avLst/>
          </a:prstGeom>
          <a:solidFill>
            <a:schemeClr val="bg1"/>
          </a:solid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GB" sz="2400" dirty="0"/>
              <a:t>I highly recommend exploring Annona squamosa can be an enjoyable and educational experience. Visiting local markets or farms where this fruit is grown allows you to connect with nature and learn about sustainable farming practices. You can witness </a:t>
            </a:r>
            <a:r>
              <a:rPr lang="en-GB" sz="2400" dirty="0" err="1"/>
              <a:t>firsthand</a:t>
            </a:r>
            <a:r>
              <a:rPr lang="en-GB" sz="2400" dirty="0"/>
              <a:t> the cultivation and harvesting process of sugar apples, gaining insight into the efforts required to bring this wonderful fruit to your plate. Additionally, you may have the opportunity to try other Annona species, such as Annona </a:t>
            </a:r>
            <a:r>
              <a:rPr lang="en-GB" sz="2400" dirty="0" err="1"/>
              <a:t>cherimola</a:t>
            </a:r>
            <a:r>
              <a:rPr lang="en-GB" sz="2400" dirty="0"/>
              <a:t> (cherimoya) or Annona </a:t>
            </a:r>
            <a:r>
              <a:rPr lang="en-GB" sz="2400" dirty="0" err="1"/>
              <a:t>muricata</a:t>
            </a:r>
            <a:r>
              <a:rPr lang="en-GB" sz="2400" dirty="0"/>
              <a:t> (soursop), expanding your fruit exploration even further.</a:t>
            </a:r>
          </a:p>
        </p:txBody>
      </p:sp>
      <p:sp>
        <p:nvSpPr>
          <p:cNvPr id="3" name="Title 1">
            <a:extLst>
              <a:ext uri="{FF2B5EF4-FFF2-40B4-BE49-F238E27FC236}">
                <a16:creationId xmlns:a16="http://schemas.microsoft.com/office/drawing/2014/main" id="{F2C82F37-2C98-48B7-888D-BA06CDDBF610}"/>
              </a:ext>
            </a:extLst>
          </p:cNvPr>
          <p:cNvSpPr txBox="1">
            <a:spLocks/>
          </p:cNvSpPr>
          <p:nvPr/>
        </p:nvSpPr>
        <p:spPr>
          <a:xfrm>
            <a:off x="810904" y="122470"/>
            <a:ext cx="10972800" cy="8601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latin typeface="Tahoma" panose="020B0604030504040204" pitchFamily="34" charset="0"/>
                <a:ea typeface="Tahoma" panose="020B0604030504040204" pitchFamily="34" charset="0"/>
                <a:cs typeface="Tahoma" panose="020B0604030504040204" pitchFamily="34" charset="0"/>
              </a:rPr>
              <a:t>RECOMMENDATIONS</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282418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9BD148-AD4D-4975-88E4-D484052D8CCD}"/>
              </a:ext>
            </a:extLst>
          </p:cNvPr>
          <p:cNvSpPr>
            <a:spLocks noGrp="1"/>
          </p:cNvSpPr>
          <p:nvPr>
            <p:ph type="title"/>
          </p:nvPr>
        </p:nvSpPr>
        <p:spPr>
          <a:xfrm>
            <a:off x="838199" y="43771"/>
            <a:ext cx="10515600" cy="1155032"/>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REFERENCES</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C54A00E8-B4D2-4C6C-909F-A1225A3873D0}"/>
              </a:ext>
            </a:extLst>
          </p:cNvPr>
          <p:cNvSpPr>
            <a:spLocks noGrp="1"/>
          </p:cNvSpPr>
          <p:nvPr>
            <p:ph idx="1"/>
          </p:nvPr>
        </p:nvSpPr>
        <p:spPr>
          <a:xfrm>
            <a:off x="336883" y="1951630"/>
            <a:ext cx="11518232" cy="4599295"/>
          </a:xfrm>
        </p:spPr>
        <p:txBody>
          <a:bodyPr>
            <a:noAutofit/>
          </a:bodyPr>
          <a:lstStyle/>
          <a:p>
            <a:pPr marL="463550" indent="-463550" algn="just">
              <a:buNone/>
            </a:pPr>
            <a:r>
              <a:rPr lang="en-GB" dirty="0"/>
              <a:t>Al-</a:t>
            </a:r>
            <a:r>
              <a:rPr lang="en-GB" dirty="0" err="1"/>
              <a:t>Nemari</a:t>
            </a:r>
            <a:r>
              <a:rPr lang="en-GB" dirty="0"/>
              <a:t> R, Bacha AB, Al-</a:t>
            </a:r>
            <a:r>
              <a:rPr lang="en-GB" dirty="0" err="1"/>
              <a:t>Senaidy</a:t>
            </a:r>
            <a:r>
              <a:rPr lang="en-GB" dirty="0"/>
              <a:t> A. Selective cytotoxic effects of Annona Squamosa Leaves against breast cancer cells via apoptotic </a:t>
            </a:r>
            <a:r>
              <a:rPr lang="en-GB" dirty="0" err="1"/>
              <a:t>signaling</a:t>
            </a:r>
            <a:r>
              <a:rPr lang="en-GB" dirty="0"/>
              <a:t> proteins. Plants. 2020;9:1-14. </a:t>
            </a:r>
          </a:p>
          <a:p>
            <a:pPr marL="463550" indent="-463550" algn="just">
              <a:buNone/>
            </a:pPr>
            <a:r>
              <a:rPr lang="en-GB" dirty="0" err="1"/>
              <a:t>Chandel</a:t>
            </a:r>
            <a:r>
              <a:rPr lang="en-GB" dirty="0"/>
              <a:t> SS, Dikshit SN, Sharma HG. Collection and evaluation of custard apple (Annona squamosa L.) genotypes in Chhattisgarh plains. J </a:t>
            </a:r>
            <a:r>
              <a:rPr lang="en-GB" dirty="0" err="1"/>
              <a:t>Pharmacogn</a:t>
            </a:r>
            <a:r>
              <a:rPr lang="en-GB" dirty="0"/>
              <a:t> </a:t>
            </a:r>
            <a:r>
              <a:rPr lang="en-GB" dirty="0" err="1"/>
              <a:t>Phytochem</a:t>
            </a:r>
            <a:r>
              <a:rPr lang="en-GB" dirty="0"/>
              <a:t>. Published online 2018:149-152.</a:t>
            </a:r>
          </a:p>
          <a:p>
            <a:pPr marL="463550" indent="-463550" algn="just">
              <a:buNone/>
            </a:pPr>
            <a:r>
              <a:rPr lang="en-GB" dirty="0" err="1"/>
              <a:t>Fincan</a:t>
            </a:r>
            <a:r>
              <a:rPr lang="en-GB" dirty="0"/>
              <a:t> M. Extractability of phenolics from spearmint treated with pulsed electric field. J Food Eng. 2015;162:31-37. </a:t>
            </a:r>
          </a:p>
          <a:p>
            <a:pPr marL="463550" indent="-463550" algn="just">
              <a:buNone/>
            </a:pPr>
            <a:r>
              <a:rPr lang="en-GB" dirty="0" err="1"/>
              <a:t>Gajalakshmi</a:t>
            </a:r>
            <a:r>
              <a:rPr lang="en-GB" dirty="0"/>
              <a:t> S, </a:t>
            </a:r>
            <a:r>
              <a:rPr lang="en-GB" dirty="0" err="1"/>
              <a:t>Divya</a:t>
            </a:r>
            <a:r>
              <a:rPr lang="en-GB" dirty="0"/>
              <a:t> R, </a:t>
            </a:r>
            <a:r>
              <a:rPr lang="en-GB" dirty="0" err="1"/>
              <a:t>Divya</a:t>
            </a:r>
            <a:r>
              <a:rPr lang="en-GB" dirty="0"/>
              <a:t> Deepika V, </a:t>
            </a:r>
            <a:r>
              <a:rPr lang="en-GB" dirty="0" err="1"/>
              <a:t>Mythili</a:t>
            </a:r>
            <a:r>
              <a:rPr lang="en-GB" dirty="0"/>
              <a:t> S, </a:t>
            </a:r>
            <a:r>
              <a:rPr lang="en-GB" dirty="0" err="1"/>
              <a:t>Sathiavelu</a:t>
            </a:r>
            <a:r>
              <a:rPr lang="en-GB" dirty="0"/>
              <a:t> A. Pharmacological activities of Annona squamosa: A review. Int J Pharm Sci Rev Res. 2011;10(2):24-29.</a:t>
            </a:r>
          </a:p>
          <a:p>
            <a:pPr marL="463550" indent="-463550" algn="just">
              <a:buNone/>
            </a:pPr>
            <a:r>
              <a:rPr lang="en-GB" dirty="0"/>
              <a:t>Johns T, </a:t>
            </a:r>
            <a:r>
              <a:rPr lang="en-GB" dirty="0" err="1"/>
              <a:t>Windust</a:t>
            </a:r>
            <a:r>
              <a:rPr lang="en-GB" dirty="0"/>
              <a:t> A, Jurgens T, </a:t>
            </a:r>
            <a:r>
              <a:rPr lang="en-GB" dirty="0" err="1"/>
              <a:t>Mansor</a:t>
            </a:r>
            <a:r>
              <a:rPr lang="en-GB" dirty="0"/>
              <a:t> SM. Antimalarial alkaloids isolated from Annona squamosa. Phytopharmacology. 2011;1(3):49-53.</a:t>
            </a:r>
          </a:p>
        </p:txBody>
      </p:sp>
    </p:spTree>
    <p:extLst>
      <p:ext uri="{BB962C8B-B14F-4D97-AF65-F5344CB8AC3E}">
        <p14:creationId xmlns:p14="http://schemas.microsoft.com/office/powerpoint/2010/main" val="26371709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0"/>
            <a:ext cx="10515600" cy="791570"/>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INTRODUCTION</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518615" y="791570"/>
            <a:ext cx="11068333" cy="5390866"/>
          </a:xfrm>
          <a:solidFill>
            <a:schemeClr val="bg1"/>
          </a:solidFill>
        </p:spPr>
        <p:txBody>
          <a:bodyPr>
            <a:normAutofit fontScale="92500" lnSpcReduction="10000"/>
          </a:bodyPr>
          <a:lstStyle/>
          <a:p>
            <a:pPr algn="just">
              <a:lnSpc>
                <a:spcPct val="150000"/>
              </a:lnSpc>
            </a:pPr>
            <a:r>
              <a:rPr lang="en-GB" dirty="0">
                <a:solidFill>
                  <a:schemeClr val="tx1">
                    <a:lumMod val="95000"/>
                    <a:lumOff val="5000"/>
                  </a:schemeClr>
                </a:solidFill>
              </a:rPr>
              <a:t>Today's society has a high concern for a healthier life by consuming natural ingredients. Plants are the best source for making traditional medicine because they live all around us. According to the World Health Organization, it is estimated that 80% of the world's population has used herbal ingredients as medicine for aspects of health care.4 Annona is the second largest genus in the </a:t>
            </a:r>
            <a:r>
              <a:rPr lang="en-GB" dirty="0" err="1">
                <a:solidFill>
                  <a:schemeClr val="tx1">
                    <a:lumMod val="95000"/>
                    <a:lumOff val="5000"/>
                  </a:schemeClr>
                </a:solidFill>
              </a:rPr>
              <a:t>Annonaceae</a:t>
            </a:r>
            <a:r>
              <a:rPr lang="en-GB" dirty="0">
                <a:solidFill>
                  <a:schemeClr val="tx1">
                    <a:lumMod val="95000"/>
                    <a:lumOff val="5000"/>
                  </a:schemeClr>
                </a:solidFill>
              </a:rPr>
              <a:t> family after </a:t>
            </a:r>
            <a:r>
              <a:rPr lang="en-GB" dirty="0" err="1">
                <a:solidFill>
                  <a:schemeClr val="tx1">
                    <a:lumMod val="95000"/>
                    <a:lumOff val="5000"/>
                  </a:schemeClr>
                </a:solidFill>
              </a:rPr>
              <a:t>Guatteria</a:t>
            </a:r>
            <a:r>
              <a:rPr lang="en-GB" dirty="0">
                <a:solidFill>
                  <a:schemeClr val="tx1">
                    <a:lumMod val="95000"/>
                    <a:lumOff val="5000"/>
                  </a:schemeClr>
                </a:solidFill>
              </a:rPr>
              <a:t>. A. squamosa is one of the herbal plants that can be used as medicine, also known as custard apple, and based on previous research studies it has been proven has various pharmacological effects that are good for the body.</a:t>
            </a:r>
          </a:p>
          <a:p>
            <a:pPr algn="just">
              <a:lnSpc>
                <a:spcPct val="150000"/>
              </a:lnSpc>
            </a:pPr>
            <a:r>
              <a:rPr lang="en-GB" dirty="0">
                <a:solidFill>
                  <a:schemeClr val="tx1">
                    <a:lumMod val="95000"/>
                    <a:lumOff val="5000"/>
                  </a:schemeClr>
                </a:solidFill>
              </a:rPr>
              <a:t>A. squamosa has been cultivated throughout the world such as in the West Indies, America, and Brazil. Besides custard apples, A. squamosa can also be referred to as </a:t>
            </a:r>
            <a:r>
              <a:rPr lang="en-GB" dirty="0" err="1">
                <a:solidFill>
                  <a:schemeClr val="tx1">
                    <a:lumMod val="95000"/>
                    <a:lumOff val="5000"/>
                  </a:schemeClr>
                </a:solidFill>
              </a:rPr>
              <a:t>sharifa</a:t>
            </a:r>
            <a:r>
              <a:rPr lang="en-GB" dirty="0">
                <a:solidFill>
                  <a:schemeClr val="tx1">
                    <a:lumMod val="95000"/>
                    <a:lumOff val="5000"/>
                  </a:schemeClr>
                </a:solidFill>
              </a:rPr>
              <a:t> (Hindi), </a:t>
            </a:r>
            <a:r>
              <a:rPr lang="en-GB" dirty="0" err="1">
                <a:solidFill>
                  <a:schemeClr val="tx1">
                    <a:lumMod val="95000"/>
                    <a:lumOff val="5000"/>
                  </a:schemeClr>
                </a:solidFill>
              </a:rPr>
              <a:t>sitappalam</a:t>
            </a:r>
            <a:r>
              <a:rPr lang="en-GB" dirty="0">
                <a:solidFill>
                  <a:schemeClr val="tx1">
                    <a:lumMod val="95000"/>
                    <a:lumOff val="5000"/>
                  </a:schemeClr>
                </a:solidFill>
              </a:rPr>
              <a:t> (Tamil), </a:t>
            </a:r>
            <a:r>
              <a:rPr lang="en-GB" dirty="0" err="1">
                <a:solidFill>
                  <a:schemeClr val="tx1">
                    <a:lumMod val="95000"/>
                    <a:lumOff val="5000"/>
                  </a:schemeClr>
                </a:solidFill>
              </a:rPr>
              <a:t>sitaphala</a:t>
            </a:r>
            <a:r>
              <a:rPr lang="en-GB" dirty="0">
                <a:solidFill>
                  <a:schemeClr val="tx1">
                    <a:lumMod val="95000"/>
                    <a:lumOff val="5000"/>
                  </a:schemeClr>
                </a:solidFill>
              </a:rPr>
              <a:t> (Kannada), and </a:t>
            </a:r>
            <a:r>
              <a:rPr lang="en-GB" dirty="0" err="1">
                <a:solidFill>
                  <a:schemeClr val="tx1">
                    <a:lumMod val="95000"/>
                    <a:lumOff val="5000"/>
                  </a:schemeClr>
                </a:solidFill>
              </a:rPr>
              <a:t>sita</a:t>
            </a:r>
            <a:r>
              <a:rPr lang="en-GB" dirty="0">
                <a:solidFill>
                  <a:schemeClr val="tx1">
                    <a:lumMod val="95000"/>
                    <a:lumOff val="5000"/>
                  </a:schemeClr>
                </a:solidFill>
              </a:rPr>
              <a:t> </a:t>
            </a:r>
            <a:r>
              <a:rPr lang="en-GB" dirty="0" err="1">
                <a:solidFill>
                  <a:schemeClr val="tx1">
                    <a:lumMod val="95000"/>
                    <a:lumOff val="5000"/>
                  </a:schemeClr>
                </a:solidFill>
              </a:rPr>
              <a:t>phalamu</a:t>
            </a:r>
            <a:r>
              <a:rPr lang="en-GB" dirty="0">
                <a:solidFill>
                  <a:schemeClr val="tx1">
                    <a:lumMod val="95000"/>
                    <a:lumOff val="5000"/>
                  </a:schemeClr>
                </a:solidFill>
              </a:rPr>
              <a:t> (Telugu). The A. squamosa tree can grow up to 3-8 m tall, has cone-shaped fruit, has leaves consist of two </a:t>
            </a:r>
            <a:r>
              <a:rPr lang="en-GB" dirty="0" err="1">
                <a:solidFill>
                  <a:schemeClr val="tx1">
                    <a:lumMod val="95000"/>
                    <a:lumOff val="5000"/>
                  </a:schemeClr>
                </a:solidFill>
              </a:rPr>
              <a:t>colors</a:t>
            </a:r>
            <a:r>
              <a:rPr lang="en-GB" dirty="0">
                <a:solidFill>
                  <a:schemeClr val="tx1">
                    <a:lumMod val="95000"/>
                    <a:lumOff val="5000"/>
                  </a:schemeClr>
                </a:solidFill>
              </a:rPr>
              <a:t>, namely brilliant green on the top and bluish green on the underside of the leaves, also has petiole that can reach 0.7 - 1.5 cm, while the leaf shape can be oval or elliptical. A. squamosa is an important tropical fruit that can withstand harsh climatic conditions and is widely distributed among </a:t>
            </a:r>
            <a:r>
              <a:rPr lang="en-GB" dirty="0" err="1">
                <a:solidFill>
                  <a:schemeClr val="tx1">
                    <a:lumMod val="95000"/>
                    <a:lumOff val="5000"/>
                  </a:schemeClr>
                </a:solidFill>
              </a:rPr>
              <a:t>annonaceous</a:t>
            </a:r>
            <a:r>
              <a:rPr lang="en-GB" dirty="0">
                <a:solidFill>
                  <a:schemeClr val="tx1">
                    <a:lumMod val="95000"/>
                    <a:lumOff val="5000"/>
                  </a:schemeClr>
                </a:solidFill>
              </a:rPr>
              <a:t> fruits.</a:t>
            </a: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72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r>
              <a:rPr lang="en-GB" b="1" dirty="0">
                <a:latin typeface="Verdana" panose="020B0604030504040204" pitchFamily="34" charset="0"/>
                <a:ea typeface="Verdana" panose="020B0604030504040204" pitchFamily="34" charset="0"/>
              </a:rPr>
              <a:t>Nutritional Value</a:t>
            </a: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a:bodyPr>
          <a:lstStyle/>
          <a:p>
            <a:pPr algn="just">
              <a:lnSpc>
                <a:spcPct val="150000"/>
              </a:lnSpc>
            </a:pPr>
            <a:r>
              <a:rPr lang="en-GB" sz="2800" dirty="0"/>
              <a:t>Custard apple is not only delicious but also packed with essential nutrients. It is a good source of vitamin C, dietary </a:t>
            </a:r>
            <a:r>
              <a:rPr lang="en-GB" sz="2800" dirty="0" err="1"/>
              <a:t>fiber</a:t>
            </a:r>
            <a:r>
              <a:rPr lang="en-GB" sz="2800" dirty="0"/>
              <a:t>, potassium, magnesium, and several B vitamins. The fruit is relatively low in calories and contains no cholesterol or unhealthy fats.</a:t>
            </a: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409073"/>
            <a:ext cx="10515600" cy="532623"/>
          </a:xfrm>
        </p:spPr>
        <p:txBody>
          <a:bodyPr>
            <a:normAutofit fontScale="90000"/>
          </a:bodyPr>
          <a:lstStyle/>
          <a:p>
            <a:pPr algn="ctr"/>
            <a:r>
              <a:rPr lang="en-GB" b="1" dirty="0">
                <a:latin typeface="Tahoma" panose="020B0604030504040204" pitchFamily="34" charset="0"/>
                <a:ea typeface="Tahoma" panose="020B0604030504040204" pitchFamily="34" charset="0"/>
                <a:cs typeface="Tahoma" panose="020B0604030504040204" pitchFamily="34" charset="0"/>
              </a:rPr>
              <a:t>PHYTOCHEMISTRY</a:t>
            </a: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708338" y="941697"/>
            <a:ext cx="10972800" cy="5507230"/>
          </a:xfrm>
          <a:solidFill>
            <a:schemeClr val="bg1"/>
          </a:solidFill>
        </p:spPr>
        <p:txBody>
          <a:bodyPr>
            <a:normAutofit fontScale="92500" lnSpcReduction="10000"/>
          </a:bodyPr>
          <a:lstStyle/>
          <a:p>
            <a:pPr algn="just">
              <a:lnSpc>
                <a:spcPct val="150000"/>
              </a:lnSpc>
            </a:pPr>
            <a:r>
              <a:rPr lang="en-GB" sz="2400" dirty="0"/>
              <a:t>Phytochemicals can be found in all fruit and vegetables. That’s why people should consume any kind of them because they can remove free radicals in the human body. Some forms of disease such as heart disease and cancer can be prevented by the phytochemical content in the leaves of this plant, free radical molecules react with antioxidants in the body. Food decomposition can be prevented by using the antibacterial and antioxidant components of leaf extracts.21In the leaves of A. squamosa various kinds of common phytochemical compounds can be found including coumarins, tannins, cardiac glycosides, flavonoids, carbohydrates and saponins.18 In other research, It has been found 33 </a:t>
            </a:r>
            <a:r>
              <a:rPr lang="en-GB" sz="2400" dirty="0" err="1"/>
              <a:t>annonaceous</a:t>
            </a:r>
            <a:r>
              <a:rPr lang="en-GB" sz="2400" dirty="0"/>
              <a:t> </a:t>
            </a:r>
            <a:r>
              <a:rPr lang="en-GB" sz="2400" dirty="0" err="1"/>
              <a:t>acetogenins</a:t>
            </a:r>
            <a:r>
              <a:rPr lang="en-GB" sz="2400" dirty="0"/>
              <a:t>, 19 diterpenes, 88 alkaloids and 13 cyclopeptides as the most common constituents of A. Squamosa. Four alkaloids were found in both extracts, leaves and seeds of A. squamosa, namely </a:t>
            </a:r>
            <a:r>
              <a:rPr lang="en-GB" sz="2400" dirty="0" err="1"/>
              <a:t>anonaine</a:t>
            </a:r>
            <a:r>
              <a:rPr lang="en-GB" sz="2400" dirty="0"/>
              <a:t>, </a:t>
            </a:r>
            <a:r>
              <a:rPr lang="en-GB" sz="2400" dirty="0" err="1"/>
              <a:t>asimilobine</a:t>
            </a:r>
            <a:r>
              <a:rPr lang="en-GB" sz="2400" dirty="0"/>
              <a:t>, </a:t>
            </a:r>
            <a:r>
              <a:rPr lang="en-GB" sz="2400" dirty="0" err="1"/>
              <a:t>nur</a:t>
            </a:r>
            <a:r>
              <a:rPr lang="en-GB" sz="2400" dirty="0"/>
              <a:t> </a:t>
            </a:r>
            <a:r>
              <a:rPr lang="en-GB" sz="2400" dirty="0" err="1"/>
              <a:t>nuciferine</a:t>
            </a:r>
            <a:r>
              <a:rPr lang="en-GB" sz="2400" dirty="0"/>
              <a:t>, </a:t>
            </a:r>
            <a:r>
              <a:rPr lang="en-GB" sz="2400" dirty="0" err="1"/>
              <a:t>liriodenine</a:t>
            </a:r>
            <a:r>
              <a:rPr lang="en-GB" sz="2400" dirty="0"/>
              <a:t>, </a:t>
            </a:r>
            <a:r>
              <a:rPr lang="en-GB" sz="2400" dirty="0" err="1"/>
              <a:t>corypalmine</a:t>
            </a:r>
            <a:r>
              <a:rPr lang="en-GB" sz="2400" dirty="0"/>
              <a:t> and reticuline.</a:t>
            </a: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9643B3-2E8F-45E7-BAAE-3F0A4AFF3FAB}"/>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PHYTOCHEMISTRY CONT’D</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8D2AB14-4DA2-4912-BB67-65CA592DF999}"/>
              </a:ext>
            </a:extLst>
          </p:cNvPr>
          <p:cNvSpPr>
            <a:spLocks noGrp="1"/>
          </p:cNvSpPr>
          <p:nvPr>
            <p:ph idx="1"/>
          </p:nvPr>
        </p:nvSpPr>
        <p:spPr>
          <a:xfrm>
            <a:off x="586854" y="982640"/>
            <a:ext cx="11094284" cy="5295330"/>
          </a:xfrm>
          <a:solidFill>
            <a:schemeClr val="bg1"/>
          </a:solidFill>
        </p:spPr>
        <p:txBody>
          <a:bodyPr>
            <a:normAutofit fontScale="70000" lnSpcReduction="20000"/>
          </a:bodyPr>
          <a:lstStyle/>
          <a:p>
            <a:pPr algn="just">
              <a:lnSpc>
                <a:spcPct val="150000"/>
              </a:lnSpc>
            </a:pPr>
            <a:r>
              <a:rPr lang="en-GB" sz="2800" dirty="0"/>
              <a:t>Research with essential oils according to the genus </a:t>
            </a:r>
            <a:r>
              <a:rPr lang="en-GB" sz="2800" dirty="0" err="1"/>
              <a:t>Annonaceae</a:t>
            </a:r>
            <a:r>
              <a:rPr lang="en-GB" sz="2800" dirty="0"/>
              <a:t> phytochemical compounds found including, (E)-caryophyllene, </a:t>
            </a:r>
            <a:r>
              <a:rPr lang="en-GB" sz="2800" dirty="0" err="1"/>
              <a:t>bicyclogermacrene</a:t>
            </a:r>
            <a:r>
              <a:rPr lang="en-GB" sz="2800" dirty="0"/>
              <a:t>, caryophyllene oxide, germacrene D, </a:t>
            </a:r>
            <a:r>
              <a:rPr lang="en-GB" sz="2800" dirty="0" err="1"/>
              <a:t>spathulenol</a:t>
            </a:r>
            <a:r>
              <a:rPr lang="en-GB" sz="2800" dirty="0"/>
              <a:t>, </a:t>
            </a:r>
            <a:r>
              <a:rPr lang="el-GR" sz="2800" dirty="0"/>
              <a:t>α-pinene, β-pinene, limonene and β-elemene.24 The fundamental oil extricated from A. squamosa shows fabulous antiparasitic and antimalarial movement. 0.13% base oil is produced in the Himalayan lowlands by hydrostillation strategy. The number of constituents that have been identified is around 40, from A. squamosa, the results obtained with a total oil of 88.6% in the extraction process. ASLEO GC-flame ionization discovery investigations and gas chromatography-mass spectrometry showed that the sesquiterpenoids were dominated by sesquiterpenoids (21.8% oxygenated sesquiterpenes and 63.4% hydrocarbon tarred sesquiterpenes) taken after by 1.4% oxygenated monoterpenes and 2.0% monoterpenes. A. squamosa is said to have altered the restorative effect, quantifying the antitumor, insecticidal, antiovulatory and abortive effects according to studies which mainly focus on guaranteeing the of A. squamosa constituents.leaves by GC-MS studies. About 43-54% Hydrogen peroxide can be linked by A. squamosa leaf extract so that it shows antioxidant activity.</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7012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7600B2-2BB0-4CA6-912C-D7173986447F}"/>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TRADITIONAL USE</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598BCA5-680D-4980-90A8-6CD9DFD42AEA}"/>
              </a:ext>
            </a:extLst>
          </p:cNvPr>
          <p:cNvSpPr>
            <a:spLocks noGrp="1"/>
          </p:cNvSpPr>
          <p:nvPr>
            <p:ph idx="1"/>
          </p:nvPr>
        </p:nvSpPr>
        <p:spPr>
          <a:xfrm>
            <a:off x="708338" y="982640"/>
            <a:ext cx="10972800" cy="5295330"/>
          </a:xfrm>
          <a:solidFill>
            <a:schemeClr val="bg1"/>
          </a:solidFill>
        </p:spPr>
        <p:txBody>
          <a:bodyPr>
            <a:normAutofit lnSpcReduction="10000"/>
          </a:bodyPr>
          <a:lstStyle/>
          <a:p>
            <a:pPr algn="just">
              <a:lnSpc>
                <a:spcPct val="150000"/>
              </a:lnSpc>
            </a:pPr>
            <a:r>
              <a:rPr lang="en-GB" dirty="0"/>
              <a:t>Herbal medicine has been widely accepted in most countries in the world, as evidenced according to WHO countries in Africa, Latin America, and Asia use herbal medicine as a complement to the primary treatment. One such plant with extensive traditional use is A. squamosa. A. squamosa tree is widely distributed in Indomalaya, the Caribbean, South America, and Australia. Commonly all parts of </a:t>
            </a:r>
            <a:r>
              <a:rPr lang="en-GB" dirty="0" err="1"/>
              <a:t>A.squamosa</a:t>
            </a:r>
            <a:r>
              <a:rPr lang="en-GB" dirty="0"/>
              <a:t> can be used by communities for the treatment of different acute and chronic diseases such as insect bites, cancerous and skin complaints. Antibacterial and wound healing activity of the leaves of A. Squamosa. In America, India, and Thailand A. squamosa leaf is used to treat urinary tract infection and dysentery. In Indonesia leaves A. squamosa are very popular, especially since research has begun to prove that it can fight super dangerous diseases such as cancer. Even in India the leaf as traditional medicine is also crushed and applied to wounds. In addition, decoction of A. squamosa leaves or combination with other plants, its content can be absorbed by the body well as a febrifuge, cold remedy, and employed in the bath to alternative rheumatic pain in traditional American medicine.</a:t>
            </a:r>
          </a:p>
        </p:txBody>
      </p:sp>
    </p:spTree>
    <p:extLst>
      <p:ext uri="{BB962C8B-B14F-4D97-AF65-F5344CB8AC3E}">
        <p14:creationId xmlns:p14="http://schemas.microsoft.com/office/powerpoint/2010/main" val="20063604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298B43-510B-4D2B-9F2B-B98970939658}"/>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MEDICINAL VALUE</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36207596-CEBF-4F54-9251-BDDAC69DF5EF}"/>
              </a:ext>
            </a:extLst>
          </p:cNvPr>
          <p:cNvSpPr>
            <a:spLocks noGrp="1"/>
          </p:cNvSpPr>
          <p:nvPr>
            <p:ph idx="1"/>
          </p:nvPr>
        </p:nvSpPr>
        <p:spPr>
          <a:xfrm>
            <a:off x="708338" y="982640"/>
            <a:ext cx="10972800" cy="5295330"/>
          </a:xfrm>
          <a:solidFill>
            <a:schemeClr val="bg1"/>
          </a:solidFill>
        </p:spPr>
        <p:txBody>
          <a:bodyPr>
            <a:normAutofit/>
          </a:bodyPr>
          <a:lstStyle/>
          <a:p>
            <a:pPr algn="just">
              <a:lnSpc>
                <a:spcPct val="160000"/>
              </a:lnSpc>
            </a:pPr>
            <a:r>
              <a:rPr lang="en-GB" dirty="0"/>
              <a:t>Medicine using natural ingredients from medicinal plants has been used as an alternative medicine since ancient times. The use of medicinal plants as alternative medicine is considered effective and important for human health. Research on the benefits of leaves A. squamosa has been widely carried out, and research studies examining the benefits of A. squamosa leaves show that leaves A. squamosa have many health benefits related to phytochemical diversity. The compounds contained in A. squamosa leaves include phenol-based compounds such as </a:t>
            </a:r>
            <a:r>
              <a:rPr lang="en-GB" dirty="0" err="1"/>
              <a:t>proanthocyanidins</a:t>
            </a:r>
            <a:r>
              <a:rPr lang="en-GB" dirty="0"/>
              <a:t> and 18 different phenolic compounds. The biological activities of A. squamosa leaf extract includes anticancer, hepatoprotective, lipid Lowering, antidiabetic, anti-obesity, antioxidant. </a:t>
            </a:r>
            <a:r>
              <a:rPr lang="en-GB" dirty="0" err="1"/>
              <a:t>A.squamosa</a:t>
            </a:r>
            <a:r>
              <a:rPr lang="en-GB" dirty="0"/>
              <a:t> leaves are also reported to have various chemical compounds that are beneficial for the body such as hydroxyl isomers of ketones and alkaloids. </a:t>
            </a:r>
          </a:p>
        </p:txBody>
      </p:sp>
    </p:spTree>
    <p:extLst>
      <p:ext uri="{BB962C8B-B14F-4D97-AF65-F5344CB8AC3E}">
        <p14:creationId xmlns:p14="http://schemas.microsoft.com/office/powerpoint/2010/main" val="262416523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3D9DB-453A-44AA-BB6E-B1B068F55C74}"/>
              </a:ext>
            </a:extLst>
          </p:cNvPr>
          <p:cNvSpPr>
            <a:spLocks noGrp="1"/>
          </p:cNvSpPr>
          <p:nvPr>
            <p:ph idx="1"/>
          </p:nvPr>
        </p:nvSpPr>
        <p:spPr>
          <a:xfrm>
            <a:off x="538518" y="982639"/>
            <a:ext cx="11114964" cy="5295331"/>
          </a:xfrm>
          <a:solidFill>
            <a:schemeClr val="bg1"/>
          </a:solidFill>
        </p:spPr>
        <p:txBody>
          <a:bodyPr>
            <a:normAutofit/>
          </a:bodyPr>
          <a:lstStyle/>
          <a:p>
            <a:pPr algn="just">
              <a:lnSpc>
                <a:spcPct val="150000"/>
              </a:lnSpc>
            </a:pPr>
            <a:r>
              <a:rPr lang="en-GB" dirty="0"/>
              <a:t>A. squamosa leaves have potential for vermicide action, treatment of </a:t>
            </a:r>
            <a:r>
              <a:rPr lang="en-GB" dirty="0" err="1"/>
              <a:t>tumors</a:t>
            </a:r>
            <a:r>
              <a:rPr lang="en-GB" dirty="0"/>
              <a:t>, cancer, insect bites, abscesses, and skin diseases. A. squamosa leaves that have been crushed into smaller compounds have been used to treat wounds and ulcers on the skin. Leaves A. squamosa which have been in the form of dry powder are considered as an alternative medicine for cases of slimy </a:t>
            </a:r>
            <a:r>
              <a:rPr lang="en-GB" dirty="0" err="1"/>
              <a:t>diarrhea</a:t>
            </a:r>
            <a:r>
              <a:rPr lang="en-GB" dirty="0"/>
              <a:t> and can also be used for laxatives. Leaf methanol extract A. squamosa can be a natural ingredient that is used as an alternative material that can be developed into various types of drugs that can delay or even prevent damage to body cells or in other words, A. squamosa leaf has the potential as an alternative antioxidant material. A. squamosa leaf methanol extract can be used as a dermatological anti hyperpigmentation agent and has the potential to be developed into cosmetic products that can lighten the skin.</a:t>
            </a:r>
          </a:p>
        </p:txBody>
      </p:sp>
      <p:sp>
        <p:nvSpPr>
          <p:cNvPr id="4" name="Title 1">
            <a:extLst>
              <a:ext uri="{FF2B5EF4-FFF2-40B4-BE49-F238E27FC236}">
                <a16:creationId xmlns:a16="http://schemas.microsoft.com/office/drawing/2014/main" id="{D24FFC74-3BA4-4201-A704-A3424AD33A90}"/>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MEDICINAL VALUE CONT’D</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45029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470010-B4EE-47EA-AC61-DDAC768495E1}"/>
              </a:ext>
            </a:extLst>
          </p:cNvPr>
          <p:cNvSpPr>
            <a:spLocks noGrp="1"/>
          </p:cNvSpPr>
          <p:nvPr>
            <p:ph idx="1"/>
          </p:nvPr>
        </p:nvSpPr>
        <p:spPr>
          <a:xfrm>
            <a:off x="538518" y="982639"/>
            <a:ext cx="11114964" cy="5295331"/>
          </a:xfrm>
          <a:solidFill>
            <a:schemeClr val="bg1"/>
          </a:solidFill>
        </p:spPr>
        <p:txBody>
          <a:bodyPr>
            <a:normAutofit lnSpcReduction="10000"/>
          </a:bodyPr>
          <a:lstStyle/>
          <a:p>
            <a:pPr algn="just">
              <a:lnSpc>
                <a:spcPct val="150000"/>
              </a:lnSpc>
            </a:pPr>
            <a:r>
              <a:rPr lang="en-GB" sz="2400" dirty="0"/>
              <a:t>Ethnic communities use all parts of A. squamosa traditionally for treatment of various diseases, such as cancer </a:t>
            </a:r>
            <a:r>
              <a:rPr lang="en-GB" sz="2400" dirty="0" err="1"/>
              <a:t>tumors</a:t>
            </a:r>
            <a:r>
              <a:rPr lang="en-GB" sz="2400" dirty="0"/>
              <a:t>, skin problems, insect bites, and any others. But there is a part of this plant that is poisonous located in the seeds which can be used to kill lice and head lice, while the leaves of A. squamosa can be used as hepatoprotective and immunomodulatory. In previous studies, a research has been carried out on A. squamosa against anti-cancer related non-alkaloidal moieties particularly the </a:t>
            </a:r>
            <a:r>
              <a:rPr lang="en-GB" sz="2400" dirty="0" err="1"/>
              <a:t>acetogenin</a:t>
            </a:r>
            <a:r>
              <a:rPr lang="en-GB" sz="2400" dirty="0"/>
              <a:t>. A research on the alkaloids section of A. squamosa yielded two </a:t>
            </a:r>
            <a:r>
              <a:rPr lang="en-GB" sz="2400" dirty="0" err="1"/>
              <a:t>benzylisoquinoline</a:t>
            </a:r>
            <a:r>
              <a:rPr lang="en-GB" sz="2400" dirty="0"/>
              <a:t> alkaloids. Isolated Alkaloids I provide excellent activity for colon cancer cells (HTC116) and also for Human Breast cancer cells (MCF-7) which is related to the activity of </a:t>
            </a:r>
            <a:r>
              <a:rPr lang="en-GB" sz="2400" dirty="0" err="1"/>
              <a:t>benzylisoquinoline</a:t>
            </a:r>
            <a:r>
              <a:rPr lang="en-GB" sz="2400" dirty="0"/>
              <a:t> alkaloids in cancer cells.</a:t>
            </a:r>
          </a:p>
        </p:txBody>
      </p:sp>
      <p:sp>
        <p:nvSpPr>
          <p:cNvPr id="5" name="Title 1">
            <a:extLst>
              <a:ext uri="{FF2B5EF4-FFF2-40B4-BE49-F238E27FC236}">
                <a16:creationId xmlns:a16="http://schemas.microsoft.com/office/drawing/2014/main" id="{EB3AE45C-A164-44EE-99AF-D945220E90F7}"/>
              </a:ext>
            </a:extLst>
          </p:cNvPr>
          <p:cNvSpPr>
            <a:spLocks noGrp="1"/>
          </p:cNvSpPr>
          <p:nvPr>
            <p:ph type="title"/>
          </p:nvPr>
        </p:nvSpPr>
        <p:spPr>
          <a:xfrm>
            <a:off x="810904" y="122470"/>
            <a:ext cx="10972800" cy="860169"/>
          </a:xfrm>
        </p:spPr>
        <p:txBody>
          <a:bodyPr>
            <a:normAutofit/>
          </a:bodyPr>
          <a:lstStyle/>
          <a:p>
            <a:pPr algn="ctr"/>
            <a:r>
              <a:rPr lang="en-GB" b="1" dirty="0">
                <a:latin typeface="Tahoma" panose="020B0604030504040204" pitchFamily="34" charset="0"/>
                <a:ea typeface="Tahoma" panose="020B0604030504040204" pitchFamily="34" charset="0"/>
                <a:cs typeface="Tahoma" panose="020B0604030504040204" pitchFamily="34" charset="0"/>
              </a:rPr>
              <a:t>ANTICANCER ACTIVITY</a:t>
            </a:r>
          </a:p>
        </p:txBody>
      </p:sp>
    </p:spTree>
    <p:extLst>
      <p:ext uri="{BB962C8B-B14F-4D97-AF65-F5344CB8AC3E}">
        <p14:creationId xmlns:p14="http://schemas.microsoft.com/office/powerpoint/2010/main" val="1584611766"/>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978</TotalTime>
  <Words>2426</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Calibri Light</vt:lpstr>
      <vt:lpstr>Tahoma</vt:lpstr>
      <vt:lpstr>Times</vt:lpstr>
      <vt:lpstr>Times New Roman</vt:lpstr>
      <vt:lpstr>Verdana</vt:lpstr>
      <vt:lpstr>Retrospect</vt:lpstr>
      <vt:lpstr>Exploring the wonders of Annona squamosa (custard apple)     BY   Njidda Alhamdu Danboyi ST/CST/BC/HND/21/046       SEMINAR (STH425)   PRESENTED TO THE DEPARTMENR OF CHEMICAL SCIENCE TECHNOLOGY, FEDERAL POLYTECHNIC MUBI     JULY, 2023</vt:lpstr>
      <vt:lpstr>INTRODUCTION</vt:lpstr>
      <vt:lpstr>Nutritional Value</vt:lpstr>
      <vt:lpstr>PHYTOCHEMISTRY</vt:lpstr>
      <vt:lpstr>PHYTOCHEMISTRY CONT’D</vt:lpstr>
      <vt:lpstr>TRADITIONAL USE</vt:lpstr>
      <vt:lpstr>MEDICINAL VALUE</vt:lpstr>
      <vt:lpstr>MEDICINAL VALUE CONT’D</vt:lpstr>
      <vt:lpstr>ANTICANCER ACTIVITY</vt:lpstr>
      <vt:lpstr>ANTIULCER ACTIVITY</vt:lpstr>
      <vt:lpstr>ANTIDIABETIC ACTIVITY</vt:lpstr>
      <vt:lpstr>ANTI-INFERTILITY ACTIVITY</vt:lpstr>
      <vt:lpstr>ANTI PLATELET ACTIVITY</vt:lpstr>
      <vt:lpstr>ANTI DIARRHEA ACTIVITY</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43</cp:revision>
  <dcterms:created xsi:type="dcterms:W3CDTF">2021-03-29T06:17:24Z</dcterms:created>
  <dcterms:modified xsi:type="dcterms:W3CDTF">2023-07-25T09:05:53Z</dcterms:modified>
</cp:coreProperties>
</file>