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258" r:id="rId3"/>
    <p:sldId id="259" r:id="rId4"/>
    <p:sldId id="260" r:id="rId5"/>
    <p:sldId id="261" r:id="rId6"/>
    <p:sldId id="274" r:id="rId7"/>
    <p:sldId id="278" r:id="rId8"/>
    <p:sldId id="280" r:id="rId9"/>
    <p:sldId id="279"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0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6"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607"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endParaRPr lang="en-US" dirty="0"/>
          </a:p>
        </p:txBody>
      </p:sp>
      <p:sp>
        <p:nvSpPr>
          <p:cNvPr id="1048660"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62" name="Footer Placeholder 4"/>
          <p:cNvSpPr>
            <a:spLocks noGrp="1"/>
          </p:cNvSpPr>
          <p:nvPr>
            <p:ph type="ftr" sz="quarter" idx="11"/>
          </p:nvPr>
        </p:nvSpPr>
        <p:spPr/>
        <p:txBody>
          <a:bodyPr/>
          <a:lstStyle/>
          <a:p>
            <a:endParaRPr lang="en-US" dirty="0"/>
          </a:p>
        </p:txBody>
      </p:sp>
      <p:sp>
        <p:nvSpPr>
          <p:cNvPr id="1048663"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4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6"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47"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49" name="Footer Placeholder 4"/>
          <p:cNvSpPr>
            <a:spLocks noGrp="1"/>
          </p:cNvSpPr>
          <p:nvPr>
            <p:ph type="ftr" sz="quarter" idx="11"/>
          </p:nvPr>
        </p:nvSpPr>
        <p:spPr/>
        <p:txBody>
          <a:bodyPr/>
          <a:lstStyle/>
          <a:p>
            <a:endParaRPr lang="en-US" dirty="0"/>
          </a:p>
        </p:txBody>
      </p:sp>
      <p:sp>
        <p:nvSpPr>
          <p:cNvPr id="104865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lvl1pPr marL="0"/>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6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67"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69" name="Footer Placeholder 4"/>
          <p:cNvSpPr>
            <a:spLocks noGrp="1"/>
          </p:cNvSpPr>
          <p:nvPr>
            <p:ph type="ftr" sz="quarter" idx="11"/>
          </p:nvPr>
        </p:nvSpPr>
        <p:spPr/>
        <p:txBody>
          <a:bodyPr/>
          <a:lstStyle/>
          <a:p>
            <a:endParaRPr lang="en-US" dirty="0"/>
          </a:p>
        </p:txBody>
      </p:sp>
      <p:sp>
        <p:nvSpPr>
          <p:cNvPr id="104867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30"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2"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4"/>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75" name="Footer Placeholder 5"/>
          <p:cNvSpPr>
            <a:spLocks noGrp="1"/>
          </p:cNvSpPr>
          <p:nvPr>
            <p:ph type="ftr" sz="quarter" idx="11"/>
          </p:nvPr>
        </p:nvSpPr>
        <p:spPr/>
        <p:txBody>
          <a:bodyPr/>
          <a:lstStyle/>
          <a:p>
            <a:endParaRPr lang="en-US" dirty="0"/>
          </a:p>
        </p:txBody>
      </p:sp>
      <p:sp>
        <p:nvSpPr>
          <p:cNvPr id="104867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7"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8"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Date Placeholder 6"/>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83" name="Footer Placeholder 7"/>
          <p:cNvSpPr>
            <a:spLocks noGrp="1"/>
          </p:cNvSpPr>
          <p:nvPr>
            <p:ph type="ftr" sz="quarter" idx="11"/>
          </p:nvPr>
        </p:nvSpPr>
        <p:spPr/>
        <p:txBody>
          <a:bodyPr/>
          <a:lstStyle/>
          <a:p>
            <a:endParaRPr lang="en-US" dirty="0"/>
          </a:p>
        </p:txBody>
      </p:sp>
      <p:sp>
        <p:nvSpPr>
          <p:cNvPr id="1048684"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US" dirty="0"/>
          </a:p>
        </p:txBody>
      </p:sp>
      <p:sp>
        <p:nvSpPr>
          <p:cNvPr id="1048641" name="Date Placeholder 2"/>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42" name="Footer Placeholder 3"/>
          <p:cNvSpPr>
            <a:spLocks noGrp="1"/>
          </p:cNvSpPr>
          <p:nvPr>
            <p:ph type="ftr" sz="quarter" idx="11"/>
          </p:nvPr>
        </p:nvSpPr>
        <p:spPr/>
        <p:txBody>
          <a:bodyPr/>
          <a:lstStyle/>
          <a:p>
            <a:endParaRPr lang="en-US" dirty="0"/>
          </a:p>
        </p:txBody>
      </p:sp>
      <p:sp>
        <p:nvSpPr>
          <p:cNvPr id="1048643"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Date Placeholder 6"/>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1048587"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85"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6"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88"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0" name="Date Placeholder 4"/>
          <p:cNvSpPr>
            <a:spLocks noGrp="1"/>
          </p:cNvSpPr>
          <p:nvPr>
            <p:ph type="dt" sz="half" idx="10"/>
          </p:nvPr>
        </p:nvSpPr>
        <p:spPr>
          <a:xfrm>
            <a:off x="465512" y="6459785"/>
            <a:ext cx="2618510" cy="365125"/>
          </a:xfrm>
        </p:spPr>
        <p:txBody>
          <a:bodyPr/>
          <a:lstStyle>
            <a:lvl1pPr algn="l"/>
          </a:lstStyle>
          <a:p>
            <a:fld id="{B61BEF0D-F0BB-DE4B-95CE-6DB70DBA9567}" type="datetimeFigureOut">
              <a:rPr lang="en-US" smtClean="0"/>
              <a:t>7/27/2023</a:t>
            </a:fld>
            <a:endParaRPr lang="en-US" dirty="0"/>
          </a:p>
        </p:txBody>
      </p:sp>
      <p:sp>
        <p:nvSpPr>
          <p:cNvPr id="1048691"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1048692"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1"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2"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3"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654"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5"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6" name="Date Placeholder 4"/>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7/27/2023</a:t>
            </a:fld>
            <a:endParaRPr lang="en-US" dirty="0"/>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a:xfrm>
            <a:off x="368968" y="245660"/>
            <a:ext cx="11486148" cy="6612339"/>
          </a:xfrm>
          <a:solidFill>
            <a:srgbClr val="FFFFFF"/>
          </a:solidFill>
          <a:ln w="25400">
            <a:noFill/>
            <a:prstDash val="solid"/>
          </a:ln>
        </p:spPr>
        <p:txBody>
          <a:bodyPr>
            <a:noAutofit/>
          </a:bodyPr>
          <a:lstStyle/>
          <a:p>
            <a:pPr algn="ctr"/>
            <a:r>
              <a:rPr lang="en-US" sz="3200" b="1" dirty="0">
                <a:latin typeface="Times" panose="02020603050405020304" pitchFamily="18" charset="0"/>
              </a:rPr>
              <a:t>FINGER SLEEVE TECHNOLOGY: A WEARABLE NAVIGATION DEVICE</a:t>
            </a:r>
            <a:br>
              <a:rPr lang="en-GB" sz="40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US" sz="2800" b="1" dirty="0">
                <a:latin typeface="Times" panose="02020603050405020304" pitchFamily="18" charset="0"/>
              </a:rPr>
            </a:b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MOHAMMED ADAMU </a:t>
            </a:r>
            <a:br>
              <a:rPr lang="en-GB" sz="2800" dirty="0">
                <a:latin typeface="Times" panose="02020603050405020304" pitchFamily="18" charset="0"/>
              </a:rPr>
            </a:br>
            <a:r>
              <a:rPr lang="en-US" sz="2800" b="1" dirty="0">
                <a:latin typeface="Times" panose="02020603050405020304" pitchFamily="18" charset="0"/>
              </a:rPr>
              <a:t>ST/CS/HND/21/050</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A SEMINAR PRESENTED TO THE DEPARTMENT OF COMPUTER SCIENCE, SCHOOL OF SCIENCE AND TECHNOLOGY, FEDERAL POLYTECHNIC MUBI, ADAMAWA STATE, NIGERIA</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dirty="0">
                <a:latin typeface="Times" panose="02020603050405020304" pitchFamily="18" charset="0"/>
              </a:rPr>
              <a:t>  </a:t>
            </a:r>
            <a:r>
              <a:rPr lang="en-US" sz="2800" b="1" cap="all" dirty="0">
                <a:latin typeface="Times" panose="02020603050405020304" pitchFamily="18" charset="0"/>
              </a:rPr>
              <a:t>AUGUST</a:t>
            </a:r>
            <a:r>
              <a:rPr lang="en-US" sz="2800" b="1" dirty="0">
                <a:latin typeface="Times" panose="02020603050405020304" pitchFamily="18" charset="0"/>
              </a:rPr>
              <a:t>, 2023</a:t>
            </a:r>
            <a:endParaRPr lang="en-GB" sz="2800" dirty="0">
              <a:latin typeface="Times"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38200" y="2344051"/>
            <a:ext cx="10515600" cy="1325563"/>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38200" y="0"/>
            <a:ext cx="10515600" cy="791570"/>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INTRODUCTION</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1048613" name="Content Placeholder 2"/>
          <p:cNvSpPr>
            <a:spLocks noGrp="1"/>
          </p:cNvSpPr>
          <p:nvPr>
            <p:ph idx="1"/>
          </p:nvPr>
        </p:nvSpPr>
        <p:spPr>
          <a:xfrm>
            <a:off x="518615" y="791570"/>
            <a:ext cx="11068333" cy="5390866"/>
          </a:xfrm>
          <a:solidFill>
            <a:schemeClr val="bg1"/>
          </a:solidFill>
        </p:spPr>
        <p:txBody>
          <a:bodyPr>
            <a:normAutofit fontScale="97500"/>
          </a:bodyPr>
          <a:lstStyle/>
          <a:p>
            <a:pPr algn="just">
              <a:lnSpc>
                <a:spcPct val="150000"/>
              </a:lnSpc>
            </a:pPr>
            <a:r>
              <a:rPr lang="en-US" sz="2800" dirty="0">
                <a:solidFill>
                  <a:schemeClr val="tx1"/>
                </a:solidFill>
                <a:latin typeface="Times" panose="02020603050405020304" pitchFamily="18" charset="0"/>
              </a:rPr>
              <a:t>Finger Sleeve, is a wearable navigation device, works along with the Android Smartphone. Android Operating Systems (OS) based Smartphone covers largest consumer market share, which helps us choose Android Smartphone as a GPS navigator. Here android OS based Smartphone is running a Google Map like application and providing the navigational signals to the Finger Sleeve. The user has to wear Finger Sleeve and pair it with the Smartphone running a navigational application.</a:t>
            </a:r>
            <a:endParaRPr lang="en-GB" sz="2800" dirty="0">
              <a:solidFill>
                <a:schemeClr val="tx1"/>
              </a:solidFill>
              <a:latin typeface="Times"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838199" y="409073"/>
            <a:ext cx="10711375" cy="573566"/>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Components of finger sleeve</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048615" name="Content Placeholder 2"/>
          <p:cNvSpPr>
            <a:spLocks noGrp="1"/>
          </p:cNvSpPr>
          <p:nvPr>
            <p:ph idx="1"/>
          </p:nvPr>
        </p:nvSpPr>
        <p:spPr>
          <a:xfrm>
            <a:off x="682387" y="1173708"/>
            <a:ext cx="11136573" cy="5275220"/>
          </a:xfrm>
          <a:solidFill>
            <a:schemeClr val="bg1"/>
          </a:solidFill>
        </p:spPr>
        <p:txBody>
          <a:bodyPr>
            <a:normAutofit/>
          </a:bodyPr>
          <a:lstStyle/>
          <a:p>
            <a:r>
              <a:rPr lang="en-US" sz="3200" dirty="0">
                <a:latin typeface="Times" panose="02020603050405020304" pitchFamily="18" charset="0"/>
              </a:rPr>
              <a:t>A complete operational system using Finger Sleeve has two major parts:</a:t>
            </a:r>
            <a:endParaRPr lang="en-GB" sz="3200" dirty="0">
              <a:latin typeface="Times" panose="02020603050405020304" pitchFamily="18" charset="0"/>
            </a:endParaRPr>
          </a:p>
          <a:p>
            <a:r>
              <a:rPr lang="en-US" sz="3200" dirty="0">
                <a:latin typeface="Times" panose="02020603050405020304" pitchFamily="18" charset="0"/>
              </a:rPr>
              <a:t>a) Android OS based Smartphone (Application).</a:t>
            </a:r>
            <a:endParaRPr lang="en-GB" sz="3200" dirty="0">
              <a:latin typeface="Times" panose="02020603050405020304" pitchFamily="18" charset="0"/>
            </a:endParaRPr>
          </a:p>
          <a:p>
            <a:r>
              <a:rPr lang="en-US" sz="3200" dirty="0">
                <a:latin typeface="Times" panose="02020603050405020304" pitchFamily="18" charset="0"/>
              </a:rPr>
              <a:t>b) A Finger sleeve device.</a:t>
            </a:r>
            <a:endParaRPr lang="en-GB" sz="3200" dirty="0">
              <a:latin typeface="Times"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838200" y="409073"/>
            <a:ext cx="10515600" cy="532623"/>
          </a:xfrm>
        </p:spPr>
        <p:txBody>
          <a:bodyPr>
            <a:noAutofit/>
          </a:bodyPr>
          <a:lstStyle/>
          <a:p>
            <a:r>
              <a:rPr lang="en-US" sz="4400" b="1" dirty="0">
                <a:latin typeface="Tahoma" panose="020B0604030504040204" pitchFamily="34" charset="0"/>
                <a:ea typeface="Tahoma" panose="020B0604030504040204" pitchFamily="34" charset="0"/>
                <a:cs typeface="Tahoma" panose="020B0604030504040204" pitchFamily="34" charset="0"/>
              </a:rPr>
              <a:t>Architectural design of Finger Sleeve</a:t>
            </a:r>
            <a:endParaRPr lang="en-GB" sz="440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descr="Finger Sleeve">
            <a:extLst>
              <a:ext uri="{FF2B5EF4-FFF2-40B4-BE49-F238E27FC236}">
                <a16:creationId xmlns:a16="http://schemas.microsoft.com/office/drawing/2014/main" id="{9071D03F-2062-4C63-AE57-4A8674770D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583" y="2140371"/>
            <a:ext cx="5878489" cy="3275965"/>
          </a:xfrm>
          <a:prstGeom prst="rect">
            <a:avLst/>
          </a:prstGeom>
          <a:noFill/>
          <a:ln>
            <a:noFill/>
          </a:ln>
        </p:spPr>
      </p:pic>
      <p:pic>
        <p:nvPicPr>
          <p:cNvPr id="13" name="Picture 12" descr="Finger Sleeve">
            <a:extLst>
              <a:ext uri="{FF2B5EF4-FFF2-40B4-BE49-F238E27FC236}">
                <a16:creationId xmlns:a16="http://schemas.microsoft.com/office/drawing/2014/main" id="{005EB9CD-09CC-4EE3-A12A-FA56C7FDAAEA}"/>
              </a:ext>
            </a:extLst>
          </p:cNvPr>
          <p:cNvPicPr/>
          <p:nvPr/>
        </p:nvPicPr>
        <p:blipFill rotWithShape="1">
          <a:blip r:embed="rId3">
            <a:extLst>
              <a:ext uri="{28A0092B-C50C-407E-A947-70E740481C1C}">
                <a14:useLocalDpi xmlns:a14="http://schemas.microsoft.com/office/drawing/2010/main" val="0"/>
              </a:ext>
            </a:extLst>
          </a:blip>
          <a:srcRect l="5943" r="11252"/>
          <a:stretch/>
        </p:blipFill>
        <p:spPr bwMode="auto">
          <a:xfrm>
            <a:off x="5964072" y="941696"/>
            <a:ext cx="6127844" cy="5178082"/>
          </a:xfrm>
          <a:prstGeom prst="rect">
            <a:avLst/>
          </a:prstGeom>
          <a:noFill/>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548858" y="122831"/>
            <a:ext cx="11094284" cy="6250673"/>
          </a:xfrm>
          <a:solidFill>
            <a:schemeClr val="bg1"/>
          </a:solidFill>
        </p:spPr>
        <p:txBody>
          <a:bodyPr>
            <a:noAutofit/>
          </a:bodyPr>
          <a:lstStyle/>
          <a:p>
            <a:pPr>
              <a:lnSpc>
                <a:spcPct val="150000"/>
              </a:lnSpc>
            </a:pPr>
            <a:r>
              <a:rPr lang="en-US" sz="2400" dirty="0">
                <a:latin typeface="Times" panose="02020603050405020304" pitchFamily="18" charset="0"/>
              </a:rPr>
              <a:t>Each vibrator corresponds to particular haptic navigational signal viz. Right or Left. Li-ion Rechargeable Battery Pack: Battery pack is responsible to power the Arduino </a:t>
            </a:r>
            <a:r>
              <a:rPr lang="en-US" sz="2400" dirty="0" err="1">
                <a:latin typeface="Times" panose="02020603050405020304" pitchFamily="18" charset="0"/>
              </a:rPr>
              <a:t>nano</a:t>
            </a:r>
            <a:r>
              <a:rPr lang="en-US" sz="2400" dirty="0">
                <a:latin typeface="Times" panose="02020603050405020304" pitchFamily="18" charset="0"/>
              </a:rPr>
              <a:t>. It is a rechargeable battery capable to maintain 80% capacity after 800 cycles. The smallest size of a battery pack, micro vibrator, Microcontroller Unit (MCU) and Bluetooth module helps Finger Sleeve to be worn easily.</a:t>
            </a:r>
          </a:p>
          <a:p>
            <a:pPr algn="just">
              <a:lnSpc>
                <a:spcPct val="150000"/>
              </a:lnSpc>
            </a:pPr>
            <a:r>
              <a:rPr lang="en-US" sz="2400" dirty="0">
                <a:latin typeface="Times" panose="02020603050405020304" pitchFamily="18" charset="0"/>
              </a:rPr>
              <a:t>There are few pre-requisites to be done on the Smartphone prior to start the application:</a:t>
            </a:r>
            <a:endParaRPr lang="en-GB" sz="2400" dirty="0">
              <a:latin typeface="Times" panose="02020603050405020304" pitchFamily="18" charset="0"/>
            </a:endParaRPr>
          </a:p>
          <a:p>
            <a:pPr marL="514350" lvl="0" indent="-514350" algn="just">
              <a:lnSpc>
                <a:spcPct val="150000"/>
              </a:lnSpc>
              <a:buFont typeface="+mj-lt"/>
              <a:buAutoNum type="romanLcPeriod"/>
            </a:pPr>
            <a:r>
              <a:rPr lang="en-US" sz="2400" dirty="0">
                <a:latin typeface="Times" panose="02020603050405020304" pitchFamily="18" charset="0"/>
              </a:rPr>
              <a:t>Start the Bluetooth and pair the Finger sleeve with Smartphone. However, this is done only once and henceforth Bluetooth connection will be automatically established.</a:t>
            </a:r>
            <a:endParaRPr lang="en-GB" sz="2400" dirty="0">
              <a:latin typeface="Times" panose="02020603050405020304" pitchFamily="18" charset="0"/>
            </a:endParaRPr>
          </a:p>
          <a:p>
            <a:pPr marL="514350" lvl="0" indent="-514350" algn="just">
              <a:lnSpc>
                <a:spcPct val="150000"/>
              </a:lnSpc>
              <a:buFont typeface="+mj-lt"/>
              <a:buAutoNum type="romanLcPeriod"/>
            </a:pPr>
            <a:r>
              <a:rPr lang="en-US" sz="2400" dirty="0">
                <a:latin typeface="Times" panose="02020603050405020304" pitchFamily="18" charset="0"/>
              </a:rPr>
              <a:t>Enable the GPS of Smartphone.</a:t>
            </a:r>
            <a:endParaRPr lang="en-GB" sz="2400" dirty="0">
              <a:latin typeface="Times" panose="02020603050405020304" pitchFamily="18" charset="0"/>
            </a:endParaRPr>
          </a:p>
          <a:p>
            <a:pPr marL="514350" lvl="0" indent="-514350" algn="just">
              <a:lnSpc>
                <a:spcPct val="150000"/>
              </a:lnSpc>
              <a:buFont typeface="+mj-lt"/>
              <a:buAutoNum type="romanLcPeriod"/>
            </a:pPr>
            <a:r>
              <a:rPr lang="en-US" sz="2400" dirty="0">
                <a:latin typeface="Times" panose="02020603050405020304" pitchFamily="18" charset="0"/>
              </a:rPr>
              <a:t>Wear Finger sleeve into the index finger.</a:t>
            </a:r>
            <a:endParaRPr lang="en-GB" sz="2400" dirty="0">
              <a:latin typeface="Times"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txBox="1"/>
          <p:nvPr/>
        </p:nvSpPr>
        <p:spPr>
          <a:xfrm>
            <a:off x="538518" y="818867"/>
            <a:ext cx="11114964" cy="5459103"/>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r>
              <a:rPr lang="en-US" sz="2800" dirty="0">
                <a:latin typeface="Times" panose="02020603050405020304" pitchFamily="18" charset="0"/>
              </a:rPr>
              <a:t>The system makes the authentication process quick and easy; however, it has other advantages, that are:</a:t>
            </a:r>
            <a:endParaRPr lang="en-GB" sz="2800" dirty="0">
              <a:latin typeface="Times" panose="02020603050405020304" pitchFamily="18" charset="0"/>
            </a:endParaRPr>
          </a:p>
          <a:p>
            <a:pPr marL="463550" lvl="0" indent="-354013" fontAlgn="base">
              <a:buFont typeface="Wingdings" panose="05000000000000000000" pitchFamily="2" charset="2"/>
              <a:buChar char="§"/>
            </a:pPr>
            <a:r>
              <a:rPr lang="en-US" sz="2800" dirty="0">
                <a:latin typeface="Times" panose="02020603050405020304" pitchFamily="18" charset="0"/>
              </a:rPr>
              <a:t>Quicker Authentication</a:t>
            </a:r>
            <a:endParaRPr lang="en-GB" sz="2800" dirty="0">
              <a:latin typeface="Times" panose="02020603050405020304" pitchFamily="18" charset="0"/>
            </a:endParaRPr>
          </a:p>
          <a:p>
            <a:pPr marL="463550" lvl="0" indent="-354013" fontAlgn="base">
              <a:buFont typeface="Wingdings" panose="05000000000000000000" pitchFamily="2" charset="2"/>
              <a:buChar char="§"/>
            </a:pPr>
            <a:r>
              <a:rPr lang="en-US" sz="2800" dirty="0">
                <a:latin typeface="Times" panose="02020603050405020304" pitchFamily="18" charset="0"/>
              </a:rPr>
              <a:t>Improves the Security System</a:t>
            </a:r>
            <a:endParaRPr lang="en-GB" sz="2800" dirty="0">
              <a:latin typeface="Times" panose="02020603050405020304" pitchFamily="18" charset="0"/>
            </a:endParaRPr>
          </a:p>
          <a:p>
            <a:pPr marL="463550" lvl="0" indent="-354013" fontAlgn="base">
              <a:buFont typeface="Wingdings" panose="05000000000000000000" pitchFamily="2" charset="2"/>
              <a:buChar char="§"/>
            </a:pPr>
            <a:r>
              <a:rPr lang="en-US" sz="2800" dirty="0">
                <a:latin typeface="Times" panose="02020603050405020304" pitchFamily="18" charset="0"/>
              </a:rPr>
              <a:t>Maximizes Convenience</a:t>
            </a:r>
            <a:endParaRPr lang="en-GB" sz="2800" dirty="0">
              <a:latin typeface="Times" panose="02020603050405020304" pitchFamily="18" charset="0"/>
            </a:endParaRPr>
          </a:p>
          <a:p>
            <a:pPr marL="463550" lvl="0" indent="-354013" fontAlgn="base">
              <a:buFont typeface="Wingdings" panose="05000000000000000000" pitchFamily="2" charset="2"/>
              <a:buChar char="§"/>
            </a:pPr>
            <a:r>
              <a:rPr lang="en-US" sz="2800" dirty="0">
                <a:latin typeface="Times" panose="02020603050405020304" pitchFamily="18" charset="0"/>
              </a:rPr>
              <a:t>Complete Control Over Access</a:t>
            </a:r>
            <a:endParaRPr lang="en-GB" sz="2800" dirty="0">
              <a:latin typeface="Times" panose="02020603050405020304" pitchFamily="18" charset="0"/>
            </a:endParaRPr>
          </a:p>
          <a:p>
            <a:pPr marL="463550" lvl="0" indent="-354013" fontAlgn="base">
              <a:buFont typeface="Wingdings" panose="05000000000000000000" pitchFamily="2" charset="2"/>
              <a:buChar char="§"/>
            </a:pPr>
            <a:r>
              <a:rPr lang="en-US" sz="2800" dirty="0">
                <a:latin typeface="Times" panose="02020603050405020304" pitchFamily="18" charset="0"/>
              </a:rPr>
              <a:t>Scalability</a:t>
            </a:r>
            <a:endParaRPr lang="en-GB" sz="2800" dirty="0">
              <a:latin typeface="Times" panose="02020603050405020304" pitchFamily="18" charset="0"/>
            </a:endParaRPr>
          </a:p>
          <a:p>
            <a:pPr marL="463550" lvl="0" indent="-354013" fontAlgn="base">
              <a:buFont typeface="Wingdings" panose="05000000000000000000" pitchFamily="2" charset="2"/>
              <a:buChar char="§"/>
            </a:pPr>
            <a:r>
              <a:rPr lang="en-US" sz="2800" dirty="0">
                <a:latin typeface="Times" panose="02020603050405020304" pitchFamily="18" charset="0"/>
              </a:rPr>
              <a:t>Flexible</a:t>
            </a:r>
            <a:endParaRPr lang="en-GB" sz="2800" dirty="0">
              <a:latin typeface="Times" panose="02020603050405020304" pitchFamily="18" charset="0"/>
            </a:endParaRPr>
          </a:p>
        </p:txBody>
      </p:sp>
      <p:sp>
        <p:nvSpPr>
          <p:cNvPr id="1048598" name="Title 1"/>
          <p:cNvSpPr txBox="1"/>
          <p:nvPr/>
        </p:nvSpPr>
        <p:spPr>
          <a:xfrm>
            <a:off x="810904" y="122471"/>
            <a:ext cx="10972800" cy="696396"/>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latin typeface="Tahoma" panose="020B0604030504040204" pitchFamily="34" charset="0"/>
                <a:ea typeface="Tahoma" panose="020B0604030504040204" pitchFamily="34" charset="0"/>
                <a:cs typeface="Tahoma" panose="020B0604030504040204" pitchFamily="34" charset="0"/>
              </a:rPr>
              <a:t>Advantages of Finger sleeve technology</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8335-B128-4309-B0A3-4F9BFAEFD3AF}"/>
              </a:ext>
            </a:extLst>
          </p:cNvPr>
          <p:cNvSpPr>
            <a:spLocks noGrp="1"/>
          </p:cNvSpPr>
          <p:nvPr>
            <p:ph type="title"/>
          </p:nvPr>
        </p:nvSpPr>
        <p:spPr>
          <a:xfrm>
            <a:off x="1066800" y="0"/>
            <a:ext cx="10058400" cy="702303"/>
          </a:xfrm>
        </p:spPr>
        <p:txBody>
          <a:bodyPr>
            <a:normAutofit fontScale="90000"/>
          </a:bodyPr>
          <a:lstStyle/>
          <a:p>
            <a:pPr fontAlgn="base"/>
            <a:r>
              <a:rPr lang="en-US" b="1" dirty="0">
                <a:latin typeface="Tahoma" panose="020B0604030504040204" pitchFamily="34" charset="0"/>
                <a:ea typeface="Tahoma" panose="020B0604030504040204" pitchFamily="34" charset="0"/>
                <a:cs typeface="Tahoma" panose="020B0604030504040204" pitchFamily="34" charset="0"/>
              </a:rPr>
              <a:t>Disadvantages of finger sleeve</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CB4631E-09E1-46A7-9151-5D8C1A0E5D61}"/>
              </a:ext>
            </a:extLst>
          </p:cNvPr>
          <p:cNvSpPr>
            <a:spLocks noGrp="1"/>
          </p:cNvSpPr>
          <p:nvPr>
            <p:ph idx="1"/>
          </p:nvPr>
        </p:nvSpPr>
        <p:spPr>
          <a:xfrm>
            <a:off x="641445" y="900751"/>
            <a:ext cx="11081982" cy="5322627"/>
          </a:xfrm>
          <a:solidFill>
            <a:schemeClr val="bg1"/>
          </a:solidFill>
        </p:spPr>
        <p:txBody>
          <a:bodyPr>
            <a:normAutofit/>
          </a:bodyPr>
          <a:lstStyle/>
          <a:p>
            <a:pPr fontAlgn="base">
              <a:lnSpc>
                <a:spcPct val="150000"/>
              </a:lnSpc>
            </a:pPr>
            <a:r>
              <a:rPr lang="en-US" sz="2400" dirty="0">
                <a:latin typeface="Times" panose="02020603050405020304" pitchFamily="18" charset="0"/>
              </a:rPr>
              <a:t>The system may offer various advantages to enterprises; however, if you’re opting for it have a look at the disadvantages below:</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Physical Disabilities</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Expensive on the Pocket</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Software Malfunction</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Security Breaches</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Fake Positives</a:t>
            </a:r>
            <a:endParaRPr lang="en-GB" sz="2400" dirty="0">
              <a:latin typeface="Times" panose="02020603050405020304" pitchFamily="18" charset="0"/>
            </a:endParaRPr>
          </a:p>
        </p:txBody>
      </p:sp>
    </p:spTree>
    <p:extLst>
      <p:ext uri="{BB962C8B-B14F-4D97-AF65-F5344CB8AC3E}">
        <p14:creationId xmlns:p14="http://schemas.microsoft.com/office/powerpoint/2010/main" val="26740869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4F07-0EA1-4DB1-8B24-6D1CA1E682CC}"/>
              </a:ext>
            </a:extLst>
          </p:cNvPr>
          <p:cNvSpPr>
            <a:spLocks noGrp="1"/>
          </p:cNvSpPr>
          <p:nvPr>
            <p:ph type="title"/>
          </p:nvPr>
        </p:nvSpPr>
        <p:spPr>
          <a:xfrm>
            <a:off x="700586" y="286603"/>
            <a:ext cx="10455094"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CONCLUSION</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A83E6D4-AEB6-43AA-953E-6B2579EBB71A}"/>
              </a:ext>
            </a:extLst>
          </p:cNvPr>
          <p:cNvSpPr>
            <a:spLocks noGrp="1"/>
          </p:cNvSpPr>
          <p:nvPr>
            <p:ph idx="1"/>
          </p:nvPr>
        </p:nvSpPr>
        <p:spPr>
          <a:xfrm>
            <a:off x="682387" y="988905"/>
            <a:ext cx="10809027" cy="5166235"/>
          </a:xfrm>
          <a:solidFill>
            <a:schemeClr val="bg1"/>
          </a:solidFill>
        </p:spPr>
        <p:txBody>
          <a:bodyPr>
            <a:normAutofit fontScale="92500" lnSpcReduction="10000"/>
          </a:bodyPr>
          <a:lstStyle/>
          <a:p>
            <a:pPr algn="just">
              <a:lnSpc>
                <a:spcPct val="150000"/>
              </a:lnSpc>
            </a:pPr>
            <a:r>
              <a:rPr lang="en-US" sz="3200" dirty="0">
                <a:latin typeface="Times" panose="02020603050405020304" pitchFamily="18" charset="0"/>
              </a:rPr>
              <a:t>In this seminar, we have presented the experimental results and in depth analysis of the Finger Sleeve prototype for navigation during walking and driving a car tasks. Finger Sleeve, a wearable navigational assistant, shows the potential of being effective navigational beacon. Preliminary studies of user reactions and feasibility of using such wearable navigational device suggest that it is an easy to use and apropos for the navigational needs of the user in present era.</a:t>
            </a:r>
            <a:endParaRPr lang="en-GB" sz="3200" dirty="0">
              <a:latin typeface="Times" panose="02020603050405020304" pitchFamily="18" charset="0"/>
            </a:endParaRPr>
          </a:p>
        </p:txBody>
      </p:sp>
    </p:spTree>
    <p:extLst>
      <p:ext uri="{BB962C8B-B14F-4D97-AF65-F5344CB8AC3E}">
        <p14:creationId xmlns:p14="http://schemas.microsoft.com/office/powerpoint/2010/main" val="28321455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FFA8D4-4FEA-4F26-8619-962CCF1E074A}"/>
              </a:ext>
            </a:extLst>
          </p:cNvPr>
          <p:cNvSpPr>
            <a:spLocks noGrp="1"/>
          </p:cNvSpPr>
          <p:nvPr>
            <p:ph type="title"/>
          </p:nvPr>
        </p:nvSpPr>
        <p:spPr>
          <a:xfrm>
            <a:off x="700586" y="286603"/>
            <a:ext cx="10455094"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RECOMMENDATIONS</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D70E39FB-8AD5-4F98-8698-C512B890A2EF}"/>
              </a:ext>
            </a:extLst>
          </p:cNvPr>
          <p:cNvSpPr>
            <a:spLocks noGrp="1"/>
          </p:cNvSpPr>
          <p:nvPr>
            <p:ph idx="1"/>
          </p:nvPr>
        </p:nvSpPr>
        <p:spPr>
          <a:xfrm>
            <a:off x="682387" y="988905"/>
            <a:ext cx="10809027" cy="5166235"/>
          </a:xfrm>
          <a:solidFill>
            <a:schemeClr val="bg1"/>
          </a:solidFill>
        </p:spPr>
        <p:txBody>
          <a:bodyPr>
            <a:normAutofit/>
          </a:bodyPr>
          <a:lstStyle/>
          <a:p>
            <a:pPr>
              <a:lnSpc>
                <a:spcPct val="150000"/>
              </a:lnSpc>
            </a:pPr>
            <a:r>
              <a:rPr lang="en-US" sz="2400" dirty="0">
                <a:latin typeface="Times" panose="02020603050405020304" pitchFamily="18" charset="0"/>
              </a:rPr>
              <a:t>Such navigational system stands a base for multiple applications, which can be extended from the basic version, such as:</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Media controller for a Smartphone.</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A wearable pointing device.</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Customizable keys to be used along with the mouse.</a:t>
            </a:r>
            <a:endParaRPr lang="en-GB" sz="2400" dirty="0">
              <a:latin typeface="Times" panose="02020603050405020304" pitchFamily="18" charset="0"/>
            </a:endParaRPr>
          </a:p>
          <a:p>
            <a:pPr marL="463550" lvl="0" indent="-354013" fontAlgn="base">
              <a:lnSpc>
                <a:spcPct val="150000"/>
              </a:lnSpc>
              <a:buFont typeface="Wingdings" panose="05000000000000000000" pitchFamily="2" charset="2"/>
              <a:buChar char="§"/>
            </a:pPr>
            <a:r>
              <a:rPr lang="en-US" sz="2400" dirty="0">
                <a:latin typeface="Times" panose="02020603050405020304" pitchFamily="18" charset="0"/>
              </a:rPr>
              <a:t>Finger sleeve can help visually impaired, but it has to be integrated with obstacle detection systems.</a:t>
            </a:r>
            <a:endParaRPr lang="en-GB" sz="2400" dirty="0">
              <a:latin typeface="Times" panose="02020603050405020304" pitchFamily="18" charset="0"/>
            </a:endParaRPr>
          </a:p>
        </p:txBody>
      </p:sp>
    </p:spTree>
    <p:extLst>
      <p:ext uri="{BB962C8B-B14F-4D97-AF65-F5344CB8AC3E}">
        <p14:creationId xmlns:p14="http://schemas.microsoft.com/office/powerpoint/2010/main" val="1808088420"/>
      </p:ext>
    </p:extLst>
  </p:cSld>
  <p:clrMapOvr>
    <a:masterClrMapping/>
  </p:clrMapOvr>
  <p:transition spd="slow">
    <p:push dir="u"/>
  </p:transition>
</p:sld>
</file>

<file path=ppt/theme/theme1.xml><?xml version="1.0" encoding="utf-8"?>
<a:theme xmlns:a="http://schemas.openxmlformats.org/drawingml/2006/main" name="Retrospec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479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Tahoma</vt:lpstr>
      <vt:lpstr>Times</vt:lpstr>
      <vt:lpstr>Times New Roman</vt:lpstr>
      <vt:lpstr>Wingdings</vt:lpstr>
      <vt:lpstr>Retrospect</vt:lpstr>
      <vt:lpstr>FINGER SLEEVE TECHNOLOGY: A WEARABLE NAVIGATION DEVICE        MOHAMMED ADAMU  ST/CS/HND/21/050      A SEMINAR PRESENTED TO THE DEPARTMENT OF COMPUTER SCIENCE, SCHOOL OF SCIENCE AND TECHNOLOGY, FEDERAL POLYTECHNIC MUBI, ADAMAWA STATE, NIGERIA       AUGUST, 2023</vt:lpstr>
      <vt:lpstr>INTRODUCTION</vt:lpstr>
      <vt:lpstr>Components of finger sleeve</vt:lpstr>
      <vt:lpstr>Architectural design of Finger Sleeve</vt:lpstr>
      <vt:lpstr>PowerPoint Presentation</vt:lpstr>
      <vt:lpstr>PowerPoint Presentation</vt:lpstr>
      <vt:lpstr>Disadvantages of finger sleeve</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9</cp:revision>
  <dcterms:created xsi:type="dcterms:W3CDTF">2021-03-29T00:17:24Z</dcterms:created>
  <dcterms:modified xsi:type="dcterms:W3CDTF">2023-07-27T08:45:08Z</dcterms:modified>
</cp:coreProperties>
</file>