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6" r:id="rId9"/>
    <p:sldId id="274" r:id="rId10"/>
    <p:sldId id="278" r:id="rId11"/>
    <p:sldId id="280" r:id="rId12"/>
    <p:sldId id="279"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9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9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9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9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9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60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06"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607"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60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09" name="Footer Placeholder 4"/>
          <p:cNvSpPr>
            <a:spLocks noGrp="1"/>
          </p:cNvSpPr>
          <p:nvPr>
            <p:ph type="ftr" sz="quarter" idx="11"/>
          </p:nvPr>
        </p:nvSpPr>
        <p:spPr/>
        <p:txBody>
          <a:bodyPr/>
          <a:lstStyle/>
          <a:p>
            <a:endParaRPr lang="en-US" dirty="0"/>
          </a:p>
        </p:txBody>
      </p:sp>
      <p:sp>
        <p:nvSpPr>
          <p:cNvPr id="104861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59" name="Title 1"/>
          <p:cNvSpPr>
            <a:spLocks noGrp="1"/>
          </p:cNvSpPr>
          <p:nvPr>
            <p:ph type="title"/>
          </p:nvPr>
        </p:nvSpPr>
        <p:spPr/>
        <p:txBody>
          <a:bodyPr/>
          <a:lstStyle/>
          <a:p>
            <a:r>
              <a:rPr lang="en-US"/>
              <a:t>Click to edit Master title style</a:t>
            </a:r>
            <a:endParaRPr lang="en-US" dirty="0"/>
          </a:p>
        </p:txBody>
      </p:sp>
      <p:sp>
        <p:nvSpPr>
          <p:cNvPr id="1048660"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1"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62" name="Footer Placeholder 4"/>
          <p:cNvSpPr>
            <a:spLocks noGrp="1"/>
          </p:cNvSpPr>
          <p:nvPr>
            <p:ph type="ftr" sz="quarter" idx="11"/>
          </p:nvPr>
        </p:nvSpPr>
        <p:spPr/>
        <p:txBody>
          <a:bodyPr/>
          <a:lstStyle/>
          <a:p>
            <a:endParaRPr lang="en-US" dirty="0"/>
          </a:p>
        </p:txBody>
      </p:sp>
      <p:sp>
        <p:nvSpPr>
          <p:cNvPr id="1048663"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4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6"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47"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49" name="Footer Placeholder 4"/>
          <p:cNvSpPr>
            <a:spLocks noGrp="1"/>
          </p:cNvSpPr>
          <p:nvPr>
            <p:ph type="ftr" sz="quarter" idx="11"/>
          </p:nvPr>
        </p:nvSpPr>
        <p:spPr/>
        <p:txBody>
          <a:bodyPr/>
          <a:lstStyle/>
          <a:p>
            <a:endParaRPr lang="en-US" dirty="0"/>
          </a:p>
        </p:txBody>
      </p:sp>
      <p:sp>
        <p:nvSpPr>
          <p:cNvPr id="104865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0" name="Title 1"/>
          <p:cNvSpPr>
            <a:spLocks noGrp="1"/>
          </p:cNvSpPr>
          <p:nvPr>
            <p:ph type="title"/>
          </p:nvPr>
        </p:nvSpPr>
        <p:spPr/>
        <p:txBody>
          <a:bodyPr/>
          <a:lstStyle>
            <a:lvl1pPr marL="0"/>
          </a:lstStyle>
          <a:p>
            <a:r>
              <a:rPr lang="en-US"/>
              <a:t>Click to edit Master title style</a:t>
            </a:r>
            <a:endParaRPr lang="en-US" dirty="0"/>
          </a:p>
        </p:txBody>
      </p:sp>
      <p:sp>
        <p:nvSpPr>
          <p:cNvPr id="1048591"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2"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593" name="Footer Placeholder 4"/>
          <p:cNvSpPr>
            <a:spLocks noGrp="1"/>
          </p:cNvSpPr>
          <p:nvPr>
            <p:ph type="ftr" sz="quarter" idx="11"/>
          </p:nvPr>
        </p:nvSpPr>
        <p:spPr/>
        <p:txBody>
          <a:bodyPr/>
          <a:lstStyle/>
          <a:p>
            <a:endParaRPr lang="en-US" dirty="0"/>
          </a:p>
        </p:txBody>
      </p:sp>
      <p:sp>
        <p:nvSpPr>
          <p:cNvPr id="1048594"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64"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5"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6"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67"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69" name="Footer Placeholder 4"/>
          <p:cNvSpPr>
            <a:spLocks noGrp="1"/>
          </p:cNvSpPr>
          <p:nvPr>
            <p:ph type="ftr" sz="quarter" idx="11"/>
          </p:nvPr>
        </p:nvSpPr>
        <p:spPr/>
        <p:txBody>
          <a:bodyPr/>
          <a:lstStyle/>
          <a:p>
            <a:endParaRPr lang="en-US" dirty="0"/>
          </a:p>
        </p:txBody>
      </p:sp>
      <p:sp>
        <p:nvSpPr>
          <p:cNvPr id="1048670"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71"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2"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3"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4"/>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75" name="Footer Placeholder 5"/>
          <p:cNvSpPr>
            <a:spLocks noGrp="1"/>
          </p:cNvSpPr>
          <p:nvPr>
            <p:ph type="ftr" sz="quarter" idx="11"/>
          </p:nvPr>
        </p:nvSpPr>
        <p:spPr/>
        <p:txBody>
          <a:bodyPr/>
          <a:lstStyle/>
          <a:p>
            <a:endParaRPr lang="en-US" dirty="0"/>
          </a:p>
        </p:txBody>
      </p:sp>
      <p:sp>
        <p:nvSpPr>
          <p:cNvPr id="1048676"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7"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78"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79"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0"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81"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2" name="Date Placeholder 6"/>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83" name="Footer Placeholder 7"/>
          <p:cNvSpPr>
            <a:spLocks noGrp="1"/>
          </p:cNvSpPr>
          <p:nvPr>
            <p:ph type="ftr" sz="quarter" idx="11"/>
          </p:nvPr>
        </p:nvSpPr>
        <p:spPr/>
        <p:txBody>
          <a:bodyPr/>
          <a:lstStyle/>
          <a:p>
            <a:endParaRPr lang="en-US" dirty="0"/>
          </a:p>
        </p:txBody>
      </p:sp>
      <p:sp>
        <p:nvSpPr>
          <p:cNvPr id="1048684"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US" dirty="0"/>
          </a:p>
        </p:txBody>
      </p:sp>
      <p:sp>
        <p:nvSpPr>
          <p:cNvPr id="1048641" name="Date Placeholder 2"/>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42" name="Footer Placeholder 3"/>
          <p:cNvSpPr>
            <a:spLocks noGrp="1"/>
          </p:cNvSpPr>
          <p:nvPr>
            <p:ph type="ftr" sz="quarter" idx="11"/>
          </p:nvPr>
        </p:nvSpPr>
        <p:spPr/>
        <p:txBody>
          <a:bodyPr/>
          <a:lstStyle/>
          <a:p>
            <a:endParaRPr lang="en-US" dirty="0"/>
          </a:p>
        </p:txBody>
      </p:sp>
      <p:sp>
        <p:nvSpPr>
          <p:cNvPr id="1048643"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3"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Date Placeholder 6"/>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586"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1048587"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85"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6"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87"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88"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90" name="Date Placeholder 4"/>
          <p:cNvSpPr>
            <a:spLocks noGrp="1"/>
          </p:cNvSpPr>
          <p:nvPr>
            <p:ph type="dt" sz="half" idx="10"/>
          </p:nvPr>
        </p:nvSpPr>
        <p:spPr>
          <a:xfrm>
            <a:off x="465512" y="6459785"/>
            <a:ext cx="2618510" cy="365125"/>
          </a:xfrm>
        </p:spPr>
        <p:txBody>
          <a:bodyPr/>
          <a:lstStyle>
            <a:lvl1pPr algn="l"/>
          </a:lstStyle>
          <a:p>
            <a:fld id="{B61BEF0D-F0BB-DE4B-95CE-6DB70DBA9567}" type="datetimeFigureOut">
              <a:rPr lang="en-US" smtClean="0"/>
              <a:t>7/27/2023</a:t>
            </a:fld>
            <a:endParaRPr lang="en-US" dirty="0"/>
          </a:p>
        </p:txBody>
      </p:sp>
      <p:sp>
        <p:nvSpPr>
          <p:cNvPr id="1048691"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1048692"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51"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2"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54"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5"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6" name="Date Placeholder 4"/>
          <p:cNvSpPr>
            <a:spLocks noGrp="1"/>
          </p:cNvSpPr>
          <p:nvPr>
            <p:ph type="dt" sz="half" idx="10"/>
          </p:nvPr>
        </p:nvSpPr>
        <p:spPr/>
        <p:txBody>
          <a:bodyPr/>
          <a:lstStyle/>
          <a:p>
            <a:fld id="{B61BEF0D-F0BB-DE4B-95CE-6DB70DBA9567}" type="datetimeFigureOut">
              <a:rPr lang="en-US" smtClean="0"/>
              <a:t>7/27/2023</a:t>
            </a:fld>
            <a:endParaRPr lang="en-US" dirty="0"/>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t>7/27/2023</a:t>
            </a:fld>
            <a:endParaRPr lang="en-US" dirty="0"/>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t>‹#›</a:t>
            </a:fld>
            <a:endParaRPr lang="en-US" dirty="0"/>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ctrTitle"/>
          </p:nvPr>
        </p:nvSpPr>
        <p:spPr>
          <a:xfrm>
            <a:off x="368968" y="245660"/>
            <a:ext cx="11486148" cy="6612339"/>
          </a:xfrm>
          <a:solidFill>
            <a:srgbClr val="FFFFFF"/>
          </a:solidFill>
          <a:ln w="25400">
            <a:noFill/>
            <a:prstDash val="solid"/>
          </a:ln>
        </p:spPr>
        <p:txBody>
          <a:bodyPr>
            <a:noAutofit/>
          </a:bodyPr>
          <a:lstStyle/>
          <a:p>
            <a:pPr algn="ctr"/>
            <a:r>
              <a:rPr lang="en-US" sz="2800" b="1" dirty="0">
                <a:latin typeface="Times" panose="02020603050405020304" pitchFamily="18" charset="0"/>
              </a:rPr>
              <a:t>DATA SECURITY USING STEGANOGRAPHY TECHNIQUE</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US" sz="2800" b="1"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SANI MUSA </a:t>
            </a:r>
            <a:br>
              <a:rPr lang="en-GB" sz="2800" dirty="0">
                <a:latin typeface="Times" panose="02020603050405020304" pitchFamily="18" charset="0"/>
              </a:rPr>
            </a:br>
            <a:r>
              <a:rPr lang="en-US" sz="2800" b="1" dirty="0">
                <a:latin typeface="Times" panose="02020603050405020304" pitchFamily="18" charset="0"/>
              </a:rPr>
              <a:t>ST/CS/HND/21/042</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A SEMINAR PRESENTED TO THE DEPARTMENT OF COMPUTER SCIENCE, SCHOOL OF SCIENCE AND TECHNOLOGY, FEDERAL POLYTECHNIC MUBI, ADAMAWA STATE, NIGERIA</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b="1" dirty="0">
                <a:latin typeface="Times" panose="02020603050405020304" pitchFamily="18" charset="0"/>
              </a:rPr>
              <a:t> </a:t>
            </a:r>
            <a:br>
              <a:rPr lang="en-GB" sz="2800" dirty="0">
                <a:latin typeface="Times" panose="02020603050405020304" pitchFamily="18" charset="0"/>
              </a:rPr>
            </a:br>
            <a:r>
              <a:rPr lang="en-US" sz="2800" dirty="0">
                <a:latin typeface="Times" panose="02020603050405020304" pitchFamily="18" charset="0"/>
              </a:rPr>
              <a:t>  </a:t>
            </a:r>
            <a:r>
              <a:rPr lang="en-US" sz="2800" b="1" cap="all" dirty="0">
                <a:latin typeface="Times" panose="02020603050405020304" pitchFamily="18" charset="0"/>
              </a:rPr>
              <a:t>AUGUST</a:t>
            </a:r>
            <a:r>
              <a:rPr lang="en-US" sz="2800" b="1" dirty="0">
                <a:latin typeface="Times" panose="02020603050405020304" pitchFamily="18" charset="0"/>
              </a:rPr>
              <a:t>, 2023</a:t>
            </a:r>
            <a:endParaRPr lang="en-GB" sz="2800" dirty="0">
              <a:latin typeface="Times"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8335-B128-4309-B0A3-4F9BFAEFD3AF}"/>
              </a:ext>
            </a:extLst>
          </p:cNvPr>
          <p:cNvSpPr>
            <a:spLocks noGrp="1"/>
          </p:cNvSpPr>
          <p:nvPr>
            <p:ph type="title"/>
          </p:nvPr>
        </p:nvSpPr>
        <p:spPr>
          <a:xfrm>
            <a:off x="1066800" y="0"/>
            <a:ext cx="10058400"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Advantages of Steganography</a:t>
            </a:r>
            <a:endParaRPr lang="en-GB" dirty="0"/>
          </a:p>
        </p:txBody>
      </p:sp>
      <p:sp>
        <p:nvSpPr>
          <p:cNvPr id="3" name="Content Placeholder 2">
            <a:extLst>
              <a:ext uri="{FF2B5EF4-FFF2-40B4-BE49-F238E27FC236}">
                <a16:creationId xmlns:a16="http://schemas.microsoft.com/office/drawing/2014/main" id="{CCB4631E-09E1-46A7-9151-5D8C1A0E5D61}"/>
              </a:ext>
            </a:extLst>
          </p:cNvPr>
          <p:cNvSpPr>
            <a:spLocks noGrp="1"/>
          </p:cNvSpPr>
          <p:nvPr>
            <p:ph idx="1"/>
          </p:nvPr>
        </p:nvSpPr>
        <p:spPr>
          <a:xfrm>
            <a:off x="641445" y="900751"/>
            <a:ext cx="11081982" cy="5322627"/>
          </a:xfrm>
          <a:solidFill>
            <a:schemeClr val="bg1"/>
          </a:solidFill>
        </p:spPr>
        <p:txBody>
          <a:bodyPr>
            <a:normAutofit fontScale="85000" lnSpcReduction="20000"/>
          </a:bodyPr>
          <a:lstStyle/>
          <a:p>
            <a:pPr marL="463550" lvl="0" indent="-354013" algn="just">
              <a:lnSpc>
                <a:spcPct val="150000"/>
              </a:lnSpc>
              <a:buFont typeface="Wingdings" panose="05000000000000000000" pitchFamily="2" charset="2"/>
              <a:buChar char="§"/>
            </a:pPr>
            <a:r>
              <a:rPr lang="en-US" sz="2400" dirty="0">
                <a:latin typeface="Times" panose="02020603050405020304" pitchFamily="18" charset="0"/>
              </a:rPr>
              <a:t>With the need of Steganography Corporation government and law enforcement agencies can connect privately.</a:t>
            </a:r>
            <a:endParaRPr lang="en-GB" sz="24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400" dirty="0">
                <a:latin typeface="Times" panose="02020603050405020304" pitchFamily="18" charset="0"/>
              </a:rPr>
              <a:t>The major objective of steganography is to connect privately in a completely imperceptible aspect and to prevent drawing uncertainty to the transmission of a hidden information. It is not to maintain others from understanding the hidden data, but it is to maintain others from thinking that the data even exists. If a steganography approach generates someone to suspect the carrier medium, thus the method has unsuccessful.</a:t>
            </a:r>
            <a:endParaRPr lang="en-GB" sz="24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400" dirty="0">
                <a:latin typeface="Times" panose="02020603050405020304" pitchFamily="18" charset="0"/>
              </a:rPr>
              <a:t>The advantage of steganography is that it can be generally used to secretly send messages without the case of the transmission being found. By using encryption, it can recognize the sender and the receiver.</a:t>
            </a:r>
            <a:endParaRPr lang="en-GB" sz="24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400" dirty="0">
                <a:latin typeface="Times" panose="02020603050405020304" pitchFamily="18" charset="0"/>
              </a:rPr>
              <a:t>Steganography has a double component of protection such as first, the file itself is secret and second, the data in it is encoded.</a:t>
            </a:r>
            <a:endParaRPr lang="en-GB" sz="2400" dirty="0">
              <a:latin typeface="Times" panose="02020603050405020304" pitchFamily="18" charset="0"/>
            </a:endParaRPr>
          </a:p>
          <a:p>
            <a:pPr algn="just">
              <a:lnSpc>
                <a:spcPct val="150000"/>
              </a:lnSpc>
            </a:pPr>
            <a:endParaRPr lang="en-GB" sz="2400" dirty="0"/>
          </a:p>
        </p:txBody>
      </p:sp>
    </p:spTree>
    <p:extLst>
      <p:ext uri="{BB962C8B-B14F-4D97-AF65-F5344CB8AC3E}">
        <p14:creationId xmlns:p14="http://schemas.microsoft.com/office/powerpoint/2010/main" val="26740869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4F07-0EA1-4DB1-8B24-6D1CA1E682CC}"/>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CONCLUSION</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A83E6D4-AEB6-43AA-953E-6B2579EBB71A}"/>
              </a:ext>
            </a:extLst>
          </p:cNvPr>
          <p:cNvSpPr>
            <a:spLocks noGrp="1"/>
          </p:cNvSpPr>
          <p:nvPr>
            <p:ph idx="1"/>
          </p:nvPr>
        </p:nvSpPr>
        <p:spPr>
          <a:xfrm>
            <a:off x="682387" y="988905"/>
            <a:ext cx="10809027" cy="5166235"/>
          </a:xfrm>
          <a:solidFill>
            <a:schemeClr val="bg1"/>
          </a:solidFill>
        </p:spPr>
        <p:txBody>
          <a:bodyPr>
            <a:normAutofit fontScale="92500" lnSpcReduction="10000"/>
          </a:bodyPr>
          <a:lstStyle/>
          <a:p>
            <a:pPr algn="just">
              <a:lnSpc>
                <a:spcPct val="150000"/>
              </a:lnSpc>
            </a:pPr>
            <a:r>
              <a:rPr lang="en-US" sz="2800" dirty="0">
                <a:latin typeface="Times" panose="02020603050405020304" pitchFamily="18" charset="0"/>
              </a:rPr>
              <a:t>In this paper, a new secure communication model has been presented that combines cryptography and steganography techniques to provide two layers of security, so the </a:t>
            </a:r>
            <a:r>
              <a:rPr lang="en-US" sz="2800" dirty="0" err="1">
                <a:latin typeface="Times" panose="02020603050405020304" pitchFamily="18" charset="0"/>
              </a:rPr>
              <a:t>steganalyst</a:t>
            </a:r>
            <a:r>
              <a:rPr lang="en-US" sz="2800" dirty="0">
                <a:latin typeface="Times" panose="02020603050405020304" pitchFamily="18" charset="0"/>
              </a:rPr>
              <a:t> can’t reach to plaintext without knowing the secret key to decrypt the ciphertext. The advantages of a steganographic file system are considerable, considering that an attacker who does not possess the name of a file and the password for accessing it cannot determine whether the file is even present. Even if a skilled attacker has unlimited access to a computer and understands it completely, a steganographic file system allows the data owner to plausibly deny that any files are hidden at all.</a:t>
            </a:r>
            <a:endParaRPr lang="en-GB" sz="2800" dirty="0">
              <a:latin typeface="Times" panose="02020603050405020304" pitchFamily="18" charset="0"/>
            </a:endParaRPr>
          </a:p>
        </p:txBody>
      </p:sp>
    </p:spTree>
    <p:extLst>
      <p:ext uri="{BB962C8B-B14F-4D97-AF65-F5344CB8AC3E}">
        <p14:creationId xmlns:p14="http://schemas.microsoft.com/office/powerpoint/2010/main" val="283214554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FFA8D4-4FEA-4F26-8619-962CCF1E074A}"/>
              </a:ext>
            </a:extLst>
          </p:cNvPr>
          <p:cNvSpPr>
            <a:spLocks noGrp="1"/>
          </p:cNvSpPr>
          <p:nvPr>
            <p:ph type="title"/>
          </p:nvPr>
        </p:nvSpPr>
        <p:spPr>
          <a:xfrm>
            <a:off x="700586" y="286603"/>
            <a:ext cx="10455094" cy="702303"/>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RECOMMENDATIONS</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D70E39FB-8AD5-4F98-8698-C512B890A2EF}"/>
              </a:ext>
            </a:extLst>
          </p:cNvPr>
          <p:cNvSpPr>
            <a:spLocks noGrp="1"/>
          </p:cNvSpPr>
          <p:nvPr>
            <p:ph idx="1"/>
          </p:nvPr>
        </p:nvSpPr>
        <p:spPr>
          <a:xfrm>
            <a:off x="682387" y="988905"/>
            <a:ext cx="10809027" cy="5166235"/>
          </a:xfrm>
          <a:solidFill>
            <a:schemeClr val="bg1"/>
          </a:solidFill>
        </p:spPr>
        <p:txBody>
          <a:bodyPr>
            <a:normAutofit lnSpcReduction="10000"/>
          </a:bodyPr>
          <a:lstStyle/>
          <a:p>
            <a:pPr algn="just">
              <a:lnSpc>
                <a:spcPct val="150000"/>
              </a:lnSpc>
            </a:pPr>
            <a:r>
              <a:rPr lang="en-US" sz="2800" dirty="0">
                <a:latin typeface="Times" panose="02020603050405020304" pitchFamily="18" charset="0"/>
              </a:rPr>
              <a:t>The following are the recommendations this paper put forward they are;</a:t>
            </a:r>
            <a:endParaRPr lang="en-GB" sz="2800" dirty="0">
              <a:latin typeface="Times" panose="02020603050405020304" pitchFamily="18" charset="0"/>
            </a:endParaRPr>
          </a:p>
          <a:p>
            <a:pPr marL="571500" lvl="0" indent="-571500" algn="just">
              <a:lnSpc>
                <a:spcPct val="150000"/>
              </a:lnSpc>
              <a:buFont typeface="+mj-lt"/>
              <a:buAutoNum type="romanLcPeriod"/>
            </a:pPr>
            <a:r>
              <a:rPr lang="en-US" sz="2800" dirty="0">
                <a:latin typeface="Times" panose="02020603050405020304" pitchFamily="18" charset="0"/>
              </a:rPr>
              <a:t>It is recommended that more review be made on the security technique and imbibe since it offers more advantages and benefits over other techniques.</a:t>
            </a:r>
            <a:endParaRPr lang="en-GB" sz="2800" dirty="0">
              <a:latin typeface="Times" panose="02020603050405020304" pitchFamily="18" charset="0"/>
            </a:endParaRPr>
          </a:p>
          <a:p>
            <a:pPr marL="571500" lvl="0" indent="-571500" algn="just">
              <a:lnSpc>
                <a:spcPct val="150000"/>
              </a:lnSpc>
              <a:buFont typeface="+mj-lt"/>
              <a:buAutoNum type="romanLcPeriod"/>
            </a:pPr>
            <a:r>
              <a:rPr lang="en-US" sz="2800" dirty="0">
                <a:latin typeface="Times" panose="02020603050405020304" pitchFamily="18" charset="0"/>
              </a:rPr>
              <a:t>It is also recommended that Steganography can make use of unlimited legal means to use any web site without attracting the attention of anybody, including the owners of the target web sites themselves and therefore be used as a major data security technique.</a:t>
            </a:r>
            <a:endParaRPr lang="en-GB" sz="2800" dirty="0">
              <a:latin typeface="Times" panose="02020603050405020304" pitchFamily="18" charset="0"/>
            </a:endParaRPr>
          </a:p>
        </p:txBody>
      </p:sp>
    </p:spTree>
    <p:extLst>
      <p:ext uri="{BB962C8B-B14F-4D97-AF65-F5344CB8AC3E}">
        <p14:creationId xmlns:p14="http://schemas.microsoft.com/office/powerpoint/2010/main" val="180808842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2344051"/>
            <a:ext cx="10515600" cy="1325563"/>
          </a:xfrm>
        </p:spPr>
        <p:txBody>
          <a:bodyPr>
            <a:normAutofit/>
          </a:bodyPr>
          <a:lstStyle/>
          <a:p>
            <a:pPr algn="ctr"/>
            <a:r>
              <a:rPr lang="en-US" sz="7200" dirty="0">
                <a:solidFill>
                  <a:schemeClr val="tx1"/>
                </a:solidFill>
                <a:latin typeface="Times New Roman" panose="02020603050405020304" pitchFamily="18" charset="0"/>
                <a:cs typeface="Times New Roman" panose="02020603050405020304" pitchFamily="18" charset="0"/>
              </a:rPr>
              <a:t>THANK YOU</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838200" y="0"/>
            <a:ext cx="10515600" cy="791570"/>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INTRODUCTION</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1048613" name="Content Placeholder 2"/>
          <p:cNvSpPr>
            <a:spLocks noGrp="1"/>
          </p:cNvSpPr>
          <p:nvPr>
            <p:ph idx="1"/>
          </p:nvPr>
        </p:nvSpPr>
        <p:spPr>
          <a:xfrm>
            <a:off x="518615" y="791570"/>
            <a:ext cx="11068333" cy="5390866"/>
          </a:xfrm>
          <a:solidFill>
            <a:schemeClr val="bg1"/>
          </a:solidFill>
        </p:spPr>
        <p:txBody>
          <a:bodyPr>
            <a:normAutofit fontScale="97500"/>
          </a:bodyPr>
          <a:lstStyle/>
          <a:p>
            <a:pPr algn="just">
              <a:lnSpc>
                <a:spcPct val="150000"/>
              </a:lnSpc>
            </a:pPr>
            <a:r>
              <a:rPr lang="en-US" sz="2400" dirty="0">
                <a:solidFill>
                  <a:schemeClr val="tx1"/>
                </a:solidFill>
                <a:latin typeface="Times" panose="02020603050405020304" pitchFamily="18" charset="0"/>
              </a:rPr>
              <a:t>Steganography is the technique of hiding secret data within an ordinary, non-secret, file or message in order to avoid detection; the secret data is then extracted at its destination. The use of steganography can be combined with encryption as an extra step for hiding or protecting data. The word </a:t>
            </a:r>
            <a:r>
              <a:rPr lang="en-US" sz="2400" i="1" dirty="0">
                <a:solidFill>
                  <a:schemeClr val="tx1"/>
                </a:solidFill>
                <a:latin typeface="Times" panose="02020603050405020304" pitchFamily="18" charset="0"/>
              </a:rPr>
              <a:t>steganography</a:t>
            </a:r>
            <a:r>
              <a:rPr lang="en-US" sz="2400" dirty="0">
                <a:solidFill>
                  <a:schemeClr val="tx1"/>
                </a:solidFill>
                <a:latin typeface="Times" panose="02020603050405020304" pitchFamily="18" charset="0"/>
              </a:rPr>
              <a:t> is derived from the Greek words </a:t>
            </a:r>
            <a:r>
              <a:rPr lang="en-US" sz="2400" i="1" dirty="0" err="1">
                <a:solidFill>
                  <a:schemeClr val="tx1"/>
                </a:solidFill>
                <a:latin typeface="Times" panose="02020603050405020304" pitchFamily="18" charset="0"/>
              </a:rPr>
              <a:t>steganos</a:t>
            </a:r>
            <a:r>
              <a:rPr lang="en-US" sz="2400" dirty="0">
                <a:solidFill>
                  <a:schemeClr val="tx1"/>
                </a:solidFill>
                <a:latin typeface="Times" panose="02020603050405020304" pitchFamily="18" charset="0"/>
              </a:rPr>
              <a:t> (meaning </a:t>
            </a:r>
            <a:r>
              <a:rPr lang="en-US" sz="2400" i="1" dirty="0">
                <a:solidFill>
                  <a:schemeClr val="tx1"/>
                </a:solidFill>
                <a:latin typeface="Times" panose="02020603050405020304" pitchFamily="18" charset="0"/>
              </a:rPr>
              <a:t>hidden</a:t>
            </a:r>
            <a:r>
              <a:rPr lang="en-US" sz="2400" dirty="0">
                <a:solidFill>
                  <a:schemeClr val="tx1"/>
                </a:solidFill>
                <a:latin typeface="Times" panose="02020603050405020304" pitchFamily="18" charset="0"/>
              </a:rPr>
              <a:t> or c</a:t>
            </a:r>
            <a:r>
              <a:rPr lang="en-US" sz="2400" i="1" dirty="0">
                <a:solidFill>
                  <a:schemeClr val="tx1"/>
                </a:solidFill>
                <a:latin typeface="Times" panose="02020603050405020304" pitchFamily="18" charset="0"/>
              </a:rPr>
              <a:t>overed</a:t>
            </a:r>
            <a:r>
              <a:rPr lang="en-US" sz="2400" dirty="0">
                <a:solidFill>
                  <a:schemeClr val="tx1"/>
                </a:solidFill>
                <a:latin typeface="Times" panose="02020603050405020304" pitchFamily="18" charset="0"/>
              </a:rPr>
              <a:t>) and the Greek root </a:t>
            </a:r>
            <a:r>
              <a:rPr lang="en-US" sz="2400" i="1" dirty="0">
                <a:solidFill>
                  <a:schemeClr val="tx1"/>
                </a:solidFill>
                <a:latin typeface="Times" panose="02020603050405020304" pitchFamily="18" charset="0"/>
              </a:rPr>
              <a:t>graph</a:t>
            </a:r>
            <a:r>
              <a:rPr lang="en-US" sz="2400" dirty="0">
                <a:solidFill>
                  <a:schemeClr val="tx1"/>
                </a:solidFill>
                <a:latin typeface="Times" panose="02020603050405020304" pitchFamily="18" charset="0"/>
              </a:rPr>
              <a:t> (meaning </a:t>
            </a:r>
            <a:r>
              <a:rPr lang="en-US" sz="2400" i="1" dirty="0">
                <a:solidFill>
                  <a:schemeClr val="tx1"/>
                </a:solidFill>
                <a:latin typeface="Times" panose="02020603050405020304" pitchFamily="18" charset="0"/>
              </a:rPr>
              <a:t>to write</a:t>
            </a:r>
            <a:r>
              <a:rPr lang="en-US" sz="2400" dirty="0">
                <a:solidFill>
                  <a:schemeClr val="tx1"/>
                </a:solidFill>
                <a:latin typeface="Times" panose="02020603050405020304" pitchFamily="18" charset="0"/>
              </a:rPr>
              <a:t>). Steganography can be used to conceal almost any type of digital content, including text, image, video or audio content; the data to be hidden can be hidden inside almost any other type of digital content. </a:t>
            </a:r>
            <a:endParaRPr lang="en-GB" sz="2400" dirty="0">
              <a:solidFill>
                <a:schemeClr val="tx1"/>
              </a:solidFill>
              <a:latin typeface="Times" panose="02020603050405020304" pitchFamily="18" charset="0"/>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1"/>
          <p:cNvSpPr>
            <a:spLocks noGrp="1"/>
          </p:cNvSpPr>
          <p:nvPr>
            <p:ph type="title"/>
          </p:nvPr>
        </p:nvSpPr>
        <p:spPr>
          <a:xfrm>
            <a:off x="838199" y="409073"/>
            <a:ext cx="10711375" cy="573566"/>
          </a:xfrm>
        </p:spPr>
        <p:txBody>
          <a:bodyPr>
            <a:normAutofit fontScale="90000"/>
          </a:bodyPr>
          <a:lstStyle/>
          <a:p>
            <a:r>
              <a:rPr lang="en-US" b="1" dirty="0">
                <a:latin typeface="Tahoma" panose="020B0604030504040204" pitchFamily="34" charset="0"/>
                <a:ea typeface="Tahoma" panose="020B0604030504040204" pitchFamily="34" charset="0"/>
                <a:cs typeface="Tahoma" panose="020B0604030504040204" pitchFamily="34" charset="0"/>
              </a:rPr>
              <a:t>Types of Approaches in Steganography</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048615" name="Content Placeholder 2"/>
          <p:cNvSpPr>
            <a:spLocks noGrp="1"/>
          </p:cNvSpPr>
          <p:nvPr>
            <p:ph idx="1"/>
          </p:nvPr>
        </p:nvSpPr>
        <p:spPr>
          <a:xfrm>
            <a:off x="682387" y="1173708"/>
            <a:ext cx="11136573" cy="5275220"/>
          </a:xfrm>
          <a:solidFill>
            <a:schemeClr val="bg1"/>
          </a:solidFill>
        </p:spPr>
        <p:txBody>
          <a:bodyPr>
            <a:normAutofit lnSpcReduction="10000"/>
          </a:bodyPr>
          <a:lstStyle/>
          <a:p>
            <a:pPr algn="just"/>
            <a:r>
              <a:rPr lang="en-US" sz="2800" dirty="0">
                <a:latin typeface="Times" panose="02020603050405020304" pitchFamily="18" charset="0"/>
              </a:rPr>
              <a:t>The steganography approaches can be divided into three types (Saleh, Aly &amp; </a:t>
            </a:r>
            <a:r>
              <a:rPr lang="en-US" sz="2800" dirty="0" err="1">
                <a:latin typeface="Times" panose="02020603050405020304" pitchFamily="18" charset="0"/>
              </a:rPr>
              <a:t>Omara</a:t>
            </a:r>
            <a:r>
              <a:rPr lang="en-US" sz="2800" dirty="0">
                <a:latin typeface="Times" panose="02020603050405020304" pitchFamily="18" charset="0"/>
              </a:rPr>
              <a:t>, 2015): </a:t>
            </a:r>
            <a:endParaRPr lang="en-GB" sz="2800" dirty="0">
              <a:latin typeface="Times" panose="02020603050405020304" pitchFamily="18" charset="0"/>
            </a:endParaRPr>
          </a:p>
          <a:p>
            <a:pPr lvl="0" algn="just" fontAlgn="base"/>
            <a:r>
              <a:rPr lang="en-US" sz="2800" b="1" i="1" dirty="0">
                <a:latin typeface="Times" panose="02020603050405020304" pitchFamily="18" charset="0"/>
              </a:rPr>
              <a:t>Pure Steganography;</a:t>
            </a:r>
            <a:r>
              <a:rPr lang="en-US" sz="2800" i="1" dirty="0">
                <a:latin typeface="Times" panose="02020603050405020304" pitchFamily="18" charset="0"/>
              </a:rPr>
              <a:t> </a:t>
            </a:r>
            <a:r>
              <a:rPr lang="en-US" sz="2800" dirty="0">
                <a:latin typeface="Times" panose="02020603050405020304" pitchFamily="18" charset="0"/>
              </a:rPr>
              <a:t>it is a technique simply uses the steganography approach only without combining other methods. It is working on hiding information within cover carrier. </a:t>
            </a:r>
            <a:endParaRPr lang="en-GB" sz="2800" dirty="0">
              <a:latin typeface="Times" panose="02020603050405020304" pitchFamily="18" charset="0"/>
            </a:endParaRPr>
          </a:p>
          <a:p>
            <a:pPr lvl="0" algn="just" fontAlgn="base"/>
            <a:r>
              <a:rPr lang="en-US" sz="2800" b="1" i="1" dirty="0">
                <a:latin typeface="Times" panose="02020603050405020304" pitchFamily="18" charset="0"/>
              </a:rPr>
              <a:t>Secret Key Steganography;</a:t>
            </a:r>
            <a:r>
              <a:rPr lang="en-US" sz="2800" i="1" dirty="0">
                <a:latin typeface="Times" panose="02020603050405020304" pitchFamily="18" charset="0"/>
              </a:rPr>
              <a:t> </a:t>
            </a:r>
            <a:r>
              <a:rPr lang="en-US" sz="2800" dirty="0">
                <a:latin typeface="Times" panose="02020603050405020304" pitchFamily="18" charset="0"/>
              </a:rPr>
              <a:t>it uses the combination of the secret key cryptography technique and the steganography approach. The idea of this type is to encrypt the secret message by secret key technique and then hide the encrypted data within cover carrier. </a:t>
            </a:r>
            <a:endParaRPr lang="en-GB" sz="2800" dirty="0">
              <a:latin typeface="Times" panose="02020603050405020304" pitchFamily="18" charset="0"/>
            </a:endParaRPr>
          </a:p>
          <a:p>
            <a:pPr lvl="0" algn="just" fontAlgn="base"/>
            <a:r>
              <a:rPr lang="en-US" sz="2800" b="1" i="1" dirty="0">
                <a:latin typeface="Times" panose="02020603050405020304" pitchFamily="18" charset="0"/>
              </a:rPr>
              <a:t>Public Key Steganography;</a:t>
            </a:r>
            <a:r>
              <a:rPr lang="en-US" sz="2800" i="1" dirty="0">
                <a:latin typeface="Times" panose="02020603050405020304" pitchFamily="18" charset="0"/>
              </a:rPr>
              <a:t> </a:t>
            </a:r>
            <a:r>
              <a:rPr lang="en-US" sz="2800" dirty="0">
                <a:latin typeface="Times" panose="02020603050405020304" pitchFamily="18" charset="0"/>
              </a:rPr>
              <a:t>it is the combination of the public key cryptography approach and the steganography approach. The idea of this type is to encrypt the secret data using the public key approach and then hide the encrypted data within cover carrier. </a:t>
            </a:r>
            <a:endParaRPr lang="en-GB" sz="2800" dirty="0">
              <a:latin typeface="Times"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838200" y="409073"/>
            <a:ext cx="10515600" cy="532623"/>
          </a:xfrm>
        </p:spPr>
        <p:txBody>
          <a:bodyPr>
            <a:noAutofit/>
          </a:bodyPr>
          <a:lstStyle/>
          <a:p>
            <a:pPr lvl="0" algn="ctr" eaLnBrk="0" fontAlgn="base" hangingPunct="0">
              <a:lnSpc>
                <a:spcPct val="100000"/>
              </a:lnSpc>
              <a:spcAft>
                <a:spcPct val="0"/>
              </a:spcAft>
            </a:pPr>
            <a:r>
              <a:rPr lang="en-US" altLang="en-US" sz="3600" b="1" dirty="0">
                <a:solidFill>
                  <a:srgbClr val="171717"/>
                </a:solidFill>
                <a:latin typeface="Tahoma" panose="020B0604030504040204" pitchFamily="34" charset="0"/>
                <a:ea typeface="Tahoma" panose="020B0604030504040204" pitchFamily="34" charset="0"/>
                <a:cs typeface="Tahoma" panose="020B0604030504040204" pitchFamily="34" charset="0"/>
              </a:rPr>
              <a:t>STEGANOGRAPHY VS CRYPTOGRAPHY</a:t>
            </a:r>
            <a:endParaRPr lang="en-GB" altLang="en-US" sz="4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2" name="Table 1">
            <a:extLst>
              <a:ext uri="{FF2B5EF4-FFF2-40B4-BE49-F238E27FC236}">
                <a16:creationId xmlns:a16="http://schemas.microsoft.com/office/drawing/2014/main" id="{F0B119B0-F0CC-4E31-9121-AC1F4EFB401F}"/>
              </a:ext>
            </a:extLst>
          </p:cNvPr>
          <p:cNvGraphicFramePr>
            <a:graphicFrameLocks noGrp="1"/>
          </p:cNvGraphicFramePr>
          <p:nvPr>
            <p:extLst>
              <p:ext uri="{D42A27DB-BD31-4B8C-83A1-F6EECF244321}">
                <p14:modId xmlns:p14="http://schemas.microsoft.com/office/powerpoint/2010/main" val="281150755"/>
              </p:ext>
            </p:extLst>
          </p:nvPr>
        </p:nvGraphicFramePr>
        <p:xfrm>
          <a:off x="838200" y="941696"/>
          <a:ext cx="10515600" cy="5425127"/>
        </p:xfrm>
        <a:graphic>
          <a:graphicData uri="http://schemas.openxmlformats.org/drawingml/2006/table">
            <a:tbl>
              <a:tblPr firstRow="1" firstCol="1" bandRow="1">
                <a:tableStyleId>{5C22544A-7EE6-4342-B048-85BDC9FD1C3A}</a:tableStyleId>
              </a:tblPr>
              <a:tblGrid>
                <a:gridCol w="1440766">
                  <a:extLst>
                    <a:ext uri="{9D8B030D-6E8A-4147-A177-3AD203B41FA5}">
                      <a16:colId xmlns:a16="http://schemas.microsoft.com/office/drawing/2014/main" val="2186172787"/>
                    </a:ext>
                  </a:extLst>
                </a:gridCol>
                <a:gridCol w="4723250">
                  <a:extLst>
                    <a:ext uri="{9D8B030D-6E8A-4147-A177-3AD203B41FA5}">
                      <a16:colId xmlns:a16="http://schemas.microsoft.com/office/drawing/2014/main" val="194497331"/>
                    </a:ext>
                  </a:extLst>
                </a:gridCol>
                <a:gridCol w="4351584">
                  <a:extLst>
                    <a:ext uri="{9D8B030D-6E8A-4147-A177-3AD203B41FA5}">
                      <a16:colId xmlns:a16="http://schemas.microsoft.com/office/drawing/2014/main" val="1183762099"/>
                    </a:ext>
                  </a:extLst>
                </a:gridCol>
              </a:tblGrid>
              <a:tr h="486362">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Parameter </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dirty="0">
                          <a:effectLst/>
                          <a:latin typeface="Times" panose="02020603050405020304" pitchFamily="18" charset="0"/>
                        </a:rPr>
                        <a:t>STEGANOGRAPHY</a:t>
                      </a:r>
                      <a:endParaRPr lang="en-GB"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dirty="0">
                          <a:effectLst/>
                          <a:latin typeface="Times" panose="02020603050405020304" pitchFamily="18" charset="0"/>
                        </a:rPr>
                        <a:t>CRYPTOGRAPHY</a:t>
                      </a:r>
                      <a:endParaRPr lang="en-GB"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3397494183"/>
                  </a:ext>
                </a:extLst>
              </a:tr>
              <a:tr h="771894">
                <a:tc>
                  <a:txBody>
                    <a:bodyPr/>
                    <a:lstStyle/>
                    <a:p>
                      <a:pPr marL="0" marR="31115" indent="0" algn="just">
                        <a:lnSpc>
                          <a:spcPct val="115000"/>
                        </a:lnSpc>
                        <a:spcBef>
                          <a:spcPts val="0"/>
                        </a:spcBef>
                        <a:spcAft>
                          <a:spcPts val="0"/>
                        </a:spcAft>
                      </a:pPr>
                      <a:r>
                        <a:rPr lang="en-US" sz="1800" dirty="0">
                          <a:effectLst/>
                          <a:latin typeface="Times" panose="02020603050405020304" pitchFamily="18" charset="0"/>
                        </a:rPr>
                        <a:t>Definition</a:t>
                      </a:r>
                      <a:endParaRPr lang="en-GB"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It is a technique to hide the existence of communication</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It’s a technique to convert data into an incomprehensible form</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609500087"/>
                  </a:ext>
                </a:extLst>
              </a:tr>
              <a:tr h="486362">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Purpose</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Keep communication secure</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Provide data protection</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875945842"/>
                  </a:ext>
                </a:extLst>
              </a:tr>
              <a:tr h="743330">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Data Visibility</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Never</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Always</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3471100178"/>
                  </a:ext>
                </a:extLst>
              </a:tr>
              <a:tr h="771894">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Data Structure</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Doesn’t alter the overall structure of data</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Alters the overall structure of data</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3760877129"/>
                  </a:ext>
                </a:extLst>
              </a:tr>
              <a:tr h="771894">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Key</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Optional, but offers more security if used</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Necessary requirement</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4001672277"/>
                  </a:ext>
                </a:extLst>
              </a:tr>
              <a:tr h="1342961">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Failure</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a:effectLst/>
                          <a:latin typeface="Times" panose="02020603050405020304" pitchFamily="18" charset="0"/>
                        </a:rPr>
                        <a:t>Once the presence of a secret message is discovered, anyone can use the secret data</a:t>
                      </a:r>
                      <a:endParaRPr lang="en-GB" sz="180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tc>
                  <a:txBody>
                    <a:bodyPr/>
                    <a:lstStyle/>
                    <a:p>
                      <a:pPr marL="0" marR="31115" indent="0" algn="just">
                        <a:lnSpc>
                          <a:spcPct val="115000"/>
                        </a:lnSpc>
                        <a:spcBef>
                          <a:spcPts val="0"/>
                        </a:spcBef>
                        <a:spcAft>
                          <a:spcPts val="0"/>
                        </a:spcAft>
                      </a:pPr>
                      <a:r>
                        <a:rPr lang="en-US" sz="1800" dirty="0">
                          <a:effectLst/>
                          <a:latin typeface="Times" panose="02020603050405020304" pitchFamily="18" charset="0"/>
                        </a:rPr>
                        <a:t>If you possess the decryption key, then you can figure out original message from the ciphertext</a:t>
                      </a:r>
                      <a:endParaRPr lang="en-GB" sz="1800" dirty="0">
                        <a:solidFill>
                          <a:srgbClr val="000000"/>
                        </a:solidFill>
                        <a:effectLst/>
                        <a:latin typeface="Times" panose="02020603050405020304" pitchFamily="18" charset="0"/>
                        <a:ea typeface="Times New Roman" panose="02020603050405020304" pitchFamily="18" charset="0"/>
                        <a:cs typeface="Times New Roman" panose="02020603050405020304" pitchFamily="18" charset="0"/>
                      </a:endParaRPr>
                    </a:p>
                  </a:txBody>
                  <a:tcPr marL="43682" marR="87363" marT="87363" marB="87363" anchor="ctr"/>
                </a:tc>
                <a:extLst>
                  <a:ext uri="{0D108BD9-81ED-4DB2-BD59-A6C34878D82A}">
                    <a16:rowId xmlns:a16="http://schemas.microsoft.com/office/drawing/2014/main" val="3830999623"/>
                  </a:ext>
                </a:extLst>
              </a:tr>
            </a:tbl>
          </a:graphicData>
        </a:graphic>
      </p:graphicFrame>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810904" y="122470"/>
            <a:ext cx="10972800" cy="860169"/>
          </a:xfrm>
        </p:spPr>
        <p:txBody>
          <a:bodyPr>
            <a:normAutofit/>
          </a:bodyPr>
          <a:lstStyle/>
          <a:p>
            <a:r>
              <a:rPr lang="en-US" b="1" dirty="0">
                <a:latin typeface="Tahoma" panose="020B0604030504040204" pitchFamily="34" charset="0"/>
                <a:ea typeface="Tahoma" panose="020B0604030504040204" pitchFamily="34" charset="0"/>
                <a:cs typeface="Tahoma" panose="020B0604030504040204" pitchFamily="34" charset="0"/>
              </a:rPr>
              <a:t>Steganography Techniques</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1048619" name="Content Placeholder 2"/>
          <p:cNvSpPr>
            <a:spLocks noGrp="1"/>
          </p:cNvSpPr>
          <p:nvPr>
            <p:ph idx="1"/>
          </p:nvPr>
        </p:nvSpPr>
        <p:spPr>
          <a:xfrm>
            <a:off x="586854" y="982640"/>
            <a:ext cx="11094284" cy="5295330"/>
          </a:xfrm>
          <a:solidFill>
            <a:schemeClr val="bg1"/>
          </a:solidFill>
        </p:spPr>
        <p:txBody>
          <a:bodyPr>
            <a:normAutofit fontScale="94286"/>
          </a:bodyPr>
          <a:lstStyle/>
          <a:p>
            <a:pPr>
              <a:lnSpc>
                <a:spcPct val="150000"/>
              </a:lnSpc>
            </a:pPr>
            <a:r>
              <a:rPr lang="en-US" sz="2800" dirty="0">
                <a:latin typeface="Times" panose="02020603050405020304" pitchFamily="18" charset="0"/>
              </a:rPr>
              <a:t>Depending on the nature of the cover object(actual object in which secret data is embedded), steganography can be divided into five types:</a:t>
            </a:r>
            <a:endParaRPr lang="en-GB" sz="2800" dirty="0">
              <a:latin typeface="Times" panose="02020603050405020304" pitchFamily="18" charset="0"/>
            </a:endParaRPr>
          </a:p>
          <a:p>
            <a:pPr marL="463550" lvl="0" indent="-350838" fontAlgn="base">
              <a:lnSpc>
                <a:spcPct val="150000"/>
              </a:lnSpc>
              <a:buFont typeface="Wingdings" panose="05000000000000000000" pitchFamily="2" charset="2"/>
              <a:buChar char="§"/>
            </a:pPr>
            <a:r>
              <a:rPr lang="en-US" sz="2800" dirty="0">
                <a:latin typeface="Times" panose="02020603050405020304" pitchFamily="18" charset="0"/>
              </a:rPr>
              <a:t>Text Steganography</a:t>
            </a:r>
            <a:endParaRPr lang="en-GB" sz="2800" dirty="0">
              <a:latin typeface="Times" panose="02020603050405020304" pitchFamily="18" charset="0"/>
            </a:endParaRPr>
          </a:p>
          <a:p>
            <a:pPr marL="463550" lvl="0" indent="-350838" fontAlgn="base">
              <a:lnSpc>
                <a:spcPct val="150000"/>
              </a:lnSpc>
              <a:buFont typeface="Wingdings" panose="05000000000000000000" pitchFamily="2" charset="2"/>
              <a:buChar char="§"/>
            </a:pPr>
            <a:r>
              <a:rPr lang="en-US" sz="2800" dirty="0">
                <a:latin typeface="Times" panose="02020603050405020304" pitchFamily="18" charset="0"/>
              </a:rPr>
              <a:t>Image Steganography</a:t>
            </a:r>
            <a:endParaRPr lang="en-GB" sz="2800" dirty="0">
              <a:latin typeface="Times" panose="02020603050405020304" pitchFamily="18" charset="0"/>
            </a:endParaRPr>
          </a:p>
          <a:p>
            <a:pPr marL="463550" lvl="0" indent="-350838" fontAlgn="base">
              <a:lnSpc>
                <a:spcPct val="150000"/>
              </a:lnSpc>
              <a:buFont typeface="Wingdings" panose="05000000000000000000" pitchFamily="2" charset="2"/>
              <a:buChar char="§"/>
            </a:pPr>
            <a:r>
              <a:rPr lang="en-US" sz="2800" dirty="0">
                <a:latin typeface="Times" panose="02020603050405020304" pitchFamily="18" charset="0"/>
              </a:rPr>
              <a:t>Video Steganography</a:t>
            </a:r>
            <a:endParaRPr lang="en-GB" sz="2800" dirty="0">
              <a:latin typeface="Times" panose="02020603050405020304" pitchFamily="18" charset="0"/>
            </a:endParaRPr>
          </a:p>
          <a:p>
            <a:pPr marL="463550" lvl="0" indent="-350838" fontAlgn="base">
              <a:lnSpc>
                <a:spcPct val="150000"/>
              </a:lnSpc>
              <a:buFont typeface="Wingdings" panose="05000000000000000000" pitchFamily="2" charset="2"/>
              <a:buChar char="§"/>
            </a:pPr>
            <a:r>
              <a:rPr lang="en-US" sz="2800" dirty="0">
                <a:latin typeface="Times" panose="02020603050405020304" pitchFamily="18" charset="0"/>
              </a:rPr>
              <a:t>Audio Steganography</a:t>
            </a:r>
            <a:endParaRPr lang="en-GB" sz="2800" dirty="0">
              <a:latin typeface="Times" panose="02020603050405020304" pitchFamily="18" charset="0"/>
            </a:endParaRPr>
          </a:p>
          <a:p>
            <a:pPr marL="463550" lvl="0" indent="-350838" fontAlgn="base">
              <a:lnSpc>
                <a:spcPct val="150000"/>
              </a:lnSpc>
              <a:buFont typeface="Wingdings" panose="05000000000000000000" pitchFamily="2" charset="2"/>
              <a:buChar char="§"/>
            </a:pPr>
            <a:r>
              <a:rPr lang="en-US" sz="2800" dirty="0">
                <a:latin typeface="Times" panose="02020603050405020304" pitchFamily="18" charset="0"/>
              </a:rPr>
              <a:t>Network Steganography</a:t>
            </a:r>
            <a:endParaRPr lang="en-GB" sz="2800" dirty="0">
              <a:latin typeface="Times" panose="02020603050405020304" pitchFamily="18" charset="0"/>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810904" y="259306"/>
            <a:ext cx="10972800" cy="859809"/>
          </a:xfrm>
        </p:spPr>
        <p:txBody>
          <a:bodyPr>
            <a:no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FACTORS TO CONSIDER IN STEGANOGRAPHY</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
        <p:nvSpPr>
          <p:cNvPr id="1048621" name="Content Placeholder 2"/>
          <p:cNvSpPr>
            <a:spLocks noGrp="1"/>
          </p:cNvSpPr>
          <p:nvPr>
            <p:ph idx="1"/>
          </p:nvPr>
        </p:nvSpPr>
        <p:spPr>
          <a:xfrm>
            <a:off x="708338" y="1119116"/>
            <a:ext cx="10972800" cy="5158854"/>
          </a:xfrm>
          <a:solidFill>
            <a:schemeClr val="bg1"/>
          </a:solidFill>
        </p:spPr>
        <p:txBody>
          <a:bodyPr>
            <a:normAutofit fontScale="97500"/>
          </a:bodyPr>
          <a:lstStyle/>
          <a:p>
            <a:pPr algn="just">
              <a:lnSpc>
                <a:spcPct val="150000"/>
              </a:lnSpc>
            </a:pPr>
            <a:r>
              <a:rPr lang="en-US" sz="2800" b="1" dirty="0">
                <a:latin typeface="Times" panose="02020603050405020304" pitchFamily="18" charset="0"/>
              </a:rPr>
              <a:t>Perceptual Transparency </a:t>
            </a:r>
            <a:endParaRPr lang="en-GB" sz="2800" b="1" dirty="0">
              <a:latin typeface="Times" panose="02020603050405020304" pitchFamily="18" charset="0"/>
            </a:endParaRPr>
          </a:p>
          <a:p>
            <a:pPr algn="just">
              <a:lnSpc>
                <a:spcPct val="150000"/>
              </a:lnSpc>
            </a:pPr>
            <a:r>
              <a:rPr lang="en-US" sz="2800" dirty="0">
                <a:latin typeface="Times" panose="02020603050405020304" pitchFamily="18" charset="0"/>
              </a:rPr>
              <a:t>One of the most important considerations while designing any algorithm that is used for data hiding is that it should perform its operation without raising any suspicion of the eavesdropper. Most steganographic techniques or data embedding techniques implicitly employ limitation of the Human Auditory System (HAS) or Human Visual System (HVS) to embed data. Some advanced perceptual models can also be used to determine the best way to embed data in order to conceal its identity (</a:t>
            </a:r>
            <a:r>
              <a:rPr lang="en-US" sz="2800" dirty="0" err="1">
                <a:latin typeface="Times" panose="02020603050405020304" pitchFamily="18" charset="0"/>
              </a:rPr>
              <a:t>Petitcolas</a:t>
            </a:r>
            <a:r>
              <a:rPr lang="en-US" sz="2800" dirty="0">
                <a:latin typeface="Times" panose="02020603050405020304" pitchFamily="18" charset="0"/>
              </a:rPr>
              <a:t>, 2019). </a:t>
            </a:r>
            <a:endParaRPr lang="en-GB" sz="2800" dirty="0">
              <a:latin typeface="Times" panose="02020603050405020304" pitchFamily="18" charset="0"/>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B89A83-81DB-410F-B741-2EF3D0AF8572}"/>
              </a:ext>
            </a:extLst>
          </p:cNvPr>
          <p:cNvSpPr>
            <a:spLocks noGrp="1"/>
          </p:cNvSpPr>
          <p:nvPr>
            <p:ph idx="1"/>
          </p:nvPr>
        </p:nvSpPr>
        <p:spPr>
          <a:xfrm>
            <a:off x="682388" y="1173707"/>
            <a:ext cx="11101316" cy="4954138"/>
          </a:xfrm>
          <a:solidFill>
            <a:schemeClr val="bg1"/>
          </a:solidFill>
        </p:spPr>
        <p:txBody>
          <a:bodyPr>
            <a:normAutofit fontScale="85000" lnSpcReduction="20000"/>
          </a:bodyPr>
          <a:lstStyle/>
          <a:p>
            <a:pPr algn="just">
              <a:lnSpc>
                <a:spcPct val="160000"/>
              </a:lnSpc>
            </a:pPr>
            <a:r>
              <a:rPr lang="en-US" sz="3200" b="1" dirty="0">
                <a:solidFill>
                  <a:schemeClr val="tx1"/>
                </a:solidFill>
                <a:latin typeface="Times" panose="02020603050405020304" pitchFamily="18" charset="0"/>
              </a:rPr>
              <a:t>Information Capacity </a:t>
            </a:r>
            <a:endParaRPr lang="en-GB" sz="3200" b="1" i="1" dirty="0">
              <a:solidFill>
                <a:schemeClr val="tx1"/>
              </a:solidFill>
              <a:latin typeface="Times" panose="02020603050405020304" pitchFamily="18" charset="0"/>
            </a:endParaRPr>
          </a:p>
          <a:p>
            <a:pPr algn="just">
              <a:lnSpc>
                <a:spcPct val="160000"/>
              </a:lnSpc>
            </a:pPr>
            <a:r>
              <a:rPr lang="en-US" sz="3200" dirty="0">
                <a:solidFill>
                  <a:schemeClr val="tx1"/>
                </a:solidFill>
                <a:latin typeface="Times" panose="02020603050405020304" pitchFamily="18" charset="0"/>
              </a:rPr>
              <a:t>The amount of information that can be embedded into a medium without modifying the medium also characterizes the robustness of the technique. Steganographic capacity is the size of information that can be hidden relative to the size of the cover image. The hidden information and the cover image should withstand any kind of transformations, such as rotation, blurring, denoising, adding noise, sharpening, scaling and other linear and non-linear filtering techniques. </a:t>
            </a:r>
            <a:endParaRPr lang="en-GB" sz="3200" dirty="0">
              <a:solidFill>
                <a:schemeClr val="tx1"/>
              </a:solidFill>
              <a:latin typeface="Times" panose="02020603050405020304" pitchFamily="18" charset="0"/>
            </a:endParaRPr>
          </a:p>
        </p:txBody>
      </p:sp>
      <p:sp>
        <p:nvSpPr>
          <p:cNvPr id="7" name="Title 1">
            <a:extLst>
              <a:ext uri="{FF2B5EF4-FFF2-40B4-BE49-F238E27FC236}">
                <a16:creationId xmlns:a16="http://schemas.microsoft.com/office/drawing/2014/main" id="{ED1E1234-884D-493F-8108-C051BC64E415}"/>
              </a:ext>
            </a:extLst>
          </p:cNvPr>
          <p:cNvSpPr>
            <a:spLocks noGrp="1"/>
          </p:cNvSpPr>
          <p:nvPr>
            <p:ph type="title"/>
          </p:nvPr>
        </p:nvSpPr>
        <p:spPr>
          <a:xfrm>
            <a:off x="810904" y="259306"/>
            <a:ext cx="10972800" cy="859809"/>
          </a:xfrm>
        </p:spPr>
        <p:txBody>
          <a:bodyPr>
            <a:noAutofit/>
          </a:bodyPr>
          <a:lstStyle/>
          <a:p>
            <a:r>
              <a:rPr lang="en-US" sz="3600" b="1" dirty="0">
                <a:latin typeface="Tahoma" panose="020B0604030504040204" pitchFamily="34" charset="0"/>
                <a:ea typeface="Tahoma" panose="020B0604030504040204" pitchFamily="34" charset="0"/>
                <a:cs typeface="Tahoma" panose="020B0604030504040204" pitchFamily="34" charset="0"/>
              </a:rPr>
              <a:t>FACTORS TO CONSIDER IN STEGANOGRAPHY</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Content Placeholder 2"/>
          <p:cNvSpPr>
            <a:spLocks noGrp="1"/>
          </p:cNvSpPr>
          <p:nvPr>
            <p:ph idx="1"/>
          </p:nvPr>
        </p:nvSpPr>
        <p:spPr>
          <a:xfrm>
            <a:off x="538518" y="1119115"/>
            <a:ext cx="11114964" cy="5158855"/>
          </a:xfrm>
          <a:solidFill>
            <a:schemeClr val="bg1"/>
          </a:solidFill>
        </p:spPr>
        <p:txBody>
          <a:bodyPr>
            <a:normAutofit fontScale="91667" lnSpcReduction="10000"/>
          </a:bodyPr>
          <a:lstStyle/>
          <a:p>
            <a:pPr algn="just">
              <a:lnSpc>
                <a:spcPct val="150000"/>
              </a:lnSpc>
            </a:pPr>
            <a:r>
              <a:rPr lang="en-US" sz="3200" b="1" dirty="0">
                <a:latin typeface="Times" panose="02020603050405020304" pitchFamily="18" charset="0"/>
              </a:rPr>
              <a:t>Tamper Proof</a:t>
            </a:r>
            <a:endParaRPr lang="en-GB" sz="3200" b="1" i="1" dirty="0">
              <a:latin typeface="Times" panose="02020603050405020304" pitchFamily="18" charset="0"/>
            </a:endParaRPr>
          </a:p>
          <a:p>
            <a:pPr algn="just">
              <a:lnSpc>
                <a:spcPct val="150000"/>
              </a:lnSpc>
            </a:pPr>
            <a:r>
              <a:rPr lang="en-US" sz="3200" dirty="0">
                <a:latin typeface="Times" panose="02020603050405020304" pitchFamily="18" charset="0"/>
              </a:rPr>
              <a:t>Tamper proofing is used to indicate that the host signal has been modified from its authored state.  Modification to the embedded data indicates that the host signal has been changed in some way. Even though the medium is not restricted in steganography, but mechanisms should be provided to detect the possible ‘corruption’ of the medium. This property assumes significance in watermarking and copyright protection schemes, where the copyright has to be effective even after modifying. </a:t>
            </a:r>
            <a:endParaRPr lang="en-GB" sz="3200" dirty="0">
              <a:latin typeface="Times" panose="02020603050405020304" pitchFamily="18" charset="0"/>
            </a:endParaRPr>
          </a:p>
        </p:txBody>
      </p:sp>
      <p:sp>
        <p:nvSpPr>
          <p:cNvPr id="6" name="Title 1">
            <a:extLst>
              <a:ext uri="{FF2B5EF4-FFF2-40B4-BE49-F238E27FC236}">
                <a16:creationId xmlns:a16="http://schemas.microsoft.com/office/drawing/2014/main" id="{41CD7DBA-2E96-435A-B50A-BF5F2FE7D133}"/>
              </a:ext>
            </a:extLst>
          </p:cNvPr>
          <p:cNvSpPr txBox="1">
            <a:spLocks/>
          </p:cNvSpPr>
          <p:nvPr/>
        </p:nvSpPr>
        <p:spPr>
          <a:xfrm>
            <a:off x="810904" y="150125"/>
            <a:ext cx="10972800" cy="859809"/>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3600" b="1" dirty="0">
                <a:latin typeface="Tahoma" panose="020B0604030504040204" pitchFamily="34" charset="0"/>
                <a:ea typeface="Tahoma" panose="020B0604030504040204" pitchFamily="34" charset="0"/>
                <a:cs typeface="Tahoma" panose="020B0604030504040204" pitchFamily="34" charset="0"/>
              </a:rPr>
              <a:t>FACTORS TO CONSIDER IN STEGANOGRAPHY</a:t>
            </a:r>
            <a:endParaRPr lang="en-GB" sz="3600"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txBox="1"/>
          <p:nvPr/>
        </p:nvSpPr>
        <p:spPr>
          <a:xfrm>
            <a:off x="538518" y="818867"/>
            <a:ext cx="11114964" cy="5459103"/>
          </a:xfrm>
          <a:prstGeom prst="rect">
            <a:avLst/>
          </a:prstGeom>
          <a:solidFill>
            <a:schemeClr val="bg1"/>
          </a:solidFill>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63550" lvl="0" indent="-354013" algn="just">
              <a:lnSpc>
                <a:spcPct val="150000"/>
              </a:lnSpc>
              <a:buFont typeface="Wingdings" panose="05000000000000000000" pitchFamily="2" charset="2"/>
              <a:buChar char="§"/>
            </a:pPr>
            <a:r>
              <a:rPr lang="en-US" dirty="0">
                <a:solidFill>
                  <a:schemeClr val="tx1"/>
                </a:solidFill>
                <a:latin typeface="Times" panose="02020603050405020304" pitchFamily="18" charset="0"/>
              </a:rPr>
              <a:t>The advantage of steganography is that messages do not send consideration to themselves. Clearly detectable encrypted message no matter how tough will stimulate suspicion, and may in themselves be compromising in countries where encryption is illegitimate.</a:t>
            </a:r>
            <a:endParaRPr lang="en-GB" dirty="0">
              <a:solidFill>
                <a:schemeClr val="tx1"/>
              </a:solidFill>
              <a:latin typeface="Times" panose="02020603050405020304" pitchFamily="18" charset="0"/>
            </a:endParaRPr>
          </a:p>
          <a:p>
            <a:pPr marL="463550" lvl="0" indent="-354013" algn="just">
              <a:lnSpc>
                <a:spcPct val="150000"/>
              </a:lnSpc>
              <a:buFont typeface="Wingdings" panose="05000000000000000000" pitchFamily="2" charset="2"/>
              <a:buChar char="§"/>
            </a:pPr>
            <a:r>
              <a:rPr lang="en-US" dirty="0">
                <a:solidFill>
                  <a:schemeClr val="tx1"/>
                </a:solidFill>
                <a:latin typeface="Times" panose="02020603050405020304" pitchFamily="18" charset="0"/>
              </a:rPr>
              <a:t>In steganography, cryptography secures the contents of a message, steganography can be said to secure both messages and connecting parties.</a:t>
            </a:r>
            <a:endParaRPr lang="en-GB" dirty="0">
              <a:solidFill>
                <a:schemeClr val="tx1"/>
              </a:solidFill>
              <a:latin typeface="Times" panose="02020603050405020304" pitchFamily="18" charset="0"/>
            </a:endParaRPr>
          </a:p>
          <a:p>
            <a:pPr marL="463550" lvl="0" indent="-354013" algn="just">
              <a:lnSpc>
                <a:spcPct val="150000"/>
              </a:lnSpc>
              <a:buFont typeface="Wingdings" panose="05000000000000000000" pitchFamily="2" charset="2"/>
              <a:buChar char="§"/>
            </a:pPr>
            <a:r>
              <a:rPr lang="en-US" dirty="0">
                <a:solidFill>
                  <a:schemeClr val="tx1"/>
                </a:solidFill>
                <a:latin typeface="Times" panose="02020603050405020304" pitchFamily="18" charset="0"/>
              </a:rPr>
              <a:t>This approach featured security, capacity, and robustness, the three needed element of steganography that creates it beneficial in hidden exchange of data through text files and creating secret communication.</a:t>
            </a:r>
            <a:endParaRPr lang="en-GB" dirty="0">
              <a:solidFill>
                <a:schemeClr val="tx1"/>
              </a:solidFill>
              <a:latin typeface="Times" panose="02020603050405020304" pitchFamily="18" charset="0"/>
            </a:endParaRPr>
          </a:p>
          <a:p>
            <a:pPr marL="463550" lvl="0" indent="-354013" algn="just">
              <a:lnSpc>
                <a:spcPct val="150000"/>
              </a:lnSpc>
              <a:buFont typeface="Wingdings" panose="05000000000000000000" pitchFamily="2" charset="2"/>
              <a:buChar char="§"/>
            </a:pPr>
            <a:r>
              <a:rPr lang="en-US" dirty="0">
                <a:solidFill>
                  <a:schemeClr val="tx1"/>
                </a:solidFill>
                <a:latin typeface="Times" panose="02020603050405020304" pitchFamily="18" charset="0"/>
              </a:rPr>
              <a:t>There are some important files carrying confidential data can be in the server in and encrypted form and No intruder can receive some beneficial information from the initial file during transmit.</a:t>
            </a:r>
            <a:endParaRPr lang="en-GB" dirty="0">
              <a:solidFill>
                <a:schemeClr val="tx1"/>
              </a:solidFill>
              <a:latin typeface="Times" panose="02020603050405020304" pitchFamily="18" charset="0"/>
            </a:endParaRPr>
          </a:p>
        </p:txBody>
      </p:sp>
      <p:sp>
        <p:nvSpPr>
          <p:cNvPr id="1048598" name="Title 1"/>
          <p:cNvSpPr txBox="1"/>
          <p:nvPr/>
        </p:nvSpPr>
        <p:spPr>
          <a:xfrm>
            <a:off x="810904" y="122471"/>
            <a:ext cx="10972800" cy="696396"/>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b="1" dirty="0">
                <a:latin typeface="Tahoma" panose="020B0604030504040204" pitchFamily="34" charset="0"/>
                <a:ea typeface="Tahoma" panose="020B0604030504040204" pitchFamily="34" charset="0"/>
                <a:cs typeface="Tahoma" panose="020B0604030504040204" pitchFamily="34" charset="0"/>
              </a:rPr>
              <a:t>Advantages of Steganography</a:t>
            </a:r>
            <a:endParaRPr lang="en-GB"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1086</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Tahoma</vt:lpstr>
      <vt:lpstr>Times</vt:lpstr>
      <vt:lpstr>Times New Roman</vt:lpstr>
      <vt:lpstr>Wingdings</vt:lpstr>
      <vt:lpstr>Retrospect</vt:lpstr>
      <vt:lpstr>DATA SECURITY USING STEGANOGRAPHY TECHNIQUE          SANI MUSA  ST/CS/HND/21/042      A SEMINAR PRESENTED TO THE DEPARTMENT OF COMPUTER SCIENCE, SCHOOL OF SCIENCE AND TECHNOLOGY, FEDERAL POLYTECHNIC MUBI, ADAMAWA STATE, NIGERIA       AUGUST, 2023</vt:lpstr>
      <vt:lpstr>INTRODUCTION</vt:lpstr>
      <vt:lpstr>Types of Approaches in Steganography</vt:lpstr>
      <vt:lpstr>STEGANOGRAPHY VS CRYPTOGRAPHY</vt:lpstr>
      <vt:lpstr>Steganography Techniques</vt:lpstr>
      <vt:lpstr>FACTORS TO CONSIDER IN STEGANOGRAPHY</vt:lpstr>
      <vt:lpstr>FACTORS TO CONSIDER IN STEGANOGRAPHY</vt:lpstr>
      <vt:lpstr>PowerPoint Presentation</vt:lpstr>
      <vt:lpstr>PowerPoint Presentation</vt:lpstr>
      <vt:lpstr>Advantages of Steganography</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5</cp:revision>
  <dcterms:created xsi:type="dcterms:W3CDTF">2021-03-29T00:17:24Z</dcterms:created>
  <dcterms:modified xsi:type="dcterms:W3CDTF">2023-07-27T08:09:07Z</dcterms:modified>
</cp:coreProperties>
</file>