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60" r:id="rId3"/>
    <p:sldId id="258" r:id="rId4"/>
    <p:sldId id="278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7860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596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574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474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8831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423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533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9827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3947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7953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4612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FF21-0463-405C-9616-8C8BD4707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968" y="313900"/>
            <a:ext cx="11486148" cy="661233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ANTIMICROBIAL ACTIVITIES OF THE AQUEOUS EXTRACT OF 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Sesamum </a:t>
            </a:r>
            <a:r>
              <a:rPr lang="en-US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indicum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AGAINST SOME COMMON PATHOGENIC MICROORGANISMS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AGBO ANTHONY IKECHUKWU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ST/BST/M/HND/21/049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 PROJECT PRESENTED TO THE DEPARTMENT OF BIOLOGICAL SCIENCE TECHNOLOGY, FEDERAL POLYTECHNIC MUBI, ADAMAWA STATE.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USMAN ALIYU MAIHA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OCTOBER,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9997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20ED9-E1E9-400F-95CF-18B1AAFE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4" y="122470"/>
            <a:ext cx="10972800" cy="86016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C9C8CB-5921-492D-97BD-AD806CB2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38" y="982640"/>
            <a:ext cx="10972800" cy="529533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In this study, the phytochemical constituent of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sesamum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indicum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 leaves extract of both extract of the test screening gave positive result but the dried extract analysis had more positive test than the fresh, the fresh extract had a positive test on saponin, tannins, steroids, and flavonoids. While negative on some parameter’s alkaloids,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Phlobatanins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, cardenolides, glycosides, steroids and flavonoids. But have negative test on Alkaloids,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Phlobatanins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, and Tannins. (Table 1).</a:t>
            </a:r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  <a:latin typeface="Times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The finding showed that the aqueous extract of both fresh and dried sesamum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indicum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 leaves had strong antimicrobial effect against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E. coli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 and staphylococcus aureus (Table 2 and 3).</a:t>
            </a:r>
          </a:p>
        </p:txBody>
      </p:sp>
    </p:spTree>
    <p:extLst>
      <p:ext uri="{BB962C8B-B14F-4D97-AF65-F5344CB8AC3E}">
        <p14:creationId xmlns:p14="http://schemas.microsoft.com/office/powerpoint/2010/main" val="276134154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0D1EDB-36D0-4220-9D97-514F566E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4" y="122470"/>
            <a:ext cx="10972800" cy="86016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FC1F5F-7792-46DE-A925-AF3B2B18D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38" y="982640"/>
            <a:ext cx="10972800" cy="529533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In conclusion, the aims and objective of this research was achieved. This finding confirmed the folkloric claims of antimicrobial effectiveness of the locally consumed </a:t>
            </a:r>
            <a:r>
              <a:rPr lang="en-US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indicum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 (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sesamum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) leaves extract in many areas of the state (Adamawa). It is very effective against bacteria. The mean inhibitory effect of the dried extract irrespective of the diluents/solvents used were higher than that of the fresh extract. For solution/extract with a low antimicrobial activity, one will need a large concentration or volume to increase its effectiveness.</a:t>
            </a: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0680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E49AD3-36F5-4DDC-B506-584DFA48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4" y="122470"/>
            <a:ext cx="10972800" cy="86016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47EBA5-B980-4298-AEA9-0F7B052F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38" y="982640"/>
            <a:ext cx="10972800" cy="5295330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463550" lvl="0" indent="-3540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Sesamum </a:t>
            </a:r>
            <a:r>
              <a:rPr lang="en-US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indicum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 leaves had strong antimicrobial effect against bacterial and can be used as natural therapist against some infection caused by bacteria.</a:t>
            </a: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latin typeface="Times" panose="02020603050405020304" pitchFamily="18" charset="0"/>
            </a:endParaRPr>
          </a:p>
          <a:p>
            <a:pPr marL="463550" lvl="0" indent="-3540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In natural therapy against bacterial infection, (pseudomonas aeruginosa) one should use highly concentrated extract from leaves as it is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midly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 effective against the tested sample.</a:t>
            </a: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latin typeface="Times" panose="02020603050405020304" pitchFamily="18" charset="0"/>
            </a:endParaRPr>
          </a:p>
          <a:p>
            <a:pPr marL="463550" lvl="0" indent="-35401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Government, Non-governmental organization and pharmaceutical companies should encourage the large-scale farming of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sesamum </a:t>
            </a:r>
            <a:r>
              <a:rPr lang="en-US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indicum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 plant.</a:t>
            </a: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6935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9BD148-AD4D-4975-88E4-D484052D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771"/>
            <a:ext cx="10515600" cy="11550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4A00E8-B4D2-4C6C-909F-A1225A387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3" y="1951630"/>
            <a:ext cx="11518232" cy="4599295"/>
          </a:xfrm>
        </p:spPr>
        <p:txBody>
          <a:bodyPr>
            <a:noAutofit/>
          </a:bodyPr>
          <a:lstStyle/>
          <a:p>
            <a:pPr marL="914400" indent="-91440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Pascoe GA,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Fariss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MW,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Olafsdottir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K, Reed DJ (1987): A role of vitamin E in protection against cell injury: Maintenance of intracellular glutathione precursors and biosynthesis. Eur J Biochem;166(1):241-7. </a:t>
            </a:r>
          </a:p>
          <a:p>
            <a:pPr marL="914400" indent="-91440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Patel M,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Murugananthan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G, Gowda KP (2012): In vivo animal models in preclinical evaluation of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antiinflammatory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activity-A review. Int J Pharm Res Allied Sci; 1:1-5. </a:t>
            </a:r>
          </a:p>
          <a:p>
            <a:pPr marL="914400" indent="-914400" algn="just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Purseglove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 (1974).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Tropical Crops; Dicotyledons.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Longman Group, London, UK. Pp 430435. </a:t>
            </a:r>
          </a:p>
          <a:p>
            <a:pPr marL="914400" indent="-914400" algn="just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Quave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 (2016). Antibiotics from nature: Traditional medicine as a source of new solutions for combating antimicrobial resistance. http://resistancecontrol.info/rdinnovation/antibiotics-from-naturetraditionalmedicine-as-a-source-of-newsolutions-for-combating-antimicrobialresistance/ retrieved 04-12-2016. </a:t>
            </a:r>
          </a:p>
          <a:p>
            <a:pPr marL="914400" indent="-91440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Rajeev JF,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Baenziger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PS, Gill KS, Eskridge KM,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Dweikat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I. Assessment of genetic diversity and relationship among a collection of US sweet sorghum germplasm by SSR markers. Molecular Breeding. 2011: 21(4):497-509.</a:t>
            </a:r>
          </a:p>
        </p:txBody>
      </p:sp>
    </p:spTree>
    <p:extLst>
      <p:ext uri="{BB962C8B-B14F-4D97-AF65-F5344CB8AC3E}">
        <p14:creationId xmlns:p14="http://schemas.microsoft.com/office/powerpoint/2010/main" val="26371709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01B4-A3ED-4A0D-881B-0DD97164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0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72526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0D2A00-2B9F-40AD-9002-6B531EEA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928"/>
            <a:ext cx="10515600" cy="11550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AIM OF THE STUDY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4C14D8-49CD-4706-B7EC-571EE8F09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038"/>
            <a:ext cx="10343147" cy="398514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</a:rPr>
              <a:t>This research work is to investigate the antimicrobial activity of </a:t>
            </a:r>
            <a:r>
              <a:rPr lang="en-US" sz="2800" i="1" dirty="0">
                <a:solidFill>
                  <a:schemeClr val="tx1"/>
                </a:solidFill>
              </a:rPr>
              <a:t>Sesamum </a:t>
            </a:r>
            <a:r>
              <a:rPr lang="en-US" sz="2800" i="1" dirty="0" err="1">
                <a:solidFill>
                  <a:schemeClr val="tx1"/>
                </a:solidFill>
              </a:rPr>
              <a:t>indicum</a:t>
            </a:r>
            <a:r>
              <a:rPr lang="en-US" sz="2800" dirty="0">
                <a:solidFill>
                  <a:schemeClr val="tx1"/>
                </a:solidFill>
              </a:rPr>
              <a:t> against some pathogenic microorganisms. 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148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9536A5-04EE-4B9F-BA87-6D3AAA7B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073"/>
            <a:ext cx="10515600" cy="1155032"/>
          </a:xfrm>
        </p:spPr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 OBJECTIVES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7AF944-7A55-49D5-B95C-557063786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" y="1795998"/>
            <a:ext cx="11136573" cy="4652929"/>
          </a:xfrm>
        </p:spPr>
        <p:txBody>
          <a:bodyPr>
            <a:normAutofit/>
          </a:bodyPr>
          <a:lstStyle/>
          <a:p>
            <a:pPr marL="463550" lvl="0" indent="-4635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To determine the phytochemical constituent of </a:t>
            </a:r>
            <a:r>
              <a:rPr lang="en-US" sz="3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sesamum </a:t>
            </a:r>
            <a:r>
              <a:rPr lang="en-US" sz="36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indicum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 leave.</a:t>
            </a: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  <a:latin typeface="Times" panose="02020603050405020304" pitchFamily="18" charset="0"/>
            </a:endParaRPr>
          </a:p>
          <a:p>
            <a:pPr marL="0" lvl="0" indent="0">
              <a:buNone/>
            </a:pPr>
            <a:endParaRPr lang="en-GB" sz="3600" dirty="0">
              <a:solidFill>
                <a:schemeClr val="tx1">
                  <a:lumMod val="95000"/>
                  <a:lumOff val="5000"/>
                </a:schemeClr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787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164581-1B8C-42A7-957F-CBC89C06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073"/>
            <a:ext cx="10515600" cy="1155032"/>
          </a:xfrm>
        </p:spPr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SPECIFIC OBJECTIVES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C11E75-3424-44CB-B62F-2804D7A0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" y="1795998"/>
            <a:ext cx="11136573" cy="4652929"/>
          </a:xfrm>
        </p:spPr>
        <p:txBody>
          <a:bodyPr>
            <a:normAutofit/>
          </a:bodyPr>
          <a:lstStyle/>
          <a:p>
            <a:pPr marL="463550" indent="-4635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To investigate the antimicrobial activity of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Sesamum </a:t>
            </a:r>
            <a:r>
              <a:rPr lang="en-US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indicum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 against some infectious bacteria and fungi (</a:t>
            </a:r>
            <a:r>
              <a:rPr lang="en-US" sz="28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E.cole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,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 </a:t>
            </a:r>
            <a:r>
              <a:rPr lang="en-US" sz="2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Staphylococcus aureus and Pseudomonas aeruginosa)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1989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C0DD172-498B-4FD6-AE09-3E223FF5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073"/>
            <a:ext cx="10515600" cy="791930"/>
          </a:xfrm>
        </p:spPr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9A5CA0-5F2B-4E46-A0A4-0F59AC900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1201003"/>
            <a:ext cx="11189819" cy="509061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Phytochemical analysis</a:t>
            </a:r>
            <a:endParaRPr lang="en-GB" sz="2800" b="1" dirty="0">
              <a:solidFill>
                <a:schemeClr val="tx1">
                  <a:lumMod val="95000"/>
                  <a:lumOff val="5000"/>
                </a:schemeClr>
              </a:solidFill>
              <a:latin typeface="Times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The different crude solvent extracts obtained by the successive extractions from the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soxhlet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 extractor were all be subjected to phytochemical screening using standard techniques of plant secondary metabolites by Harborne (1997),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Sofowora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 (2008) and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Trease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 and Evans (2009). The crude plant extract was tested for alkaloids, saponins,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phlobotannins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" panose="02020603050405020304" pitchFamily="18" charset="0"/>
              </a:rPr>
              <a:t>, tannins, flavonoids, steroids, glycosides and cardenolides. </a:t>
            </a:r>
            <a:endParaRPr lang="en-GB" sz="2800" dirty="0">
              <a:solidFill>
                <a:schemeClr val="tx1">
                  <a:lumMod val="95000"/>
                  <a:lumOff val="5000"/>
                </a:schemeClr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012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7600B2-2BB0-4CA6-912C-D7173986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4" y="122470"/>
            <a:ext cx="10972800" cy="86016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ANTIMICROBIAL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SCREENING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98BCA5-680D-4980-90A8-6CD9DFD4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38" y="982640"/>
            <a:ext cx="10972800" cy="529533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class of Antimicrobial screening of the extract will be determined</a:t>
            </a:r>
          </a:p>
          <a:p>
            <a:pPr marL="463550" indent="-341313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of Inhibition 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341313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Inhibitory Concentration  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341313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Bactericidal Concentration</a:t>
            </a:r>
            <a:endParaRPr lang="en-GB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36048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E26842-3344-4640-B06B-89F9FDFC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073"/>
            <a:ext cx="10515600" cy="791930"/>
          </a:xfrm>
        </p:spPr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13C2BC-0F39-4B6D-9C76-1C7F6F2F3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805756"/>
              </p:ext>
            </p:extLst>
          </p:nvPr>
        </p:nvGraphicFramePr>
        <p:xfrm>
          <a:off x="1337480" y="1883392"/>
          <a:ext cx="9840035" cy="4107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2962">
                  <a:extLst>
                    <a:ext uri="{9D8B030D-6E8A-4147-A177-3AD203B41FA5}">
                      <a16:colId xmlns:a16="http://schemas.microsoft.com/office/drawing/2014/main" val="463809550"/>
                    </a:ext>
                  </a:extLst>
                </a:gridCol>
                <a:gridCol w="8267073">
                  <a:extLst>
                    <a:ext uri="{9D8B030D-6E8A-4147-A177-3AD203B41FA5}">
                      <a16:colId xmlns:a16="http://schemas.microsoft.com/office/drawing/2014/main" val="3679320136"/>
                    </a:ext>
                  </a:extLst>
                </a:gridCol>
              </a:tblGrid>
              <a:tr h="9044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Test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Parameters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892930"/>
                  </a:ext>
                </a:extLst>
              </a:tr>
              <a:tr h="160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Fresh extract 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Alk          Sap         Phl          tan        earo           qty          ste             fla 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-                +            -              +             -               -             +                +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3402611"/>
                  </a:ext>
                </a:extLst>
              </a:tr>
              <a:tr h="160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Dried extract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</a:rPr>
                        <a:t>-                +            -              -              +             +             +                +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437238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92ACA73-F9E1-4F6F-AE29-E6209FB99598}"/>
              </a:ext>
            </a:extLst>
          </p:cNvPr>
          <p:cNvSpPr/>
          <p:nvPr/>
        </p:nvSpPr>
        <p:spPr>
          <a:xfrm>
            <a:off x="1087840" y="1105469"/>
            <a:ext cx="10339314" cy="567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  <a:tabLst>
                <a:tab pos="457200" algn="l"/>
                <a:tab pos="5227955" algn="l"/>
              </a:tabLs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4.1 Phytochemical/screening of </a:t>
            </a: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sesamum </a:t>
            </a:r>
            <a:r>
              <a:rPr lang="en-US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indicum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Ethonilic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extract) of fresh and dried leaves.</a:t>
            </a:r>
            <a:endParaRPr lang="en-GB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650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8EDC1B-2E0E-4DF2-99F0-BDA9D65E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073"/>
            <a:ext cx="10515600" cy="791930"/>
          </a:xfrm>
        </p:spPr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4AB773-F67F-4672-BE31-DF931A89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02447"/>
              </p:ext>
            </p:extLst>
          </p:nvPr>
        </p:nvGraphicFramePr>
        <p:xfrm>
          <a:off x="988326" y="1883390"/>
          <a:ext cx="10261979" cy="4870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35021">
                  <a:extLst>
                    <a:ext uri="{9D8B030D-6E8A-4147-A177-3AD203B41FA5}">
                      <a16:colId xmlns:a16="http://schemas.microsoft.com/office/drawing/2014/main" val="2765068740"/>
                    </a:ext>
                  </a:extLst>
                </a:gridCol>
                <a:gridCol w="5104262">
                  <a:extLst>
                    <a:ext uri="{9D8B030D-6E8A-4147-A177-3AD203B41FA5}">
                      <a16:colId xmlns:a16="http://schemas.microsoft.com/office/drawing/2014/main" val="3257338341"/>
                    </a:ext>
                  </a:extLst>
                </a:gridCol>
                <a:gridCol w="1322696">
                  <a:extLst>
                    <a:ext uri="{9D8B030D-6E8A-4147-A177-3AD203B41FA5}">
                      <a16:colId xmlns:a16="http://schemas.microsoft.com/office/drawing/2014/main" val="2058639941"/>
                    </a:ext>
                  </a:extLst>
                </a:gridCol>
              </a:tblGrid>
              <a:tr h="4954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Isolates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13" marR="45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Sensitivity to different concentration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13" marR="45513" marT="0" marB="0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effectLst/>
                        </a:rPr>
                        <a:t> </a:t>
                      </a:r>
                      <a:endParaRPr lang="en-GB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2403822"/>
                  </a:ext>
                </a:extLst>
              </a:tr>
              <a:tr h="774487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E. coli </a:t>
                      </a:r>
                      <a:endParaRPr lang="en-GB" sz="2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Staphylococcus aureus </a:t>
                      </a:r>
                      <a:endParaRPr lang="en-GB" sz="2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Pseudomonas aeruginosa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13" marR="45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200%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13" marR="45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100%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13" marR="45513" marT="0" marB="0"/>
                </a:tc>
                <a:extLst>
                  <a:ext uri="{0D108BD9-81ED-4DB2-BD59-A6C34878D82A}">
                    <a16:rowId xmlns:a16="http://schemas.microsoft.com/office/drawing/2014/main" val="29371857"/>
                  </a:ext>
                </a:extLst>
              </a:tr>
              <a:tr h="337584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10mm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12mm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5mm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13" marR="4551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8mm</a:t>
                      </a:r>
                      <a:endParaRPr lang="en-GB" sz="2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5mm</a:t>
                      </a:r>
                      <a:endParaRPr lang="en-GB" sz="2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  -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513" marR="45513" marT="0" marB="0"/>
                </a:tc>
                <a:extLst>
                  <a:ext uri="{0D108BD9-81ED-4DB2-BD59-A6C34878D82A}">
                    <a16:rowId xmlns:a16="http://schemas.microsoft.com/office/drawing/2014/main" val="269875692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9B7C9B1F-75AF-476D-8C7C-2D7A430E4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95" y="1333019"/>
            <a:ext cx="110956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5227638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2: Sensitivity to micro-organism ton aqueous textiles of the fresh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sesamum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indicum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leaves.</a:t>
            </a:r>
            <a:endParaRPr kumimoji="0" lang="en-GB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5227638" algn="l"/>
              </a:tabLst>
            </a:pPr>
            <a:endParaRPr kumimoji="0" lang="en-GB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5912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A44CD3-9FDB-4DD2-AA1E-07B64970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118"/>
            <a:ext cx="10515600" cy="791930"/>
          </a:xfrm>
        </p:spPr>
        <p:txBody>
          <a:bodyPr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  <a:endParaRPr lang="en-GB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B4F21-EF32-4AD5-91B6-6DBCFBEED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90851"/>
              </p:ext>
            </p:extLst>
          </p:nvPr>
        </p:nvGraphicFramePr>
        <p:xfrm>
          <a:off x="1167618" y="2001621"/>
          <a:ext cx="9889587" cy="4160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3253">
                  <a:extLst>
                    <a:ext uri="{9D8B030D-6E8A-4147-A177-3AD203B41FA5}">
                      <a16:colId xmlns:a16="http://schemas.microsoft.com/office/drawing/2014/main" val="3184976647"/>
                    </a:ext>
                  </a:extLst>
                </a:gridCol>
                <a:gridCol w="3483253">
                  <a:extLst>
                    <a:ext uri="{9D8B030D-6E8A-4147-A177-3AD203B41FA5}">
                      <a16:colId xmlns:a16="http://schemas.microsoft.com/office/drawing/2014/main" val="3732857628"/>
                    </a:ext>
                  </a:extLst>
                </a:gridCol>
                <a:gridCol w="2923081">
                  <a:extLst>
                    <a:ext uri="{9D8B030D-6E8A-4147-A177-3AD203B41FA5}">
                      <a16:colId xmlns:a16="http://schemas.microsoft.com/office/drawing/2014/main" val="1196946048"/>
                    </a:ext>
                  </a:extLst>
                </a:gridCol>
              </a:tblGrid>
              <a:tr h="5324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Isolates  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Sensitivity to different concentration 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070847"/>
                  </a:ext>
                </a:extLst>
              </a:tr>
              <a:tr h="532417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E. coli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Staphylococcus 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Pseudomonas aeruginosa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200%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100%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773898"/>
                  </a:ext>
                </a:extLst>
              </a:tr>
              <a:tr h="309519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15mm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11.0mm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GB" sz="200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10mm</a:t>
                      </a:r>
                      <a:endParaRPr lang="en-GB" sz="2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5mm</a:t>
                      </a:r>
                      <a:endParaRPr lang="en-GB" sz="2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GB" sz="20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5227955" algn="l"/>
                        </a:tabLst>
                      </a:pPr>
                      <a:r>
                        <a:rPr lang="en-US" sz="2000" dirty="0">
                          <a:effectLst/>
                        </a:rPr>
                        <a:t>  -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12308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96C0FF4-9D5B-48E6-90AE-1B5E6D560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88" y="1293735"/>
            <a:ext cx="115449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5227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5227638" algn="l"/>
              </a:tabLs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3 sensitivity of microorganism to aqueous extract of the dried </a:t>
            </a:r>
            <a:r>
              <a:rPr kumimoji="0" lang="en-US" altLang="en-US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sesamum indicum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leaves.</a:t>
            </a:r>
            <a:endParaRPr kumimoji="0" lang="en-GB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5227638" algn="l"/>
              </a:tabLst>
            </a:pPr>
            <a:endParaRPr kumimoji="0" lang="en-GB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15755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963</TotalTime>
  <Words>718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Times</vt:lpstr>
      <vt:lpstr>Times New Roman</vt:lpstr>
      <vt:lpstr>Wingdings</vt:lpstr>
      <vt:lpstr>Retrospect</vt:lpstr>
      <vt:lpstr>ANTIMICROBIAL ACTIVITIES OF THE AQUEOUS EXTRACT OF Sesamum indicum AGAINST SOME COMMON PATHOGENIC MICROORGANISMS     PRESENTED BY AGBO ANTHONY IKECHUKWU ST/BST/M/HND/21/049    A PROJECT PRESENTED TO THE DEPARTMENT OF BIOLOGICAL SCIENCE TECHNOLOGY, FEDERAL POLYTECHNIC MUBI, ADAMAWA STATE.   SUPERVISED BY MR. USMAN ALIYU MAIHA   OCTOBER, 2023</vt:lpstr>
      <vt:lpstr>AIM OF THE STUDY</vt:lpstr>
      <vt:lpstr>SPECIFIC OBJECTIVES</vt:lpstr>
      <vt:lpstr>SPECIFIC OBJECTIVES</vt:lpstr>
      <vt:lpstr>METHODS</vt:lpstr>
      <vt:lpstr>ANTIMICROBIAL SCREENING</vt:lpstr>
      <vt:lpstr>RESULT</vt:lpstr>
      <vt:lpstr>RESULT</vt:lpstr>
      <vt:lpstr>RESULT</vt:lpstr>
      <vt:lpstr>DISCUSSION</vt:lpstr>
      <vt:lpstr>CONCLUSION</vt:lpstr>
      <vt:lpstr>RECOMMENDATIONS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PREVALENCE OF ASCARIASIS AMONG PRIMARY SCHOOL CHILDREN OF SOME SELECTED PRIMARY SCHOOLS IN ASKIRA/UBA LOCAL GOVERNMENT AREA OF BORNO STATE, NIGERIA    PRESENTED BY     HAMMAWA DANLADI ST/BST/M/HND/18/009     A PROJECT WORK PRESENTED TO THE DEPARTMENT OF BIOLOGICAL SCIOENCE TECHNOLOGY, FEDERAL POLYTECHNIC MUBI, ADAMAWA STATE.   SUPERVISED BY Dr. MICHAEL AWI    MARCH, 2021</dc:title>
  <dc:creator>AKAMSHU GABRIEL</dc:creator>
  <cp:lastModifiedBy>KPONKIUS</cp:lastModifiedBy>
  <cp:revision>43</cp:revision>
  <dcterms:created xsi:type="dcterms:W3CDTF">2021-03-29T06:17:24Z</dcterms:created>
  <dcterms:modified xsi:type="dcterms:W3CDTF">2023-10-02T20:04:25Z</dcterms:modified>
</cp:coreProperties>
</file>