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76" r:id="rId3"/>
    <p:sldId id="260" r:id="rId4"/>
    <p:sldId id="258" r:id="rId5"/>
    <p:sldId id="286" r:id="rId6"/>
    <p:sldId id="288" r:id="rId7"/>
    <p:sldId id="262" r:id="rId8"/>
    <p:sldId id="280" r:id="rId9"/>
    <p:sldId id="287" r:id="rId10"/>
    <p:sldId id="275" r:id="rId11"/>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8/21/2023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edicalnewstoday.com/info/obesity/how-much-should-i-weigh.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p:spPr>
        <p:txBody>
          <a:bodyPr>
            <a:noAutofit/>
          </a:bodyPr>
          <a:lstStyle/>
          <a:p>
            <a:pPr algn="ctr"/>
            <a:r>
              <a:rPr lang="en-GB" sz="3000" b="1" dirty="0">
                <a:solidFill>
                  <a:schemeClr val="tx1"/>
                </a:solidFill>
                <a:latin typeface="Times" panose="02020603050405020304" pitchFamily="18" charset="0"/>
                <a:cs typeface="Times New Roman" panose="02020603050405020304" pitchFamily="18" charset="0"/>
              </a:rPr>
              <a:t> </a:t>
            </a:r>
            <a:r>
              <a:rPr lang="en-US" sz="3000" b="1" dirty="0">
                <a:solidFill>
                  <a:schemeClr val="tx1"/>
                </a:solidFill>
                <a:effectLst>
                  <a:outerShdw blurRad="38100" dist="19050" dir="2700000" algn="tl">
                    <a:schemeClr val="dk1">
                      <a:alpha val="40000"/>
                    </a:schemeClr>
                  </a:outerShdw>
                </a:effectLst>
                <a:latin typeface="Times" panose="02020603050405020304" pitchFamily="18" charset="0"/>
              </a:rPr>
              <a:t>HEALTH BENEFIT OF </a:t>
            </a:r>
            <a:r>
              <a:rPr lang="en-US" sz="3000" b="1" i="1" dirty="0" err="1">
                <a:solidFill>
                  <a:schemeClr val="tx1"/>
                </a:solidFill>
                <a:effectLst>
                  <a:outerShdw blurRad="38100" dist="19050" dir="2700000" algn="tl">
                    <a:schemeClr val="dk1">
                      <a:alpha val="40000"/>
                    </a:schemeClr>
                  </a:outerShdw>
                </a:effectLst>
                <a:latin typeface="Times" panose="02020603050405020304" pitchFamily="18" charset="0"/>
              </a:rPr>
              <a:t>Eruca</a:t>
            </a:r>
            <a:r>
              <a:rPr lang="en-US" sz="3000" b="1" i="1" dirty="0">
                <a:solidFill>
                  <a:schemeClr val="tx1"/>
                </a:solidFill>
                <a:effectLst>
                  <a:outerShdw blurRad="38100" dist="19050" dir="2700000" algn="tl">
                    <a:schemeClr val="dk1">
                      <a:alpha val="40000"/>
                    </a:schemeClr>
                  </a:outerShdw>
                </a:effectLst>
                <a:latin typeface="Times" panose="02020603050405020304" pitchFamily="18" charset="0"/>
              </a:rPr>
              <a:t> sativa </a:t>
            </a:r>
            <a:r>
              <a:rPr lang="en-US" sz="3000" b="1" dirty="0">
                <a:solidFill>
                  <a:schemeClr val="tx1"/>
                </a:solidFill>
                <a:effectLst>
                  <a:outerShdw blurRad="38100" dist="19050" dir="2700000" algn="tl">
                    <a:schemeClr val="dk1">
                      <a:alpha val="40000"/>
                    </a:schemeClr>
                  </a:outerShdw>
                </a:effectLst>
                <a:latin typeface="Times" panose="02020603050405020304" pitchFamily="18" charset="0"/>
              </a:rPr>
              <a:t>plant (Arugula or salad rocket) </a:t>
            </a:r>
            <a:br>
              <a:rPr lang="en-GB" sz="3000" dirty="0">
                <a:solidFill>
                  <a:schemeClr val="tx1"/>
                </a:solidFill>
                <a:latin typeface="Times" panose="02020603050405020304" pitchFamily="18" charset="0"/>
              </a:rPr>
            </a:br>
            <a:br>
              <a:rPr lang="en-GB" sz="3000" dirty="0">
                <a:solidFill>
                  <a:schemeClr val="tx1"/>
                </a:solidFill>
                <a:latin typeface="Times" panose="02020603050405020304" pitchFamily="18" charset="0"/>
              </a:rPr>
            </a:b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t>
            </a:r>
            <a:br>
              <a:rPr lang="en-US" sz="3000" b="1" dirty="0">
                <a:solidFill>
                  <a:schemeClr val="tx1"/>
                </a:solidFill>
                <a:latin typeface="Times" panose="02020603050405020304" pitchFamily="18" charset="0"/>
                <a:cs typeface="Times New Roman" panose="02020603050405020304" pitchFamily="18" charset="0"/>
              </a:rPr>
            </a:b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PRESENTED BY</a:t>
            </a:r>
            <a:br>
              <a:rPr lang="en-GB" sz="3000" dirty="0">
                <a:solidFill>
                  <a:schemeClr val="tx1"/>
                </a:solidFill>
                <a:latin typeface="Times" panose="02020603050405020304" pitchFamily="18" charset="0"/>
                <a:cs typeface="Times New Roman" panose="02020603050405020304" pitchFamily="18" charset="0"/>
              </a:rPr>
            </a:br>
            <a:r>
              <a:rPr lang="en-US" sz="3600" b="1" dirty="0">
                <a:solidFill>
                  <a:schemeClr val="tx1"/>
                </a:solidFill>
                <a:latin typeface="Times" panose="02020603050405020304" pitchFamily="18" charset="0"/>
              </a:rPr>
              <a:t>AGBO ANTHONY IKECHUKWU</a:t>
            </a:r>
            <a:br>
              <a:rPr lang="en-GB" sz="3600" dirty="0">
                <a:solidFill>
                  <a:schemeClr val="tx1"/>
                </a:solidFill>
                <a:latin typeface="Times" panose="02020603050405020304" pitchFamily="18" charset="0"/>
              </a:rPr>
            </a:br>
            <a:r>
              <a:rPr lang="en-US" sz="3600" b="1" dirty="0">
                <a:solidFill>
                  <a:schemeClr val="tx1"/>
                </a:solidFill>
                <a:latin typeface="Times" panose="02020603050405020304" pitchFamily="18" charset="0"/>
              </a:rPr>
              <a:t>ST/BST/M/HND/21/049</a:t>
            </a:r>
            <a:br>
              <a:rPr lang="en-GB" sz="3600" dirty="0">
                <a:solidFill>
                  <a:schemeClr val="tx1"/>
                </a:solidFill>
                <a:latin typeface="Times" panose="02020603050405020304" pitchFamily="18" charset="0"/>
              </a:rPr>
            </a:b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t>
            </a:r>
            <a:br>
              <a:rPr lang="en-US" sz="3000" b="1"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 SEMINAR PRESENTED TO THE DEPARTMENT OF BIOLOGICAL SCIENCE TECHNOLOGY, FEDERAL POLYTECHNIC MUBI, ADAMAWA STATE.</a:t>
            </a: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t>
            </a:r>
            <a:br>
              <a:rPr lang="en-US" sz="3000" b="1"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AUGUST, 2023</a:t>
            </a:r>
            <a:endParaRPr lang="en-GB" sz="3000" dirty="0">
              <a:solidFill>
                <a:schemeClr val="tx1"/>
              </a:solidFill>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668741" y="286603"/>
            <a:ext cx="10486939"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668741" y="988907"/>
            <a:ext cx="10999518" cy="5257348"/>
          </a:xfrm>
          <a:solidFill>
            <a:schemeClr val="bg1"/>
          </a:solidFill>
        </p:spPr>
        <p:txBody>
          <a:bodyPr>
            <a:normAutofit/>
          </a:bodyPr>
          <a:lstStyle/>
          <a:p>
            <a:pPr algn="just">
              <a:lnSpc>
                <a:spcPct val="150000"/>
              </a:lnSpc>
            </a:pPr>
            <a:r>
              <a:rPr lang="en-US" dirty="0">
                <a:solidFill>
                  <a:schemeClr val="tx1"/>
                </a:solidFill>
                <a:latin typeface="Times" panose="02020603050405020304" pitchFamily="18" charset="0"/>
              </a:rPr>
              <a:t>Arugula botanically known as </a:t>
            </a:r>
            <a:r>
              <a:rPr lang="en-US" i="1" dirty="0" err="1">
                <a:solidFill>
                  <a:schemeClr val="tx1"/>
                </a:solidFill>
                <a:latin typeface="Times" panose="02020603050405020304" pitchFamily="18" charset="0"/>
              </a:rPr>
              <a:t>Eruca</a:t>
            </a:r>
            <a:r>
              <a:rPr lang="en-US" i="1" dirty="0">
                <a:solidFill>
                  <a:schemeClr val="tx1"/>
                </a:solidFill>
                <a:latin typeface="Times" panose="02020603050405020304" pitchFamily="18" charset="0"/>
              </a:rPr>
              <a:t> sativa </a:t>
            </a:r>
            <a:r>
              <a:rPr lang="en-US" dirty="0">
                <a:solidFill>
                  <a:schemeClr val="tx1"/>
                </a:solidFill>
                <a:latin typeface="Times" panose="02020603050405020304" pitchFamily="18" charset="0"/>
              </a:rPr>
              <a:t>is an annual plant of the family Brassicaceae. It is often grown as leaf vegetable but sometimes for it stem and seed. </a:t>
            </a:r>
            <a:r>
              <a:rPr lang="en-US" i="1" dirty="0">
                <a:solidFill>
                  <a:schemeClr val="tx1"/>
                </a:solidFill>
                <a:latin typeface="Times" panose="02020603050405020304" pitchFamily="18" charset="0"/>
              </a:rPr>
              <a:t>E. sativa</a:t>
            </a:r>
            <a:r>
              <a:rPr lang="en-US" dirty="0">
                <a:solidFill>
                  <a:schemeClr val="tx1"/>
                </a:solidFill>
                <a:latin typeface="Times" panose="02020603050405020304" pitchFamily="18" charset="0"/>
              </a:rPr>
              <a:t> is an edible  plant growing 20-100cm in height, It is also an herb vegetable  and  native to central and southern Europe, but have also been spread to Northern America (Nature  S., 2007). It is also considered as medicinal plant. In fact, it is known for its astringent, emollient, digestive, laxative, depurative, tonic, and stimulant. It exhibit antiulcer effects, anticancer activity in preventing the Melanoma growth and contain a broad range of phytochemical (e.g. vitamin C, flavonoids, carotenoids, fibers and </a:t>
            </a:r>
            <a:r>
              <a:rPr lang="en-US" dirty="0" err="1">
                <a:solidFill>
                  <a:schemeClr val="tx1"/>
                </a:solidFill>
                <a:latin typeface="Times" panose="02020603050405020304" pitchFamily="18" charset="0"/>
              </a:rPr>
              <a:t>glucosinolaes</a:t>
            </a:r>
            <a:r>
              <a:rPr lang="en-US" dirty="0">
                <a:solidFill>
                  <a:schemeClr val="tx1"/>
                </a:solidFill>
                <a:latin typeface="Times" panose="02020603050405020304" pitchFamily="18" charset="0"/>
              </a:rPr>
              <a:t>) known by their health benefits (Sharma, 2009). This plant </a:t>
            </a:r>
            <a:r>
              <a:rPr lang="en-US" i="1" dirty="0">
                <a:solidFill>
                  <a:schemeClr val="tx1"/>
                </a:solidFill>
                <a:latin typeface="Times" panose="02020603050405020304" pitchFamily="18" charset="0"/>
              </a:rPr>
              <a:t>E. sativa</a:t>
            </a:r>
            <a:r>
              <a:rPr lang="en-US" dirty="0">
                <a:solidFill>
                  <a:schemeClr val="tx1"/>
                </a:solidFill>
                <a:latin typeface="Times" panose="02020603050405020304" pitchFamily="18" charset="0"/>
              </a:rPr>
              <a:t> contains 67 volatile components representing 96.52% of the oil. It contains both saturated and unsaturated fatty acid. The nutritional value of food is due of the energy and nutrients necessary for the function of the human organism provided by food. </a:t>
            </a:r>
            <a:endParaRPr lang="en-GB" dirty="0">
              <a:solidFill>
                <a:schemeClr val="tx1"/>
              </a:solidFill>
              <a:latin typeface="Times" panose="02020603050405020304" pitchFamily="18" charset="0"/>
            </a:endParaRP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298337"/>
            <a:ext cx="10515600" cy="1155032"/>
          </a:xfrm>
        </p:spPr>
        <p:txBody>
          <a:bodyPr>
            <a:normAutofit/>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AIM OF THE STUDY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838200" y="1453370"/>
            <a:ext cx="10343147" cy="4428816"/>
          </a:xfrm>
          <a:solidFill>
            <a:schemeClr val="bg1"/>
          </a:solidFill>
        </p:spPr>
        <p:txBody>
          <a:bodyPr>
            <a:normAutofit/>
          </a:bodyPr>
          <a:lstStyle/>
          <a:p>
            <a:pPr algn="just">
              <a:lnSpc>
                <a:spcPct val="150000"/>
              </a:lnSpc>
            </a:pPr>
            <a:r>
              <a:rPr lang="en-US" sz="2400" dirty="0">
                <a:solidFill>
                  <a:schemeClr val="tx1"/>
                </a:solidFill>
                <a:latin typeface="Times" panose="02020603050405020304" pitchFamily="18" charset="0"/>
              </a:rPr>
              <a:t>The aim of this article is to understand the specific health benefits of consuming </a:t>
            </a:r>
            <a:r>
              <a:rPr lang="en-US" sz="2400" i="1" dirty="0" err="1">
                <a:solidFill>
                  <a:schemeClr val="tx1"/>
                </a:solidFill>
                <a:latin typeface="Times" panose="02020603050405020304" pitchFamily="18" charset="0"/>
              </a:rPr>
              <a:t>Eruca</a:t>
            </a:r>
            <a:r>
              <a:rPr lang="en-US" sz="2400" i="1" dirty="0">
                <a:solidFill>
                  <a:schemeClr val="tx1"/>
                </a:solidFill>
                <a:latin typeface="Times" panose="02020603050405020304" pitchFamily="18" charset="0"/>
              </a:rPr>
              <a:t> sativa</a:t>
            </a:r>
            <a:r>
              <a:rPr lang="en-US" sz="2400" dirty="0">
                <a:solidFill>
                  <a:schemeClr val="tx1"/>
                </a:solidFill>
                <a:latin typeface="Times" panose="02020603050405020304" pitchFamily="18" charset="0"/>
              </a:rPr>
              <a:t> plant and its potential role in promoting overall well-being.</a:t>
            </a:r>
            <a:endParaRPr lang="en-GB" sz="4000" dirty="0">
              <a:solidFill>
                <a:schemeClr val="tx1"/>
              </a:solidFill>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536A5-04EE-4B9F-BA87-6D3AAA7B9360}"/>
              </a:ext>
            </a:extLst>
          </p:cNvPr>
          <p:cNvSpPr>
            <a:spLocks noGrp="1"/>
          </p:cNvSpPr>
          <p:nvPr>
            <p:ph type="title"/>
          </p:nvPr>
        </p:nvSpPr>
        <p:spPr>
          <a:xfrm>
            <a:off x="838200" y="409073"/>
            <a:ext cx="10515600" cy="1155032"/>
          </a:xfrm>
        </p:spPr>
        <p:txBody>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SPECIFIC OBJECTIVES</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2F7AF944-7A55-49D5-B95C-557063786142}"/>
              </a:ext>
            </a:extLst>
          </p:cNvPr>
          <p:cNvSpPr>
            <a:spLocks noGrp="1"/>
          </p:cNvSpPr>
          <p:nvPr>
            <p:ph idx="1"/>
          </p:nvPr>
        </p:nvSpPr>
        <p:spPr>
          <a:xfrm>
            <a:off x="668739" y="1692323"/>
            <a:ext cx="11136573" cy="4244454"/>
          </a:xfrm>
          <a:solidFill>
            <a:schemeClr val="bg1"/>
          </a:solidFill>
        </p:spPr>
        <p:txBody>
          <a:bodyPr>
            <a:normAutofit/>
          </a:bodyPr>
          <a:lstStyle/>
          <a:p>
            <a:pPr algn="just">
              <a:lnSpc>
                <a:spcPct val="150000"/>
              </a:lnSpc>
            </a:pPr>
            <a:r>
              <a:rPr lang="en-US" sz="2400" dirty="0">
                <a:solidFill>
                  <a:schemeClr val="tx1"/>
                </a:solidFill>
                <a:latin typeface="Times" panose="02020603050405020304" pitchFamily="18" charset="0"/>
              </a:rPr>
              <a:t>To investigate the importance of the vegetable for human health base on its antioxidant, anti-inflammatory, anticancer, ant-proliferative, and anti-angiogenesis properties, as well as its rich chemical and phytochemical composition. </a:t>
            </a:r>
            <a:endParaRPr lang="en-GB" sz="2400" dirty="0">
              <a:solidFill>
                <a:schemeClr val="tx1"/>
              </a:solidFill>
              <a:latin typeface="Times" panose="02020603050405020304" pitchFamily="18" charset="0"/>
            </a:endParaRPr>
          </a:p>
        </p:txBody>
      </p:sp>
    </p:spTree>
    <p:extLst>
      <p:ext uri="{BB962C8B-B14F-4D97-AF65-F5344CB8AC3E}">
        <p14:creationId xmlns:p14="http://schemas.microsoft.com/office/powerpoint/2010/main" val="13830787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3C4DB96-C44E-4DE5-A7B8-89019B9BB2DD}"/>
              </a:ext>
            </a:extLst>
          </p:cNvPr>
          <p:cNvSpPr>
            <a:spLocks noGrp="1"/>
          </p:cNvSpPr>
          <p:nvPr>
            <p:ph idx="1"/>
          </p:nvPr>
        </p:nvSpPr>
        <p:spPr>
          <a:xfrm>
            <a:off x="708338" y="313899"/>
            <a:ext cx="10972800" cy="5882185"/>
          </a:xfrm>
          <a:solidFill>
            <a:schemeClr val="bg1"/>
          </a:solidFill>
          <a:ln>
            <a:noFill/>
          </a:ln>
        </p:spPr>
        <p:txBody>
          <a:bodyPr>
            <a:normAutofit fontScale="85000" lnSpcReduction="20000"/>
          </a:bodyPr>
          <a:lstStyle/>
          <a:p>
            <a:pPr algn="just"/>
            <a:r>
              <a:rPr lang="en-US" sz="1800" b="1" dirty="0">
                <a:solidFill>
                  <a:schemeClr val="tx1"/>
                </a:solidFill>
                <a:latin typeface="Times" panose="02020603050405020304" pitchFamily="18" charset="0"/>
              </a:rPr>
              <a:t>ARUGULA NUTRITION FACTS</a:t>
            </a:r>
            <a:endParaRPr lang="en-GB" sz="1800" b="1" dirty="0">
              <a:solidFill>
                <a:schemeClr val="tx1"/>
              </a:solidFill>
              <a:latin typeface="Times" panose="02020603050405020304" pitchFamily="18" charset="0"/>
            </a:endParaRPr>
          </a:p>
          <a:p>
            <a:pPr algn="just">
              <a:lnSpc>
                <a:spcPct val="150000"/>
              </a:lnSpc>
            </a:pPr>
            <a:r>
              <a:rPr lang="en-US" sz="1800" dirty="0">
                <a:solidFill>
                  <a:schemeClr val="tx1"/>
                </a:solidFill>
                <a:latin typeface="Times" panose="02020603050405020304" pitchFamily="18" charset="0"/>
              </a:rPr>
              <a:t>According to the USDA National Nutrient Database, arugula is a leafy green plant which is known to be packed with vitamins, minerals, and antioxidants. Amongst minerals, it provides calcium, potassium, phosphorus, magnesium, and sodium. It has high levels of vitamin C, and folic acid, fat-soluble vitamins A, E and K (but not D), and small amounts of other B vitamins (</a:t>
            </a:r>
            <a:r>
              <a:rPr lang="en-US" sz="1800" dirty="0" err="1">
                <a:solidFill>
                  <a:schemeClr val="tx1"/>
                </a:solidFill>
                <a:latin typeface="Times" panose="02020603050405020304" pitchFamily="18" charset="0"/>
              </a:rPr>
              <a:t>Dusek</a:t>
            </a:r>
            <a:r>
              <a:rPr lang="en-US" sz="1800" dirty="0">
                <a:solidFill>
                  <a:schemeClr val="tx1"/>
                </a:solidFill>
                <a:latin typeface="Times" panose="02020603050405020304" pitchFamily="18" charset="0"/>
              </a:rPr>
              <a:t>, 2013). It is packed with antioxidants, phytochemicals, and carotenoids. As compared to other leafy greens, arugula is low in oxalates, which are chemicals that inhibit the absorption of minerals into the body. All in all, arugula is a low-calorie, nutrient-rich food (Zafar, 2008).</a:t>
            </a:r>
          </a:p>
          <a:p>
            <a:pPr algn="just">
              <a:lnSpc>
                <a:spcPct val="160000"/>
              </a:lnSpc>
            </a:pPr>
            <a:r>
              <a:rPr lang="en-US" b="1" dirty="0">
                <a:solidFill>
                  <a:schemeClr val="tx1"/>
                </a:solidFill>
                <a:latin typeface="Times" panose="02020603050405020304" pitchFamily="18" charset="0"/>
              </a:rPr>
              <a:t>CHEMICAL COMPOSITION </a:t>
            </a:r>
            <a:endParaRPr lang="en-GB" b="1" dirty="0">
              <a:solidFill>
                <a:schemeClr val="tx1"/>
              </a:solidFill>
              <a:latin typeface="Times" panose="02020603050405020304" pitchFamily="18" charset="0"/>
            </a:endParaRPr>
          </a:p>
          <a:p>
            <a:pPr algn="just">
              <a:lnSpc>
                <a:spcPct val="160000"/>
              </a:lnSpc>
            </a:pPr>
            <a:r>
              <a:rPr lang="en-US" dirty="0">
                <a:solidFill>
                  <a:schemeClr val="tx1"/>
                </a:solidFill>
                <a:latin typeface="Times" panose="02020603050405020304" pitchFamily="18" charset="0"/>
              </a:rPr>
              <a:t>Erucic and </a:t>
            </a:r>
            <a:r>
              <a:rPr lang="en-US" dirty="0" err="1">
                <a:solidFill>
                  <a:schemeClr val="tx1"/>
                </a:solidFill>
                <a:latin typeface="Times" panose="02020603050405020304" pitchFamily="18" charset="0"/>
              </a:rPr>
              <a:t>taramira</a:t>
            </a:r>
            <a:r>
              <a:rPr lang="en-US" dirty="0">
                <a:solidFill>
                  <a:schemeClr val="tx1"/>
                </a:solidFill>
                <a:latin typeface="Times" panose="02020603050405020304" pitchFamily="18" charset="0"/>
              </a:rPr>
              <a:t> petroleum oleic acids, which are found to correspond to the literature values, represented 40.8% and 22.3% of the complete fatty acid composition (Ahmad, 2009). The </a:t>
            </a:r>
            <a:r>
              <a:rPr lang="en-US" dirty="0" err="1">
                <a:solidFill>
                  <a:schemeClr val="tx1"/>
                </a:solidFill>
                <a:latin typeface="Times" panose="02020603050405020304" pitchFamily="18" charset="0"/>
              </a:rPr>
              <a:t>taramira</a:t>
            </a:r>
            <a:r>
              <a:rPr lang="en-US" dirty="0">
                <a:solidFill>
                  <a:schemeClr val="tx1"/>
                </a:solidFill>
                <a:latin typeface="Times" panose="02020603050405020304" pitchFamily="18" charset="0"/>
              </a:rPr>
              <a:t> oil fatty acid profile was nearer than that of canola oil for mustard seed. GCMS analysis is used for the characterization of essential oils (Khan, 2014). The fact that erucic acid is produces unpalatable flavors, and has connections to the heart problems, is why it is not used as a cooking medium. The ester level of </a:t>
            </a:r>
            <a:r>
              <a:rPr lang="en-US" dirty="0" err="1">
                <a:solidFill>
                  <a:schemeClr val="tx1"/>
                </a:solidFill>
                <a:latin typeface="Times" panose="02020603050405020304" pitchFamily="18" charset="0"/>
              </a:rPr>
              <a:t>taramira</a:t>
            </a:r>
            <a:r>
              <a:rPr lang="en-US" dirty="0">
                <a:solidFill>
                  <a:schemeClr val="tx1"/>
                </a:solidFill>
                <a:latin typeface="Times" panose="02020603050405020304" pitchFamily="18" charset="0"/>
              </a:rPr>
              <a:t> bio diesel was above the 96% minimum global standard which showed that the crude vegetable oil was almost completely converted. But greater conversions can still happen by subjecting the raw oil to a refining, deodorization and bleaching method (Ainsworth, 2000). Their density was similar to their low ASTM threshold, as were their density for pure mineral diesel.</a:t>
            </a:r>
            <a:endParaRPr lang="en-GB" b="1" dirty="0">
              <a:solidFill>
                <a:schemeClr val="tx1"/>
              </a:solidFill>
              <a:latin typeface="Times" panose="02020603050405020304" pitchFamily="18" charset="0"/>
            </a:endParaRPr>
          </a:p>
          <a:p>
            <a:pPr marL="0" indent="0" algn="just">
              <a:lnSpc>
                <a:spcPct val="150000"/>
              </a:lnSpc>
              <a:buNone/>
            </a:pPr>
            <a:endParaRPr lang="en-GB" sz="1800" dirty="0">
              <a:solidFill>
                <a:schemeClr val="tx1"/>
              </a:solidFill>
              <a:latin typeface="Times" panose="02020603050405020304" pitchFamily="18" charset="0"/>
            </a:endParaRPr>
          </a:p>
        </p:txBody>
      </p:sp>
    </p:spTree>
    <p:extLst>
      <p:ext uri="{BB962C8B-B14F-4D97-AF65-F5344CB8AC3E}">
        <p14:creationId xmlns:p14="http://schemas.microsoft.com/office/powerpoint/2010/main" val="24130789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45C3123-1112-40C0-AC49-DC3BA7C51706}"/>
              </a:ext>
            </a:extLst>
          </p:cNvPr>
          <p:cNvSpPr>
            <a:spLocks noGrp="1"/>
          </p:cNvSpPr>
          <p:nvPr>
            <p:ph idx="1"/>
          </p:nvPr>
        </p:nvSpPr>
        <p:spPr>
          <a:xfrm>
            <a:off x="708338" y="286603"/>
            <a:ext cx="10972800" cy="5854891"/>
          </a:xfrm>
          <a:solidFill>
            <a:schemeClr val="bg1"/>
          </a:solidFill>
          <a:ln>
            <a:noFill/>
          </a:ln>
        </p:spPr>
        <p:txBody>
          <a:bodyPr>
            <a:normAutofit/>
          </a:bodyPr>
          <a:lstStyle/>
          <a:p>
            <a:r>
              <a:rPr lang="en-US" sz="2400" b="1" dirty="0">
                <a:solidFill>
                  <a:schemeClr val="tx1"/>
                </a:solidFill>
                <a:latin typeface="Times" panose="02020603050405020304" pitchFamily="18" charset="0"/>
              </a:rPr>
              <a:t>HEALTH BENEFIT OF </a:t>
            </a:r>
            <a:r>
              <a:rPr lang="en-US" sz="2400" b="1" i="1" dirty="0">
                <a:solidFill>
                  <a:schemeClr val="tx1"/>
                </a:solidFill>
                <a:latin typeface="Times" panose="02020603050405020304" pitchFamily="18" charset="0"/>
              </a:rPr>
              <a:t>E. sativa</a:t>
            </a:r>
            <a:endParaRPr lang="en-GB" sz="2400" dirty="0">
              <a:solidFill>
                <a:schemeClr val="tx1"/>
              </a:solidFill>
              <a:latin typeface="Times" panose="02020603050405020304" pitchFamily="18" charset="0"/>
            </a:endParaRPr>
          </a:p>
          <a:p>
            <a:pPr marL="463550" indent="-354013">
              <a:buFont typeface="Wingdings" panose="05000000000000000000" pitchFamily="2" charset="2"/>
              <a:buChar char="§"/>
            </a:pPr>
            <a:r>
              <a:rPr lang="en-US" sz="2400" dirty="0">
                <a:solidFill>
                  <a:schemeClr val="tx1"/>
                </a:solidFill>
                <a:latin typeface="Times" panose="02020603050405020304" pitchFamily="18" charset="0"/>
              </a:rPr>
              <a:t>Fight cancer</a:t>
            </a:r>
            <a:endParaRPr lang="en-GB" sz="2400" dirty="0">
              <a:solidFill>
                <a:schemeClr val="tx1"/>
              </a:solidFill>
              <a:latin typeface="Times" panose="02020603050405020304" pitchFamily="18" charset="0"/>
            </a:endParaRPr>
          </a:p>
          <a:p>
            <a:pPr marL="463550" indent="-354013">
              <a:buFont typeface="Wingdings" panose="05000000000000000000" pitchFamily="2" charset="2"/>
              <a:buChar char="§"/>
            </a:pPr>
            <a:r>
              <a:rPr lang="en-US" sz="2400" dirty="0">
                <a:solidFill>
                  <a:schemeClr val="tx1"/>
                </a:solidFill>
                <a:latin typeface="Times" panose="02020603050405020304" pitchFamily="18" charset="0"/>
              </a:rPr>
              <a:t>Eye Protection</a:t>
            </a:r>
            <a:endParaRPr lang="en-GB" sz="2400" dirty="0">
              <a:solidFill>
                <a:schemeClr val="tx1"/>
              </a:solidFill>
              <a:latin typeface="Times" panose="02020603050405020304" pitchFamily="18" charset="0"/>
            </a:endParaRPr>
          </a:p>
          <a:p>
            <a:pPr marL="463550" indent="-354013">
              <a:buFont typeface="Wingdings" panose="05000000000000000000" pitchFamily="2" charset="2"/>
              <a:buChar char="§"/>
            </a:pPr>
            <a:r>
              <a:rPr lang="en-US" sz="2400" dirty="0">
                <a:solidFill>
                  <a:schemeClr val="tx1"/>
                </a:solidFill>
                <a:latin typeface="Times" panose="02020603050405020304" pitchFamily="18" charset="0"/>
              </a:rPr>
              <a:t>Bone Management</a:t>
            </a:r>
            <a:endParaRPr lang="en-GB" sz="2400" dirty="0">
              <a:solidFill>
                <a:schemeClr val="tx1"/>
              </a:solidFill>
              <a:latin typeface="Times" panose="02020603050405020304" pitchFamily="18" charset="0"/>
            </a:endParaRPr>
          </a:p>
          <a:p>
            <a:pPr marL="463550" indent="-354013">
              <a:buFont typeface="Wingdings" panose="05000000000000000000" pitchFamily="2" charset="2"/>
              <a:buChar char="§"/>
            </a:pPr>
            <a:r>
              <a:rPr lang="en-US" sz="2400" dirty="0">
                <a:solidFill>
                  <a:schemeClr val="tx1"/>
                </a:solidFill>
                <a:latin typeface="Times" panose="02020603050405020304" pitchFamily="18" charset="0"/>
              </a:rPr>
              <a:t>Strengthens the Immune System</a:t>
            </a:r>
            <a:endParaRPr lang="en-GB" sz="2400" dirty="0">
              <a:solidFill>
                <a:schemeClr val="tx1"/>
              </a:solidFill>
              <a:latin typeface="Times" panose="02020603050405020304" pitchFamily="18" charset="0"/>
            </a:endParaRPr>
          </a:p>
          <a:p>
            <a:pPr marL="463550" indent="-354013">
              <a:buFont typeface="Wingdings" panose="05000000000000000000" pitchFamily="2" charset="2"/>
              <a:buChar char="§"/>
            </a:pPr>
            <a:r>
              <a:rPr lang="en-US" sz="2400" dirty="0">
                <a:solidFill>
                  <a:schemeClr val="tx1"/>
                </a:solidFill>
                <a:latin typeface="Times" panose="02020603050405020304" pitchFamily="18" charset="0"/>
              </a:rPr>
              <a:t>Good for Expecting Mothers</a:t>
            </a:r>
            <a:endParaRPr lang="en-GB" sz="2400" dirty="0">
              <a:solidFill>
                <a:schemeClr val="tx1"/>
              </a:solidFill>
              <a:latin typeface="Times" panose="02020603050405020304" pitchFamily="18" charset="0"/>
            </a:endParaRPr>
          </a:p>
          <a:p>
            <a:pPr marL="463550" indent="-354013">
              <a:buFont typeface="Wingdings" panose="05000000000000000000" pitchFamily="2" charset="2"/>
              <a:buChar char="§"/>
            </a:pPr>
            <a:r>
              <a:rPr lang="en-US" sz="2400" dirty="0">
                <a:solidFill>
                  <a:schemeClr val="tx1"/>
                </a:solidFill>
                <a:latin typeface="Times" panose="02020603050405020304" pitchFamily="18" charset="0"/>
              </a:rPr>
              <a:t>Good for Diabetes Patients</a:t>
            </a:r>
            <a:endParaRPr lang="en-GB" sz="2400" dirty="0">
              <a:solidFill>
                <a:schemeClr val="tx1"/>
              </a:solidFill>
              <a:latin typeface="Times" panose="02020603050405020304" pitchFamily="18" charset="0"/>
            </a:endParaRPr>
          </a:p>
          <a:p>
            <a:pPr marL="463550" indent="-354013">
              <a:buFont typeface="Wingdings" panose="05000000000000000000" pitchFamily="2" charset="2"/>
              <a:buChar char="§"/>
            </a:pPr>
            <a:r>
              <a:rPr lang="en-US" sz="2400" dirty="0">
                <a:solidFill>
                  <a:schemeClr val="tx1"/>
                </a:solidFill>
                <a:latin typeface="Times" panose="02020603050405020304" pitchFamily="18" charset="0"/>
              </a:rPr>
              <a:t>Enhances Metabolism</a:t>
            </a:r>
            <a:endParaRPr lang="en-GB" sz="2400" dirty="0">
              <a:solidFill>
                <a:schemeClr val="tx1"/>
              </a:solidFill>
              <a:latin typeface="Times" panose="02020603050405020304" pitchFamily="18" charset="0"/>
            </a:endParaRPr>
          </a:p>
          <a:p>
            <a:pPr marL="463550" indent="-354013">
              <a:buFont typeface="Wingdings" panose="05000000000000000000" pitchFamily="2" charset="2"/>
              <a:buChar char="§"/>
            </a:pPr>
            <a:r>
              <a:rPr lang="en-US" sz="2400" dirty="0">
                <a:solidFill>
                  <a:schemeClr val="tx1"/>
                </a:solidFill>
                <a:latin typeface="Times" panose="02020603050405020304" pitchFamily="18" charset="0"/>
              </a:rPr>
              <a:t>Helps Absorption of Minerals</a:t>
            </a:r>
            <a:endParaRPr lang="en-GB" sz="2400" dirty="0">
              <a:solidFill>
                <a:schemeClr val="tx1"/>
              </a:solidFill>
              <a:latin typeface="Times" panose="02020603050405020304" pitchFamily="18" charset="0"/>
            </a:endParaRPr>
          </a:p>
          <a:p>
            <a:pPr marL="463550" indent="-354013">
              <a:buFont typeface="Wingdings" panose="05000000000000000000" pitchFamily="2" charset="2"/>
              <a:buChar char="§"/>
            </a:pPr>
            <a:r>
              <a:rPr lang="en-US" sz="2400" dirty="0">
                <a:solidFill>
                  <a:schemeClr val="tx1"/>
                </a:solidFill>
                <a:latin typeface="Times" panose="02020603050405020304" pitchFamily="18" charset="0"/>
              </a:rPr>
              <a:t>Aids in Weight Loss</a:t>
            </a:r>
            <a:endParaRPr lang="en-GB" sz="2400" dirty="0">
              <a:solidFill>
                <a:schemeClr val="tx1"/>
              </a:solidFill>
              <a:latin typeface="Times" panose="02020603050405020304" pitchFamily="18" charset="0"/>
            </a:endParaRPr>
          </a:p>
        </p:txBody>
      </p:sp>
    </p:spTree>
    <p:extLst>
      <p:ext uri="{BB962C8B-B14F-4D97-AF65-F5344CB8AC3E}">
        <p14:creationId xmlns:p14="http://schemas.microsoft.com/office/powerpoint/2010/main" val="274663059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57EB158-E867-420D-AFA5-8B279C68D0E7}"/>
              </a:ext>
            </a:extLst>
          </p:cNvPr>
          <p:cNvSpPr>
            <a:spLocks noGrp="1"/>
          </p:cNvSpPr>
          <p:nvPr>
            <p:ph type="title"/>
          </p:nvPr>
        </p:nvSpPr>
        <p:spPr>
          <a:xfrm>
            <a:off x="810904" y="108823"/>
            <a:ext cx="10972800" cy="607684"/>
          </a:xfrm>
        </p:spPr>
        <p:txBody>
          <a:bodyPr>
            <a:normAutofit fontScale="90000"/>
          </a:bodyPr>
          <a:lstStyle/>
          <a:p>
            <a:pPr algn="ctr"/>
            <a:r>
              <a:rPr lang="en-GB" b="1" dirty="0">
                <a:solidFill>
                  <a:schemeClr val="tx1"/>
                </a:solidFill>
                <a:latin typeface="Times New Roman" panose="02020603050405020304" pitchFamily="18" charset="0"/>
                <a:cs typeface="Times New Roman" panose="02020603050405020304" pitchFamily="18" charset="0"/>
              </a:rPr>
              <a:t>CONCLUSION</a:t>
            </a:r>
          </a:p>
        </p:txBody>
      </p:sp>
      <p:sp>
        <p:nvSpPr>
          <p:cNvPr id="11" name="Content Placeholder 2">
            <a:extLst>
              <a:ext uri="{FF2B5EF4-FFF2-40B4-BE49-F238E27FC236}">
                <a16:creationId xmlns:a16="http://schemas.microsoft.com/office/drawing/2014/main" id="{D1243BF5-9925-48B3-BB25-E210C958411B}"/>
              </a:ext>
            </a:extLst>
          </p:cNvPr>
          <p:cNvSpPr>
            <a:spLocks noGrp="1"/>
          </p:cNvSpPr>
          <p:nvPr>
            <p:ph idx="1"/>
          </p:nvPr>
        </p:nvSpPr>
        <p:spPr>
          <a:xfrm>
            <a:off x="708338" y="716507"/>
            <a:ext cx="10972800" cy="5424987"/>
          </a:xfrm>
          <a:solidFill>
            <a:schemeClr val="bg1"/>
          </a:solidFill>
          <a:ln>
            <a:noFill/>
          </a:ln>
        </p:spPr>
        <p:txBody>
          <a:bodyPr>
            <a:normAutofit/>
          </a:bodyPr>
          <a:lstStyle/>
          <a:p>
            <a:pPr algn="just">
              <a:lnSpc>
                <a:spcPct val="150000"/>
              </a:lnSpc>
            </a:pPr>
            <a:r>
              <a:rPr lang="en-US" sz="2400" i="1" dirty="0">
                <a:solidFill>
                  <a:schemeClr val="tx1"/>
                </a:solidFill>
                <a:latin typeface="Times" panose="02020603050405020304" pitchFamily="18" charset="0"/>
              </a:rPr>
              <a:t>E. sativa </a:t>
            </a:r>
            <a:r>
              <a:rPr lang="en-US" sz="2400" dirty="0">
                <a:solidFill>
                  <a:schemeClr val="tx1"/>
                </a:solidFill>
                <a:latin typeface="Times" panose="02020603050405020304" pitchFamily="18" charset="0"/>
              </a:rPr>
              <a:t>is a peppery leafy green that provides many of the same health benefits as other cruciferous vegetables. It has a high nutrient content and makes an excellent and healthful addition to most diets. A varied diet rich in leafy greens can help prevent health problems, including cardiovascular disease, </a:t>
            </a:r>
            <a:r>
              <a:rPr lang="en-US" sz="2400" dirty="0">
                <a:solidFill>
                  <a:schemeClr val="tx1"/>
                </a:solidFill>
                <a:latin typeface="Times" panose="02020603050405020304" pitchFamily="18" charset="0"/>
                <a:hlinkClick r:id="rId2" tooltip="How Much Should I Weigh?">
                  <a:extLst>
                    <a:ext uri="{A12FA001-AC4F-418D-AE19-62706E023703}">
                      <ahyp:hlinkClr xmlns:ahyp="http://schemas.microsoft.com/office/drawing/2018/hyperlinkcolor" val="tx"/>
                    </a:ext>
                  </a:extLst>
                </a:hlinkClick>
              </a:rPr>
              <a:t>obesity</a:t>
            </a:r>
            <a:r>
              <a:rPr lang="en-US" sz="2400" dirty="0">
                <a:solidFill>
                  <a:schemeClr val="tx1"/>
                </a:solidFill>
                <a:latin typeface="Times" panose="02020603050405020304" pitchFamily="18" charset="0"/>
              </a:rPr>
              <a:t>, and cancer.</a:t>
            </a:r>
            <a:endParaRPr lang="en-GB" sz="2400" dirty="0">
              <a:solidFill>
                <a:schemeClr val="tx1"/>
              </a:solidFill>
              <a:latin typeface="Times" panose="02020603050405020304" pitchFamily="18" charset="0"/>
            </a:endParaRP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122470"/>
            <a:ext cx="10972800" cy="750987"/>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RECOMMENDATIONS</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0DFD2A-71D9-43F3-8D12-317D61600C73}"/>
              </a:ext>
            </a:extLst>
          </p:cNvPr>
          <p:cNvSpPr>
            <a:spLocks noGrp="1"/>
          </p:cNvSpPr>
          <p:nvPr>
            <p:ph idx="1"/>
          </p:nvPr>
        </p:nvSpPr>
        <p:spPr>
          <a:xfrm>
            <a:off x="708338" y="873457"/>
            <a:ext cx="10972800" cy="5404513"/>
          </a:xfrm>
          <a:solidFill>
            <a:schemeClr val="bg1"/>
          </a:solidFill>
          <a:ln>
            <a:noFill/>
          </a:ln>
        </p:spPr>
        <p:txBody>
          <a:bodyPr>
            <a:normAutofit/>
          </a:bodyPr>
          <a:lstStyle/>
          <a:p>
            <a:pPr algn="just">
              <a:lnSpc>
                <a:spcPct val="150000"/>
              </a:lnSpc>
            </a:pPr>
            <a:r>
              <a:rPr lang="en-US" dirty="0">
                <a:solidFill>
                  <a:schemeClr val="tx1"/>
                </a:solidFill>
                <a:latin typeface="Times" panose="02020603050405020304" pitchFamily="18" charset="0"/>
              </a:rPr>
              <a:t>Consuming lettuce may help lower blood glucose levels. It might interfere with the activity of enzymes that might cause an increase in blood glucose levels. Thus, this might help and may reduce diabetes. Excessive consumption should be avoid so as to maintain stable nutrition in the body.</a:t>
            </a:r>
            <a:endParaRPr lang="en-GB" dirty="0">
              <a:solidFill>
                <a:schemeClr val="tx1"/>
              </a:solidFill>
              <a:latin typeface="Times" panose="02020603050405020304" pitchFamily="18" charset="0"/>
            </a:endParaRP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808C-9536-4C95-AF6A-3CEB04FC0B70}"/>
              </a:ext>
            </a:extLst>
          </p:cNvPr>
          <p:cNvSpPr>
            <a:spLocks noGrp="1"/>
          </p:cNvSpPr>
          <p:nvPr>
            <p:ph type="title"/>
          </p:nvPr>
        </p:nvSpPr>
        <p:spPr>
          <a:xfrm>
            <a:off x="1097280" y="286603"/>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REFERENCES</a:t>
            </a:r>
            <a:endParaRPr lang="en-GB" dirty="0"/>
          </a:p>
        </p:txBody>
      </p:sp>
      <p:sp>
        <p:nvSpPr>
          <p:cNvPr id="3" name="Content Placeholder 2">
            <a:extLst>
              <a:ext uri="{FF2B5EF4-FFF2-40B4-BE49-F238E27FC236}">
                <a16:creationId xmlns:a16="http://schemas.microsoft.com/office/drawing/2014/main" id="{1EEA3157-22F6-4CA6-A9E1-381DA2DF0265}"/>
              </a:ext>
            </a:extLst>
          </p:cNvPr>
          <p:cNvSpPr>
            <a:spLocks noGrp="1"/>
          </p:cNvSpPr>
          <p:nvPr>
            <p:ph idx="1"/>
          </p:nvPr>
        </p:nvSpPr>
        <p:spPr>
          <a:xfrm>
            <a:off x="1097280" y="1173707"/>
            <a:ext cx="10058400" cy="4695387"/>
          </a:xfrm>
          <a:solidFill>
            <a:schemeClr val="bg1"/>
          </a:solidFill>
        </p:spPr>
        <p:txBody>
          <a:bodyPr>
            <a:normAutofit/>
          </a:bodyPr>
          <a:lstStyle/>
          <a:p>
            <a:pPr marL="463550" indent="-463550" algn="just">
              <a:buNone/>
            </a:pPr>
            <a:r>
              <a:rPr lang="en-US" dirty="0" err="1">
                <a:solidFill>
                  <a:schemeClr val="tx1"/>
                </a:solidFill>
                <a:latin typeface="Times" panose="02020603050405020304" pitchFamily="18" charset="0"/>
              </a:rPr>
              <a:t>Barlas</a:t>
            </a:r>
            <a:r>
              <a:rPr lang="en-US" dirty="0">
                <a:solidFill>
                  <a:schemeClr val="tx1"/>
                </a:solidFill>
                <a:latin typeface="Times" panose="02020603050405020304" pitchFamily="18" charset="0"/>
              </a:rPr>
              <a:t> NT, </a:t>
            </a:r>
            <a:r>
              <a:rPr lang="en-US" dirty="0" err="1">
                <a:solidFill>
                  <a:schemeClr val="tx1"/>
                </a:solidFill>
                <a:latin typeface="Times" panose="02020603050405020304" pitchFamily="18" charset="0"/>
              </a:rPr>
              <a:t>Irget</a:t>
            </a:r>
            <a:r>
              <a:rPr lang="en-US" dirty="0">
                <a:solidFill>
                  <a:schemeClr val="tx1"/>
                </a:solidFill>
                <a:latin typeface="Times" panose="02020603050405020304" pitchFamily="18" charset="0"/>
              </a:rPr>
              <a:t> ME, </a:t>
            </a:r>
            <a:r>
              <a:rPr lang="en-US" dirty="0" err="1">
                <a:solidFill>
                  <a:schemeClr val="tx1"/>
                </a:solidFill>
                <a:latin typeface="Times" panose="02020603050405020304" pitchFamily="18" charset="0"/>
              </a:rPr>
              <a:t>Tepecik</a:t>
            </a:r>
            <a:r>
              <a:rPr lang="en-US" dirty="0">
                <a:solidFill>
                  <a:schemeClr val="tx1"/>
                </a:solidFill>
                <a:latin typeface="Times" panose="02020603050405020304" pitchFamily="18" charset="0"/>
              </a:rPr>
              <a:t> M. </a:t>
            </a:r>
            <a:r>
              <a:rPr lang="en-US" i="1" dirty="0">
                <a:solidFill>
                  <a:schemeClr val="tx1"/>
                </a:solidFill>
                <a:latin typeface="Times" panose="02020603050405020304" pitchFamily="18" charset="0"/>
              </a:rPr>
              <a:t>Mineral content of the rocket plant (</a:t>
            </a:r>
            <a:r>
              <a:rPr lang="en-US" i="1" dirty="0" err="1">
                <a:solidFill>
                  <a:schemeClr val="tx1"/>
                </a:solidFill>
                <a:latin typeface="Times" panose="02020603050405020304" pitchFamily="18" charset="0"/>
              </a:rPr>
              <a:t>Eruca</a:t>
            </a:r>
            <a:r>
              <a:rPr lang="en-US" i="1" dirty="0">
                <a:solidFill>
                  <a:schemeClr val="tx1"/>
                </a:solidFill>
                <a:latin typeface="Times" panose="02020603050405020304" pitchFamily="18" charset="0"/>
              </a:rPr>
              <a:t> sativa). African Journal of Biotechnology. </a:t>
            </a:r>
            <a:r>
              <a:rPr lang="en-US" dirty="0">
                <a:solidFill>
                  <a:schemeClr val="tx1"/>
                </a:solidFill>
                <a:latin typeface="Times" panose="02020603050405020304" pitchFamily="18" charset="0"/>
              </a:rPr>
              <a:t>2011; 10 (64):14080-2. [Cited 20 June 2019].</a:t>
            </a:r>
            <a:endParaRPr lang="en-GB" dirty="0">
              <a:solidFill>
                <a:schemeClr val="tx1"/>
              </a:solidFill>
              <a:latin typeface="Times" panose="02020603050405020304" pitchFamily="18" charset="0"/>
            </a:endParaRPr>
          </a:p>
          <a:p>
            <a:pPr marL="463550" indent="-463550" algn="just">
              <a:buNone/>
            </a:pPr>
            <a:r>
              <a:rPr lang="en-US" dirty="0">
                <a:solidFill>
                  <a:schemeClr val="tx1"/>
                </a:solidFill>
                <a:latin typeface="Times" panose="02020603050405020304" pitchFamily="18" charset="0"/>
              </a:rPr>
              <a:t>B.E. Ainsworth, W.L. Haskell, M.C. Whitt, M.L. Irwin, A.M. Swartz, S.J. </a:t>
            </a:r>
            <a:r>
              <a:rPr lang="en-US" dirty="0" err="1">
                <a:solidFill>
                  <a:schemeClr val="tx1"/>
                </a:solidFill>
                <a:latin typeface="Times" panose="02020603050405020304" pitchFamily="18" charset="0"/>
              </a:rPr>
              <a:t>Strath</a:t>
            </a:r>
            <a:r>
              <a:rPr lang="en-US" dirty="0">
                <a:solidFill>
                  <a:schemeClr val="tx1"/>
                </a:solidFill>
                <a:latin typeface="Times" panose="02020603050405020304" pitchFamily="18" charset="0"/>
              </a:rPr>
              <a:t>, W.L. O Brien,         D.R. Bassett,    K.H. Schmitz, P.O. </a:t>
            </a:r>
            <a:r>
              <a:rPr lang="en-US" dirty="0" err="1">
                <a:solidFill>
                  <a:schemeClr val="tx1"/>
                </a:solidFill>
                <a:latin typeface="Times" panose="02020603050405020304" pitchFamily="18" charset="0"/>
              </a:rPr>
              <a:t>Emplaincourt</a:t>
            </a:r>
            <a:r>
              <a:rPr lang="en-US" dirty="0">
                <a:solidFill>
                  <a:schemeClr val="tx1"/>
                </a:solidFill>
                <a:latin typeface="Times" panose="02020603050405020304" pitchFamily="18" charset="0"/>
              </a:rPr>
              <a:t>. (2000</a:t>
            </a:r>
            <a:r>
              <a:rPr lang="en-US" i="1" dirty="0">
                <a:solidFill>
                  <a:schemeClr val="tx1"/>
                </a:solidFill>
                <a:latin typeface="Times" panose="02020603050405020304" pitchFamily="18" charset="0"/>
              </a:rPr>
              <a:t>). Compendium of physical activities: an update of Activity code and</a:t>
            </a:r>
            <a:r>
              <a:rPr lang="en-US" dirty="0">
                <a:solidFill>
                  <a:schemeClr val="tx1"/>
                </a:solidFill>
                <a:latin typeface="Times" panose="02020603050405020304" pitchFamily="18" charset="0"/>
              </a:rPr>
              <a:t> MET</a:t>
            </a:r>
            <a:r>
              <a:rPr lang="en-US" i="1" dirty="0">
                <a:solidFill>
                  <a:schemeClr val="tx1"/>
                </a:solidFill>
                <a:latin typeface="Times" panose="02020603050405020304" pitchFamily="18" charset="0"/>
              </a:rPr>
              <a:t> intensities. Medicine and science in sports and exercise.  </a:t>
            </a:r>
            <a:r>
              <a:rPr lang="en-US" dirty="0">
                <a:solidFill>
                  <a:schemeClr val="tx1"/>
                </a:solidFill>
                <a:latin typeface="Times" panose="02020603050405020304" pitchFamily="18" charset="0"/>
              </a:rPr>
              <a:t>32(9; SUPP/1): S498-S504</a:t>
            </a:r>
          </a:p>
          <a:p>
            <a:pPr marL="463550" indent="-463550" algn="just">
              <a:buNone/>
            </a:pPr>
            <a:r>
              <a:rPr lang="en-US" dirty="0" err="1">
                <a:solidFill>
                  <a:schemeClr val="tx1"/>
                </a:solidFill>
                <a:latin typeface="Times" panose="02020603050405020304" pitchFamily="18" charset="0"/>
              </a:rPr>
              <a:t>Burkill</a:t>
            </a:r>
            <a:r>
              <a:rPr lang="en-US" dirty="0">
                <a:solidFill>
                  <a:schemeClr val="tx1"/>
                </a:solidFill>
                <a:latin typeface="Times" panose="02020603050405020304" pitchFamily="18" charset="0"/>
              </a:rPr>
              <a:t>, H.M., (1985), the useful Plants of West Tropical Africa. Royal Botanical Gardens, Kew. Vol.3 (families J-L) </a:t>
            </a:r>
            <a:r>
              <a:rPr lang="en-US" dirty="0" err="1">
                <a:solidFill>
                  <a:schemeClr val="tx1"/>
                </a:solidFill>
                <a:latin typeface="Times" panose="02020603050405020304" pitchFamily="18" charset="0"/>
              </a:rPr>
              <a:t>pgs</a:t>
            </a:r>
            <a:r>
              <a:rPr lang="en-US" dirty="0">
                <a:solidFill>
                  <a:schemeClr val="tx1"/>
                </a:solidFill>
                <a:latin typeface="Times" panose="02020603050405020304" pitchFamily="18" charset="0"/>
              </a:rPr>
              <a:t>; 548-560.</a:t>
            </a:r>
            <a:endParaRPr lang="en-GB" dirty="0">
              <a:solidFill>
                <a:schemeClr val="tx1"/>
              </a:solidFill>
              <a:latin typeface="Times" panose="02020603050405020304" pitchFamily="18" charset="0"/>
            </a:endParaRPr>
          </a:p>
          <a:p>
            <a:pPr marL="463550" indent="-463550" algn="just">
              <a:buNone/>
            </a:pPr>
            <a:r>
              <a:rPr lang="en-US" dirty="0">
                <a:solidFill>
                  <a:schemeClr val="tx1"/>
                </a:solidFill>
                <a:latin typeface="Times" panose="02020603050405020304" pitchFamily="18" charset="0"/>
              </a:rPr>
              <a:t>Garg G, Sharma V. </a:t>
            </a:r>
            <a:r>
              <a:rPr lang="en-US" dirty="0" err="1">
                <a:solidFill>
                  <a:schemeClr val="tx1"/>
                </a:solidFill>
                <a:latin typeface="Times" panose="02020603050405020304" pitchFamily="18" charset="0"/>
              </a:rPr>
              <a:t>Eruca</a:t>
            </a:r>
            <a:r>
              <a:rPr lang="en-US" dirty="0">
                <a:solidFill>
                  <a:schemeClr val="tx1"/>
                </a:solidFill>
                <a:latin typeface="Times" panose="02020603050405020304" pitchFamily="18" charset="0"/>
              </a:rPr>
              <a:t> sativa (L.): </a:t>
            </a:r>
            <a:r>
              <a:rPr lang="en-US" i="1" dirty="0">
                <a:solidFill>
                  <a:schemeClr val="tx1"/>
                </a:solidFill>
                <a:latin typeface="Times" panose="02020603050405020304" pitchFamily="18" charset="0"/>
              </a:rPr>
              <a:t>Botanical description, crop improvement, and medicinal properties. Journal of herbs, spices &amp; medicinal plants.</a:t>
            </a:r>
            <a:r>
              <a:rPr lang="en-US" dirty="0">
                <a:solidFill>
                  <a:schemeClr val="tx1"/>
                </a:solidFill>
                <a:latin typeface="Times" panose="02020603050405020304" pitchFamily="18" charset="0"/>
              </a:rPr>
              <a:t> 2014 Apr 3; 20(2):171-82. [Cited 20 June 2019]. </a:t>
            </a:r>
            <a:endParaRPr lang="en-GB" dirty="0">
              <a:solidFill>
                <a:schemeClr val="tx1"/>
              </a:solidFill>
              <a:latin typeface="Times" panose="02020603050405020304" pitchFamily="18" charset="0"/>
            </a:endParaRPr>
          </a:p>
          <a:p>
            <a:pPr marL="463550" indent="-463550" algn="just">
              <a:lnSpc>
                <a:spcPct val="100000"/>
              </a:lnSpc>
              <a:buNone/>
            </a:pPr>
            <a:r>
              <a:rPr lang="en-US" dirty="0">
                <a:solidFill>
                  <a:schemeClr val="tx1"/>
                </a:solidFill>
                <a:latin typeface="Times" panose="02020603050405020304" pitchFamily="18" charset="0"/>
              </a:rPr>
              <a:t>Hall M, Jobling J, Rogers G. </a:t>
            </a:r>
            <a:r>
              <a:rPr lang="en-US" i="1" dirty="0">
                <a:solidFill>
                  <a:schemeClr val="tx1"/>
                </a:solidFill>
                <a:latin typeface="Times" panose="02020603050405020304" pitchFamily="18" charset="0"/>
              </a:rPr>
              <a:t>Some perspectives on lettuce as a   vegetable   crop: A review. Vegetable crops research bulletin.</a:t>
            </a:r>
            <a:r>
              <a:rPr lang="en-US" dirty="0">
                <a:solidFill>
                  <a:schemeClr val="tx1"/>
                </a:solidFill>
                <a:latin typeface="Times" panose="02020603050405020304" pitchFamily="18" charset="0"/>
              </a:rPr>
              <a:t> 2012 Jan 1; 76: 21-41. [Cited 20 June 2019]</a:t>
            </a:r>
            <a:endParaRPr lang="en-GB" dirty="0">
              <a:solidFill>
                <a:schemeClr val="tx1"/>
              </a:solidFill>
              <a:latin typeface="Times" panose="02020603050405020304" pitchFamily="18" charset="0"/>
            </a:endParaRPr>
          </a:p>
        </p:txBody>
      </p:sp>
    </p:spTree>
    <p:extLst>
      <p:ext uri="{BB962C8B-B14F-4D97-AF65-F5344CB8AC3E}">
        <p14:creationId xmlns:p14="http://schemas.microsoft.com/office/powerpoint/2010/main" val="2286128703"/>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1080</TotalTime>
  <Words>980</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Calibri Light</vt:lpstr>
      <vt:lpstr>Tahoma</vt:lpstr>
      <vt:lpstr>Times</vt:lpstr>
      <vt:lpstr>Times New Roman</vt:lpstr>
      <vt:lpstr>Wingdings</vt:lpstr>
      <vt:lpstr>Retrospect</vt:lpstr>
      <vt:lpstr> HEALTH BENEFIT OF Eruca sativa plant (Arugula or salad rocket)       PRESENTED BY AGBO ANTHONY IKECHUKWU ST/BST/M/HND/21/049     A SEMINAR PRESENTED TO THE DEPARTMENT OF BIOLOGICAL SCIENCE TECHNOLOGY, FEDERAL POLYTECHNIC MUBI, ADAMAWA STATE.   AUGUST, 2023</vt:lpstr>
      <vt:lpstr>INTRODUCTION</vt:lpstr>
      <vt:lpstr>AIM OF THE STUDY</vt:lpstr>
      <vt:lpstr>SPECIFIC OBJECTIVES</vt:lpstr>
      <vt:lpstr>PowerPoint Presentation</vt:lpstr>
      <vt:lpstr>PowerPoint Presentation</vt:lpstr>
      <vt:lpstr>CONCLUSION</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62</cp:revision>
  <cp:lastPrinted>2023-07-10T15:47:40Z</cp:lastPrinted>
  <dcterms:created xsi:type="dcterms:W3CDTF">2021-03-29T06:17:24Z</dcterms:created>
  <dcterms:modified xsi:type="dcterms:W3CDTF">2023-08-21T08:46:14Z</dcterms:modified>
</cp:coreProperties>
</file>