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76" r:id="rId3"/>
    <p:sldId id="286" r:id="rId4"/>
    <p:sldId id="262" r:id="rId5"/>
    <p:sldId id="280" r:id="rId6"/>
    <p:sldId id="287" r:id="rId7"/>
    <p:sldId id="275" r:id="rId8"/>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57860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00596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185746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77474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58831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651423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665335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219827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573947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8/21/2023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547953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54612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8/21/2023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8363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ncbi.nlm.nih.gov/pmc/articles/PMC4427717/#CIT004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FF21-0463-405C-9616-8C8BD47077DA}"/>
              </a:ext>
            </a:extLst>
          </p:cNvPr>
          <p:cNvSpPr>
            <a:spLocks noGrp="1"/>
          </p:cNvSpPr>
          <p:nvPr>
            <p:ph type="ctrTitle"/>
          </p:nvPr>
        </p:nvSpPr>
        <p:spPr>
          <a:xfrm>
            <a:off x="368968" y="336884"/>
            <a:ext cx="11486148" cy="5982029"/>
          </a:xfrm>
          <a:solidFill>
            <a:schemeClr val="bg1"/>
          </a:solidFill>
          <a:ln>
            <a:noFill/>
          </a:ln>
        </p:spPr>
        <p:txBody>
          <a:bodyPr>
            <a:noAutofit/>
          </a:bodyPr>
          <a:lstStyle/>
          <a:p>
            <a:pPr algn="ctr"/>
            <a:r>
              <a:rPr lang="en-GB" sz="3200" b="1" dirty="0">
                <a:solidFill>
                  <a:schemeClr val="tx1"/>
                </a:solidFill>
                <a:latin typeface="Times New Roman" panose="02020603050405020304" pitchFamily="18" charset="0"/>
                <a:cs typeface="Times New Roman" panose="02020603050405020304" pitchFamily="18" charset="0"/>
              </a:rPr>
              <a:t> </a:t>
            </a:r>
            <a:r>
              <a:rPr lang="en-GB" sz="4000" b="1" cap="all" dirty="0">
                <a:latin typeface="Times" panose="02020603050405020304" pitchFamily="18" charset="0"/>
              </a:rPr>
              <a:t>The problem associated with heavy metals in humans.</a:t>
            </a:r>
            <a:br>
              <a:rPr lang="en-GB" dirty="0"/>
            </a:b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t>
            </a:r>
            <a:br>
              <a:rPr lang="en-US" sz="2800" b="1" dirty="0">
                <a:solidFill>
                  <a:schemeClr val="tx1"/>
                </a:solidFill>
                <a:latin typeface="Times New Roman" panose="02020603050405020304" pitchFamily="18" charset="0"/>
                <a:cs typeface="Times New Roman" panose="02020603050405020304" pitchFamily="18" charset="0"/>
              </a:rPr>
            </a:b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PRESENTED BY</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ALHERI JOHN</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ST/EB/HND/21/012</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t>
            </a:r>
            <a:br>
              <a:rPr lang="en-US" sz="2800" b="1" dirty="0">
                <a:solidFill>
                  <a:schemeClr val="tx1"/>
                </a:solidFill>
                <a:latin typeface="Times New Roman" panose="02020603050405020304" pitchFamily="18" charset="0"/>
                <a:cs typeface="Times New Roman" panose="02020603050405020304" pitchFamily="18" charset="0"/>
              </a:rPr>
            </a:b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 SEMINAR PRESENTED TO THE DEPARTMENT OF BIOLOGICAL SCIENCE TECHNOLOGY, FEDERAL POLYTECHNIC MUBI, ADAMAWA STATE.</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AUGUST, 2023</a:t>
            </a:r>
            <a:endParaRPr lang="en-GB"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99973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208D-0AB2-4732-9F65-062AE1B5A129}"/>
              </a:ext>
            </a:extLst>
          </p:cNvPr>
          <p:cNvSpPr>
            <a:spLocks noGrp="1"/>
          </p:cNvSpPr>
          <p:nvPr>
            <p:ph type="title"/>
          </p:nvPr>
        </p:nvSpPr>
        <p:spPr>
          <a:xfrm>
            <a:off x="668741" y="102915"/>
            <a:ext cx="10486939" cy="702303"/>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INTRODUCTION</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523A3E-83F6-4358-AE26-C44B2D406361}"/>
              </a:ext>
            </a:extLst>
          </p:cNvPr>
          <p:cNvSpPr>
            <a:spLocks noGrp="1"/>
          </p:cNvSpPr>
          <p:nvPr>
            <p:ph idx="1"/>
          </p:nvPr>
        </p:nvSpPr>
        <p:spPr>
          <a:xfrm>
            <a:off x="668741" y="805218"/>
            <a:ext cx="10999518" cy="5441037"/>
          </a:xfrm>
          <a:solidFill>
            <a:schemeClr val="bg1"/>
          </a:solidFill>
        </p:spPr>
        <p:txBody>
          <a:bodyPr>
            <a:noAutofit/>
          </a:bodyPr>
          <a:lstStyle/>
          <a:p>
            <a:pPr marL="0" indent="0" algn="just">
              <a:lnSpc>
                <a:spcPct val="150000"/>
              </a:lnSpc>
              <a:buNone/>
            </a:pPr>
            <a:r>
              <a:rPr lang="en-GB" dirty="0">
                <a:solidFill>
                  <a:schemeClr val="tx1"/>
                </a:solidFill>
                <a:latin typeface="Times" panose="02020603050405020304" pitchFamily="18" charset="0"/>
              </a:rPr>
              <a:t>Metals are substances with high electrical conductivity, malleability, and </a:t>
            </a:r>
            <a:r>
              <a:rPr lang="en-GB" dirty="0" err="1">
                <a:solidFill>
                  <a:schemeClr val="tx1"/>
                </a:solidFill>
                <a:latin typeface="Times" panose="02020603050405020304" pitchFamily="18" charset="0"/>
              </a:rPr>
              <a:t>luster</a:t>
            </a:r>
            <a:r>
              <a:rPr lang="en-GB" dirty="0">
                <a:solidFill>
                  <a:schemeClr val="tx1"/>
                </a:solidFill>
                <a:latin typeface="Times" panose="02020603050405020304" pitchFamily="18" charset="0"/>
              </a:rPr>
              <a:t>, which voluntarily lose their electrons to form cations. Metals are found naturally in the earth's crust and their compositions vary among different localities, resulting in spatial variations of surrounding concentrations. The metal distribution in the atmosphere is monitored by the properties of the given metal and by various environmental factors (</a:t>
            </a:r>
            <a:r>
              <a:rPr lang="en-GB" dirty="0" err="1">
                <a:solidFill>
                  <a:schemeClr val="tx1"/>
                </a:solidFill>
                <a:latin typeface="Times" panose="02020603050405020304" pitchFamily="18" charset="0"/>
              </a:rPr>
              <a:t>Khlifi</a:t>
            </a:r>
            <a:r>
              <a:rPr lang="en-GB" dirty="0">
                <a:solidFill>
                  <a:schemeClr val="tx1"/>
                </a:solidFill>
                <a:latin typeface="Times" panose="02020603050405020304" pitchFamily="18" charset="0"/>
              </a:rPr>
              <a:t> &amp; Hamza-</a:t>
            </a:r>
            <a:r>
              <a:rPr lang="en-GB" dirty="0" err="1">
                <a:solidFill>
                  <a:schemeClr val="tx1"/>
                </a:solidFill>
                <a:latin typeface="Times" panose="02020603050405020304" pitchFamily="18" charset="0"/>
              </a:rPr>
              <a:t>Chaffai</a:t>
            </a:r>
            <a:r>
              <a:rPr lang="en-GB" dirty="0">
                <a:solidFill>
                  <a:schemeClr val="tx1"/>
                </a:solidFill>
                <a:latin typeface="Times" panose="02020603050405020304" pitchFamily="18" charset="0"/>
              </a:rPr>
              <a:t>, 201</a:t>
            </a:r>
            <a:r>
              <a:rPr lang="en-GB" dirty="0">
                <a:solidFill>
                  <a:schemeClr val="tx1"/>
                </a:solidFill>
                <a:latin typeface="Times" panose="02020603050405020304" pitchFamily="18" charset="0"/>
                <a:hlinkClick r:id="rId2">
                  <a:extLst>
                    <a:ext uri="{A12FA001-AC4F-418D-AE19-62706E023703}">
                      <ahyp:hlinkClr xmlns:ahyp="http://schemas.microsoft.com/office/drawing/2018/hyperlinkcolor" val="tx"/>
                    </a:ext>
                  </a:extLst>
                </a:hlinkClick>
              </a:rPr>
              <a:t>9</a:t>
            </a:r>
            <a:r>
              <a:rPr lang="en-GB" dirty="0">
                <a:solidFill>
                  <a:schemeClr val="tx1"/>
                </a:solidFill>
                <a:latin typeface="Times" panose="02020603050405020304" pitchFamily="18" charset="0"/>
              </a:rPr>
              <a:t>). Heavy metals are defined as metallic elements that have a relatively high density compared to water. With the assumption that heaviness and toxicity are inter-related, heavy metals also include metalloids, such as arsenic, that are able to induce toxicity at low level of exposure. The aim of this study is to comprehensively investigate the problem associated with heavy metals in humans, exploring their sources, mechanisms of toxicity, and health effects, with the goal of informing effective mitigation strategies and regulatory measures. The specific objectives are;  Identify Sources of Heavy Metals, Examine Mechanisms of Heavy Metal Toxicity, Evaluate Health Effects on Humans, Assess Mitigation Strategies and Regulatory Measures, Highlight Interdisciplinary Approaches, Propose Recommendations for Action</a:t>
            </a:r>
          </a:p>
        </p:txBody>
      </p:sp>
    </p:spTree>
    <p:extLst>
      <p:ext uri="{BB962C8B-B14F-4D97-AF65-F5344CB8AC3E}">
        <p14:creationId xmlns:p14="http://schemas.microsoft.com/office/powerpoint/2010/main" val="139981892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D9AAC6-6A9C-46C6-A6F3-3DCB7EE0F721}"/>
              </a:ext>
            </a:extLst>
          </p:cNvPr>
          <p:cNvSpPr>
            <a:spLocks noGrp="1"/>
          </p:cNvSpPr>
          <p:nvPr>
            <p:ph type="title"/>
          </p:nvPr>
        </p:nvSpPr>
        <p:spPr>
          <a:xfrm>
            <a:off x="810904" y="108823"/>
            <a:ext cx="10972800" cy="607684"/>
          </a:xfrm>
        </p:spPr>
        <p:txBody>
          <a:bodyPr>
            <a:normAutofit fontScale="90000"/>
          </a:bodyPr>
          <a:lstStyle/>
          <a:p>
            <a:pPr algn="ctr"/>
            <a:r>
              <a:rPr lang="en-GB" b="1" dirty="0">
                <a:solidFill>
                  <a:schemeClr val="tx1"/>
                </a:solidFill>
                <a:latin typeface="Times New Roman" panose="02020603050405020304" pitchFamily="18" charset="0"/>
                <a:cs typeface="Times New Roman" panose="02020603050405020304" pitchFamily="18" charset="0"/>
              </a:rPr>
              <a:t>DISCUSSION</a:t>
            </a:r>
          </a:p>
        </p:txBody>
      </p:sp>
      <p:sp>
        <p:nvSpPr>
          <p:cNvPr id="5" name="Content Placeholder 2">
            <a:extLst>
              <a:ext uri="{FF2B5EF4-FFF2-40B4-BE49-F238E27FC236}">
                <a16:creationId xmlns:a16="http://schemas.microsoft.com/office/drawing/2014/main" id="{13C4DB96-C44E-4DE5-A7B8-89019B9BB2DD}"/>
              </a:ext>
            </a:extLst>
          </p:cNvPr>
          <p:cNvSpPr>
            <a:spLocks noGrp="1"/>
          </p:cNvSpPr>
          <p:nvPr>
            <p:ph idx="1"/>
          </p:nvPr>
        </p:nvSpPr>
        <p:spPr>
          <a:xfrm>
            <a:off x="708338" y="716507"/>
            <a:ext cx="10972800" cy="5424987"/>
          </a:xfrm>
          <a:solidFill>
            <a:schemeClr val="bg1"/>
          </a:solidFill>
          <a:ln>
            <a:noFill/>
          </a:ln>
        </p:spPr>
        <p:txBody>
          <a:bodyPr>
            <a:normAutofit fontScale="92500" lnSpcReduction="10000"/>
          </a:bodyPr>
          <a:lstStyle/>
          <a:p>
            <a:pPr algn="just">
              <a:lnSpc>
                <a:spcPct val="160000"/>
              </a:lnSpc>
            </a:pPr>
            <a:r>
              <a:rPr lang="en-GB" b="1" dirty="0">
                <a:solidFill>
                  <a:schemeClr val="tx1"/>
                </a:solidFill>
                <a:latin typeface="Times" panose="02020603050405020304" pitchFamily="18" charset="0"/>
              </a:rPr>
              <a:t>Health Effects on Humans</a:t>
            </a:r>
            <a:endParaRPr lang="en-GB" dirty="0">
              <a:solidFill>
                <a:schemeClr val="tx1"/>
              </a:solidFill>
              <a:latin typeface="Times" panose="02020603050405020304" pitchFamily="18" charset="0"/>
            </a:endParaRPr>
          </a:p>
          <a:p>
            <a:pPr algn="just">
              <a:lnSpc>
                <a:spcPct val="160000"/>
              </a:lnSpc>
            </a:pPr>
            <a:r>
              <a:rPr lang="en-GB" dirty="0">
                <a:solidFill>
                  <a:schemeClr val="tx1"/>
                </a:solidFill>
                <a:latin typeface="Times" panose="02020603050405020304" pitchFamily="18" charset="0"/>
              </a:rPr>
              <a:t>The health effects of heavy metal exposure on humans are broad-ranging and encompass various organ systems, leading to a spectrum of adverse outcomes. Recent research has provided compelling evidence of the profound impact of heavy metals on human health, underscoring the urgency of addressing this issue to prevent and mitigate serious health consequences.</a:t>
            </a:r>
          </a:p>
          <a:p>
            <a:pPr marL="463550" indent="-354013" algn="just">
              <a:lnSpc>
                <a:spcPct val="110000"/>
              </a:lnSpc>
              <a:buFont typeface="Wingdings" panose="05000000000000000000" pitchFamily="2" charset="2"/>
              <a:buChar char="§"/>
            </a:pPr>
            <a:r>
              <a:rPr lang="en-GB" dirty="0">
                <a:solidFill>
                  <a:schemeClr val="tx1"/>
                </a:solidFill>
                <a:latin typeface="Times" panose="02020603050405020304" pitchFamily="18" charset="0"/>
              </a:rPr>
              <a:t>Cardiovascular Health </a:t>
            </a:r>
          </a:p>
          <a:p>
            <a:pPr marL="463550" indent="-354013" algn="just">
              <a:lnSpc>
                <a:spcPct val="110000"/>
              </a:lnSpc>
              <a:buFont typeface="Wingdings" panose="05000000000000000000" pitchFamily="2" charset="2"/>
              <a:buChar char="§"/>
            </a:pPr>
            <a:r>
              <a:rPr lang="en-GB" dirty="0">
                <a:solidFill>
                  <a:schemeClr val="tx1"/>
                </a:solidFill>
                <a:latin typeface="Times" panose="02020603050405020304" pitchFamily="18" charset="0"/>
              </a:rPr>
              <a:t>Neurodevelopmental Effects</a:t>
            </a:r>
          </a:p>
          <a:p>
            <a:pPr marL="463550" indent="-354013" algn="just">
              <a:lnSpc>
                <a:spcPct val="110000"/>
              </a:lnSpc>
              <a:buFont typeface="Wingdings" panose="05000000000000000000" pitchFamily="2" charset="2"/>
              <a:buChar char="§"/>
            </a:pPr>
            <a:r>
              <a:rPr lang="en-GB" dirty="0">
                <a:solidFill>
                  <a:schemeClr val="tx1"/>
                </a:solidFill>
                <a:latin typeface="Times" panose="02020603050405020304" pitchFamily="18" charset="0"/>
              </a:rPr>
              <a:t>Reproductive Health</a:t>
            </a:r>
          </a:p>
          <a:p>
            <a:pPr marL="463550" indent="-354013" algn="just">
              <a:lnSpc>
                <a:spcPct val="110000"/>
              </a:lnSpc>
              <a:buFont typeface="Wingdings" panose="05000000000000000000" pitchFamily="2" charset="2"/>
              <a:buChar char="§"/>
            </a:pPr>
            <a:r>
              <a:rPr lang="en-GB" dirty="0">
                <a:solidFill>
                  <a:schemeClr val="tx1"/>
                </a:solidFill>
                <a:latin typeface="Times" panose="02020603050405020304" pitchFamily="18" charset="0"/>
              </a:rPr>
              <a:t>Renal and Hepatic Dysfunction</a:t>
            </a:r>
          </a:p>
          <a:p>
            <a:pPr marL="463550" indent="-354013" algn="just">
              <a:lnSpc>
                <a:spcPct val="110000"/>
              </a:lnSpc>
              <a:buFont typeface="Wingdings" panose="05000000000000000000" pitchFamily="2" charset="2"/>
              <a:buChar char="§"/>
            </a:pPr>
            <a:r>
              <a:rPr lang="en-GB" dirty="0">
                <a:solidFill>
                  <a:schemeClr val="tx1"/>
                </a:solidFill>
                <a:latin typeface="Times" panose="02020603050405020304" pitchFamily="18" charset="0"/>
              </a:rPr>
              <a:t>Cancer Risk</a:t>
            </a:r>
          </a:p>
          <a:p>
            <a:pPr marL="463550" indent="-354013" algn="just">
              <a:lnSpc>
                <a:spcPct val="110000"/>
              </a:lnSpc>
              <a:buFont typeface="Wingdings" panose="05000000000000000000" pitchFamily="2" charset="2"/>
              <a:buChar char="§"/>
            </a:pPr>
            <a:r>
              <a:rPr lang="en-GB" dirty="0">
                <a:solidFill>
                  <a:schemeClr val="tx1"/>
                </a:solidFill>
                <a:latin typeface="Times" panose="02020603050405020304" pitchFamily="18" charset="0"/>
              </a:rPr>
              <a:t>Respiratory Health</a:t>
            </a:r>
          </a:p>
        </p:txBody>
      </p:sp>
    </p:spTree>
    <p:extLst>
      <p:ext uri="{BB962C8B-B14F-4D97-AF65-F5344CB8AC3E}">
        <p14:creationId xmlns:p14="http://schemas.microsoft.com/office/powerpoint/2010/main" val="241307894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57EB158-E867-420D-AFA5-8B279C68D0E7}"/>
              </a:ext>
            </a:extLst>
          </p:cNvPr>
          <p:cNvSpPr>
            <a:spLocks noGrp="1"/>
          </p:cNvSpPr>
          <p:nvPr>
            <p:ph type="title"/>
          </p:nvPr>
        </p:nvSpPr>
        <p:spPr>
          <a:xfrm>
            <a:off x="810904" y="108823"/>
            <a:ext cx="10972800" cy="607684"/>
          </a:xfrm>
        </p:spPr>
        <p:txBody>
          <a:bodyPr>
            <a:normAutofit fontScale="90000"/>
          </a:bodyPr>
          <a:lstStyle/>
          <a:p>
            <a:pPr algn="ctr"/>
            <a:r>
              <a:rPr lang="en-GB" b="1" dirty="0">
                <a:solidFill>
                  <a:schemeClr val="tx1"/>
                </a:solidFill>
                <a:latin typeface="Times New Roman" panose="02020603050405020304" pitchFamily="18" charset="0"/>
                <a:cs typeface="Times New Roman" panose="02020603050405020304" pitchFamily="18" charset="0"/>
              </a:rPr>
              <a:t>CONCLUSION</a:t>
            </a:r>
          </a:p>
        </p:txBody>
      </p:sp>
      <p:sp>
        <p:nvSpPr>
          <p:cNvPr id="11" name="Content Placeholder 2">
            <a:extLst>
              <a:ext uri="{FF2B5EF4-FFF2-40B4-BE49-F238E27FC236}">
                <a16:creationId xmlns:a16="http://schemas.microsoft.com/office/drawing/2014/main" id="{D1243BF5-9925-48B3-BB25-E210C958411B}"/>
              </a:ext>
            </a:extLst>
          </p:cNvPr>
          <p:cNvSpPr>
            <a:spLocks noGrp="1"/>
          </p:cNvSpPr>
          <p:nvPr>
            <p:ph idx="1"/>
          </p:nvPr>
        </p:nvSpPr>
        <p:spPr>
          <a:xfrm>
            <a:off x="708338" y="716507"/>
            <a:ext cx="10972800" cy="5424987"/>
          </a:xfrm>
          <a:solidFill>
            <a:schemeClr val="bg1"/>
          </a:solidFill>
          <a:ln>
            <a:noFill/>
          </a:ln>
        </p:spPr>
        <p:txBody>
          <a:bodyPr>
            <a:normAutofit fontScale="92500"/>
          </a:bodyPr>
          <a:lstStyle/>
          <a:p>
            <a:pPr algn="just">
              <a:lnSpc>
                <a:spcPct val="150000"/>
              </a:lnSpc>
            </a:pPr>
            <a:r>
              <a:rPr lang="en-GB" sz="2400" dirty="0">
                <a:solidFill>
                  <a:schemeClr val="tx1"/>
                </a:solidFill>
                <a:latin typeface="Times" panose="02020603050405020304" pitchFamily="18" charset="0"/>
              </a:rPr>
              <a:t>The seminar on the problem associated with heavy metals in humans underscored the urgent need for interdisciplinary collaboration and evidence-based policies to combat this pervasive health challenge. Recent research has illuminated the intricate mechanisms of heavy metal toxicity, highlighted the diverse health effects on humans, and provided innovative solutions for mitigation. As our understanding continues to evolve, it is imperative that stakeholders across academia, industry, and government work collectively to safeguard human health and the environment from the deleterious effects of heavy metal exposure. By addressing heavy metal contamination at its source, implementing effective regulatory measures, and raising awareness among vulnerable populations, society can work toward mitigating the health risks associated with heavy metal exposure and promoting better human health.</a:t>
            </a:r>
          </a:p>
        </p:txBody>
      </p:sp>
    </p:spTree>
    <p:extLst>
      <p:ext uri="{BB962C8B-B14F-4D97-AF65-F5344CB8AC3E}">
        <p14:creationId xmlns:p14="http://schemas.microsoft.com/office/powerpoint/2010/main" val="317303478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5BCE50-95CA-450B-9891-772C1C5BE8C9}"/>
              </a:ext>
            </a:extLst>
          </p:cNvPr>
          <p:cNvSpPr>
            <a:spLocks noGrp="1"/>
          </p:cNvSpPr>
          <p:nvPr>
            <p:ph type="title"/>
          </p:nvPr>
        </p:nvSpPr>
        <p:spPr>
          <a:xfrm>
            <a:off x="810904" y="122470"/>
            <a:ext cx="10972800" cy="750987"/>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RECOMMENDATIONS</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00DFD2A-71D9-43F3-8D12-317D61600C73}"/>
              </a:ext>
            </a:extLst>
          </p:cNvPr>
          <p:cNvSpPr>
            <a:spLocks noGrp="1"/>
          </p:cNvSpPr>
          <p:nvPr>
            <p:ph idx="1"/>
          </p:nvPr>
        </p:nvSpPr>
        <p:spPr>
          <a:xfrm>
            <a:off x="708338" y="873457"/>
            <a:ext cx="10972800" cy="5404513"/>
          </a:xfrm>
          <a:solidFill>
            <a:schemeClr val="bg1"/>
          </a:solidFill>
          <a:ln>
            <a:noFill/>
          </a:ln>
        </p:spPr>
        <p:txBody>
          <a:bodyPr>
            <a:normAutofit fontScale="92500" lnSpcReduction="10000"/>
          </a:bodyPr>
          <a:lstStyle/>
          <a:p>
            <a:pPr algn="just">
              <a:lnSpc>
                <a:spcPct val="150000"/>
              </a:lnSpc>
            </a:pPr>
            <a:r>
              <a:rPr lang="en-GB" dirty="0">
                <a:solidFill>
                  <a:schemeClr val="tx1"/>
                </a:solidFill>
                <a:latin typeface="Times" panose="02020603050405020304" pitchFamily="18" charset="0"/>
              </a:rPr>
              <a:t>Continuous research on heavy metal distribution, sources, and mechanisms of toxicity is vital to understanding the evolving risks. Regular monitoring of heavy metal concentrations in air, water, soil, and food is necessary to assess exposure levels and inform mitigation strategies.</a:t>
            </a:r>
          </a:p>
          <a:p>
            <a:pPr algn="just">
              <a:lnSpc>
                <a:spcPct val="150000"/>
              </a:lnSpc>
            </a:pPr>
            <a:r>
              <a:rPr lang="en-GB" dirty="0">
                <a:solidFill>
                  <a:schemeClr val="tx1"/>
                </a:solidFill>
                <a:latin typeface="Times" panose="02020603050405020304" pitchFamily="18" charset="0"/>
              </a:rPr>
              <a:t>Governments and regulatory bodies should enforce stricter emission standards, waste disposal regulations, and mining practices. Regular inspections and penalties for non-compliance can discourage heavy metal pollution.</a:t>
            </a:r>
          </a:p>
          <a:p>
            <a:pPr algn="just">
              <a:lnSpc>
                <a:spcPct val="150000"/>
              </a:lnSpc>
            </a:pPr>
            <a:r>
              <a:rPr lang="en-GB" dirty="0">
                <a:solidFill>
                  <a:schemeClr val="tx1"/>
                </a:solidFill>
                <a:latin typeface="Times" panose="02020603050405020304" pitchFamily="18" charset="0"/>
              </a:rPr>
              <a:t>Implement comprehensive public awareness campaigns to educate communities about the risks of heavy metal exposure. This includes informing individuals about potential sources, health effects, and preventive measures.</a:t>
            </a:r>
          </a:p>
          <a:p>
            <a:pPr algn="just">
              <a:lnSpc>
                <a:spcPct val="150000"/>
              </a:lnSpc>
            </a:pPr>
            <a:r>
              <a:rPr lang="en-GB" dirty="0">
                <a:solidFill>
                  <a:schemeClr val="tx1"/>
                </a:solidFill>
                <a:latin typeface="Times" panose="02020603050405020304" pitchFamily="18" charset="0"/>
              </a:rPr>
              <a:t>Healthcare professionals should receive training on identifying and managing heavy metal-related health issues. Early detection and proper treatment can mitigate adverse health effects.</a:t>
            </a:r>
          </a:p>
          <a:p>
            <a:pPr algn="just">
              <a:lnSpc>
                <a:spcPct val="150000"/>
              </a:lnSpc>
            </a:pPr>
            <a:r>
              <a:rPr lang="en-GB" dirty="0">
                <a:solidFill>
                  <a:schemeClr val="tx1"/>
                </a:solidFill>
                <a:latin typeface="Times" panose="02020603050405020304" pitchFamily="18" charset="0"/>
              </a:rPr>
              <a:t>Promote sustainable agricultural practices that reduce heavy metal accumulation in crops. Soil testing, responsible use of fertilizers, and proper land use planning can safeguard agricultural products and food safety.</a:t>
            </a:r>
          </a:p>
        </p:txBody>
      </p:sp>
    </p:spTree>
    <p:extLst>
      <p:ext uri="{BB962C8B-B14F-4D97-AF65-F5344CB8AC3E}">
        <p14:creationId xmlns:p14="http://schemas.microsoft.com/office/powerpoint/2010/main" val="376528101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808C-9536-4C95-AF6A-3CEB04FC0B70}"/>
              </a:ext>
            </a:extLst>
          </p:cNvPr>
          <p:cNvSpPr>
            <a:spLocks noGrp="1"/>
          </p:cNvSpPr>
          <p:nvPr>
            <p:ph type="title"/>
          </p:nvPr>
        </p:nvSpPr>
        <p:spPr>
          <a:xfrm>
            <a:off x="1097280" y="286603"/>
            <a:ext cx="10058400" cy="702303"/>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REFERENCES</a:t>
            </a:r>
            <a:endParaRPr lang="en-GB" dirty="0"/>
          </a:p>
        </p:txBody>
      </p:sp>
      <p:sp>
        <p:nvSpPr>
          <p:cNvPr id="3" name="Content Placeholder 2">
            <a:extLst>
              <a:ext uri="{FF2B5EF4-FFF2-40B4-BE49-F238E27FC236}">
                <a16:creationId xmlns:a16="http://schemas.microsoft.com/office/drawing/2014/main" id="{1EEA3157-22F6-4CA6-A9E1-381DA2DF0265}"/>
              </a:ext>
            </a:extLst>
          </p:cNvPr>
          <p:cNvSpPr>
            <a:spLocks noGrp="1"/>
          </p:cNvSpPr>
          <p:nvPr>
            <p:ph idx="1"/>
          </p:nvPr>
        </p:nvSpPr>
        <p:spPr>
          <a:xfrm>
            <a:off x="1097280" y="1173707"/>
            <a:ext cx="10058400" cy="4695387"/>
          </a:xfrm>
          <a:solidFill>
            <a:schemeClr val="bg1"/>
          </a:solidFill>
        </p:spPr>
        <p:txBody>
          <a:bodyPr>
            <a:normAutofit/>
          </a:bodyPr>
          <a:lstStyle/>
          <a:p>
            <a:pPr marL="463550" indent="-355600" algn="just">
              <a:buNone/>
            </a:pPr>
            <a:r>
              <a:rPr lang="en-GB" dirty="0">
                <a:solidFill>
                  <a:schemeClr val="tx1"/>
                </a:solidFill>
                <a:latin typeface="Times" panose="02020603050405020304" pitchFamily="18" charset="0"/>
              </a:rPr>
              <a:t>Bhattacharyya, S., Sharma, G., &amp; Chandra Paul, D. (2023). Recent advances in nanomaterials for heavy metal removal from water: A critical review. </a:t>
            </a:r>
            <a:r>
              <a:rPr lang="en-GB" i="1" dirty="0">
                <a:solidFill>
                  <a:schemeClr val="tx1"/>
                </a:solidFill>
                <a:latin typeface="Times" panose="02020603050405020304" pitchFamily="18" charset="0"/>
              </a:rPr>
              <a:t>Journal of Environmental Management, </a:t>
            </a:r>
            <a:r>
              <a:rPr lang="en-GB" dirty="0">
                <a:solidFill>
                  <a:schemeClr val="tx1"/>
                </a:solidFill>
                <a:latin typeface="Times" panose="02020603050405020304" pitchFamily="18" charset="0"/>
              </a:rPr>
              <a:t>301, 113-709.</a:t>
            </a:r>
          </a:p>
          <a:p>
            <a:pPr marL="463550" indent="-355600" algn="just">
              <a:buNone/>
            </a:pPr>
            <a:r>
              <a:rPr lang="en-GB" dirty="0" err="1">
                <a:solidFill>
                  <a:schemeClr val="tx1"/>
                </a:solidFill>
                <a:latin typeface="Times" panose="02020603050405020304" pitchFamily="18" charset="0"/>
              </a:rPr>
              <a:t>Gailer</a:t>
            </a:r>
            <a:r>
              <a:rPr lang="en-GB" dirty="0">
                <a:solidFill>
                  <a:schemeClr val="tx1"/>
                </a:solidFill>
                <a:latin typeface="Times" panose="02020603050405020304" pitchFamily="18" charset="0"/>
              </a:rPr>
              <a:t>, J., George, G. N., &amp; Pickering, I. J. (2020). Structural determinants of metal-specific mechanisms of toxicity in human heavy metal exposure. </a:t>
            </a:r>
            <a:r>
              <a:rPr lang="en-GB" i="1" dirty="0">
                <a:solidFill>
                  <a:schemeClr val="tx1"/>
                </a:solidFill>
                <a:latin typeface="Times" panose="02020603050405020304" pitchFamily="18" charset="0"/>
              </a:rPr>
              <a:t>Journal of Inorganic Biochemistry,</a:t>
            </a:r>
            <a:r>
              <a:rPr lang="en-GB" dirty="0">
                <a:solidFill>
                  <a:schemeClr val="tx1"/>
                </a:solidFill>
                <a:latin typeface="Times" panose="02020603050405020304" pitchFamily="18" charset="0"/>
              </a:rPr>
              <a:t> 205, 111-115.</a:t>
            </a:r>
          </a:p>
          <a:p>
            <a:pPr marL="463550" indent="-355600" algn="just">
              <a:buNone/>
            </a:pPr>
            <a:r>
              <a:rPr lang="en-GB" dirty="0">
                <a:solidFill>
                  <a:schemeClr val="tx1"/>
                </a:solidFill>
                <a:latin typeface="Times" panose="02020603050405020304" pitchFamily="18" charset="0"/>
              </a:rPr>
              <a:t>Jaishankar, M., Mathew, B., Shah, M. &amp; Gowda, K. (2014). Biosorption of Few Heavy Metal Ions Using Agricultural Wastes. </a:t>
            </a:r>
            <a:r>
              <a:rPr lang="en-GB" i="1" dirty="0">
                <a:solidFill>
                  <a:schemeClr val="tx1"/>
                </a:solidFill>
                <a:latin typeface="Times" panose="02020603050405020304" pitchFamily="18" charset="0"/>
              </a:rPr>
              <a:t>Journal of Environment Pollution and Human Health., </a:t>
            </a:r>
            <a:r>
              <a:rPr lang="en-GB" dirty="0">
                <a:solidFill>
                  <a:schemeClr val="tx1"/>
                </a:solidFill>
                <a:latin typeface="Times" panose="02020603050405020304" pitchFamily="18" charset="0"/>
              </a:rPr>
              <a:t>2(1), 1–6. </a:t>
            </a:r>
          </a:p>
          <a:p>
            <a:pPr marL="463550" indent="-355600" algn="just">
              <a:buNone/>
            </a:pPr>
            <a:r>
              <a:rPr lang="en-GB" dirty="0" err="1">
                <a:solidFill>
                  <a:schemeClr val="tx1"/>
                </a:solidFill>
                <a:latin typeface="Times" panose="02020603050405020304" pitchFamily="18" charset="0"/>
              </a:rPr>
              <a:t>Järup</a:t>
            </a:r>
            <a:r>
              <a:rPr lang="en-GB" dirty="0">
                <a:solidFill>
                  <a:schemeClr val="tx1"/>
                </a:solidFill>
                <a:latin typeface="Times" panose="02020603050405020304" pitchFamily="18" charset="0"/>
              </a:rPr>
              <a:t> L. (2013). Hazards of heavy metal contamination. </a:t>
            </a:r>
            <a:r>
              <a:rPr lang="en-GB" i="1" dirty="0">
                <a:solidFill>
                  <a:schemeClr val="tx1"/>
                </a:solidFill>
                <a:latin typeface="Times" panose="02020603050405020304" pitchFamily="18" charset="0"/>
              </a:rPr>
              <a:t>Br Med Bull., </a:t>
            </a:r>
            <a:r>
              <a:rPr lang="en-GB" dirty="0">
                <a:solidFill>
                  <a:schemeClr val="tx1"/>
                </a:solidFill>
                <a:latin typeface="Times" panose="02020603050405020304" pitchFamily="18" charset="0"/>
              </a:rPr>
              <a:t>68(1), 167–182. </a:t>
            </a:r>
          </a:p>
          <a:p>
            <a:pPr marL="463550" indent="-355600" algn="just">
              <a:buNone/>
            </a:pPr>
            <a:r>
              <a:rPr lang="en-GB" dirty="0">
                <a:solidFill>
                  <a:schemeClr val="tx1"/>
                </a:solidFill>
                <a:latin typeface="Times" panose="02020603050405020304" pitchFamily="18" charset="0"/>
              </a:rPr>
              <a:t>Karimi, P., </a:t>
            </a:r>
            <a:r>
              <a:rPr lang="en-GB" dirty="0" err="1">
                <a:solidFill>
                  <a:schemeClr val="tx1"/>
                </a:solidFill>
                <a:latin typeface="Times" panose="02020603050405020304" pitchFamily="18" charset="0"/>
              </a:rPr>
              <a:t>Kamali</a:t>
            </a:r>
            <a:r>
              <a:rPr lang="en-GB" dirty="0">
                <a:solidFill>
                  <a:schemeClr val="tx1"/>
                </a:solidFill>
                <a:latin typeface="Times" panose="02020603050405020304" pitchFamily="18" charset="0"/>
              </a:rPr>
              <a:t>, M., Mokhtari, M., &amp; </a:t>
            </a:r>
            <a:r>
              <a:rPr lang="en-GB" dirty="0" err="1">
                <a:solidFill>
                  <a:schemeClr val="tx1"/>
                </a:solidFill>
                <a:latin typeface="Times" panose="02020603050405020304" pitchFamily="18" charset="0"/>
              </a:rPr>
              <a:t>Montazeri</a:t>
            </a:r>
            <a:r>
              <a:rPr lang="en-GB" dirty="0">
                <a:solidFill>
                  <a:schemeClr val="tx1"/>
                </a:solidFill>
                <a:latin typeface="Times" panose="02020603050405020304" pitchFamily="18" charset="0"/>
              </a:rPr>
              <a:t>, A. (2023). Prenatal mercury exposure and neurodevelopmental outcomes: A systematic review and meta-analysis. </a:t>
            </a:r>
            <a:r>
              <a:rPr lang="en-GB" i="1" dirty="0">
                <a:solidFill>
                  <a:schemeClr val="tx1"/>
                </a:solidFill>
                <a:latin typeface="Times" panose="02020603050405020304" pitchFamily="18" charset="0"/>
              </a:rPr>
              <a:t>Environmental Research,</a:t>
            </a:r>
            <a:r>
              <a:rPr lang="en-GB" dirty="0">
                <a:solidFill>
                  <a:schemeClr val="tx1"/>
                </a:solidFill>
                <a:latin typeface="Times" panose="02020603050405020304" pitchFamily="18" charset="0"/>
              </a:rPr>
              <a:t> 205, 112-226.</a:t>
            </a:r>
          </a:p>
        </p:txBody>
      </p:sp>
    </p:spTree>
    <p:extLst>
      <p:ext uri="{BB962C8B-B14F-4D97-AF65-F5344CB8AC3E}">
        <p14:creationId xmlns:p14="http://schemas.microsoft.com/office/powerpoint/2010/main" val="228612870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01B4-A3ED-4A0D-881B-0DD9716479F5}"/>
              </a:ext>
            </a:extLst>
          </p:cNvPr>
          <p:cNvSpPr>
            <a:spLocks noGrp="1"/>
          </p:cNvSpPr>
          <p:nvPr>
            <p:ph type="title"/>
          </p:nvPr>
        </p:nvSpPr>
        <p:spPr>
          <a:xfrm>
            <a:off x="838200" y="2344051"/>
            <a:ext cx="10515600" cy="1325563"/>
          </a:xfrm>
        </p:spPr>
        <p:txBody>
          <a:bodyPr>
            <a:normAutofit/>
          </a:bodyPr>
          <a:lstStyle/>
          <a:p>
            <a:pPr algn="ctr"/>
            <a:r>
              <a:rPr lang="en-US" sz="6000" b="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37252669"/>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1087</TotalTime>
  <Words>575</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Calibri Light</vt:lpstr>
      <vt:lpstr>Times</vt:lpstr>
      <vt:lpstr>Times New Roman</vt:lpstr>
      <vt:lpstr>Wingdings</vt:lpstr>
      <vt:lpstr>Retrospect</vt:lpstr>
      <vt:lpstr> The problem associated with heavy metals in humans.     PRESENTED BY ALHERI JOHN ST/EB/HND/21/012     A SEMINAR PRESENTED TO THE DEPARTMENT OF BIOLOGICAL SCIENCE TECHNOLOGY, FEDERAL POLYTECHNIC MUBI, ADAMAWA STATE.   AUGUST, 2023</vt:lpstr>
      <vt:lpstr>INTRODUCTION</vt:lpstr>
      <vt:lpstr>DISCUSSION</vt:lpstr>
      <vt:lpstr>CONCLUSION</vt:lpstr>
      <vt:lpstr>RECOMMENDATIONS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PREVALENCE OF ASCARIASIS AMONG PRIMARY SCHOOL CHILDREN OF SOME SELECTED PRIMARY SCHOOLS IN ASKIRA/UBA LOCAL GOVERNMENT AREA OF BORNO STATE, NIGERIA    PRESENTED BY     HAMMAWA DANLADI ST/BST/M/HND/18/009     A PROJECT WORK PRESENTED TO THE DEPARTMENT OF BIOLOGICAL SCIOENCE TECHNOLOGY, FEDERAL POLYTECHNIC MUBI, ADAMAWA STATE.   SUPERVISED BY Dr. MICHAEL AWI    MARCH, 2021</dc:title>
  <dc:creator>AKAMSHU GABRIEL</dc:creator>
  <cp:lastModifiedBy>KPONKIUS</cp:lastModifiedBy>
  <cp:revision>55</cp:revision>
  <cp:lastPrinted>2023-08-21T08:57:41Z</cp:lastPrinted>
  <dcterms:created xsi:type="dcterms:W3CDTF">2021-03-29T06:17:24Z</dcterms:created>
  <dcterms:modified xsi:type="dcterms:W3CDTF">2023-08-21T09:29:52Z</dcterms:modified>
</cp:coreProperties>
</file>