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72" r:id="rId1"/>
  </p:sldMasterIdLst>
  <p:sldIdLst>
    <p:sldId id="256" r:id="rId2"/>
    <p:sldId id="276" r:id="rId3"/>
    <p:sldId id="260" r:id="rId4"/>
    <p:sldId id="258" r:id="rId5"/>
    <p:sldId id="262" r:id="rId6"/>
    <p:sldId id="280" r:id="rId7"/>
    <p:sldId id="288" r:id="rId8"/>
    <p:sldId id="289" r:id="rId9"/>
    <p:sldId id="290" r:id="rId10"/>
    <p:sldId id="291" r:id="rId11"/>
    <p:sldId id="292" r:id="rId12"/>
    <p:sldId id="293" r:id="rId13"/>
    <p:sldId id="287" r:id="rId14"/>
    <p:sldId id="275" r:id="rId15"/>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10/4/2023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GB" sz="3200" b="1" dirty="0">
                <a:solidFill>
                  <a:schemeClr val="tx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A STUDY ON THE PREVALENCE OF INTESTINAL PARASITES FOUND IN PUPILS ATTENDING FOUR (4) SELECTED PRIMARY SCHOOLS IN MARARABA MUBI, HONG, ADAMAWA STATE</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PRESENTED BY</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ALHERI JOHN</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ST/EB/HND/21/012</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 PROJECT PRESENTED TO THE DEPARTMENT OF BIOLOGICAL SCIENCE TECHNOLOGY, FEDERAL POLYTECHNIC MUBI, ADAMAWA STATE.</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OCTOBER, 2023</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B56CF5A-48BE-4FD9-ACA9-7A12E7AA1C5D}"/>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C5A06C61-8BFD-47E2-9F5A-F1014C7E8543}"/>
              </a:ext>
            </a:extLst>
          </p:cNvPr>
          <p:cNvGraphicFramePr>
            <a:graphicFrameLocks noGrp="1"/>
          </p:cNvGraphicFramePr>
          <p:nvPr>
            <p:extLst>
              <p:ext uri="{D42A27DB-BD31-4B8C-83A1-F6EECF244321}">
                <p14:modId xmlns:p14="http://schemas.microsoft.com/office/powerpoint/2010/main" val="3022964643"/>
              </p:ext>
            </p:extLst>
          </p:nvPr>
        </p:nvGraphicFramePr>
        <p:xfrm>
          <a:off x="810904" y="1365983"/>
          <a:ext cx="10612062" cy="4894140"/>
        </p:xfrm>
        <a:graphic>
          <a:graphicData uri="http://schemas.openxmlformats.org/drawingml/2006/table">
            <a:tbl>
              <a:tblPr firstRow="1" firstCol="1" bandRow="1">
                <a:tableStyleId>{5C22544A-7EE6-4342-B048-85BDC9FD1C3A}</a:tableStyleId>
              </a:tblPr>
              <a:tblGrid>
                <a:gridCol w="2259745">
                  <a:extLst>
                    <a:ext uri="{9D8B030D-6E8A-4147-A177-3AD203B41FA5}">
                      <a16:colId xmlns:a16="http://schemas.microsoft.com/office/drawing/2014/main" val="614719280"/>
                    </a:ext>
                  </a:extLst>
                </a:gridCol>
                <a:gridCol w="2058853">
                  <a:extLst>
                    <a:ext uri="{9D8B030D-6E8A-4147-A177-3AD203B41FA5}">
                      <a16:colId xmlns:a16="http://schemas.microsoft.com/office/drawing/2014/main" val="807026107"/>
                    </a:ext>
                  </a:extLst>
                </a:gridCol>
                <a:gridCol w="2037290">
                  <a:extLst>
                    <a:ext uri="{9D8B030D-6E8A-4147-A177-3AD203B41FA5}">
                      <a16:colId xmlns:a16="http://schemas.microsoft.com/office/drawing/2014/main" val="3357064362"/>
                    </a:ext>
                  </a:extLst>
                </a:gridCol>
                <a:gridCol w="1914711">
                  <a:extLst>
                    <a:ext uri="{9D8B030D-6E8A-4147-A177-3AD203B41FA5}">
                      <a16:colId xmlns:a16="http://schemas.microsoft.com/office/drawing/2014/main" val="3915139540"/>
                    </a:ext>
                  </a:extLst>
                </a:gridCol>
                <a:gridCol w="2341463">
                  <a:extLst>
                    <a:ext uri="{9D8B030D-6E8A-4147-A177-3AD203B41FA5}">
                      <a16:colId xmlns:a16="http://schemas.microsoft.com/office/drawing/2014/main" val="2696800010"/>
                    </a:ext>
                  </a:extLst>
                </a:gridCol>
              </a:tblGrid>
              <a:tr h="978828">
                <a:tc>
                  <a:txBody>
                    <a:bodyPr/>
                    <a:lstStyle/>
                    <a:p>
                      <a:pPr marL="0" marR="0" algn="just">
                        <a:lnSpc>
                          <a:spcPct val="200000"/>
                        </a:lnSpc>
                        <a:spcBef>
                          <a:spcPts val="0"/>
                        </a:spcBef>
                        <a:spcAft>
                          <a:spcPts val="0"/>
                        </a:spcAft>
                      </a:pPr>
                      <a:r>
                        <a:rPr lang="en-US" sz="2400">
                          <a:effectLst/>
                          <a:latin typeface="Times" panose="02020603050405020304" pitchFamily="18" charset="0"/>
                        </a:rPr>
                        <a:t>Parasites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BA</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DS</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2400">
                          <a:effectLst/>
                          <a:latin typeface="Times" panose="02020603050405020304" pitchFamily="18" charset="0"/>
                        </a:rPr>
                        <a:t>KA</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2400">
                          <a:effectLst/>
                          <a:latin typeface="Times" panose="02020603050405020304" pitchFamily="18" charset="0"/>
                        </a:rPr>
                        <a:t>KB</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6666083"/>
                  </a:ext>
                </a:extLst>
              </a:tr>
              <a:tr h="978828">
                <a:tc>
                  <a:txBody>
                    <a:bodyPr/>
                    <a:lstStyle/>
                    <a:p>
                      <a:pPr marL="0" marR="0" algn="just">
                        <a:lnSpc>
                          <a:spcPct val="200000"/>
                        </a:lnSpc>
                        <a:spcBef>
                          <a:spcPts val="0"/>
                        </a:spcBef>
                        <a:spcAft>
                          <a:spcPts val="0"/>
                        </a:spcAft>
                      </a:pPr>
                      <a:r>
                        <a:rPr lang="en-US" sz="2400">
                          <a:effectLst/>
                          <a:latin typeface="Times" panose="02020603050405020304" pitchFamily="18" charset="0"/>
                        </a:rPr>
                        <a:t>E. histolytical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6(8.4%)</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7(9.8%)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9(12.6%0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8(11.2%)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8688660"/>
                  </a:ext>
                </a:extLst>
              </a:tr>
              <a:tr h="978828">
                <a:tc>
                  <a:txBody>
                    <a:bodyPr/>
                    <a:lstStyle/>
                    <a:p>
                      <a:pPr marL="0" marR="0" algn="just">
                        <a:lnSpc>
                          <a:spcPct val="200000"/>
                        </a:lnSpc>
                        <a:spcBef>
                          <a:spcPts val="0"/>
                        </a:spcBef>
                        <a:spcAft>
                          <a:spcPts val="0"/>
                        </a:spcAft>
                      </a:pPr>
                      <a:r>
                        <a:rPr lang="en-US" sz="2400">
                          <a:effectLst/>
                          <a:latin typeface="Times" panose="02020603050405020304" pitchFamily="18" charset="0"/>
                        </a:rPr>
                        <a:t>Hook worm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1(1.4%)</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3(4.2%)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2(2.8%)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3(4.2%)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6829319"/>
                  </a:ext>
                </a:extLst>
              </a:tr>
              <a:tr h="978828">
                <a:tc>
                  <a:txBody>
                    <a:bodyPr/>
                    <a:lstStyle/>
                    <a:p>
                      <a:pPr marL="0" marR="0" algn="just">
                        <a:lnSpc>
                          <a:spcPct val="200000"/>
                        </a:lnSpc>
                        <a:spcBef>
                          <a:spcPts val="0"/>
                        </a:spcBef>
                        <a:spcAft>
                          <a:spcPts val="0"/>
                        </a:spcAft>
                      </a:pPr>
                      <a:r>
                        <a:rPr lang="en-US" sz="2400">
                          <a:effectLst/>
                          <a:latin typeface="Times" panose="02020603050405020304" pitchFamily="18" charset="0"/>
                        </a:rPr>
                        <a:t>E. Coli</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2(2.8%)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3(4.2%)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8(11.2%)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4(5.6%)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2261910"/>
                  </a:ext>
                </a:extLst>
              </a:tr>
              <a:tr h="978828">
                <a:tc>
                  <a:txBody>
                    <a:bodyPr/>
                    <a:lstStyle/>
                    <a:p>
                      <a:pPr marL="0" marR="0" algn="just">
                        <a:lnSpc>
                          <a:spcPct val="200000"/>
                        </a:lnSpc>
                        <a:spcBef>
                          <a:spcPts val="0"/>
                        </a:spcBef>
                        <a:spcAft>
                          <a:spcPts val="0"/>
                        </a:spcAft>
                      </a:pPr>
                      <a:r>
                        <a:rPr lang="en-US" sz="2400">
                          <a:effectLst/>
                          <a:latin typeface="Times" panose="02020603050405020304" pitchFamily="18" charset="0"/>
                        </a:rPr>
                        <a:t>A.Lumbucolde</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2(2.8%)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4(5.6%)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6(8.4%)</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dirty="0">
                          <a:effectLst/>
                          <a:latin typeface="Times" panose="02020603050405020304" pitchFamily="18" charset="0"/>
                        </a:rPr>
                        <a:t>3(4.2%)</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947933"/>
                  </a:ext>
                </a:extLst>
              </a:tr>
            </a:tbl>
          </a:graphicData>
        </a:graphic>
      </p:graphicFrame>
      <p:sp>
        <p:nvSpPr>
          <p:cNvPr id="11" name="Rectangle 1">
            <a:extLst>
              <a:ext uri="{FF2B5EF4-FFF2-40B4-BE49-F238E27FC236}">
                <a16:creationId xmlns:a16="http://schemas.microsoft.com/office/drawing/2014/main" id="{19F75828-CD5B-470B-A6FE-9C423316626F}"/>
              </a:ext>
            </a:extLst>
          </p:cNvPr>
          <p:cNvSpPr>
            <a:spLocks noChangeArrowheads="1"/>
          </p:cNvSpPr>
          <p:nvPr/>
        </p:nvSpPr>
        <p:spPr bwMode="auto">
          <a:xfrm>
            <a:off x="769034" y="965873"/>
            <a:ext cx="9807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4: Prevalence of parasites among the pupils in the study area based on parasites species </a:t>
            </a:r>
            <a:endParaRPr kumimoji="0" lang="en-GB"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18099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3362F4-98A3-4655-BB37-467F317F918E}"/>
              </a:ext>
            </a:extLst>
          </p:cNvPr>
          <p:cNvSpPr>
            <a:spLocks noGrp="1"/>
          </p:cNvSpPr>
          <p:nvPr>
            <p:ph type="title"/>
          </p:nvPr>
        </p:nvSpPr>
        <p:spPr>
          <a:xfrm>
            <a:off x="838200" y="409073"/>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CONCLUSION</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90EA1190-51DD-4ED8-9463-B9265B638378}"/>
              </a:ext>
            </a:extLst>
          </p:cNvPr>
          <p:cNvSpPr>
            <a:spLocks noGrp="1"/>
          </p:cNvSpPr>
          <p:nvPr>
            <p:ph idx="1"/>
          </p:nvPr>
        </p:nvSpPr>
        <p:spPr>
          <a:xfrm>
            <a:off x="708338" y="1009934"/>
            <a:ext cx="10972800" cy="5322627"/>
          </a:xfrm>
          <a:solidFill>
            <a:schemeClr val="bg1"/>
          </a:solidFill>
          <a:ln>
            <a:noFill/>
          </a:ln>
        </p:spPr>
        <p:txBody>
          <a:bodyPr>
            <a:normAutofit fontScale="92500" lnSpcReduction="20000"/>
          </a:bodyPr>
          <a:lstStyle/>
          <a:p>
            <a:pPr algn="just">
              <a:lnSpc>
                <a:spcPct val="150000"/>
              </a:lnSpc>
            </a:pPr>
            <a:r>
              <a:rPr lang="en-GB" dirty="0">
                <a:solidFill>
                  <a:schemeClr val="tx1"/>
                </a:solidFill>
                <a:latin typeface="Times" panose="02020603050405020304" pitchFamily="18" charset="0"/>
              </a:rPr>
              <a:t>The study on the prevalence of intestinal parasites among pupils attending four selected primary schools in </a:t>
            </a:r>
            <a:r>
              <a:rPr lang="en-GB" dirty="0" err="1">
                <a:solidFill>
                  <a:schemeClr val="tx1"/>
                </a:solidFill>
                <a:latin typeface="Times" panose="02020603050405020304" pitchFamily="18" charset="0"/>
              </a:rPr>
              <a:t>Mararaba</a:t>
            </a:r>
            <a:r>
              <a:rPr lang="en-GB" dirty="0">
                <a:solidFill>
                  <a:schemeClr val="tx1"/>
                </a:solidFill>
                <a:latin typeface="Times" panose="02020603050405020304" pitchFamily="18" charset="0"/>
              </a:rPr>
              <a:t> Mubi, Hong, Adamawa State has yielded valuable insights into the extent and distribution of this public health concern. The findings are summarized as follows:</a:t>
            </a:r>
          </a:p>
          <a:p>
            <a:pPr algn="just">
              <a:lnSpc>
                <a:spcPct val="150000"/>
              </a:lnSpc>
            </a:pPr>
            <a:r>
              <a:rPr lang="en-GB" dirty="0">
                <a:solidFill>
                  <a:schemeClr val="tx1"/>
                </a:solidFill>
                <a:latin typeface="Times" panose="02020603050405020304" pitchFamily="18" charset="0"/>
              </a:rPr>
              <a:t>Among the four primary schools investigated (Brain Trust Academy, Dominion Stars Academy, </a:t>
            </a:r>
            <a:r>
              <a:rPr lang="en-GB" dirty="0" err="1">
                <a:solidFill>
                  <a:schemeClr val="tx1"/>
                </a:solidFill>
                <a:latin typeface="Times" panose="02020603050405020304" pitchFamily="18" charset="0"/>
              </a:rPr>
              <a:t>Kwarhi</a:t>
            </a:r>
            <a:r>
              <a:rPr lang="en-GB" dirty="0">
                <a:solidFill>
                  <a:schemeClr val="tx1"/>
                </a:solidFill>
                <a:latin typeface="Times" panose="02020603050405020304" pitchFamily="18" charset="0"/>
              </a:rPr>
              <a:t> A primary school, </a:t>
            </a:r>
            <a:r>
              <a:rPr lang="en-GB" dirty="0" err="1">
                <a:solidFill>
                  <a:schemeClr val="tx1"/>
                </a:solidFill>
                <a:latin typeface="Times" panose="02020603050405020304" pitchFamily="18" charset="0"/>
              </a:rPr>
              <a:t>Kwarhi</a:t>
            </a:r>
            <a:r>
              <a:rPr lang="en-GB" dirty="0">
                <a:solidFill>
                  <a:schemeClr val="tx1"/>
                </a:solidFill>
                <a:latin typeface="Times" panose="02020603050405020304" pitchFamily="18" charset="0"/>
              </a:rPr>
              <a:t> B primary school), </a:t>
            </a:r>
            <a:r>
              <a:rPr lang="en-GB" dirty="0" err="1">
                <a:solidFill>
                  <a:schemeClr val="tx1"/>
                </a:solidFill>
                <a:latin typeface="Times" panose="02020603050405020304" pitchFamily="18" charset="0"/>
              </a:rPr>
              <a:t>Kwarhi</a:t>
            </a:r>
            <a:r>
              <a:rPr lang="en-GB" dirty="0">
                <a:solidFill>
                  <a:schemeClr val="tx1"/>
                </a:solidFill>
                <a:latin typeface="Times" panose="02020603050405020304" pitchFamily="18" charset="0"/>
              </a:rPr>
              <a:t> A primary school had the highest prevalence of intestinal parasites (70%), while Dominion Stars Academy had the lowest (50%). The overall prevalence for all schools combined was 59.2%. The study identified varying prevalence rates among different age groups. The 10-12 age group exhibited the highest prevalence (50.7%), while the 4-6 age group had the lowest (11.2%). This suggests that older pupils may be more susceptible to intestinal parasites. Among male pupils, the prevalence rate was 60%, while among female pupils, it was 58.3%. The difference is minor, indicating that intestinal parasites affect both genders nearly equally. The study examined the prevalence of specific parasite species (E. histolytica, Hookworm, E. coli, A. lumbricoides) across the four schools. Each parasite species showed varying prevalence rates in different schools, highlighting the diversity of parasites in the study area.</a:t>
            </a:r>
          </a:p>
        </p:txBody>
      </p:sp>
    </p:spTree>
    <p:extLst>
      <p:ext uri="{BB962C8B-B14F-4D97-AF65-F5344CB8AC3E}">
        <p14:creationId xmlns:p14="http://schemas.microsoft.com/office/powerpoint/2010/main" val="21663481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81A9F5-1DDE-4CCF-AE82-68D8C44A0F95}"/>
              </a:ext>
            </a:extLst>
          </p:cNvPr>
          <p:cNvSpPr>
            <a:spLocks noGrp="1"/>
          </p:cNvSpPr>
          <p:nvPr>
            <p:ph type="title"/>
          </p:nvPr>
        </p:nvSpPr>
        <p:spPr>
          <a:xfrm>
            <a:off x="838200" y="170417"/>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RECOMMENDATIONS</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06F2F8C4-49AF-41C6-BBDB-1F82ABB31B38}"/>
              </a:ext>
            </a:extLst>
          </p:cNvPr>
          <p:cNvSpPr>
            <a:spLocks noGrp="1"/>
          </p:cNvSpPr>
          <p:nvPr>
            <p:ph idx="1"/>
          </p:nvPr>
        </p:nvSpPr>
        <p:spPr>
          <a:xfrm>
            <a:off x="423081" y="880460"/>
            <a:ext cx="11258057" cy="5807123"/>
          </a:xfrm>
          <a:solidFill>
            <a:schemeClr val="bg1"/>
          </a:solidFill>
          <a:ln>
            <a:noFill/>
          </a:ln>
        </p:spPr>
        <p:txBody>
          <a:bodyPr>
            <a:normAutofit fontScale="92500"/>
          </a:bodyPr>
          <a:lstStyle/>
          <a:p>
            <a:pPr marL="463550" lvl="0" indent="-463550" algn="just">
              <a:lnSpc>
                <a:spcPct val="150000"/>
              </a:lnSpc>
              <a:buFont typeface="Wingdings" panose="05000000000000000000" pitchFamily="2" charset="2"/>
              <a:buChar char="§"/>
            </a:pPr>
            <a:r>
              <a:rPr lang="en-GB" dirty="0">
                <a:solidFill>
                  <a:schemeClr val="tx1"/>
                </a:solidFill>
                <a:latin typeface="Times" panose="02020603050405020304" pitchFamily="18" charset="0"/>
              </a:rPr>
              <a:t>Launch health education campaigns in schools to raise awareness about the risks of intestinal parasites, their modes of transmission, and preventive measures. This education should target both students and teachers.</a:t>
            </a:r>
          </a:p>
          <a:p>
            <a:pPr marL="463550" lvl="0" indent="-463550" algn="just">
              <a:lnSpc>
                <a:spcPct val="150000"/>
              </a:lnSpc>
              <a:buFont typeface="Wingdings" panose="05000000000000000000" pitchFamily="2" charset="2"/>
              <a:buChar char="§"/>
            </a:pPr>
            <a:r>
              <a:rPr lang="en-GB" dirty="0">
                <a:solidFill>
                  <a:schemeClr val="tx1"/>
                </a:solidFill>
                <a:latin typeface="Times" panose="02020603050405020304" pitchFamily="18" charset="0"/>
              </a:rPr>
              <a:t>Implement routine screening and deworming programs in primary schools. Schools should collaborate with local health authorities to conduct regular check-ups and administer anthelmintic treatments to infected pupils.</a:t>
            </a:r>
          </a:p>
          <a:p>
            <a:pPr marL="463550" lvl="0" indent="-463550" algn="just">
              <a:lnSpc>
                <a:spcPct val="150000"/>
              </a:lnSpc>
              <a:buFont typeface="Wingdings" panose="05000000000000000000" pitchFamily="2" charset="2"/>
              <a:buChar char="§"/>
            </a:pPr>
            <a:r>
              <a:rPr lang="en-GB" dirty="0">
                <a:solidFill>
                  <a:schemeClr val="tx1"/>
                </a:solidFill>
                <a:latin typeface="Times" panose="02020603050405020304" pitchFamily="18" charset="0"/>
              </a:rPr>
              <a:t>Promote and enforce proper sanitation and hygiene practices within school premises. This includes access to clean water, handwashing facilities, and proper disposal of waste.</a:t>
            </a:r>
          </a:p>
          <a:p>
            <a:pPr marL="463550" lvl="0" indent="-463550" algn="just">
              <a:lnSpc>
                <a:spcPct val="150000"/>
              </a:lnSpc>
              <a:buFont typeface="Wingdings" panose="05000000000000000000" pitchFamily="2" charset="2"/>
              <a:buChar char="§"/>
            </a:pPr>
            <a:r>
              <a:rPr lang="en-GB" dirty="0">
                <a:solidFill>
                  <a:schemeClr val="tx1"/>
                </a:solidFill>
                <a:latin typeface="Times" panose="02020603050405020304" pitchFamily="18" charset="0"/>
              </a:rPr>
              <a:t>Given the higher prevalence among older pupils (10-12 age group), consider targeted interventions for this age group, such as more frequent screenings and health education programs tailored to their needs.</a:t>
            </a:r>
          </a:p>
          <a:p>
            <a:pPr marL="463550" lvl="0" indent="-463550" algn="just">
              <a:lnSpc>
                <a:spcPct val="150000"/>
              </a:lnSpc>
              <a:buFont typeface="Wingdings" panose="05000000000000000000" pitchFamily="2" charset="2"/>
              <a:buChar char="§"/>
            </a:pPr>
            <a:r>
              <a:rPr lang="en-GB" dirty="0">
                <a:solidFill>
                  <a:schemeClr val="tx1"/>
                </a:solidFill>
                <a:latin typeface="Times" panose="02020603050405020304" pitchFamily="18" charset="0"/>
              </a:rPr>
              <a:t>Community Involvement: Engage parents and the wider community in the efforts to combat intestinal parasites. Encourage parents to ensure that their children receive regular deworming treatments and practice good hygiene at home.</a:t>
            </a:r>
          </a:p>
        </p:txBody>
      </p:sp>
    </p:spTree>
    <p:extLst>
      <p:ext uri="{BB962C8B-B14F-4D97-AF65-F5344CB8AC3E}">
        <p14:creationId xmlns:p14="http://schemas.microsoft.com/office/powerpoint/2010/main" val="124615908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808C-9536-4C95-AF6A-3CEB04FC0B70}"/>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REFERENCES</a:t>
            </a:r>
            <a:endParaRPr lang="en-GB" dirty="0"/>
          </a:p>
        </p:txBody>
      </p:sp>
      <p:sp>
        <p:nvSpPr>
          <p:cNvPr id="3" name="Content Placeholder 2">
            <a:extLst>
              <a:ext uri="{FF2B5EF4-FFF2-40B4-BE49-F238E27FC236}">
                <a16:creationId xmlns:a16="http://schemas.microsoft.com/office/drawing/2014/main" id="{1EEA3157-22F6-4CA6-A9E1-381DA2DF0265}"/>
              </a:ext>
            </a:extLst>
          </p:cNvPr>
          <p:cNvSpPr>
            <a:spLocks noGrp="1"/>
          </p:cNvSpPr>
          <p:nvPr>
            <p:ph idx="1"/>
          </p:nvPr>
        </p:nvSpPr>
        <p:spPr>
          <a:xfrm>
            <a:off x="1066799" y="1282890"/>
            <a:ext cx="10410967" cy="4899546"/>
          </a:xfrm>
          <a:solidFill>
            <a:schemeClr val="bg1"/>
          </a:solidFill>
        </p:spPr>
        <p:txBody>
          <a:bodyPr>
            <a:normAutofit/>
          </a:bodyPr>
          <a:lstStyle/>
          <a:p>
            <a:pPr marL="519113" indent="-519113" algn="just">
              <a:buNone/>
            </a:pPr>
            <a:r>
              <a:rPr lang="en-GB" dirty="0" err="1">
                <a:solidFill>
                  <a:schemeClr val="tx1"/>
                </a:solidFill>
                <a:latin typeface="Times New Roman" panose="02020603050405020304" pitchFamily="18" charset="0"/>
                <a:cs typeface="Times New Roman" panose="02020603050405020304" pitchFamily="18" charset="0"/>
              </a:rPr>
              <a:t>Albonico</a:t>
            </a:r>
            <a:r>
              <a:rPr lang="en-GB" dirty="0">
                <a:solidFill>
                  <a:schemeClr val="tx1"/>
                </a:solidFill>
                <a:latin typeface="Times New Roman" panose="02020603050405020304" pitchFamily="18" charset="0"/>
                <a:cs typeface="Times New Roman" panose="02020603050405020304" pitchFamily="18" charset="0"/>
              </a:rPr>
              <a:t>, M., </a:t>
            </a:r>
            <a:r>
              <a:rPr lang="en-GB" dirty="0" err="1">
                <a:solidFill>
                  <a:schemeClr val="tx1"/>
                </a:solidFill>
                <a:latin typeface="Times New Roman" panose="02020603050405020304" pitchFamily="18" charset="0"/>
                <a:cs typeface="Times New Roman" panose="02020603050405020304" pitchFamily="18" charset="0"/>
              </a:rPr>
              <a:t>Ramsan</a:t>
            </a:r>
            <a:r>
              <a:rPr lang="en-GB" dirty="0">
                <a:solidFill>
                  <a:schemeClr val="tx1"/>
                </a:solidFill>
                <a:latin typeface="Times New Roman" panose="02020603050405020304" pitchFamily="18" charset="0"/>
                <a:cs typeface="Times New Roman" panose="02020603050405020304" pitchFamily="18" charset="0"/>
              </a:rPr>
              <a:t>, M., Wright, V., Jape, K., Haji, H. J., Taylor, M., ... &amp; </a:t>
            </a:r>
            <a:r>
              <a:rPr lang="en-GB" dirty="0" err="1">
                <a:solidFill>
                  <a:schemeClr val="tx1"/>
                </a:solidFill>
                <a:latin typeface="Times New Roman" panose="02020603050405020304" pitchFamily="18" charset="0"/>
                <a:cs typeface="Times New Roman" panose="02020603050405020304" pitchFamily="18" charset="0"/>
              </a:rPr>
              <a:t>Savioli</a:t>
            </a:r>
            <a:r>
              <a:rPr lang="en-GB" dirty="0">
                <a:solidFill>
                  <a:schemeClr val="tx1"/>
                </a:solidFill>
                <a:latin typeface="Times New Roman" panose="02020603050405020304" pitchFamily="18" charset="0"/>
                <a:cs typeface="Times New Roman" panose="02020603050405020304" pitchFamily="18" charset="0"/>
              </a:rPr>
              <a:t>, L. (2008). Soil-transmitted nematode infections and mebendazole treatment in Mafia Island schoolchildren. </a:t>
            </a:r>
            <a:r>
              <a:rPr lang="en-GB" i="1" dirty="0">
                <a:solidFill>
                  <a:schemeClr val="tx1"/>
                </a:solidFill>
                <a:latin typeface="Times New Roman" panose="02020603050405020304" pitchFamily="18" charset="0"/>
                <a:cs typeface="Times New Roman" panose="02020603050405020304" pitchFamily="18" charset="0"/>
              </a:rPr>
              <a:t>Annals of Tropical Medicine &amp; Parasitology</a:t>
            </a:r>
            <a:r>
              <a:rPr lang="en-GB" dirty="0">
                <a:solidFill>
                  <a:schemeClr val="tx1"/>
                </a:solidFill>
                <a:latin typeface="Times New Roman" panose="02020603050405020304" pitchFamily="18" charset="0"/>
                <a:cs typeface="Times New Roman" panose="02020603050405020304" pitchFamily="18" charset="0"/>
              </a:rPr>
              <a:t>, 102(2), 111-120.</a:t>
            </a:r>
          </a:p>
          <a:p>
            <a:pPr marL="519113" indent="-519113" algn="just">
              <a:buNone/>
            </a:pPr>
            <a:r>
              <a:rPr lang="en-GB" dirty="0">
                <a:solidFill>
                  <a:schemeClr val="tx1"/>
                </a:solidFill>
                <a:latin typeface="Times New Roman" panose="02020603050405020304" pitchFamily="18" charset="0"/>
                <a:cs typeface="Times New Roman" panose="02020603050405020304" pitchFamily="18" charset="0"/>
              </a:rPr>
              <a:t>Brooker, S., Clements, A. C., &amp; Bundy, D. A. (2006). Global epidemiology, ecology and control of soil-transmitted helminth infections. </a:t>
            </a:r>
            <a:r>
              <a:rPr lang="en-GB" i="1" dirty="0">
                <a:solidFill>
                  <a:schemeClr val="tx1"/>
                </a:solidFill>
                <a:latin typeface="Times New Roman" panose="02020603050405020304" pitchFamily="18" charset="0"/>
                <a:cs typeface="Times New Roman" panose="02020603050405020304" pitchFamily="18" charset="0"/>
              </a:rPr>
              <a:t>Advances in Parasitology</a:t>
            </a:r>
            <a:r>
              <a:rPr lang="en-GB" dirty="0">
                <a:solidFill>
                  <a:schemeClr val="tx1"/>
                </a:solidFill>
                <a:latin typeface="Times New Roman" panose="02020603050405020304" pitchFamily="18" charset="0"/>
                <a:cs typeface="Times New Roman" panose="02020603050405020304" pitchFamily="18" charset="0"/>
              </a:rPr>
              <a:t>, 62, 221-261.</a:t>
            </a:r>
          </a:p>
          <a:p>
            <a:pPr marL="519113" indent="-519113" algn="just">
              <a:buNone/>
            </a:pPr>
            <a:r>
              <a:rPr lang="en-GB" dirty="0">
                <a:solidFill>
                  <a:schemeClr val="tx1"/>
                </a:solidFill>
                <a:latin typeface="Times New Roman" panose="02020603050405020304" pitchFamily="18" charset="0"/>
                <a:cs typeface="Times New Roman" panose="02020603050405020304" pitchFamily="18" charset="0"/>
              </a:rPr>
              <a:t>Brooker, S., Miguel, E. A., Moulin, S., &amp; </a:t>
            </a:r>
            <a:r>
              <a:rPr lang="en-GB" dirty="0" err="1">
                <a:solidFill>
                  <a:schemeClr val="tx1"/>
                </a:solidFill>
                <a:latin typeface="Times New Roman" panose="02020603050405020304" pitchFamily="18" charset="0"/>
                <a:cs typeface="Times New Roman" panose="02020603050405020304" pitchFamily="18" charset="0"/>
              </a:rPr>
              <a:t>Loucq</a:t>
            </a:r>
            <a:r>
              <a:rPr lang="en-GB" dirty="0">
                <a:solidFill>
                  <a:schemeClr val="tx1"/>
                </a:solidFill>
                <a:latin typeface="Times New Roman" panose="02020603050405020304" pitchFamily="18" charset="0"/>
                <a:cs typeface="Times New Roman" panose="02020603050405020304" pitchFamily="18" charset="0"/>
              </a:rPr>
              <a:t>, C. (2007). Worms at work: Long-run impacts of child health gains. </a:t>
            </a:r>
            <a:r>
              <a:rPr lang="en-GB" i="1" dirty="0">
                <a:solidFill>
                  <a:schemeClr val="tx1"/>
                </a:solidFill>
                <a:latin typeface="Times New Roman" panose="02020603050405020304" pitchFamily="18" charset="0"/>
                <a:cs typeface="Times New Roman" panose="02020603050405020304" pitchFamily="18" charset="0"/>
              </a:rPr>
              <a:t>Journal of Economic Perspectives,</a:t>
            </a:r>
            <a:r>
              <a:rPr lang="en-GB" dirty="0">
                <a:solidFill>
                  <a:schemeClr val="tx1"/>
                </a:solidFill>
                <a:latin typeface="Times New Roman" panose="02020603050405020304" pitchFamily="18" charset="0"/>
                <a:cs typeface="Times New Roman" panose="02020603050405020304" pitchFamily="18" charset="0"/>
              </a:rPr>
              <a:t> 21(1), 141-164.</a:t>
            </a:r>
          </a:p>
          <a:p>
            <a:pPr marL="519113" indent="-519113" algn="just">
              <a:buNone/>
            </a:pPr>
            <a:r>
              <a:rPr lang="en-GB" dirty="0">
                <a:solidFill>
                  <a:schemeClr val="tx1"/>
                </a:solidFill>
                <a:latin typeface="Times New Roman" panose="02020603050405020304" pitchFamily="18" charset="0"/>
                <a:cs typeface="Times New Roman" panose="02020603050405020304" pitchFamily="18" charset="0"/>
              </a:rPr>
              <a:t>Hesham, A. F., El-</a:t>
            </a:r>
            <a:r>
              <a:rPr lang="en-GB" dirty="0" err="1">
                <a:solidFill>
                  <a:schemeClr val="tx1"/>
                </a:solidFill>
                <a:latin typeface="Times New Roman" panose="02020603050405020304" pitchFamily="18" charset="0"/>
                <a:cs typeface="Times New Roman" panose="02020603050405020304" pitchFamily="18" charset="0"/>
              </a:rPr>
              <a:t>Nahas</a:t>
            </a:r>
            <a:r>
              <a:rPr lang="en-GB" dirty="0">
                <a:solidFill>
                  <a:schemeClr val="tx1"/>
                </a:solidFill>
                <a:latin typeface="Times New Roman" panose="02020603050405020304" pitchFamily="18" charset="0"/>
                <a:cs typeface="Times New Roman" panose="02020603050405020304" pitchFamily="18" charset="0"/>
              </a:rPr>
              <a:t>, H. A., </a:t>
            </a:r>
            <a:r>
              <a:rPr lang="en-GB" dirty="0" err="1">
                <a:solidFill>
                  <a:schemeClr val="tx1"/>
                </a:solidFill>
                <a:latin typeface="Times New Roman" panose="02020603050405020304" pitchFamily="18" charset="0"/>
                <a:cs typeface="Times New Roman" panose="02020603050405020304" pitchFamily="18" charset="0"/>
              </a:rPr>
              <a:t>Mekheimer</a:t>
            </a:r>
            <a:r>
              <a:rPr lang="en-GB" dirty="0">
                <a:solidFill>
                  <a:schemeClr val="tx1"/>
                </a:solidFill>
                <a:latin typeface="Times New Roman" panose="02020603050405020304" pitchFamily="18" charset="0"/>
                <a:cs typeface="Times New Roman" panose="02020603050405020304" pitchFamily="18" charset="0"/>
              </a:rPr>
              <a:t>, H. A., Barakat, R. M., &amp; </a:t>
            </a:r>
            <a:r>
              <a:rPr lang="en-GB" dirty="0" err="1">
                <a:solidFill>
                  <a:schemeClr val="tx1"/>
                </a:solidFill>
                <a:latin typeface="Times New Roman" panose="02020603050405020304" pitchFamily="18" charset="0"/>
                <a:cs typeface="Times New Roman" panose="02020603050405020304" pitchFamily="18" charset="0"/>
              </a:rPr>
              <a:t>Morsy</a:t>
            </a:r>
            <a:r>
              <a:rPr lang="en-GB" dirty="0">
                <a:solidFill>
                  <a:schemeClr val="tx1"/>
                </a:solidFill>
                <a:latin typeface="Times New Roman" panose="02020603050405020304" pitchFamily="18" charset="0"/>
                <a:cs typeface="Times New Roman" panose="02020603050405020304" pitchFamily="18" charset="0"/>
              </a:rPr>
              <a:t>, T. A. (2014). Intestinal parasites among primary schoolchildren in </a:t>
            </a:r>
            <a:r>
              <a:rPr lang="en-GB" dirty="0" err="1">
                <a:solidFill>
                  <a:schemeClr val="tx1"/>
                </a:solidFill>
                <a:latin typeface="Times New Roman" panose="02020603050405020304" pitchFamily="18" charset="0"/>
                <a:cs typeface="Times New Roman" panose="02020603050405020304" pitchFamily="18" charset="0"/>
              </a:rPr>
              <a:t>Kafr</a:t>
            </a:r>
            <a:r>
              <a:rPr lang="en-GB" dirty="0">
                <a:solidFill>
                  <a:schemeClr val="tx1"/>
                </a:solidFill>
                <a:latin typeface="Times New Roman" panose="02020603050405020304" pitchFamily="18" charset="0"/>
                <a:cs typeface="Times New Roman" panose="02020603050405020304" pitchFamily="18" charset="0"/>
              </a:rPr>
              <a:t> El-Sheikh governorate, northern Egypt. </a:t>
            </a:r>
            <a:r>
              <a:rPr lang="en-GB" i="1" dirty="0">
                <a:solidFill>
                  <a:schemeClr val="tx1"/>
                </a:solidFill>
                <a:latin typeface="Times New Roman" panose="02020603050405020304" pitchFamily="18" charset="0"/>
                <a:cs typeface="Times New Roman" panose="02020603050405020304" pitchFamily="18" charset="0"/>
              </a:rPr>
              <a:t>Korean Journal of Parasitology,</a:t>
            </a:r>
            <a:r>
              <a:rPr lang="en-GB" dirty="0">
                <a:solidFill>
                  <a:schemeClr val="tx1"/>
                </a:solidFill>
                <a:latin typeface="Times New Roman" panose="02020603050405020304" pitchFamily="18" charset="0"/>
                <a:cs typeface="Times New Roman" panose="02020603050405020304" pitchFamily="18" charset="0"/>
              </a:rPr>
              <a:t> 52(6), 667-672.</a:t>
            </a:r>
          </a:p>
          <a:p>
            <a:pPr marL="519113" indent="-519113" algn="just">
              <a:buNone/>
            </a:pPr>
            <a:r>
              <a:rPr lang="en-GB" dirty="0" err="1">
                <a:solidFill>
                  <a:schemeClr val="tx1"/>
                </a:solidFill>
                <a:latin typeface="Times New Roman" panose="02020603050405020304" pitchFamily="18" charset="0"/>
                <a:cs typeface="Times New Roman" panose="02020603050405020304" pitchFamily="18" charset="0"/>
              </a:rPr>
              <a:t>Hotez</a:t>
            </a:r>
            <a:r>
              <a:rPr lang="en-GB" dirty="0">
                <a:solidFill>
                  <a:schemeClr val="tx1"/>
                </a:solidFill>
                <a:latin typeface="Times New Roman" panose="02020603050405020304" pitchFamily="18" charset="0"/>
                <a:cs typeface="Times New Roman" panose="02020603050405020304" pitchFamily="18" charset="0"/>
              </a:rPr>
              <a:t>, P. J., Bundy, D. A., Beegle, K., Brooker, S., Drake, L., de Silva, N. &amp; </a:t>
            </a:r>
            <a:r>
              <a:rPr lang="en-GB" dirty="0" err="1">
                <a:solidFill>
                  <a:schemeClr val="tx1"/>
                </a:solidFill>
                <a:latin typeface="Times New Roman" panose="02020603050405020304" pitchFamily="18" charset="0"/>
                <a:cs typeface="Times New Roman" panose="02020603050405020304" pitchFamily="18" charset="0"/>
              </a:rPr>
              <a:t>Carabin</a:t>
            </a:r>
            <a:r>
              <a:rPr lang="en-GB" dirty="0">
                <a:solidFill>
                  <a:schemeClr val="tx1"/>
                </a:solidFill>
                <a:latin typeface="Times New Roman" panose="02020603050405020304" pitchFamily="18" charset="0"/>
                <a:cs typeface="Times New Roman" panose="02020603050405020304" pitchFamily="18" charset="0"/>
              </a:rPr>
              <a:t>, H. (2006). Helminth infections: Soil-transmitted helminth infections and schistosomiasis. </a:t>
            </a:r>
            <a:r>
              <a:rPr lang="en-GB" i="1" dirty="0">
                <a:solidFill>
                  <a:schemeClr val="tx1"/>
                </a:solidFill>
                <a:latin typeface="Times New Roman" panose="02020603050405020304" pitchFamily="18" charset="0"/>
                <a:cs typeface="Times New Roman" panose="02020603050405020304" pitchFamily="18" charset="0"/>
              </a:rPr>
              <a:t>Disease Control Priorities in Developing Countries, </a:t>
            </a:r>
            <a:r>
              <a:rPr lang="en-GB" dirty="0">
                <a:solidFill>
                  <a:schemeClr val="tx1"/>
                </a:solidFill>
                <a:latin typeface="Times New Roman" panose="02020603050405020304" pitchFamily="18" charset="0"/>
                <a:cs typeface="Times New Roman" panose="02020603050405020304" pitchFamily="18" charset="0"/>
              </a:rPr>
              <a:t>2, 467-482.</a:t>
            </a:r>
          </a:p>
        </p:txBody>
      </p:sp>
    </p:spTree>
    <p:extLst>
      <p:ext uri="{BB962C8B-B14F-4D97-AF65-F5344CB8AC3E}">
        <p14:creationId xmlns:p14="http://schemas.microsoft.com/office/powerpoint/2010/main" val="22861287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668741" y="988907"/>
            <a:ext cx="10999518" cy="5257348"/>
          </a:xfrm>
          <a:solidFill>
            <a:schemeClr val="bg1"/>
          </a:solidFill>
        </p:spPr>
        <p:txBody>
          <a:bodyPr>
            <a:normAutofit fontScale="92500"/>
          </a:bodyPr>
          <a:lstStyle/>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Intestinal parasitic infections pose a significant burden on public health worldwide, particularly in regions characterized by poverty, inadequate sanitation, and limited access to clean water sources (</a:t>
            </a:r>
            <a:r>
              <a:rPr lang="en-GB" dirty="0" err="1">
                <a:solidFill>
                  <a:schemeClr val="tx1"/>
                </a:solidFill>
                <a:latin typeface="Times New Roman" panose="02020603050405020304" pitchFamily="18" charset="0"/>
                <a:cs typeface="Times New Roman" panose="02020603050405020304" pitchFamily="18" charset="0"/>
              </a:rPr>
              <a:t>Pullan</a:t>
            </a:r>
            <a:r>
              <a:rPr lang="en-GB" dirty="0">
                <a:solidFill>
                  <a:schemeClr val="tx1"/>
                </a:solidFill>
                <a:latin typeface="Times New Roman" panose="02020603050405020304" pitchFamily="18" charset="0"/>
                <a:cs typeface="Times New Roman" panose="02020603050405020304" pitchFamily="18" charset="0"/>
              </a:rPr>
              <a:t> </a:t>
            </a:r>
            <a:r>
              <a:rPr lang="en-GB" i="1" dirty="0">
                <a:solidFill>
                  <a:schemeClr val="tx1"/>
                </a:solidFill>
                <a:latin typeface="Times New Roman" panose="02020603050405020304" pitchFamily="18" charset="0"/>
                <a:cs typeface="Times New Roman" panose="02020603050405020304" pitchFamily="18" charset="0"/>
              </a:rPr>
              <a:t>et al.,</a:t>
            </a:r>
            <a:r>
              <a:rPr lang="en-GB" dirty="0">
                <a:solidFill>
                  <a:schemeClr val="tx1"/>
                </a:solidFill>
                <a:latin typeface="Times New Roman" panose="02020603050405020304" pitchFamily="18" charset="0"/>
                <a:cs typeface="Times New Roman" panose="02020603050405020304" pitchFamily="18" charset="0"/>
              </a:rPr>
              <a:t> 2014). These infections are caused by a variety of parasitic worms, such as </a:t>
            </a:r>
            <a:r>
              <a:rPr lang="en-GB" i="1" dirty="0">
                <a:solidFill>
                  <a:schemeClr val="tx1"/>
                </a:solidFill>
                <a:latin typeface="Times New Roman" panose="02020603050405020304" pitchFamily="18" charset="0"/>
                <a:cs typeface="Times New Roman" panose="02020603050405020304" pitchFamily="18" charset="0"/>
              </a:rPr>
              <a:t>Ascaris lumbricoides, Trichuris </a:t>
            </a:r>
            <a:r>
              <a:rPr lang="en-GB" i="1" dirty="0" err="1">
                <a:solidFill>
                  <a:schemeClr val="tx1"/>
                </a:solidFill>
                <a:latin typeface="Times New Roman" panose="02020603050405020304" pitchFamily="18" charset="0"/>
                <a:cs typeface="Times New Roman" panose="02020603050405020304" pitchFamily="18" charset="0"/>
              </a:rPr>
              <a:t>trichiura</a:t>
            </a:r>
            <a:r>
              <a:rPr lang="en-GB" i="1" dirty="0">
                <a:solidFill>
                  <a:schemeClr val="tx1"/>
                </a:solidFill>
                <a:latin typeface="Times New Roman" panose="02020603050405020304" pitchFamily="18" charset="0"/>
                <a:cs typeface="Times New Roman" panose="02020603050405020304" pitchFamily="18" charset="0"/>
              </a:rPr>
              <a:t>, </a:t>
            </a:r>
            <a:r>
              <a:rPr lang="en-GB" dirty="0">
                <a:solidFill>
                  <a:schemeClr val="tx1"/>
                </a:solidFill>
                <a:latin typeface="Times New Roman" panose="02020603050405020304" pitchFamily="18" charset="0"/>
                <a:cs typeface="Times New Roman" panose="02020603050405020304" pitchFamily="18" charset="0"/>
              </a:rPr>
              <a:t>and</a:t>
            </a:r>
            <a:r>
              <a:rPr lang="en-GB" i="1" dirty="0">
                <a:solidFill>
                  <a:schemeClr val="tx1"/>
                </a:solidFill>
                <a:latin typeface="Times New Roman" panose="02020603050405020304" pitchFamily="18" charset="0"/>
                <a:cs typeface="Times New Roman" panose="02020603050405020304" pitchFamily="18" charset="0"/>
              </a:rPr>
              <a:t> hookworms</a:t>
            </a:r>
            <a:r>
              <a:rPr lang="en-GB" dirty="0">
                <a:solidFill>
                  <a:schemeClr val="tx1"/>
                </a:solidFill>
                <a:latin typeface="Times New Roman" panose="02020603050405020304" pitchFamily="18" charset="0"/>
                <a:cs typeface="Times New Roman" panose="02020603050405020304" pitchFamily="18" charset="0"/>
              </a:rPr>
              <a:t>, as well as protozoa including </a:t>
            </a:r>
            <a:r>
              <a:rPr lang="en-GB" i="1" dirty="0">
                <a:solidFill>
                  <a:schemeClr val="tx1"/>
                </a:solidFill>
                <a:latin typeface="Times New Roman" panose="02020603050405020304" pitchFamily="18" charset="0"/>
                <a:cs typeface="Times New Roman" panose="02020603050405020304" pitchFamily="18" charset="0"/>
              </a:rPr>
              <a:t>Giardia lamblia</a:t>
            </a:r>
            <a:r>
              <a:rPr lang="en-GB" dirty="0">
                <a:solidFill>
                  <a:schemeClr val="tx1"/>
                </a:solidFill>
                <a:latin typeface="Times New Roman" panose="02020603050405020304" pitchFamily="18" charset="0"/>
                <a:cs typeface="Times New Roman" panose="02020603050405020304" pitchFamily="18" charset="0"/>
              </a:rPr>
              <a:t> and </a:t>
            </a:r>
            <a:r>
              <a:rPr lang="en-GB" i="1" dirty="0">
                <a:solidFill>
                  <a:schemeClr val="tx1"/>
                </a:solidFill>
                <a:latin typeface="Times New Roman" panose="02020603050405020304" pitchFamily="18" charset="0"/>
                <a:cs typeface="Times New Roman" panose="02020603050405020304" pitchFamily="18" charset="0"/>
              </a:rPr>
              <a:t>Entamoeba histolytica</a:t>
            </a:r>
            <a:r>
              <a:rPr lang="en-GB" dirty="0">
                <a:solidFill>
                  <a:schemeClr val="tx1"/>
                </a:solidFill>
                <a:latin typeface="Times New Roman" panose="02020603050405020304" pitchFamily="18" charset="0"/>
                <a:cs typeface="Times New Roman" panose="02020603050405020304" pitchFamily="18" charset="0"/>
              </a:rPr>
              <a:t> (</a:t>
            </a:r>
            <a:r>
              <a:rPr lang="en-GB" dirty="0" err="1">
                <a:solidFill>
                  <a:schemeClr val="tx1"/>
                </a:solidFill>
                <a:latin typeface="Times New Roman" panose="02020603050405020304" pitchFamily="18" charset="0"/>
                <a:cs typeface="Times New Roman" panose="02020603050405020304" pitchFamily="18" charset="0"/>
              </a:rPr>
              <a:t>Hotez</a:t>
            </a:r>
            <a:r>
              <a:rPr lang="en-GB" dirty="0">
                <a:solidFill>
                  <a:schemeClr val="tx1"/>
                </a:solidFill>
                <a:latin typeface="Times New Roman" panose="02020603050405020304" pitchFamily="18" charset="0"/>
                <a:cs typeface="Times New Roman" panose="02020603050405020304" pitchFamily="18" charset="0"/>
              </a:rPr>
              <a:t> </a:t>
            </a:r>
            <a:r>
              <a:rPr lang="en-GB" i="1" dirty="0">
                <a:solidFill>
                  <a:schemeClr val="tx1"/>
                </a:solidFill>
                <a:latin typeface="Times New Roman" panose="02020603050405020304" pitchFamily="18" charset="0"/>
                <a:cs typeface="Times New Roman" panose="02020603050405020304" pitchFamily="18" charset="0"/>
              </a:rPr>
              <a:t>et al</a:t>
            </a:r>
            <a:r>
              <a:rPr lang="en-GB" dirty="0">
                <a:solidFill>
                  <a:schemeClr val="tx1"/>
                </a:solidFill>
                <a:latin typeface="Times New Roman" panose="02020603050405020304" pitchFamily="18" charset="0"/>
                <a:cs typeface="Times New Roman" panose="02020603050405020304" pitchFamily="18" charset="0"/>
              </a:rPr>
              <a:t>., 2008). The transmission of these parasites occurs predominantly through the ingestion of parasite eggs or larvae present in contaminated soil, water, or food (</a:t>
            </a:r>
            <a:r>
              <a:rPr lang="en-GB" dirty="0" err="1">
                <a:solidFill>
                  <a:schemeClr val="tx1"/>
                </a:solidFill>
                <a:latin typeface="Times New Roman" panose="02020603050405020304" pitchFamily="18" charset="0"/>
                <a:cs typeface="Times New Roman" panose="02020603050405020304" pitchFamily="18" charset="0"/>
              </a:rPr>
              <a:t>Hotez</a:t>
            </a:r>
            <a:r>
              <a:rPr lang="en-GB" dirty="0">
                <a:solidFill>
                  <a:schemeClr val="tx1"/>
                </a:solidFill>
                <a:latin typeface="Times New Roman" panose="02020603050405020304" pitchFamily="18" charset="0"/>
                <a:cs typeface="Times New Roman" panose="02020603050405020304" pitchFamily="18" charset="0"/>
              </a:rPr>
              <a:t> </a:t>
            </a:r>
            <a:r>
              <a:rPr lang="en-GB" i="1" dirty="0">
                <a:solidFill>
                  <a:schemeClr val="tx1"/>
                </a:solidFill>
                <a:latin typeface="Times New Roman" panose="02020603050405020304" pitchFamily="18" charset="0"/>
                <a:cs typeface="Times New Roman" panose="02020603050405020304" pitchFamily="18" charset="0"/>
              </a:rPr>
              <a:t>et al.,</a:t>
            </a:r>
            <a:r>
              <a:rPr lang="en-GB" dirty="0">
                <a:solidFill>
                  <a:schemeClr val="tx1"/>
                </a:solidFill>
                <a:latin typeface="Times New Roman" panose="02020603050405020304" pitchFamily="18" charset="0"/>
                <a:cs typeface="Times New Roman" panose="02020603050405020304" pitchFamily="18" charset="0"/>
              </a:rPr>
              <a:t> 2009).</a:t>
            </a:r>
          </a:p>
          <a:p>
            <a:pPr algn="just">
              <a:lnSpc>
                <a:spcPct val="150000"/>
              </a:lnSpc>
            </a:pPr>
            <a:r>
              <a:rPr lang="en-GB" dirty="0">
                <a:solidFill>
                  <a:schemeClr val="tx1"/>
                </a:solidFill>
                <a:latin typeface="Times New Roman" panose="02020603050405020304" pitchFamily="18" charset="0"/>
                <a:cs typeface="Times New Roman" panose="02020603050405020304" pitchFamily="18" charset="0"/>
              </a:rPr>
              <a:t>Among the vulnerable population groups affected by intestinal parasitic infections, school-age children, especially pupils, bear a significant burden. The World Health Organization (WHO) estimates that over 270 million school-age children are infected with soil-transmitted helminths, a group of intestinal parasites, globally (WHO, 2020). These infections </a:t>
            </a:r>
            <a:r>
              <a:rPr lang="en-GB" dirty="0" err="1">
                <a:solidFill>
                  <a:schemeClr val="tx1"/>
                </a:solidFill>
                <a:latin typeface="Times New Roman" panose="02020603050405020304" pitchFamily="18" charset="0"/>
                <a:cs typeface="Times New Roman" panose="02020603050405020304" pitchFamily="18" charset="0"/>
              </a:rPr>
              <a:t>impaire</a:t>
            </a:r>
            <a:r>
              <a:rPr lang="en-GB" dirty="0">
                <a:solidFill>
                  <a:schemeClr val="tx1"/>
                </a:solidFill>
                <a:latin typeface="Times New Roman" panose="02020603050405020304" pitchFamily="18" charset="0"/>
                <a:cs typeface="Times New Roman" panose="02020603050405020304" pitchFamily="18" charset="0"/>
              </a:rPr>
              <a:t> children's physical development, nutritional status, and cognitive functioning, ultimately affecting their overall health and educational outcomes (</a:t>
            </a:r>
            <a:r>
              <a:rPr lang="en-GB" dirty="0" err="1">
                <a:solidFill>
                  <a:schemeClr val="tx1"/>
                </a:solidFill>
                <a:latin typeface="Times New Roman" panose="02020603050405020304" pitchFamily="18" charset="0"/>
                <a:cs typeface="Times New Roman" panose="02020603050405020304" pitchFamily="18" charset="0"/>
              </a:rPr>
              <a:t>Nematian</a:t>
            </a:r>
            <a:r>
              <a:rPr lang="en-GB" dirty="0">
                <a:solidFill>
                  <a:schemeClr val="tx1"/>
                </a:solidFill>
                <a:latin typeface="Times New Roman" panose="02020603050405020304" pitchFamily="18" charset="0"/>
                <a:cs typeface="Times New Roman" panose="02020603050405020304" pitchFamily="18" charset="0"/>
              </a:rPr>
              <a:t> </a:t>
            </a:r>
            <a:r>
              <a:rPr lang="en-GB" i="1" dirty="0">
                <a:solidFill>
                  <a:schemeClr val="tx1"/>
                </a:solidFill>
                <a:latin typeface="Times New Roman" panose="02020603050405020304" pitchFamily="18" charset="0"/>
                <a:cs typeface="Times New Roman" panose="02020603050405020304" pitchFamily="18" charset="0"/>
              </a:rPr>
              <a:t>et al</a:t>
            </a:r>
            <a:r>
              <a:rPr lang="en-GB" dirty="0">
                <a:solidFill>
                  <a:schemeClr val="tx1"/>
                </a:solidFill>
                <a:latin typeface="Times New Roman" panose="02020603050405020304" pitchFamily="18" charset="0"/>
                <a:cs typeface="Times New Roman" panose="02020603050405020304" pitchFamily="18" charset="0"/>
              </a:rPr>
              <a:t>., 2004).</a:t>
            </a: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352928"/>
            <a:ext cx="10515600" cy="1155032"/>
          </a:xfrm>
        </p:spPr>
        <p:txBody>
          <a:bodyPr>
            <a:normAutofit/>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AIM OF THE STUDY</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897038"/>
            <a:ext cx="10343147" cy="3985147"/>
          </a:xfrm>
        </p:spPr>
        <p:txBody>
          <a:bodyPr>
            <a:normAutofit/>
          </a:bodyPr>
          <a:lstStyle/>
          <a:p>
            <a:pPr algn="just">
              <a:lnSpc>
                <a:spcPct val="150000"/>
              </a:lnSpc>
            </a:pPr>
            <a:r>
              <a:rPr lang="en-GB" sz="2800" dirty="0">
                <a:solidFill>
                  <a:schemeClr val="tx1"/>
                </a:solidFill>
                <a:latin typeface="Times" panose="02020603050405020304" pitchFamily="18" charset="0"/>
              </a:rPr>
              <a:t>The aim of this study is to determine the prevalence of intestinal parasites among pupils in the study area. </a:t>
            </a:r>
            <a:endParaRPr lang="en-GB" sz="3600" dirty="0">
              <a:solidFill>
                <a:schemeClr val="tx1"/>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SPECIFIC OBJECTIVES</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a:bodyPr>
          <a:lstStyle/>
          <a:p>
            <a:pPr marL="463550" lvl="0" indent="-354013">
              <a:buFont typeface="Wingdings" panose="05000000000000000000" pitchFamily="2" charset="2"/>
              <a:buChar char="§"/>
            </a:pPr>
            <a:r>
              <a:rPr lang="en-GB" sz="2800" dirty="0">
                <a:solidFill>
                  <a:schemeClr val="tx1"/>
                </a:solidFill>
                <a:latin typeface="Times" panose="02020603050405020304" pitchFamily="18" charset="0"/>
              </a:rPr>
              <a:t>To assess the prevalence of intestinal parasites in school pupils in the study area.</a:t>
            </a:r>
          </a:p>
          <a:p>
            <a:pPr marL="463550" lvl="0" indent="-354013">
              <a:buFont typeface="Wingdings" panose="05000000000000000000" pitchFamily="2" charset="2"/>
              <a:buChar char="§"/>
            </a:pPr>
            <a:r>
              <a:rPr lang="en-GB" sz="2800" dirty="0">
                <a:solidFill>
                  <a:schemeClr val="tx1"/>
                </a:solidFill>
                <a:latin typeface="Times" panose="02020603050405020304" pitchFamily="18" charset="0"/>
              </a:rPr>
              <a:t>To determine if infection is related to age.</a:t>
            </a:r>
          </a:p>
          <a:p>
            <a:pPr marL="463550" lvl="0" indent="-354013">
              <a:buFont typeface="Wingdings" panose="05000000000000000000" pitchFamily="2" charset="2"/>
              <a:buChar char="§"/>
            </a:pPr>
            <a:r>
              <a:rPr lang="en-GB" sz="2800" dirty="0">
                <a:solidFill>
                  <a:schemeClr val="tx1"/>
                </a:solidFill>
                <a:latin typeface="Times" panose="02020603050405020304" pitchFamily="18" charset="0"/>
              </a:rPr>
              <a:t>To evaluate if infection is related to sex.</a:t>
            </a:r>
          </a:p>
          <a:p>
            <a:pPr marL="463550" lvl="0" indent="-354013">
              <a:buFont typeface="Wingdings" panose="05000000000000000000" pitchFamily="2" charset="2"/>
              <a:buChar char="§"/>
            </a:pPr>
            <a:r>
              <a:rPr lang="en-GB" sz="2800" dirty="0">
                <a:solidFill>
                  <a:schemeClr val="tx1"/>
                </a:solidFill>
                <a:latin typeface="Times" panose="02020603050405020304" pitchFamily="18" charset="0"/>
              </a:rPr>
              <a:t>To ascertain if infection is related to parasite species.</a:t>
            </a: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409073"/>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METHOD</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708338" y="1009934"/>
            <a:ext cx="10972800" cy="5322627"/>
          </a:xfrm>
          <a:solidFill>
            <a:schemeClr val="bg1"/>
          </a:solidFill>
          <a:ln>
            <a:noFill/>
          </a:ln>
        </p:spPr>
        <p:txBody>
          <a:bodyPr>
            <a:normAutofit lnSpcReduction="10000"/>
          </a:bodyPr>
          <a:lstStyle/>
          <a:p>
            <a:r>
              <a:rPr lang="en-GB" sz="1800" dirty="0">
                <a:solidFill>
                  <a:schemeClr val="tx1"/>
                </a:solidFill>
                <a:latin typeface="Times New Roman" panose="02020603050405020304" pitchFamily="18" charset="0"/>
                <a:cs typeface="Times New Roman" panose="02020603050405020304" pitchFamily="18" charset="0"/>
              </a:rPr>
              <a:t>In the laboratory the samples were analysed using Formalin-ether concentration method.</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Collection of Stool Sample.</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Sample Preparation.</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Fixation.</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Homogenization.</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Filtration.</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Sedimentation.</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Decantation.</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Ether Addition.</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Mixing.</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Centrifugation.</a:t>
            </a:r>
          </a:p>
          <a:p>
            <a:pPr marL="463550" lvl="0" indent="-285750">
              <a:buFont typeface="Wingdings" panose="05000000000000000000" pitchFamily="2" charset="2"/>
              <a:buChar char="§"/>
            </a:pPr>
            <a:r>
              <a:rPr lang="en-GB" sz="1800" dirty="0">
                <a:solidFill>
                  <a:schemeClr val="tx1"/>
                </a:solidFill>
                <a:latin typeface="Times New Roman" panose="02020603050405020304" pitchFamily="18" charset="0"/>
                <a:cs typeface="Times New Roman" panose="02020603050405020304" pitchFamily="18" charset="0"/>
              </a:rPr>
              <a:t>Observation.</a:t>
            </a:r>
          </a:p>
          <a:p>
            <a:r>
              <a:rPr lang="en-GB" sz="1800" dirty="0">
                <a:solidFill>
                  <a:schemeClr val="tx1"/>
                </a:solidFill>
                <a:latin typeface="Times New Roman" panose="02020603050405020304" pitchFamily="18" charset="0"/>
                <a:cs typeface="Times New Roman" panose="02020603050405020304" pitchFamily="18" charset="0"/>
              </a:rPr>
              <a:t>The result obtained was recorded</a:t>
            </a: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DATA ANALYSIS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982640"/>
            <a:ext cx="10972800" cy="5295330"/>
          </a:xfrm>
          <a:solidFill>
            <a:schemeClr val="bg1"/>
          </a:solidFill>
          <a:ln>
            <a:noFill/>
          </a:ln>
        </p:spPr>
        <p:txBody>
          <a:bodyPr>
            <a:normAutofit/>
          </a:bodyPr>
          <a:lstStyle/>
          <a:p>
            <a:pPr algn="just">
              <a:lnSpc>
                <a:spcPct val="150000"/>
              </a:lnSpc>
            </a:pPr>
            <a:r>
              <a:rPr lang="en-GB" sz="2400" dirty="0">
                <a:solidFill>
                  <a:schemeClr val="tx1"/>
                </a:solidFill>
                <a:latin typeface="Times New Roman" panose="02020603050405020304" pitchFamily="18" charset="0"/>
                <a:cs typeface="Times New Roman" panose="02020603050405020304" pitchFamily="18" charset="0"/>
              </a:rPr>
              <a:t>Data obtained from the study was analysed using tables and sample percentages.</a:t>
            </a: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0107E20-2E03-4E34-886F-454E932B3B1C}"/>
              </a:ext>
            </a:extLst>
          </p:cNvPr>
          <p:cNvGraphicFramePr>
            <a:graphicFrameLocks noGrp="1"/>
          </p:cNvGraphicFramePr>
          <p:nvPr>
            <p:extLst>
              <p:ext uri="{D42A27DB-BD31-4B8C-83A1-F6EECF244321}">
                <p14:modId xmlns:p14="http://schemas.microsoft.com/office/powerpoint/2010/main" val="689271328"/>
              </p:ext>
            </p:extLst>
          </p:nvPr>
        </p:nvGraphicFramePr>
        <p:xfrm>
          <a:off x="825286" y="1842808"/>
          <a:ext cx="10972799" cy="4361046"/>
        </p:xfrm>
        <a:graphic>
          <a:graphicData uri="http://schemas.openxmlformats.org/drawingml/2006/table">
            <a:tbl>
              <a:tblPr firstRow="1" firstCol="1" bandRow="1">
                <a:tableStyleId>{5C22544A-7EE6-4342-B048-85BDC9FD1C3A}</a:tableStyleId>
              </a:tblPr>
              <a:tblGrid>
                <a:gridCol w="2212163">
                  <a:extLst>
                    <a:ext uri="{9D8B030D-6E8A-4147-A177-3AD203B41FA5}">
                      <a16:colId xmlns:a16="http://schemas.microsoft.com/office/drawing/2014/main" val="2194420526"/>
                    </a:ext>
                  </a:extLst>
                </a:gridCol>
                <a:gridCol w="2323652">
                  <a:extLst>
                    <a:ext uri="{9D8B030D-6E8A-4147-A177-3AD203B41FA5}">
                      <a16:colId xmlns:a16="http://schemas.microsoft.com/office/drawing/2014/main" val="2248068769"/>
                    </a:ext>
                  </a:extLst>
                </a:gridCol>
                <a:gridCol w="2429272">
                  <a:extLst>
                    <a:ext uri="{9D8B030D-6E8A-4147-A177-3AD203B41FA5}">
                      <a16:colId xmlns:a16="http://schemas.microsoft.com/office/drawing/2014/main" val="554288765"/>
                    </a:ext>
                  </a:extLst>
                </a:gridCol>
                <a:gridCol w="4007712">
                  <a:extLst>
                    <a:ext uri="{9D8B030D-6E8A-4147-A177-3AD203B41FA5}">
                      <a16:colId xmlns:a16="http://schemas.microsoft.com/office/drawing/2014/main" val="2379940801"/>
                    </a:ext>
                  </a:extLst>
                </a:gridCol>
              </a:tblGrid>
              <a:tr h="726841">
                <a:tc>
                  <a:txBody>
                    <a:bodyPr/>
                    <a:lstStyle/>
                    <a:p>
                      <a:pPr marL="0" marR="0" algn="just">
                        <a:lnSpc>
                          <a:spcPct val="200000"/>
                        </a:lnSpc>
                        <a:spcBef>
                          <a:spcPts val="0"/>
                        </a:spcBef>
                        <a:spcAft>
                          <a:spcPts val="0"/>
                        </a:spcAft>
                      </a:pPr>
                      <a:r>
                        <a:rPr lang="en-US" sz="2400" dirty="0">
                          <a:effectLst/>
                          <a:latin typeface="Times" panose="02020603050405020304" pitchFamily="18" charset="0"/>
                        </a:rPr>
                        <a:t>School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No of examiner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No of infected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2400">
                          <a:effectLst/>
                          <a:latin typeface="Times" panose="02020603050405020304" pitchFamily="18" charset="0"/>
                        </a:rPr>
                        <a:t>Percentage of infected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9612899"/>
                  </a:ext>
                </a:extLst>
              </a:tr>
              <a:tr h="726841">
                <a:tc>
                  <a:txBody>
                    <a:bodyPr/>
                    <a:lstStyle/>
                    <a:p>
                      <a:pPr marL="0" marR="0" algn="just">
                        <a:lnSpc>
                          <a:spcPct val="200000"/>
                        </a:lnSpc>
                        <a:spcBef>
                          <a:spcPts val="0"/>
                        </a:spcBef>
                        <a:spcAft>
                          <a:spcPts val="0"/>
                        </a:spcAft>
                      </a:pPr>
                      <a:r>
                        <a:rPr lang="en-US" sz="2400">
                          <a:effectLst/>
                          <a:latin typeface="Times" panose="02020603050405020304" pitchFamily="18" charset="0"/>
                        </a:rPr>
                        <a:t>BA</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60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0234547"/>
                  </a:ext>
                </a:extLst>
              </a:tr>
              <a:tr h="726841">
                <a:tc>
                  <a:txBody>
                    <a:bodyPr/>
                    <a:lstStyle/>
                    <a:p>
                      <a:pPr marL="0" marR="0" algn="just">
                        <a:lnSpc>
                          <a:spcPct val="200000"/>
                        </a:lnSpc>
                        <a:spcBef>
                          <a:spcPts val="0"/>
                        </a:spcBef>
                        <a:spcAft>
                          <a:spcPts val="0"/>
                        </a:spcAft>
                      </a:pPr>
                      <a:r>
                        <a:rPr lang="en-US" sz="2400">
                          <a:effectLst/>
                          <a:latin typeface="Times" panose="02020603050405020304" pitchFamily="18" charset="0"/>
                        </a:rPr>
                        <a:t>DS</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15</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50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008588"/>
                  </a:ext>
                </a:extLst>
              </a:tr>
              <a:tr h="726841">
                <a:tc>
                  <a:txBody>
                    <a:bodyPr/>
                    <a:lstStyle/>
                    <a:p>
                      <a:pPr marL="0" marR="0" algn="just">
                        <a:lnSpc>
                          <a:spcPct val="200000"/>
                        </a:lnSpc>
                        <a:spcBef>
                          <a:spcPts val="0"/>
                        </a:spcBef>
                        <a:spcAft>
                          <a:spcPts val="0"/>
                        </a:spcAft>
                      </a:pPr>
                      <a:r>
                        <a:rPr lang="en-US" sz="2400">
                          <a:effectLst/>
                          <a:latin typeface="Times" panose="02020603050405020304" pitchFamily="18" charset="0"/>
                        </a:rPr>
                        <a:t>KA</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21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70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327567"/>
                  </a:ext>
                </a:extLst>
              </a:tr>
              <a:tr h="726841">
                <a:tc>
                  <a:txBody>
                    <a:bodyPr/>
                    <a:lstStyle/>
                    <a:p>
                      <a:pPr marL="0" marR="0" algn="just">
                        <a:lnSpc>
                          <a:spcPct val="200000"/>
                        </a:lnSpc>
                        <a:spcBef>
                          <a:spcPts val="0"/>
                        </a:spcBef>
                        <a:spcAft>
                          <a:spcPts val="0"/>
                        </a:spcAft>
                      </a:pPr>
                      <a:r>
                        <a:rPr lang="en-US" sz="2400">
                          <a:effectLst/>
                          <a:latin typeface="Times" panose="02020603050405020304" pitchFamily="18" charset="0"/>
                        </a:rPr>
                        <a:t>KB</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17</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56.6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4606421"/>
                  </a:ext>
                </a:extLst>
              </a:tr>
              <a:tr h="726841">
                <a:tc>
                  <a:txBody>
                    <a:bodyPr/>
                    <a:lstStyle/>
                    <a:p>
                      <a:pPr marL="0" marR="0" algn="just">
                        <a:lnSpc>
                          <a:spcPct val="200000"/>
                        </a:lnSpc>
                        <a:spcBef>
                          <a:spcPts val="0"/>
                        </a:spcBef>
                        <a:spcAft>
                          <a:spcPts val="0"/>
                        </a:spcAft>
                      </a:pPr>
                      <a:r>
                        <a:rPr lang="en-US" sz="2400">
                          <a:effectLst/>
                          <a:latin typeface="Times" panose="02020603050405020304" pitchFamily="18" charset="0"/>
                        </a:rPr>
                        <a:t>Total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120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71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dirty="0">
                          <a:effectLst/>
                          <a:latin typeface="Times" panose="02020603050405020304" pitchFamily="18" charset="0"/>
                        </a:rPr>
                        <a:t>59.2%</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688569"/>
                  </a:ext>
                </a:extLst>
              </a:tr>
            </a:tbl>
          </a:graphicData>
        </a:graphic>
      </p:graphicFrame>
      <p:sp>
        <p:nvSpPr>
          <p:cNvPr id="5" name="Rectangle 1">
            <a:extLst>
              <a:ext uri="{FF2B5EF4-FFF2-40B4-BE49-F238E27FC236}">
                <a16:creationId xmlns:a16="http://schemas.microsoft.com/office/drawing/2014/main" id="{84A786FD-4F87-4186-A7A5-B1B192CD8591}"/>
              </a:ext>
            </a:extLst>
          </p:cNvPr>
          <p:cNvSpPr>
            <a:spLocks noChangeArrowheads="1"/>
          </p:cNvSpPr>
          <p:nvPr/>
        </p:nvSpPr>
        <p:spPr bwMode="auto">
          <a:xfrm>
            <a:off x="810904" y="1258835"/>
            <a:ext cx="82695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20555"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Table 1: Prevalence of parasites in the four primary school based on location</a:t>
            </a:r>
            <a:endParaRPr kumimoji="0" lang="en-GB" altLang="en-US" sz="3200" b="0" i="0" u="none" strike="noStrike" cap="none" normalizeH="0" baseline="0" dirty="0">
              <a:ln>
                <a:noFill/>
              </a:ln>
              <a:effectLst/>
              <a:latin typeface="Arial" panose="020B0604020202020204" pitchFamily="34" charset="0"/>
            </a:endParaRPr>
          </a:p>
        </p:txBody>
      </p:sp>
      <p:sp>
        <p:nvSpPr>
          <p:cNvPr id="6" name="Title 1">
            <a:extLst>
              <a:ext uri="{FF2B5EF4-FFF2-40B4-BE49-F238E27FC236}">
                <a16:creationId xmlns:a16="http://schemas.microsoft.com/office/drawing/2014/main" id="{07241905-4478-4F77-9DE3-D360EC3BBF32}"/>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7913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B27259-CCA9-425C-9B95-885AD0C4BF8F}"/>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1744D5A-EE96-481B-8CE7-2CB48FF4D0CF}"/>
              </a:ext>
            </a:extLst>
          </p:cNvPr>
          <p:cNvGraphicFramePr>
            <a:graphicFrameLocks noGrp="1"/>
          </p:cNvGraphicFramePr>
          <p:nvPr>
            <p:extLst>
              <p:ext uri="{D42A27DB-BD31-4B8C-83A1-F6EECF244321}">
                <p14:modId xmlns:p14="http://schemas.microsoft.com/office/powerpoint/2010/main" val="679698856"/>
              </p:ext>
            </p:extLst>
          </p:nvPr>
        </p:nvGraphicFramePr>
        <p:xfrm>
          <a:off x="609600" y="1211239"/>
          <a:ext cx="10972800" cy="5034816"/>
        </p:xfrm>
        <a:graphic>
          <a:graphicData uri="http://schemas.openxmlformats.org/drawingml/2006/table">
            <a:tbl>
              <a:tblPr firstRow="1" firstCol="1" bandRow="1">
                <a:tableStyleId>{5C22544A-7EE6-4342-B048-85BDC9FD1C3A}</a:tableStyleId>
              </a:tblPr>
              <a:tblGrid>
                <a:gridCol w="2317784">
                  <a:extLst>
                    <a:ext uri="{9D8B030D-6E8A-4147-A177-3AD203B41FA5}">
                      <a16:colId xmlns:a16="http://schemas.microsoft.com/office/drawing/2014/main" val="3698178717"/>
                    </a:ext>
                  </a:extLst>
                </a:gridCol>
                <a:gridCol w="2429272">
                  <a:extLst>
                    <a:ext uri="{9D8B030D-6E8A-4147-A177-3AD203B41FA5}">
                      <a16:colId xmlns:a16="http://schemas.microsoft.com/office/drawing/2014/main" val="3104630847"/>
                    </a:ext>
                  </a:extLst>
                </a:gridCol>
                <a:gridCol w="2323652">
                  <a:extLst>
                    <a:ext uri="{9D8B030D-6E8A-4147-A177-3AD203B41FA5}">
                      <a16:colId xmlns:a16="http://schemas.microsoft.com/office/drawing/2014/main" val="2978150466"/>
                    </a:ext>
                  </a:extLst>
                </a:gridCol>
                <a:gridCol w="3902092">
                  <a:extLst>
                    <a:ext uri="{9D8B030D-6E8A-4147-A177-3AD203B41FA5}">
                      <a16:colId xmlns:a16="http://schemas.microsoft.com/office/drawing/2014/main" val="214232494"/>
                    </a:ext>
                  </a:extLst>
                </a:gridCol>
              </a:tblGrid>
              <a:tr h="839136">
                <a:tc>
                  <a:txBody>
                    <a:bodyPr/>
                    <a:lstStyle/>
                    <a:p>
                      <a:pPr marL="0" marR="0" algn="just">
                        <a:lnSpc>
                          <a:spcPct val="200000"/>
                        </a:lnSpc>
                        <a:spcBef>
                          <a:spcPts val="0"/>
                        </a:spcBef>
                        <a:spcAft>
                          <a:spcPts val="0"/>
                        </a:spcAft>
                      </a:pPr>
                      <a:r>
                        <a:rPr lang="en-US" sz="2400" dirty="0">
                          <a:effectLst/>
                          <a:latin typeface="Times" panose="02020603050405020304" pitchFamily="18" charset="0"/>
                        </a:rPr>
                        <a:t>Age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dirty="0">
                          <a:effectLst/>
                          <a:latin typeface="Times" panose="02020603050405020304" pitchFamily="18" charset="0"/>
                        </a:rPr>
                        <a:t>No of examiner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No of infected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2400" dirty="0">
                          <a:effectLst/>
                          <a:latin typeface="Times" panose="02020603050405020304" pitchFamily="18" charset="0"/>
                        </a:rPr>
                        <a:t>Percentage of infected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9642838"/>
                  </a:ext>
                </a:extLst>
              </a:tr>
              <a:tr h="839136">
                <a:tc>
                  <a:txBody>
                    <a:bodyPr/>
                    <a:lstStyle/>
                    <a:p>
                      <a:pPr marL="0" marR="0" algn="just">
                        <a:lnSpc>
                          <a:spcPct val="200000"/>
                        </a:lnSpc>
                        <a:spcBef>
                          <a:spcPts val="0"/>
                        </a:spcBef>
                        <a:spcAft>
                          <a:spcPts val="0"/>
                        </a:spcAft>
                      </a:pPr>
                      <a:r>
                        <a:rPr lang="en-US" sz="2400">
                          <a:effectLst/>
                          <a:latin typeface="Times" panose="02020603050405020304" pitchFamily="18" charset="0"/>
                        </a:rPr>
                        <a:t>4-6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41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8</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11.2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3050239"/>
                  </a:ext>
                </a:extLst>
              </a:tr>
              <a:tr h="839136">
                <a:tc>
                  <a:txBody>
                    <a:bodyPr/>
                    <a:lstStyle/>
                    <a:p>
                      <a:pPr marL="0" marR="0" algn="just">
                        <a:lnSpc>
                          <a:spcPct val="200000"/>
                        </a:lnSpc>
                        <a:spcBef>
                          <a:spcPts val="0"/>
                        </a:spcBef>
                        <a:spcAft>
                          <a:spcPts val="0"/>
                        </a:spcAft>
                      </a:pPr>
                      <a:r>
                        <a:rPr lang="en-US" sz="2400">
                          <a:effectLst/>
                          <a:latin typeface="Times" panose="02020603050405020304" pitchFamily="18" charset="0"/>
                        </a:rPr>
                        <a:t>7-9</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33</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22.6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3925047"/>
                  </a:ext>
                </a:extLst>
              </a:tr>
              <a:tr h="839136">
                <a:tc>
                  <a:txBody>
                    <a:bodyPr/>
                    <a:lstStyle/>
                    <a:p>
                      <a:pPr marL="0" marR="0" algn="just">
                        <a:lnSpc>
                          <a:spcPct val="200000"/>
                        </a:lnSpc>
                        <a:spcBef>
                          <a:spcPts val="0"/>
                        </a:spcBef>
                        <a:spcAft>
                          <a:spcPts val="0"/>
                        </a:spcAft>
                      </a:pPr>
                      <a:r>
                        <a:rPr lang="en-US" sz="2400">
                          <a:effectLst/>
                          <a:latin typeface="Times" panose="02020603050405020304" pitchFamily="18" charset="0"/>
                        </a:rPr>
                        <a:t>10-12</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40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50.7</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075849"/>
                  </a:ext>
                </a:extLst>
              </a:tr>
              <a:tr h="839136">
                <a:tc>
                  <a:txBody>
                    <a:bodyPr/>
                    <a:lstStyle/>
                    <a:p>
                      <a:pPr marL="0" marR="0" algn="just">
                        <a:lnSpc>
                          <a:spcPct val="200000"/>
                        </a:lnSpc>
                        <a:spcBef>
                          <a:spcPts val="0"/>
                        </a:spcBef>
                        <a:spcAft>
                          <a:spcPts val="0"/>
                        </a:spcAft>
                      </a:pPr>
                      <a:r>
                        <a:rPr lang="en-US" sz="2400">
                          <a:effectLst/>
                          <a:latin typeface="Times" panose="02020603050405020304" pitchFamily="18" charset="0"/>
                        </a:rPr>
                        <a:t>13 and above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15.6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4751911"/>
                  </a:ext>
                </a:extLst>
              </a:tr>
              <a:tr h="839136">
                <a:tc>
                  <a:txBody>
                    <a:bodyPr/>
                    <a:lstStyle/>
                    <a:p>
                      <a:pPr marL="0" marR="0" algn="just">
                        <a:lnSpc>
                          <a:spcPct val="200000"/>
                        </a:lnSpc>
                        <a:spcBef>
                          <a:spcPts val="0"/>
                        </a:spcBef>
                        <a:spcAft>
                          <a:spcPts val="0"/>
                        </a:spcAft>
                      </a:pPr>
                      <a:r>
                        <a:rPr lang="en-US" sz="2400" dirty="0">
                          <a:effectLst/>
                          <a:latin typeface="Times" panose="02020603050405020304" pitchFamily="18" charset="0"/>
                        </a:rPr>
                        <a:t>Total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120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71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dirty="0">
                          <a:effectLst/>
                          <a:latin typeface="Times" panose="02020603050405020304" pitchFamily="18" charset="0"/>
                        </a:rPr>
                        <a:t>59.6%</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425642"/>
                  </a:ext>
                </a:extLst>
              </a:tr>
            </a:tbl>
          </a:graphicData>
        </a:graphic>
      </p:graphicFrame>
      <p:sp>
        <p:nvSpPr>
          <p:cNvPr id="8" name="Rectangle 1">
            <a:extLst>
              <a:ext uri="{FF2B5EF4-FFF2-40B4-BE49-F238E27FC236}">
                <a16:creationId xmlns:a16="http://schemas.microsoft.com/office/drawing/2014/main" id="{10800CA2-34BD-44C1-B390-13592320D65E}"/>
              </a:ext>
            </a:extLst>
          </p:cNvPr>
          <p:cNvSpPr>
            <a:spLocks noChangeArrowheads="1"/>
          </p:cNvSpPr>
          <p:nvPr/>
        </p:nvSpPr>
        <p:spPr bwMode="auto">
          <a:xfrm>
            <a:off x="810904" y="811129"/>
            <a:ext cx="77169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2: Prevalence of intestinal parasites among the pupils based on age </a:t>
            </a:r>
            <a:endParaRPr kumimoji="0" lang="en-GB"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23907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092FEB-C769-4294-AF27-ED86FBDB6D62}"/>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RESULT</a:t>
            </a:r>
            <a:endParaRPr lang="en-GB"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7CF0322E-AD72-4C2F-B700-A41E76EEB4A0}"/>
              </a:ext>
            </a:extLst>
          </p:cNvPr>
          <p:cNvGraphicFramePr>
            <a:graphicFrameLocks noGrp="1"/>
          </p:cNvGraphicFramePr>
          <p:nvPr>
            <p:extLst>
              <p:ext uri="{D42A27DB-BD31-4B8C-83A1-F6EECF244321}">
                <p14:modId xmlns:p14="http://schemas.microsoft.com/office/powerpoint/2010/main" val="2533926487"/>
              </p:ext>
            </p:extLst>
          </p:nvPr>
        </p:nvGraphicFramePr>
        <p:xfrm>
          <a:off x="810904" y="1547445"/>
          <a:ext cx="10583927" cy="4712676"/>
        </p:xfrm>
        <a:graphic>
          <a:graphicData uri="http://schemas.openxmlformats.org/drawingml/2006/table">
            <a:tbl>
              <a:tblPr firstRow="1" firstCol="1" bandRow="1">
                <a:tableStyleId>{5C22544A-7EE6-4342-B048-85BDC9FD1C3A}</a:tableStyleId>
              </a:tblPr>
              <a:tblGrid>
                <a:gridCol w="2235642">
                  <a:extLst>
                    <a:ext uri="{9D8B030D-6E8A-4147-A177-3AD203B41FA5}">
                      <a16:colId xmlns:a16="http://schemas.microsoft.com/office/drawing/2014/main" val="2273648627"/>
                    </a:ext>
                  </a:extLst>
                </a:gridCol>
                <a:gridCol w="2241302">
                  <a:extLst>
                    <a:ext uri="{9D8B030D-6E8A-4147-A177-3AD203B41FA5}">
                      <a16:colId xmlns:a16="http://schemas.microsoft.com/office/drawing/2014/main" val="1857612729"/>
                    </a:ext>
                  </a:extLst>
                </a:gridCol>
                <a:gridCol w="2343180">
                  <a:extLst>
                    <a:ext uri="{9D8B030D-6E8A-4147-A177-3AD203B41FA5}">
                      <a16:colId xmlns:a16="http://schemas.microsoft.com/office/drawing/2014/main" val="4026211764"/>
                    </a:ext>
                  </a:extLst>
                </a:gridCol>
                <a:gridCol w="3763803">
                  <a:extLst>
                    <a:ext uri="{9D8B030D-6E8A-4147-A177-3AD203B41FA5}">
                      <a16:colId xmlns:a16="http://schemas.microsoft.com/office/drawing/2014/main" val="2256485988"/>
                    </a:ext>
                  </a:extLst>
                </a:gridCol>
              </a:tblGrid>
              <a:tr h="1178169">
                <a:tc>
                  <a:txBody>
                    <a:bodyPr/>
                    <a:lstStyle/>
                    <a:p>
                      <a:pPr marL="0" marR="0" algn="just">
                        <a:lnSpc>
                          <a:spcPct val="200000"/>
                        </a:lnSpc>
                        <a:spcBef>
                          <a:spcPts val="0"/>
                        </a:spcBef>
                        <a:spcAft>
                          <a:spcPts val="0"/>
                        </a:spcAft>
                      </a:pPr>
                      <a:r>
                        <a:rPr lang="en-US" sz="2400" dirty="0">
                          <a:effectLst/>
                          <a:latin typeface="Times" panose="02020603050405020304" pitchFamily="18" charset="0"/>
                        </a:rPr>
                        <a:t>Sex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No. Examined</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No. infected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2400" dirty="0">
                          <a:effectLst/>
                          <a:latin typeface="Times" panose="02020603050405020304" pitchFamily="18" charset="0"/>
                        </a:rPr>
                        <a:t>Percentage of infected (%)</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4753369"/>
                  </a:ext>
                </a:extLst>
              </a:tr>
              <a:tr h="1178169">
                <a:tc>
                  <a:txBody>
                    <a:bodyPr/>
                    <a:lstStyle/>
                    <a:p>
                      <a:pPr marL="0" marR="0" algn="just">
                        <a:lnSpc>
                          <a:spcPct val="200000"/>
                        </a:lnSpc>
                        <a:spcBef>
                          <a:spcPts val="0"/>
                        </a:spcBef>
                        <a:spcAft>
                          <a:spcPts val="0"/>
                        </a:spcAft>
                      </a:pPr>
                      <a:r>
                        <a:rPr lang="en-US" sz="2400">
                          <a:effectLst/>
                          <a:latin typeface="Times" panose="02020603050405020304" pitchFamily="18" charset="0"/>
                        </a:rPr>
                        <a:t>Male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60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36</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60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3904554"/>
                  </a:ext>
                </a:extLst>
              </a:tr>
              <a:tr h="1178169">
                <a:tc>
                  <a:txBody>
                    <a:bodyPr/>
                    <a:lstStyle/>
                    <a:p>
                      <a:pPr marL="0" marR="0" algn="just">
                        <a:lnSpc>
                          <a:spcPct val="200000"/>
                        </a:lnSpc>
                        <a:spcBef>
                          <a:spcPts val="0"/>
                        </a:spcBef>
                        <a:spcAft>
                          <a:spcPts val="0"/>
                        </a:spcAft>
                      </a:pPr>
                      <a:r>
                        <a:rPr lang="en-US" sz="2400">
                          <a:effectLst/>
                          <a:latin typeface="Times" panose="02020603050405020304" pitchFamily="18" charset="0"/>
                        </a:rPr>
                        <a:t>Female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60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35</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58.3</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0565167"/>
                  </a:ext>
                </a:extLst>
              </a:tr>
              <a:tr h="1178169">
                <a:tc>
                  <a:txBody>
                    <a:bodyPr/>
                    <a:lstStyle/>
                    <a:p>
                      <a:pPr marL="0" marR="0" algn="just">
                        <a:lnSpc>
                          <a:spcPct val="200000"/>
                        </a:lnSpc>
                        <a:spcBef>
                          <a:spcPts val="0"/>
                        </a:spcBef>
                        <a:spcAft>
                          <a:spcPts val="0"/>
                        </a:spcAft>
                      </a:pPr>
                      <a:r>
                        <a:rPr lang="en-US" sz="2400">
                          <a:effectLst/>
                          <a:latin typeface="Times" panose="02020603050405020304" pitchFamily="18" charset="0"/>
                        </a:rPr>
                        <a:t>Total </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120</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a:effectLst/>
                          <a:latin typeface="Times" panose="02020603050405020304" pitchFamily="18" charset="0"/>
                        </a:rPr>
                        <a:t>71</a:t>
                      </a:r>
                      <a:endParaRPr lang="en-GB" sz="200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200000"/>
                        </a:lnSpc>
                        <a:spcBef>
                          <a:spcPts val="0"/>
                        </a:spcBef>
                        <a:spcAft>
                          <a:spcPts val="0"/>
                        </a:spcAft>
                      </a:pPr>
                      <a:r>
                        <a:rPr lang="en-US" sz="2400" dirty="0">
                          <a:effectLst/>
                          <a:latin typeface="Times" panose="02020603050405020304" pitchFamily="18" charset="0"/>
                        </a:rPr>
                        <a:t>28.3</a:t>
                      </a:r>
                      <a:endParaRPr lang="en-GB" sz="2000" dirty="0">
                        <a:effectLst/>
                        <a:latin typeface="Times"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4467277"/>
                  </a:ext>
                </a:extLst>
              </a:tr>
            </a:tbl>
          </a:graphicData>
        </a:graphic>
      </p:graphicFrame>
      <p:sp>
        <p:nvSpPr>
          <p:cNvPr id="8" name="Rectangle 1">
            <a:extLst>
              <a:ext uri="{FF2B5EF4-FFF2-40B4-BE49-F238E27FC236}">
                <a16:creationId xmlns:a16="http://schemas.microsoft.com/office/drawing/2014/main" id="{1B5F8D7D-F5E9-4563-9AE8-B3D1DF13EA15}"/>
              </a:ext>
            </a:extLst>
          </p:cNvPr>
          <p:cNvSpPr>
            <a:spLocks noChangeArrowheads="1"/>
          </p:cNvSpPr>
          <p:nvPr/>
        </p:nvSpPr>
        <p:spPr bwMode="auto">
          <a:xfrm>
            <a:off x="943829" y="982639"/>
            <a:ext cx="75598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3: Prevalence of intestinal parasites in school pupils based on sex </a:t>
            </a:r>
            <a:endParaRPr kumimoji="0" lang="en-GB"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5848736"/>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1022</TotalTime>
  <Words>1195</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Tahoma</vt:lpstr>
      <vt:lpstr>Times</vt:lpstr>
      <vt:lpstr>Times New Roman</vt:lpstr>
      <vt:lpstr>Wingdings</vt:lpstr>
      <vt:lpstr>Retrospect</vt:lpstr>
      <vt:lpstr> A STUDY ON THE PREVALENCE OF INTESTINAL PARASITES FOUND IN PUPILS ATTENDING FOUR (4) SELECTED PRIMARY SCHOOLS IN MARARABA MUBI, HONG, ADAMAWA STATE    PRESENTED BY ALHERI JOHN ST/EB/HND/21/012     A PROJECT PRESENTED TO THE DEPARTMENT OF BIOLOGICAL SCIENCE TECHNOLOGY, FEDERAL POLYTECHNIC MUBI, ADAMAWA STATE.   OCTOBER, 2023</vt:lpstr>
      <vt:lpstr>INTRODUCTION</vt:lpstr>
      <vt:lpstr>AIM OF THE STUDY</vt:lpstr>
      <vt:lpstr>SPECIFIC OBJECTIVES</vt:lpstr>
      <vt:lpstr>METHOD</vt:lpstr>
      <vt:lpstr>DATA ANALYSIS</vt:lpstr>
      <vt:lpstr>RESULT</vt:lpstr>
      <vt:lpstr>RESULT</vt:lpstr>
      <vt:lpstr>RESULT</vt:lpstr>
      <vt:lpstr>RESULT</vt:lpstr>
      <vt:lpstr>CONCLUSION</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49</cp:revision>
  <cp:lastPrinted>2023-07-10T15:47:40Z</cp:lastPrinted>
  <dcterms:created xsi:type="dcterms:W3CDTF">2021-03-29T06:17:24Z</dcterms:created>
  <dcterms:modified xsi:type="dcterms:W3CDTF">2023-10-04T06:01:16Z</dcterms:modified>
</cp:coreProperties>
</file>