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76" r:id="rId3"/>
    <p:sldId id="286" r:id="rId4"/>
    <p:sldId id="262" r:id="rId5"/>
    <p:sldId id="280" r:id="rId6"/>
    <p:sldId id="287" r:id="rId7"/>
    <p:sldId id="275" r:id="rId8"/>
  </p:sldIdLst>
  <p:sldSz cx="12192000" cy="6858000"/>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6578604"/>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005962"/>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1857467"/>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774743"/>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6588315"/>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6514236"/>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6653359"/>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2198275"/>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8/21/2023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5739479"/>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8/21/2023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5479533"/>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6546122"/>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8/21/2023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08363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push dir="u"/>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BFF21-0463-405C-9616-8C8BD47077DA}"/>
              </a:ext>
            </a:extLst>
          </p:cNvPr>
          <p:cNvSpPr>
            <a:spLocks noGrp="1"/>
          </p:cNvSpPr>
          <p:nvPr>
            <p:ph type="ctrTitle"/>
          </p:nvPr>
        </p:nvSpPr>
        <p:spPr>
          <a:xfrm>
            <a:off x="368968" y="336884"/>
            <a:ext cx="11486148" cy="5982029"/>
          </a:xfrm>
          <a:solidFill>
            <a:schemeClr val="bg1"/>
          </a:solidFill>
        </p:spPr>
        <p:txBody>
          <a:bodyPr>
            <a:noAutofit/>
          </a:bodyPr>
          <a:lstStyle/>
          <a:p>
            <a:pPr algn="ctr"/>
            <a:r>
              <a:rPr lang="en-GB" sz="3000" b="1" dirty="0">
                <a:solidFill>
                  <a:schemeClr val="tx1"/>
                </a:solidFill>
                <a:latin typeface="Times" panose="02020603050405020304" pitchFamily="18" charset="0"/>
                <a:cs typeface="Times New Roman" panose="02020603050405020304" pitchFamily="18" charset="0"/>
              </a:rPr>
              <a:t> </a:t>
            </a:r>
            <a:r>
              <a:rPr lang="en-GB" sz="3000" b="1" cap="all" dirty="0">
                <a:latin typeface="Times" panose="02020603050405020304" pitchFamily="18" charset="0"/>
              </a:rPr>
              <a:t>The negative effects of advanced agricultural practices on the environment</a:t>
            </a:r>
            <a:br>
              <a:rPr lang="en-GB" sz="3000" dirty="0">
                <a:latin typeface="Times" panose="02020603050405020304" pitchFamily="18" charset="0"/>
              </a:rPr>
            </a:br>
            <a:br>
              <a:rPr lang="en-GB" sz="3000" dirty="0">
                <a:solidFill>
                  <a:schemeClr val="tx1"/>
                </a:solidFill>
                <a:latin typeface="Times" panose="02020603050405020304" pitchFamily="18" charset="0"/>
                <a:cs typeface="Times New Roman" panose="02020603050405020304" pitchFamily="18" charset="0"/>
              </a:rPr>
            </a:br>
            <a:r>
              <a:rPr lang="en-US" sz="3000" b="1" dirty="0">
                <a:solidFill>
                  <a:schemeClr val="tx1"/>
                </a:solidFill>
                <a:latin typeface="Times" panose="02020603050405020304" pitchFamily="18" charset="0"/>
                <a:cs typeface="Times New Roman" panose="02020603050405020304" pitchFamily="18" charset="0"/>
              </a:rPr>
              <a:t> </a:t>
            </a:r>
            <a:br>
              <a:rPr lang="en-US" sz="3000" b="1" dirty="0">
                <a:solidFill>
                  <a:schemeClr val="tx1"/>
                </a:solidFill>
                <a:latin typeface="Times" panose="02020603050405020304" pitchFamily="18" charset="0"/>
                <a:cs typeface="Times New Roman" panose="02020603050405020304" pitchFamily="18" charset="0"/>
              </a:rPr>
            </a:br>
            <a:br>
              <a:rPr lang="en-GB" sz="3000" dirty="0">
                <a:solidFill>
                  <a:schemeClr val="tx1"/>
                </a:solidFill>
                <a:latin typeface="Times" panose="02020603050405020304" pitchFamily="18" charset="0"/>
                <a:cs typeface="Times New Roman" panose="02020603050405020304" pitchFamily="18" charset="0"/>
              </a:rPr>
            </a:br>
            <a:r>
              <a:rPr lang="en-US" sz="3000" b="1" dirty="0">
                <a:solidFill>
                  <a:schemeClr val="tx1"/>
                </a:solidFill>
                <a:latin typeface="Times" panose="02020603050405020304" pitchFamily="18" charset="0"/>
                <a:cs typeface="Times New Roman" panose="02020603050405020304" pitchFamily="18" charset="0"/>
              </a:rPr>
              <a:t>PRESENTED BY</a:t>
            </a:r>
            <a:br>
              <a:rPr lang="en-GB" sz="3000" dirty="0">
                <a:solidFill>
                  <a:schemeClr val="tx1"/>
                </a:solidFill>
                <a:latin typeface="Times" panose="02020603050405020304" pitchFamily="18" charset="0"/>
                <a:cs typeface="Times New Roman" panose="02020603050405020304" pitchFamily="18" charset="0"/>
              </a:rPr>
            </a:br>
            <a:r>
              <a:rPr lang="en-US" sz="3000" b="1" dirty="0">
                <a:solidFill>
                  <a:schemeClr val="tx1"/>
                </a:solidFill>
                <a:latin typeface="Times" panose="02020603050405020304" pitchFamily="18" charset="0"/>
                <a:cs typeface="Times New Roman" panose="02020603050405020304" pitchFamily="18" charset="0"/>
              </a:rPr>
              <a:t>MUSA GLORY</a:t>
            </a:r>
            <a:br>
              <a:rPr lang="en-GB" sz="3000" dirty="0">
                <a:solidFill>
                  <a:schemeClr val="tx1"/>
                </a:solidFill>
                <a:latin typeface="Times" panose="02020603050405020304" pitchFamily="18" charset="0"/>
                <a:cs typeface="Times New Roman" panose="02020603050405020304" pitchFamily="18" charset="0"/>
              </a:rPr>
            </a:br>
            <a:r>
              <a:rPr lang="en-US" sz="3000" b="1" dirty="0">
                <a:solidFill>
                  <a:schemeClr val="tx1"/>
                </a:solidFill>
                <a:latin typeface="Times" panose="02020603050405020304" pitchFamily="18" charset="0"/>
                <a:cs typeface="Times New Roman" panose="02020603050405020304" pitchFamily="18" charset="0"/>
              </a:rPr>
              <a:t>ST/EB/HND/21/006</a:t>
            </a:r>
            <a:br>
              <a:rPr lang="en-GB" sz="3000" dirty="0">
                <a:solidFill>
                  <a:schemeClr val="tx1"/>
                </a:solidFill>
                <a:latin typeface="Times" panose="02020603050405020304" pitchFamily="18" charset="0"/>
                <a:cs typeface="Times New Roman" panose="02020603050405020304" pitchFamily="18" charset="0"/>
              </a:rPr>
            </a:br>
            <a:r>
              <a:rPr lang="en-US" sz="3000" b="1" dirty="0">
                <a:solidFill>
                  <a:schemeClr val="tx1"/>
                </a:solidFill>
                <a:latin typeface="Times" panose="02020603050405020304" pitchFamily="18" charset="0"/>
                <a:cs typeface="Times New Roman" panose="02020603050405020304" pitchFamily="18" charset="0"/>
              </a:rPr>
              <a:t> </a:t>
            </a:r>
            <a:br>
              <a:rPr lang="en-US" sz="3000" b="1" dirty="0">
                <a:solidFill>
                  <a:schemeClr val="tx1"/>
                </a:solidFill>
                <a:latin typeface="Times" panose="02020603050405020304" pitchFamily="18" charset="0"/>
                <a:cs typeface="Times New Roman" panose="02020603050405020304" pitchFamily="18" charset="0"/>
              </a:rPr>
            </a:br>
            <a:br>
              <a:rPr lang="en-GB" sz="3000" dirty="0">
                <a:solidFill>
                  <a:schemeClr val="tx1"/>
                </a:solidFill>
                <a:latin typeface="Times" panose="02020603050405020304" pitchFamily="18" charset="0"/>
                <a:cs typeface="Times New Roman" panose="02020603050405020304" pitchFamily="18" charset="0"/>
              </a:rPr>
            </a:br>
            <a:r>
              <a:rPr lang="en-US" sz="3000" b="1" dirty="0">
                <a:solidFill>
                  <a:schemeClr val="tx1"/>
                </a:solidFill>
                <a:latin typeface="Times" panose="02020603050405020304" pitchFamily="18" charset="0"/>
                <a:cs typeface="Times New Roman" panose="02020603050405020304" pitchFamily="18" charset="0"/>
              </a:rPr>
              <a:t> A SEMINAR PRESENTED TO THE DEPARTMENT OF BIOLOGICAL SCIENCE TECHNOLOGY, FEDERAL POLYTECHNIC MUBI, ADAMAWA STATE.</a:t>
            </a:r>
            <a:br>
              <a:rPr lang="en-GB" sz="3000" dirty="0">
                <a:solidFill>
                  <a:schemeClr val="tx1"/>
                </a:solidFill>
                <a:latin typeface="Times" panose="02020603050405020304" pitchFamily="18" charset="0"/>
                <a:cs typeface="Times New Roman" panose="02020603050405020304" pitchFamily="18" charset="0"/>
              </a:rPr>
            </a:br>
            <a:r>
              <a:rPr lang="en-US" sz="3000" b="1" dirty="0">
                <a:solidFill>
                  <a:schemeClr val="tx1"/>
                </a:solidFill>
                <a:latin typeface="Times" panose="02020603050405020304" pitchFamily="18" charset="0"/>
                <a:cs typeface="Times New Roman" panose="02020603050405020304" pitchFamily="18" charset="0"/>
              </a:rPr>
              <a:t> </a:t>
            </a:r>
            <a:br>
              <a:rPr lang="en-US" sz="3000" b="1" dirty="0">
                <a:solidFill>
                  <a:schemeClr val="tx1"/>
                </a:solidFill>
                <a:latin typeface="Times" panose="02020603050405020304" pitchFamily="18" charset="0"/>
                <a:cs typeface="Times New Roman" panose="02020603050405020304" pitchFamily="18" charset="0"/>
              </a:rPr>
            </a:br>
            <a:r>
              <a:rPr lang="en-US" sz="3000" b="1" dirty="0">
                <a:solidFill>
                  <a:schemeClr val="tx1"/>
                </a:solidFill>
                <a:latin typeface="Times" panose="02020603050405020304" pitchFamily="18" charset="0"/>
                <a:cs typeface="Times New Roman" panose="02020603050405020304" pitchFamily="18" charset="0"/>
              </a:rPr>
              <a:t>AUGUST, 2023</a:t>
            </a:r>
            <a:endParaRPr lang="en-GB" sz="3000" dirty="0">
              <a:solidFill>
                <a:schemeClr val="tx1"/>
              </a:solidFill>
              <a:latin typeface="Times"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499973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B208D-0AB2-4732-9F65-062AE1B5A129}"/>
              </a:ext>
            </a:extLst>
          </p:cNvPr>
          <p:cNvSpPr>
            <a:spLocks noGrp="1"/>
          </p:cNvSpPr>
          <p:nvPr>
            <p:ph type="title"/>
          </p:nvPr>
        </p:nvSpPr>
        <p:spPr>
          <a:xfrm>
            <a:off x="668741" y="286603"/>
            <a:ext cx="10486939" cy="702303"/>
          </a:xfrm>
        </p:spPr>
        <p:txBody>
          <a:bodyPr>
            <a:normAutofit fontScale="90000"/>
          </a:bodyPr>
          <a:lstStyle/>
          <a:p>
            <a:r>
              <a:rPr lang="en-US" b="1" dirty="0">
                <a:solidFill>
                  <a:schemeClr val="tx1"/>
                </a:solidFill>
                <a:latin typeface="Times New Roman" panose="02020603050405020304" pitchFamily="18" charset="0"/>
                <a:cs typeface="Times New Roman" panose="02020603050405020304" pitchFamily="18" charset="0"/>
              </a:rPr>
              <a:t>INTRODUCTION</a:t>
            </a:r>
            <a:endParaRPr lang="en-GB"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523A3E-83F6-4358-AE26-C44B2D406361}"/>
              </a:ext>
            </a:extLst>
          </p:cNvPr>
          <p:cNvSpPr>
            <a:spLocks noGrp="1"/>
          </p:cNvSpPr>
          <p:nvPr>
            <p:ph idx="1"/>
          </p:nvPr>
        </p:nvSpPr>
        <p:spPr>
          <a:xfrm>
            <a:off x="668741" y="988907"/>
            <a:ext cx="10999518" cy="5257348"/>
          </a:xfrm>
          <a:solidFill>
            <a:schemeClr val="bg1"/>
          </a:solidFill>
        </p:spPr>
        <p:txBody>
          <a:bodyPr>
            <a:normAutofit lnSpcReduction="10000"/>
          </a:bodyPr>
          <a:lstStyle/>
          <a:p>
            <a:pPr algn="just">
              <a:lnSpc>
                <a:spcPct val="150000"/>
              </a:lnSpc>
            </a:pPr>
            <a:r>
              <a:rPr lang="en-GB" sz="1800" dirty="0">
                <a:solidFill>
                  <a:schemeClr val="tx1"/>
                </a:solidFill>
                <a:latin typeface="Times" panose="02020603050405020304" pitchFamily="18" charset="0"/>
              </a:rPr>
              <a:t>In recent decades, the agricultural sector has undergone significant advancements aimed at increasing productivity and meeting the demands of a growing global population. While these advanced agricultural practices have resulted in higher yields and improved food security, they have also brought about a range of environmental challenges. This article explores the impact of advanced agricultural practices on the environment, shedding light on both positive and negative consequences. Advanced agricultural practices have transformed the way we produce food, offering both benefits and challenges to the environment. As the global population continues to rise, it is imperative to prioritize practices that maximize productivity while minimizing ecological harm. By embracing sustainable and regenerative agriculture, we can ensure a more harmonious relationship between food production and the health of our planet.</a:t>
            </a:r>
          </a:p>
          <a:p>
            <a:pPr algn="just">
              <a:lnSpc>
                <a:spcPct val="150000"/>
              </a:lnSpc>
            </a:pPr>
            <a:r>
              <a:rPr lang="en-GB" sz="1800" dirty="0">
                <a:solidFill>
                  <a:schemeClr val="tx1"/>
                </a:solidFill>
                <a:latin typeface="Times" panose="02020603050405020304" pitchFamily="18" charset="0"/>
              </a:rPr>
              <a:t>The aim of this study is to comprehensively investigate the negative effects of advanced agricultural practices on the environment, elucidating. The specific objectives are; To examine Advanced Agricultural Practices, to identify Negative Environmental Impacts, to evaluate the impacts of excessive fertilizer and pesticide use on water bodies, </a:t>
            </a:r>
            <a:r>
              <a:rPr lang="en-GB" sz="1800" dirty="0" err="1">
                <a:solidFill>
                  <a:schemeClr val="tx1"/>
                </a:solidFill>
                <a:latin typeface="Times" panose="02020603050405020304" pitchFamily="18" charset="0"/>
              </a:rPr>
              <a:t>analyzing</a:t>
            </a:r>
            <a:r>
              <a:rPr lang="en-GB" sz="1800" dirty="0">
                <a:solidFill>
                  <a:schemeClr val="tx1"/>
                </a:solidFill>
                <a:latin typeface="Times" panose="02020603050405020304" pitchFamily="18" charset="0"/>
              </a:rPr>
              <a:t> the contribution to nutrient pollution, and potential human health risks, based on scientific studies and ecological assessments.</a:t>
            </a:r>
          </a:p>
        </p:txBody>
      </p:sp>
    </p:spTree>
    <p:extLst>
      <p:ext uri="{BB962C8B-B14F-4D97-AF65-F5344CB8AC3E}">
        <p14:creationId xmlns:p14="http://schemas.microsoft.com/office/powerpoint/2010/main" val="139981892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FD9AAC6-6A9C-46C6-A6F3-3DCB7EE0F721}"/>
              </a:ext>
            </a:extLst>
          </p:cNvPr>
          <p:cNvSpPr>
            <a:spLocks noGrp="1"/>
          </p:cNvSpPr>
          <p:nvPr>
            <p:ph type="title"/>
          </p:nvPr>
        </p:nvSpPr>
        <p:spPr>
          <a:xfrm>
            <a:off x="409433" y="109183"/>
            <a:ext cx="11401567" cy="1160059"/>
          </a:xfrm>
        </p:spPr>
        <p:txBody>
          <a:bodyPr>
            <a:normAutofit fontScale="90000"/>
          </a:bodyPr>
          <a:lstStyle/>
          <a:p>
            <a:r>
              <a:rPr lang="en-GB" b="1" dirty="0">
                <a:latin typeface="Tahoma" panose="020B0604030504040204" pitchFamily="34" charset="0"/>
                <a:ea typeface="Tahoma" panose="020B0604030504040204" pitchFamily="34" charset="0"/>
                <a:cs typeface="Tahoma" panose="020B0604030504040204" pitchFamily="34" charset="0"/>
              </a:rPr>
              <a:t>Negative Impacts of Advanced Agricultural Practices on the Environment</a:t>
            </a:r>
          </a:p>
        </p:txBody>
      </p:sp>
      <p:sp>
        <p:nvSpPr>
          <p:cNvPr id="5" name="Content Placeholder 2">
            <a:extLst>
              <a:ext uri="{FF2B5EF4-FFF2-40B4-BE49-F238E27FC236}">
                <a16:creationId xmlns:a16="http://schemas.microsoft.com/office/drawing/2014/main" id="{13C4DB96-C44E-4DE5-A7B8-89019B9BB2DD}"/>
              </a:ext>
            </a:extLst>
          </p:cNvPr>
          <p:cNvSpPr>
            <a:spLocks noGrp="1"/>
          </p:cNvSpPr>
          <p:nvPr>
            <p:ph idx="1"/>
          </p:nvPr>
        </p:nvSpPr>
        <p:spPr>
          <a:xfrm>
            <a:off x="559558" y="1269242"/>
            <a:ext cx="11121580" cy="4872251"/>
          </a:xfrm>
          <a:solidFill>
            <a:schemeClr val="bg1"/>
          </a:solidFill>
          <a:ln>
            <a:noFill/>
          </a:ln>
        </p:spPr>
        <p:txBody>
          <a:bodyPr>
            <a:normAutofit/>
          </a:bodyPr>
          <a:lstStyle/>
          <a:p>
            <a:pPr algn="just">
              <a:lnSpc>
                <a:spcPct val="150000"/>
              </a:lnSpc>
            </a:pPr>
            <a:r>
              <a:rPr lang="en-GB" dirty="0">
                <a:solidFill>
                  <a:schemeClr val="tx1"/>
                </a:solidFill>
                <a:latin typeface="Times" panose="02020603050405020304" pitchFamily="18" charset="0"/>
              </a:rPr>
              <a:t>While advanced agricultural practices have revolutionized food production and contributed to global food security, their negative impacts on the environment cannot be overlooked. Here, we delve deeper into the negative consequences of these practices.</a:t>
            </a:r>
          </a:p>
          <a:p>
            <a:pPr marL="463550" indent="-354013">
              <a:buFont typeface="Wingdings" panose="05000000000000000000" pitchFamily="2" charset="2"/>
              <a:buChar char="§"/>
            </a:pPr>
            <a:r>
              <a:rPr lang="en-GB" dirty="0">
                <a:latin typeface="Times" panose="02020603050405020304" pitchFamily="18" charset="0"/>
              </a:rPr>
              <a:t>Soil Degradation and Erosion</a:t>
            </a:r>
          </a:p>
          <a:p>
            <a:pPr marL="463550" indent="-354013">
              <a:buFont typeface="Wingdings" panose="05000000000000000000" pitchFamily="2" charset="2"/>
              <a:buChar char="§"/>
            </a:pPr>
            <a:r>
              <a:rPr lang="en-GB" dirty="0">
                <a:latin typeface="Times" panose="02020603050405020304" pitchFamily="18" charset="0"/>
              </a:rPr>
              <a:t>Water Pollution and Nutrient Runoff</a:t>
            </a:r>
          </a:p>
          <a:p>
            <a:pPr marL="463550" indent="-354013">
              <a:buFont typeface="Wingdings" panose="05000000000000000000" pitchFamily="2" charset="2"/>
              <a:buChar char="§"/>
            </a:pPr>
            <a:r>
              <a:rPr lang="en-GB" dirty="0">
                <a:latin typeface="Times" panose="02020603050405020304" pitchFamily="18" charset="0"/>
              </a:rPr>
              <a:t>Loss of Biodiversity and Habitat Destruction in Advanced Agriculture</a:t>
            </a:r>
          </a:p>
          <a:p>
            <a:pPr marL="463550" indent="-354013">
              <a:buFont typeface="Wingdings" panose="05000000000000000000" pitchFamily="2" charset="2"/>
              <a:buChar char="§"/>
            </a:pPr>
            <a:r>
              <a:rPr lang="en-GB" dirty="0">
                <a:latin typeface="Times" panose="02020603050405020304" pitchFamily="18" charset="0"/>
              </a:rPr>
              <a:t>Greenhouse Gas Emissions</a:t>
            </a:r>
          </a:p>
          <a:p>
            <a:pPr marL="463550" indent="-354013">
              <a:buFont typeface="Wingdings" panose="05000000000000000000" pitchFamily="2" charset="2"/>
              <a:buChar char="§"/>
            </a:pPr>
            <a:r>
              <a:rPr lang="en-GB" dirty="0">
                <a:latin typeface="Times" panose="02020603050405020304" pitchFamily="18" charset="0"/>
              </a:rPr>
              <a:t>Aquifer Depletion and Water Scarcity</a:t>
            </a:r>
          </a:p>
          <a:p>
            <a:pPr marL="463550" indent="-354013">
              <a:buFont typeface="Wingdings" panose="05000000000000000000" pitchFamily="2" charset="2"/>
              <a:buChar char="§"/>
            </a:pPr>
            <a:r>
              <a:rPr lang="en-GB" dirty="0">
                <a:latin typeface="Times" panose="02020603050405020304" pitchFamily="18" charset="0"/>
              </a:rPr>
              <a:t>Pesticide Resistance and Environmental Harm</a:t>
            </a:r>
          </a:p>
        </p:txBody>
      </p:sp>
    </p:spTree>
    <p:extLst>
      <p:ext uri="{BB962C8B-B14F-4D97-AF65-F5344CB8AC3E}">
        <p14:creationId xmlns:p14="http://schemas.microsoft.com/office/powerpoint/2010/main" val="241307894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4B74688-B6D5-40B3-96AC-929B31488F7E}"/>
              </a:ext>
            </a:extLst>
          </p:cNvPr>
          <p:cNvSpPr>
            <a:spLocks noGrp="1"/>
          </p:cNvSpPr>
          <p:nvPr>
            <p:ph type="title"/>
          </p:nvPr>
        </p:nvSpPr>
        <p:spPr>
          <a:xfrm>
            <a:off x="838200" y="190709"/>
            <a:ext cx="10515600" cy="710043"/>
          </a:xfrm>
        </p:spPr>
        <p:txBody>
          <a:bodyPr>
            <a:normAutofit fontScale="90000"/>
          </a:bodyPr>
          <a:lstStyle/>
          <a:p>
            <a:pPr algn="ct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CONCLUSION</a:t>
            </a:r>
            <a:endParaRPr lang="en-GB"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9" name="Content Placeholder 2">
            <a:extLst>
              <a:ext uri="{FF2B5EF4-FFF2-40B4-BE49-F238E27FC236}">
                <a16:creationId xmlns:a16="http://schemas.microsoft.com/office/drawing/2014/main" id="{95654917-5BA9-4282-BB8A-E8D42C6419F8}"/>
              </a:ext>
            </a:extLst>
          </p:cNvPr>
          <p:cNvSpPr>
            <a:spLocks noGrp="1"/>
          </p:cNvSpPr>
          <p:nvPr>
            <p:ph idx="1"/>
          </p:nvPr>
        </p:nvSpPr>
        <p:spPr>
          <a:xfrm>
            <a:off x="477672" y="791570"/>
            <a:ext cx="11245755" cy="5540991"/>
          </a:xfrm>
          <a:solidFill>
            <a:schemeClr val="bg1"/>
          </a:solidFill>
          <a:ln>
            <a:noFill/>
          </a:ln>
        </p:spPr>
        <p:txBody>
          <a:bodyPr>
            <a:noAutofit/>
          </a:bodyPr>
          <a:lstStyle/>
          <a:p>
            <a:pPr algn="just">
              <a:lnSpc>
                <a:spcPct val="150000"/>
              </a:lnSpc>
            </a:pPr>
            <a:r>
              <a:rPr lang="en-GB" sz="2200" dirty="0">
                <a:solidFill>
                  <a:schemeClr val="tx1"/>
                </a:solidFill>
                <a:latin typeface="Times" panose="02020603050405020304" pitchFamily="18" charset="0"/>
              </a:rPr>
              <a:t>In the pursuit of feeding a growing global population, advanced agricultural practices have provided unprecedented benefits by increasing yields, enhancing food security, and driving economic growth. However, the multifaceted impacts of these practices on the environment, biodiversity, and human health cannot be ignored. The delicate balance between innovation and sustainability is paramount as we strive to ensure a resilient and thriving future for both our food systems and the planet. The negative effects of advanced agricultural practices, such as soil degradation, water pollution, loss of biodiversity, greenhouse gas emissions, aquifer depletion, and pesticide resistance, underscore the urgency of reassessing our approach. As we consider the consequences of these practices, we are presented with an opportunity to reshape our agricultural systems to be both productive and ecologically responsible.</a:t>
            </a:r>
          </a:p>
        </p:txBody>
      </p:sp>
    </p:spTree>
    <p:extLst>
      <p:ext uri="{BB962C8B-B14F-4D97-AF65-F5344CB8AC3E}">
        <p14:creationId xmlns:p14="http://schemas.microsoft.com/office/powerpoint/2010/main" val="317303478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E5BCE50-95CA-450B-9891-772C1C5BE8C9}"/>
              </a:ext>
            </a:extLst>
          </p:cNvPr>
          <p:cNvSpPr>
            <a:spLocks noGrp="1"/>
          </p:cNvSpPr>
          <p:nvPr>
            <p:ph type="title"/>
          </p:nvPr>
        </p:nvSpPr>
        <p:spPr>
          <a:xfrm>
            <a:off x="810904" y="354482"/>
            <a:ext cx="10972800" cy="860169"/>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RECOMMENDATIONS</a:t>
            </a:r>
            <a:endParaRPr lang="en-GB"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F00DFD2A-71D9-43F3-8D12-317D61600C73}"/>
              </a:ext>
            </a:extLst>
          </p:cNvPr>
          <p:cNvSpPr>
            <a:spLocks noGrp="1"/>
          </p:cNvSpPr>
          <p:nvPr>
            <p:ph idx="1"/>
          </p:nvPr>
        </p:nvSpPr>
        <p:spPr>
          <a:xfrm>
            <a:off x="708338" y="1214652"/>
            <a:ext cx="10972800" cy="5063318"/>
          </a:xfrm>
          <a:solidFill>
            <a:schemeClr val="bg1"/>
          </a:solidFill>
          <a:ln>
            <a:noFill/>
          </a:ln>
        </p:spPr>
        <p:txBody>
          <a:bodyPr>
            <a:normAutofit fontScale="92500"/>
          </a:bodyPr>
          <a:lstStyle/>
          <a:p>
            <a:pPr marL="463550" lvl="0" indent="-354013" algn="just">
              <a:lnSpc>
                <a:spcPct val="150000"/>
              </a:lnSpc>
              <a:buFont typeface="Wingdings" panose="05000000000000000000" pitchFamily="2" charset="2"/>
              <a:buChar char="§"/>
            </a:pPr>
            <a:r>
              <a:rPr lang="en-GB" dirty="0">
                <a:solidFill>
                  <a:schemeClr val="tx1"/>
                </a:solidFill>
                <a:latin typeface="Times" panose="02020603050405020304" pitchFamily="18" charset="0"/>
              </a:rPr>
              <a:t>Promote Regenerative Agriculture: Advocate for practices that prioritize soil health, enhance biodiversity, and restore degraded ecosystems. Embracing regenerative approaches can revitalize soil fertility and mitigate environmental harm.</a:t>
            </a:r>
          </a:p>
          <a:p>
            <a:pPr marL="463550" lvl="0" indent="-354013" algn="just">
              <a:lnSpc>
                <a:spcPct val="150000"/>
              </a:lnSpc>
              <a:buFont typeface="Wingdings" panose="05000000000000000000" pitchFamily="2" charset="2"/>
              <a:buChar char="§"/>
            </a:pPr>
            <a:r>
              <a:rPr lang="en-GB" dirty="0">
                <a:solidFill>
                  <a:schemeClr val="tx1"/>
                </a:solidFill>
                <a:latin typeface="Times" panose="02020603050405020304" pitchFamily="18" charset="0"/>
              </a:rPr>
              <a:t>Adopt Integrated Pest Management (IPM): Encourage the adoption of IPM strategies that prioritize biological controls, cultural practices, and targeted pesticide use to minimize resistance and unintended environmental consequences.</a:t>
            </a:r>
          </a:p>
          <a:p>
            <a:pPr marL="463550" lvl="0" indent="-354013" algn="just">
              <a:lnSpc>
                <a:spcPct val="150000"/>
              </a:lnSpc>
              <a:buFont typeface="Wingdings" panose="05000000000000000000" pitchFamily="2" charset="2"/>
              <a:buChar char="§"/>
            </a:pPr>
            <a:r>
              <a:rPr lang="en-GB" dirty="0">
                <a:solidFill>
                  <a:schemeClr val="tx1"/>
                </a:solidFill>
                <a:latin typeface="Times" panose="02020603050405020304" pitchFamily="18" charset="0"/>
              </a:rPr>
              <a:t>Invest in Research: Support research that evaluates the long-term impacts of advanced agricultural practices, focusing on their effects on soil health, water quality, biodiversity, and carbon sequestration.</a:t>
            </a:r>
          </a:p>
          <a:p>
            <a:pPr marL="463550" lvl="0" indent="-354013" algn="just">
              <a:lnSpc>
                <a:spcPct val="150000"/>
              </a:lnSpc>
              <a:buFont typeface="Wingdings" panose="05000000000000000000" pitchFamily="2" charset="2"/>
              <a:buChar char="§"/>
            </a:pPr>
            <a:r>
              <a:rPr lang="en-GB" dirty="0">
                <a:solidFill>
                  <a:schemeClr val="tx1"/>
                </a:solidFill>
                <a:latin typeface="Times" panose="02020603050405020304" pitchFamily="18" charset="0"/>
              </a:rPr>
              <a:t>Foster Agroecology: Promote agroecological principles that emphasize the synergy between ecological processes and agricultural systems, aiming to create self-sustaining and resilient food production systems.</a:t>
            </a:r>
          </a:p>
        </p:txBody>
      </p:sp>
    </p:spTree>
    <p:extLst>
      <p:ext uri="{BB962C8B-B14F-4D97-AF65-F5344CB8AC3E}">
        <p14:creationId xmlns:p14="http://schemas.microsoft.com/office/powerpoint/2010/main" val="376528101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07FE-588B-4392-99B8-331E35FFB18E}"/>
              </a:ext>
            </a:extLst>
          </p:cNvPr>
          <p:cNvSpPr>
            <a:spLocks noGrp="1"/>
          </p:cNvSpPr>
          <p:nvPr>
            <p:ph type="title"/>
          </p:nvPr>
        </p:nvSpPr>
        <p:spPr>
          <a:xfrm>
            <a:off x="1097280" y="286604"/>
            <a:ext cx="10058400" cy="900752"/>
          </a:xfrm>
        </p:spPr>
        <p:txBody>
          <a:bodyPr/>
          <a:lstStyle/>
          <a:p>
            <a:r>
              <a:rPr lang="en-US" b="1" dirty="0">
                <a:solidFill>
                  <a:schemeClr val="tx1"/>
                </a:solidFill>
                <a:latin typeface="Times New Roman" panose="02020603050405020304" pitchFamily="18" charset="0"/>
                <a:cs typeface="Times New Roman" panose="02020603050405020304" pitchFamily="18" charset="0"/>
              </a:rPr>
              <a:t>REFERENCES</a:t>
            </a:r>
            <a:endParaRPr lang="en-GB"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17C480A-D6E7-4713-9805-AB7809F35838}"/>
              </a:ext>
            </a:extLst>
          </p:cNvPr>
          <p:cNvSpPr>
            <a:spLocks noGrp="1"/>
          </p:cNvSpPr>
          <p:nvPr>
            <p:ph idx="1"/>
          </p:nvPr>
        </p:nvSpPr>
        <p:spPr>
          <a:xfrm>
            <a:off x="1097280" y="1187356"/>
            <a:ext cx="10058400" cy="4681738"/>
          </a:xfrm>
          <a:solidFill>
            <a:schemeClr val="bg1"/>
          </a:solidFill>
        </p:spPr>
        <p:txBody>
          <a:bodyPr>
            <a:normAutofit lnSpcReduction="10000"/>
          </a:bodyPr>
          <a:lstStyle/>
          <a:p>
            <a:pPr marL="519113" indent="-519113" algn="just">
              <a:buNone/>
            </a:pPr>
            <a:r>
              <a:rPr lang="en-GB" dirty="0" err="1">
                <a:solidFill>
                  <a:schemeClr val="tx1"/>
                </a:solidFill>
                <a:latin typeface="Times" panose="02020603050405020304" pitchFamily="18" charset="0"/>
              </a:rPr>
              <a:t>Batáry</a:t>
            </a:r>
            <a:r>
              <a:rPr lang="en-GB" dirty="0">
                <a:solidFill>
                  <a:schemeClr val="tx1"/>
                </a:solidFill>
                <a:latin typeface="Times" panose="02020603050405020304" pitchFamily="18" charset="0"/>
              </a:rPr>
              <a:t>, P. &amp; James, L. (2015). The former Iron Curtain still drives biodiversity–profit trade-offs in German agriculture. </a:t>
            </a:r>
            <a:r>
              <a:rPr lang="en-GB" i="1" dirty="0">
                <a:solidFill>
                  <a:schemeClr val="tx1"/>
                </a:solidFill>
                <a:latin typeface="Times" panose="02020603050405020304" pitchFamily="18" charset="0"/>
              </a:rPr>
              <a:t>Nature Communications</a:t>
            </a:r>
            <a:r>
              <a:rPr lang="en-GB" dirty="0">
                <a:solidFill>
                  <a:schemeClr val="tx1"/>
                </a:solidFill>
                <a:latin typeface="Times" panose="02020603050405020304" pitchFamily="18" charset="0"/>
              </a:rPr>
              <a:t>, 6(1), 1-7.</a:t>
            </a:r>
          </a:p>
          <a:p>
            <a:pPr marL="519113" indent="-519113" algn="just">
              <a:buNone/>
            </a:pPr>
            <a:r>
              <a:rPr lang="en-GB" dirty="0">
                <a:solidFill>
                  <a:schemeClr val="tx1"/>
                </a:solidFill>
                <a:latin typeface="Times" panose="02020603050405020304" pitchFamily="18" charset="0"/>
              </a:rPr>
              <a:t>Borrelli, P. (2017). An assessment of the global impact of 21st-century land use change on soil erosion. </a:t>
            </a:r>
            <a:r>
              <a:rPr lang="en-GB" i="1" dirty="0">
                <a:solidFill>
                  <a:schemeClr val="tx1"/>
                </a:solidFill>
                <a:latin typeface="Times" panose="02020603050405020304" pitchFamily="18" charset="0"/>
              </a:rPr>
              <a:t>Nature Communications,</a:t>
            </a:r>
            <a:r>
              <a:rPr lang="en-GB" dirty="0">
                <a:solidFill>
                  <a:schemeClr val="tx1"/>
                </a:solidFill>
                <a:latin typeface="Times" panose="02020603050405020304" pitchFamily="18" charset="0"/>
              </a:rPr>
              <a:t> 8(1), 2013.</a:t>
            </a:r>
          </a:p>
          <a:p>
            <a:pPr marL="519113" indent="-519113" algn="just">
              <a:buNone/>
            </a:pPr>
            <a:r>
              <a:rPr lang="en-GB" dirty="0">
                <a:solidFill>
                  <a:schemeClr val="tx1"/>
                </a:solidFill>
                <a:latin typeface="Times" panose="02020603050405020304" pitchFamily="18" charset="0"/>
              </a:rPr>
              <a:t>Diaz, R. J., &amp; Rosenberg, R. (2008). Spreading dead zones and consequences for marine ecosystems. </a:t>
            </a:r>
            <a:r>
              <a:rPr lang="en-GB" i="1" dirty="0">
                <a:solidFill>
                  <a:schemeClr val="tx1"/>
                </a:solidFill>
                <a:latin typeface="Times" panose="02020603050405020304" pitchFamily="18" charset="0"/>
              </a:rPr>
              <a:t>Science, </a:t>
            </a:r>
            <a:r>
              <a:rPr lang="en-GB" dirty="0">
                <a:solidFill>
                  <a:schemeClr val="tx1"/>
                </a:solidFill>
                <a:latin typeface="Times" panose="02020603050405020304" pitchFamily="18" charset="0"/>
              </a:rPr>
              <a:t>321(5891), 926-929.</a:t>
            </a:r>
          </a:p>
          <a:p>
            <a:pPr marL="519113" indent="-519113" algn="just">
              <a:buNone/>
            </a:pPr>
            <a:r>
              <a:rPr lang="en-GB" dirty="0" err="1">
                <a:solidFill>
                  <a:schemeClr val="tx1"/>
                </a:solidFill>
                <a:latin typeface="Times" panose="02020603050405020304" pitchFamily="18" charset="0"/>
              </a:rPr>
              <a:t>Dodds</a:t>
            </a:r>
            <a:r>
              <a:rPr lang="en-GB" dirty="0">
                <a:solidFill>
                  <a:schemeClr val="tx1"/>
                </a:solidFill>
                <a:latin typeface="Times" panose="02020603050405020304" pitchFamily="18" charset="0"/>
              </a:rPr>
              <a:t>, W., James, N. &amp; Thomas, Y. (2019). Eutrophication of U.S. Freshwaters: Analysis of Potential Economic Damages. </a:t>
            </a:r>
            <a:r>
              <a:rPr lang="en-GB" i="1" dirty="0">
                <a:solidFill>
                  <a:schemeClr val="tx1"/>
                </a:solidFill>
                <a:latin typeface="Times" panose="02020603050405020304" pitchFamily="18" charset="0"/>
              </a:rPr>
              <a:t>Environmental Science &amp; Technology</a:t>
            </a:r>
            <a:r>
              <a:rPr lang="en-GB" dirty="0">
                <a:solidFill>
                  <a:schemeClr val="tx1"/>
                </a:solidFill>
                <a:latin typeface="Times" panose="02020603050405020304" pitchFamily="18" charset="0"/>
              </a:rPr>
              <a:t>, 53(17), 10007-10015.</a:t>
            </a:r>
          </a:p>
          <a:p>
            <a:pPr marL="519113" indent="-519113" algn="just">
              <a:buNone/>
            </a:pPr>
            <a:r>
              <a:rPr lang="en-GB" dirty="0">
                <a:solidFill>
                  <a:schemeClr val="tx1"/>
                </a:solidFill>
                <a:latin typeface="Times" panose="02020603050405020304" pitchFamily="18" charset="0"/>
              </a:rPr>
              <a:t>European Environment Agency. (2020). Nutrient use and pollution in Europe: An assessment of excess nitrogen and phosphorus losses from agriculture. EEA Report No 13/2020.</a:t>
            </a:r>
          </a:p>
          <a:p>
            <a:pPr marL="519113" indent="-519113" algn="just">
              <a:buNone/>
            </a:pPr>
            <a:r>
              <a:rPr lang="en-GB" dirty="0" err="1">
                <a:solidFill>
                  <a:schemeClr val="tx1"/>
                </a:solidFill>
                <a:latin typeface="Times" panose="02020603050405020304" pitchFamily="18" charset="0"/>
              </a:rPr>
              <a:t>Famiglietti</a:t>
            </a:r>
            <a:r>
              <a:rPr lang="en-GB" dirty="0">
                <a:solidFill>
                  <a:schemeClr val="tx1"/>
                </a:solidFill>
                <a:latin typeface="Times" panose="02020603050405020304" pitchFamily="18" charset="0"/>
              </a:rPr>
              <a:t>, J. S., Saul, N. &amp; Kim, L. (2011). Satellites measure recent rates of groundwater depletion in California's Central Valley. </a:t>
            </a:r>
            <a:r>
              <a:rPr lang="en-GB" i="1" dirty="0">
                <a:solidFill>
                  <a:schemeClr val="tx1"/>
                </a:solidFill>
                <a:latin typeface="Times" panose="02020603050405020304" pitchFamily="18" charset="0"/>
              </a:rPr>
              <a:t>Geophysical Research Letters,</a:t>
            </a:r>
            <a:r>
              <a:rPr lang="en-GB" dirty="0">
                <a:solidFill>
                  <a:schemeClr val="tx1"/>
                </a:solidFill>
                <a:latin typeface="Times" panose="02020603050405020304" pitchFamily="18" charset="0"/>
              </a:rPr>
              <a:t> 38(3).</a:t>
            </a:r>
          </a:p>
          <a:p>
            <a:pPr marL="519113" indent="-519113" algn="just">
              <a:buNone/>
            </a:pPr>
            <a:r>
              <a:rPr lang="en-GB" dirty="0" err="1">
                <a:solidFill>
                  <a:schemeClr val="tx1"/>
                </a:solidFill>
                <a:latin typeface="Times" panose="02020603050405020304" pitchFamily="18" charset="0"/>
              </a:rPr>
              <a:t>Forister</a:t>
            </a:r>
            <a:r>
              <a:rPr lang="en-GB" dirty="0">
                <a:solidFill>
                  <a:schemeClr val="tx1"/>
                </a:solidFill>
                <a:latin typeface="Times" panose="02020603050405020304" pitchFamily="18" charset="0"/>
              </a:rPr>
              <a:t>, M. L., Elliot, U. &amp; Peter, H. (2019). Pervasive impacts of neonicotinoids on ecosystem services. </a:t>
            </a:r>
            <a:r>
              <a:rPr lang="en-GB" i="1" dirty="0">
                <a:solidFill>
                  <a:schemeClr val="tx1"/>
                </a:solidFill>
                <a:latin typeface="Times" panose="02020603050405020304" pitchFamily="18" charset="0"/>
              </a:rPr>
              <a:t>Basic and Applied Ecology, </a:t>
            </a:r>
            <a:r>
              <a:rPr lang="en-GB" dirty="0">
                <a:solidFill>
                  <a:schemeClr val="tx1"/>
                </a:solidFill>
                <a:latin typeface="Times" panose="02020603050405020304" pitchFamily="18" charset="0"/>
              </a:rPr>
              <a:t>35, 1-12.</a:t>
            </a:r>
          </a:p>
        </p:txBody>
      </p:sp>
    </p:spTree>
    <p:extLst>
      <p:ext uri="{BB962C8B-B14F-4D97-AF65-F5344CB8AC3E}">
        <p14:creationId xmlns:p14="http://schemas.microsoft.com/office/powerpoint/2010/main" val="199080313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C01B4-A3ED-4A0D-881B-0DD9716479F5}"/>
              </a:ext>
            </a:extLst>
          </p:cNvPr>
          <p:cNvSpPr>
            <a:spLocks noGrp="1"/>
          </p:cNvSpPr>
          <p:nvPr>
            <p:ph type="title"/>
          </p:nvPr>
        </p:nvSpPr>
        <p:spPr>
          <a:xfrm>
            <a:off x="838200" y="2344051"/>
            <a:ext cx="10515600" cy="1325563"/>
          </a:xfrm>
        </p:spPr>
        <p:txBody>
          <a:bodyPr>
            <a:normAutofit/>
          </a:bodyPr>
          <a:lstStyle/>
          <a:p>
            <a:pPr algn="ctr"/>
            <a:r>
              <a:rPr lang="en-US" sz="6000" b="1" dirty="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637252669"/>
      </p:ext>
    </p:extLst>
  </p:cSld>
  <p:clrMapOvr>
    <a:masterClrMapping/>
  </p:clrMapOvr>
  <p:transition spd="slow">
    <p:push dir="u"/>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1046</TotalTime>
  <Words>811</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Calibri</vt:lpstr>
      <vt:lpstr>Calibri Light</vt:lpstr>
      <vt:lpstr>Tahoma</vt:lpstr>
      <vt:lpstr>Times</vt:lpstr>
      <vt:lpstr>Times New Roman</vt:lpstr>
      <vt:lpstr>Wingdings</vt:lpstr>
      <vt:lpstr>Retrospect</vt:lpstr>
      <vt:lpstr> The negative effects of advanced agricultural practices on the environment     PRESENTED BY MUSA GLORY ST/EB/HND/21/006     A SEMINAR PRESENTED TO THE DEPARTMENT OF BIOLOGICAL SCIENCE TECHNOLOGY, FEDERAL POLYTECHNIC MUBI, ADAMAWA STATE.   AUGUST, 2023</vt:lpstr>
      <vt:lpstr>INTRODUCTION</vt:lpstr>
      <vt:lpstr>Negative Impacts of Advanced Agricultural Practices on the Environment</vt:lpstr>
      <vt:lpstr>CONCLUSION</vt:lpstr>
      <vt:lpstr>RECOMMENDATIONS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PREVALENCE OF ASCARIASIS AMONG PRIMARY SCHOOL CHILDREN OF SOME SELECTED PRIMARY SCHOOLS IN ASKIRA/UBA LOCAL GOVERNMENT AREA OF BORNO STATE, NIGERIA    PRESENTED BY     HAMMAWA DANLADI ST/BST/M/HND/18/009     A PROJECT WORK PRESENTED TO THE DEPARTMENT OF BIOLOGICAL SCIOENCE TECHNOLOGY, FEDERAL POLYTECHNIC MUBI, ADAMAWA STATE.   SUPERVISED BY Dr. MICHAEL AWI    MARCH, 2021</dc:title>
  <dc:creator>AKAMSHU GABRIEL</dc:creator>
  <cp:lastModifiedBy>KPONKIUS</cp:lastModifiedBy>
  <cp:revision>58</cp:revision>
  <cp:lastPrinted>2023-08-21T10:13:45Z</cp:lastPrinted>
  <dcterms:created xsi:type="dcterms:W3CDTF">2021-03-29T06:17:24Z</dcterms:created>
  <dcterms:modified xsi:type="dcterms:W3CDTF">2023-08-21T10:28:38Z</dcterms:modified>
</cp:coreProperties>
</file>