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62" r:id="rId6"/>
    <p:sldId id="281" r:id="rId7"/>
    <p:sldId id="282" r:id="rId8"/>
    <p:sldId id="280" r:id="rId9"/>
    <p:sldId id="283" r:id="rId10"/>
    <p:sldId id="278" r:id="rId11"/>
    <p:sldId id="275" r:id="rId1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US" sz="2400" b="1" cap="all" dirty="0">
                <a:latin typeface="Times New Roman" panose="02020603050405020304" pitchFamily="18" charset="0"/>
                <a:cs typeface="Times New Roman" panose="02020603050405020304" pitchFamily="18" charset="0"/>
              </a:rPr>
              <a:t>SIMULATION AND IMPLEMENTATION OF VARIABLE POWER SUPPLY</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a:latin typeface="Times New Roman" panose="02020603050405020304" pitchFamily="18" charset="0"/>
                <a:cs typeface="Times New Roman" panose="02020603050405020304" pitchFamily="18" charset="0"/>
              </a:rPr>
            </a:br>
            <a:br>
              <a:rPr lang="en-GB" sz="2400">
                <a:latin typeface="Times New Roman" panose="02020603050405020304" pitchFamily="18" charset="0"/>
                <a:cs typeface="Times New Roman" panose="02020603050405020304" pitchFamily="18" charset="0"/>
              </a:rPr>
            </a:br>
            <a:r>
              <a:rPr lang="en-US" sz="2400" b="1" cap="all">
                <a:latin typeface="Times New Roman" panose="02020603050405020304" pitchFamily="18" charset="0"/>
                <a:cs typeface="Times New Roman" panose="02020603050405020304" pitchFamily="18" charset="0"/>
              </a:rPr>
              <a:t>presented </a:t>
            </a:r>
            <a:r>
              <a:rPr lang="en-US" sz="2400" b="1" cap="all" dirty="0">
                <a:latin typeface="Times New Roman" panose="02020603050405020304" pitchFamily="18" charset="0"/>
                <a:cs typeface="Times New Roman" panose="02020603050405020304" pitchFamily="18" charset="0"/>
              </a:rPr>
              <a:t>by</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salihu</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abdullahi</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st</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phy</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hnd</a:t>
            </a:r>
            <a:r>
              <a:rPr lang="en-US" sz="2400" b="1" cap="all" dirty="0">
                <a:latin typeface="Times New Roman" panose="02020603050405020304" pitchFamily="18" charset="0"/>
                <a:cs typeface="Times New Roman" panose="02020603050405020304" pitchFamily="18" charset="0"/>
              </a:rPr>
              <a:t>/21/001</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A PROJECT SUBMITTED to the department of applied physics, federal polytechnic, </a:t>
            </a:r>
            <a:r>
              <a:rPr lang="en-US" sz="2400" b="1" cap="all" dirty="0" err="1">
                <a:latin typeface="Times New Roman" panose="02020603050405020304" pitchFamily="18" charset="0"/>
                <a:cs typeface="Times New Roman" panose="02020603050405020304" pitchFamily="18" charset="0"/>
              </a:rPr>
              <a:t>mubi</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supervised by</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mr.</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sabo</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tantaso</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OCTOBER, 2023</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7B8DEA-7F75-46CA-9AAC-7870EB8A79BD}"/>
              </a:ext>
            </a:extLst>
          </p:cNvPr>
          <p:cNvSpPr>
            <a:spLocks noGrp="1"/>
          </p:cNvSpPr>
          <p:nvPr>
            <p:ph type="title"/>
          </p:nvPr>
        </p:nvSpPr>
        <p:spPr>
          <a:xfrm>
            <a:off x="838200" y="409073"/>
            <a:ext cx="10972800" cy="518975"/>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2">
            <a:extLst>
              <a:ext uri="{FF2B5EF4-FFF2-40B4-BE49-F238E27FC236}">
                <a16:creationId xmlns:a16="http://schemas.microsoft.com/office/drawing/2014/main" id="{DBA5E16C-CB07-4960-A3E7-AAF1787C7343}"/>
              </a:ext>
            </a:extLst>
          </p:cNvPr>
          <p:cNvSpPr>
            <a:spLocks noGrp="1"/>
          </p:cNvSpPr>
          <p:nvPr>
            <p:ph idx="1"/>
          </p:nvPr>
        </p:nvSpPr>
        <p:spPr>
          <a:xfrm>
            <a:off x="708338" y="928048"/>
            <a:ext cx="10972800" cy="5418161"/>
          </a:xfrm>
          <a:solidFill>
            <a:schemeClr val="bg1"/>
          </a:solidFill>
        </p:spPr>
        <p:txBody>
          <a:bodyPr>
            <a:noAutofit/>
          </a:bodyPr>
          <a:lstStyle/>
          <a:p>
            <a:pPr marL="463550" indent="-463550">
              <a:buNone/>
            </a:pPr>
            <a:r>
              <a:rPr lang="en-US" sz="2400" dirty="0" err="1">
                <a:solidFill>
                  <a:schemeClr val="tx1"/>
                </a:solidFill>
                <a:latin typeface="Times" panose="02020603050405020304" pitchFamily="18" charset="0"/>
              </a:rPr>
              <a:t>Adeife</a:t>
            </a:r>
            <a:r>
              <a:rPr lang="en-US" sz="2400" dirty="0">
                <a:solidFill>
                  <a:schemeClr val="tx1"/>
                </a:solidFill>
                <a:latin typeface="Times" panose="02020603050405020304" pitchFamily="18" charset="0"/>
              </a:rPr>
              <a:t> T.O &amp; </a:t>
            </a:r>
            <a:r>
              <a:rPr lang="en-US" sz="2400" dirty="0" err="1">
                <a:solidFill>
                  <a:schemeClr val="tx1"/>
                </a:solidFill>
                <a:latin typeface="Times" panose="02020603050405020304" pitchFamily="18" charset="0"/>
              </a:rPr>
              <a:t>Osemekillali</a:t>
            </a:r>
            <a:r>
              <a:rPr lang="en-US" sz="2400" dirty="0">
                <a:solidFill>
                  <a:schemeClr val="tx1"/>
                </a:solidFill>
                <a:latin typeface="Times" panose="02020603050405020304" pitchFamily="18" charset="0"/>
              </a:rPr>
              <a:t>, O. (2020). </a:t>
            </a:r>
            <a:r>
              <a:rPr lang="en-US" sz="2400" i="1" dirty="0">
                <a:solidFill>
                  <a:schemeClr val="tx1"/>
                </a:solidFill>
                <a:latin typeface="Times" panose="02020603050405020304" pitchFamily="18" charset="0"/>
              </a:rPr>
              <a:t>Electronic Engineering Fundamental </a:t>
            </a:r>
            <a:r>
              <a:rPr lang="en-US" sz="2400" i="1" dirty="0" err="1">
                <a:solidFill>
                  <a:schemeClr val="tx1"/>
                </a:solidFill>
                <a:latin typeface="Times" panose="02020603050405020304" pitchFamily="18" charset="0"/>
              </a:rPr>
              <a:t>voll</a:t>
            </a:r>
            <a:r>
              <a:rPr lang="en-US" sz="2400" dirty="0">
                <a:solidFill>
                  <a:schemeClr val="tx1"/>
                </a:solidFill>
                <a:latin typeface="Times" panose="02020603050405020304" pitchFamily="18" charset="0"/>
              </a:rPr>
              <a:t>. Ademola printing press, Osogbo Osun State Nig. </a:t>
            </a:r>
            <a:endParaRPr lang="en-GB" sz="2400" dirty="0">
              <a:solidFill>
                <a:schemeClr val="tx1"/>
              </a:solidFill>
              <a:latin typeface="Times" panose="02020603050405020304" pitchFamily="18" charset="0"/>
            </a:endParaRPr>
          </a:p>
          <a:p>
            <a:pPr marL="463550" indent="-463550">
              <a:buNone/>
            </a:pPr>
            <a:r>
              <a:rPr lang="en-US" sz="2400" dirty="0" err="1">
                <a:solidFill>
                  <a:schemeClr val="tx1"/>
                </a:solidFill>
                <a:latin typeface="Times" panose="02020603050405020304" pitchFamily="18" charset="0"/>
              </a:rPr>
              <a:t>Amadi</a:t>
            </a:r>
            <a:r>
              <a:rPr lang="en-US" sz="2400" dirty="0">
                <a:solidFill>
                  <a:schemeClr val="tx1"/>
                </a:solidFill>
                <a:latin typeface="Times" panose="02020603050405020304" pitchFamily="18" charset="0"/>
              </a:rPr>
              <a:t>, B. (2020). Seminar report presented to the department of Applied Physics, Taraba State University, </a:t>
            </a:r>
            <a:r>
              <a:rPr lang="en-US" sz="2400" dirty="0" err="1">
                <a:solidFill>
                  <a:schemeClr val="tx1"/>
                </a:solidFill>
                <a:latin typeface="Times" panose="02020603050405020304" pitchFamily="18" charset="0"/>
              </a:rPr>
              <a:t>Jalingo</a:t>
            </a:r>
            <a:r>
              <a:rPr lang="en-US" sz="2400" dirty="0">
                <a:solidFill>
                  <a:schemeClr val="tx1"/>
                </a:solidFill>
                <a:latin typeface="Times" panose="02020603050405020304" pitchFamily="18" charset="0"/>
              </a:rPr>
              <a:t>.</a:t>
            </a:r>
            <a:endParaRPr lang="en-GB" sz="2400" dirty="0">
              <a:solidFill>
                <a:schemeClr val="tx1"/>
              </a:solidFill>
              <a:latin typeface="Times" panose="02020603050405020304" pitchFamily="18" charset="0"/>
            </a:endParaRPr>
          </a:p>
          <a:p>
            <a:pPr marL="463550" indent="-463550">
              <a:buNone/>
            </a:pPr>
            <a:r>
              <a:rPr lang="en-US" sz="2400" dirty="0">
                <a:solidFill>
                  <a:schemeClr val="tx1"/>
                </a:solidFill>
                <a:latin typeface="Times" panose="02020603050405020304" pitchFamily="18" charset="0"/>
              </a:rPr>
              <a:t>Benjamin, M. (2020). D.C. Power supply. </a:t>
            </a:r>
            <a:r>
              <a:rPr lang="en-US" sz="2400" i="1" dirty="0">
                <a:solidFill>
                  <a:schemeClr val="tx1"/>
                </a:solidFill>
                <a:latin typeface="Times" panose="02020603050405020304" pitchFamily="18" charset="0"/>
              </a:rPr>
              <a:t>Engineering Journal of Innovation research in electronic instrumentation and control, 13</a:t>
            </a:r>
            <a:r>
              <a:rPr lang="en-US" sz="2400" dirty="0">
                <a:solidFill>
                  <a:schemeClr val="tx1"/>
                </a:solidFill>
                <a:latin typeface="Times" panose="02020603050405020304" pitchFamily="18" charset="0"/>
              </a:rPr>
              <a:t>(2), 33-41.</a:t>
            </a:r>
            <a:endParaRPr lang="en-GB" sz="2400" dirty="0">
              <a:solidFill>
                <a:schemeClr val="tx1"/>
              </a:solidFill>
              <a:latin typeface="Times" panose="02020603050405020304" pitchFamily="18" charset="0"/>
            </a:endParaRPr>
          </a:p>
          <a:p>
            <a:pPr marL="463550" indent="-463550">
              <a:buNone/>
            </a:pPr>
            <a:r>
              <a:rPr lang="en-US" sz="2400" dirty="0">
                <a:solidFill>
                  <a:schemeClr val="tx1"/>
                </a:solidFill>
                <a:latin typeface="Times" panose="02020603050405020304" pitchFamily="18" charset="0"/>
              </a:rPr>
              <a:t>John, H.  (2020).  Power supplies electronics club, </a:t>
            </a:r>
            <a:r>
              <a:rPr lang="en-US" sz="2400" i="1" dirty="0">
                <a:solidFill>
                  <a:schemeClr val="tx1"/>
                </a:solidFill>
                <a:latin typeface="Times" panose="02020603050405020304" pitchFamily="18" charset="0"/>
              </a:rPr>
              <a:t>International Journal of Advances in Applied Science Research, 4</a:t>
            </a:r>
            <a:r>
              <a:rPr lang="en-US" sz="2400" dirty="0">
                <a:solidFill>
                  <a:schemeClr val="tx1"/>
                </a:solidFill>
                <a:latin typeface="Times" panose="02020603050405020304" pitchFamily="18" charset="0"/>
              </a:rPr>
              <a:t>(1):515-522.</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18316650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940157" y="1107583"/>
            <a:ext cx="10728101" cy="5138671"/>
          </a:xfrm>
          <a:solidFill>
            <a:schemeClr val="bg1"/>
          </a:solidFill>
        </p:spPr>
        <p:txBody>
          <a:bodyPr>
            <a:normAutofit/>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Development in the field of electronic have provided different technological approach used for upgrading and improving the standard DC voltages, communication instrumentation control etc. electronics perhaps more than any other field of technology, has enjoyed an explosive development. Generally, In electronics all electrical instrument and circuit require a source of direct current (DC) power before they operates, it Is either from a battery or a AC source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Hoftman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2013).</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According to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(2008) opines that most of electronic devices ad circuit require a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source for their operation. Dry cells and battery are one form of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source. Those type of dc source voltages are low; they need frequent replacement and are expensive as compared to conventional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power supply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Adeite</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&amp;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Osemelikilali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1996).</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marL="0" indent="0" algn="just">
              <a:lnSpc>
                <a:spcPct val="150000"/>
              </a:lnSpc>
              <a:buNone/>
            </a:pPr>
            <a:r>
              <a:rPr lang="en-US" sz="2800" dirty="0">
                <a:solidFill>
                  <a:schemeClr val="tx1"/>
                </a:solidFill>
                <a:latin typeface="Times" panose="02020603050405020304" pitchFamily="18" charset="0"/>
              </a:rPr>
              <a:t>The aim is to simulated and implement a triple power supply to provide the required power load using an A.C. supply at the input and to obtain variable regulated power from 1 to 40 volt at the output terminal and display the value on screen by turning the potentiometer. </a:t>
            </a:r>
            <a:endParaRPr lang="en-GB" sz="44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463550">
              <a:buFont typeface="Wingdings" panose="05000000000000000000" pitchFamily="2" charset="2"/>
              <a:buChar char="§"/>
            </a:pPr>
            <a:r>
              <a:rPr lang="en-US" sz="2400" dirty="0">
                <a:solidFill>
                  <a:schemeClr val="tx1"/>
                </a:solidFill>
                <a:latin typeface="Times" panose="02020603050405020304" pitchFamily="18" charset="0"/>
              </a:rPr>
              <a:t>To put into practice the theoretical aspect of electronic told in class to solve problems.</a:t>
            </a:r>
            <a:endParaRPr lang="en-GB" sz="2400" dirty="0">
              <a:solidFill>
                <a:schemeClr val="tx1"/>
              </a:solidFill>
              <a:latin typeface="Times" panose="02020603050405020304" pitchFamily="18" charset="0"/>
            </a:endParaRPr>
          </a:p>
          <a:p>
            <a:pPr marL="463550" lvl="0" indent="-463550">
              <a:buFont typeface="Wingdings" panose="05000000000000000000" pitchFamily="2" charset="2"/>
              <a:buChar char="§"/>
            </a:pPr>
            <a:r>
              <a:rPr lang="en-US" sz="2400" dirty="0">
                <a:solidFill>
                  <a:schemeClr val="tx1"/>
                </a:solidFill>
                <a:latin typeface="Times" panose="02020603050405020304" pitchFamily="18" charset="0"/>
              </a:rPr>
              <a:t>To provide an electronic device that serve more than one purpose.</a:t>
            </a:r>
            <a:endParaRPr lang="en-GB" sz="2400" dirty="0">
              <a:solidFill>
                <a:schemeClr val="tx1"/>
              </a:solidFill>
              <a:latin typeface="Times" panose="02020603050405020304" pitchFamily="18" charset="0"/>
            </a:endParaRPr>
          </a:p>
          <a:p>
            <a:pPr marL="463550" lvl="0" indent="-463550">
              <a:buFont typeface="Wingdings" panose="05000000000000000000" pitchFamily="2" charset="2"/>
              <a:buChar char="§"/>
            </a:pPr>
            <a:r>
              <a:rPr lang="en-US" sz="2400" dirty="0">
                <a:solidFill>
                  <a:schemeClr val="tx1"/>
                </a:solidFill>
                <a:latin typeface="Times" panose="02020603050405020304" pitchFamily="18" charset="0"/>
              </a:rPr>
              <a:t>To eradicate frequency use of multimeter in measuring output voltage</a:t>
            </a:r>
            <a:endParaRPr lang="en-GB" sz="2400" dirty="0">
              <a:solidFill>
                <a:schemeClr val="tx1"/>
              </a:solidFill>
              <a:latin typeface="Times" panose="02020603050405020304" pitchFamily="18" charset="0"/>
            </a:endParaRPr>
          </a:p>
          <a:p>
            <a:pPr marL="463550" lvl="0" indent="-463550">
              <a:buFont typeface="Wingdings" panose="05000000000000000000" pitchFamily="2" charset="2"/>
              <a:buChar char="§"/>
            </a:pPr>
            <a:r>
              <a:rPr lang="en-US" sz="2400" dirty="0">
                <a:solidFill>
                  <a:schemeClr val="tx1"/>
                </a:solidFill>
                <a:latin typeface="Times" panose="02020603050405020304" pitchFamily="18" charset="0"/>
              </a:rPr>
              <a:t>To provide a device that can be used in various types of application.</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SIGNIFICANCE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1269242"/>
            <a:ext cx="10972800" cy="4872251"/>
          </a:xfrm>
          <a:solidFill>
            <a:schemeClr val="bg1"/>
          </a:solidFill>
        </p:spPr>
        <p:txBody>
          <a:bodyPr>
            <a:normAutofit lnSpcReduction="10000"/>
          </a:bodyPr>
          <a:lstStyle/>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project if completed will make it possible for researchers to have power supply to run different devices of higher or low value.</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does not require any external measuring device such as multimeter and others because the quantity obtained is being displayed on the screen.</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can be used in basic electricity laboratory and other laboratory where different D.C. voltage is required for practical.</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can be used in electronic workshop by technician for repairs and maintenance of electronic devices.</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32371AC-D703-44EF-A447-7B85849CB63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9">
            <a:extLst>
              <a:ext uri="{FF2B5EF4-FFF2-40B4-BE49-F238E27FC236}">
                <a16:creationId xmlns:a16="http://schemas.microsoft.com/office/drawing/2014/main" id="{39679E57-6ADB-4F37-B9C1-86CD12464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87355"/>
            <a:ext cx="9773222" cy="489636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E3727A7-6F4B-47B6-807C-97EF437A86A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CIRCUIT DIAGRAM</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581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174F20-F06E-481B-AA55-640194DA9A8A}"/>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18CEEDA-06BC-4576-AD23-484CEC5D45F7}"/>
              </a:ext>
            </a:extLst>
          </p:cNvPr>
          <p:cNvGraphicFramePr>
            <a:graphicFrameLocks noGrp="1"/>
          </p:cNvGraphicFramePr>
          <p:nvPr>
            <p:extLst>
              <p:ext uri="{D42A27DB-BD31-4B8C-83A1-F6EECF244321}">
                <p14:modId xmlns:p14="http://schemas.microsoft.com/office/powerpoint/2010/main" val="2064008929"/>
              </p:ext>
            </p:extLst>
          </p:nvPr>
        </p:nvGraphicFramePr>
        <p:xfrm>
          <a:off x="1041009" y="1439839"/>
          <a:ext cx="10086536" cy="4735878"/>
        </p:xfrm>
        <a:graphic>
          <a:graphicData uri="http://schemas.openxmlformats.org/drawingml/2006/table">
            <a:tbl>
              <a:tblPr firstRow="1" firstCol="1" bandRow="1">
                <a:tableStyleId>{5C22544A-7EE6-4342-B048-85BDC9FD1C3A}</a:tableStyleId>
              </a:tblPr>
              <a:tblGrid>
                <a:gridCol w="754133">
                  <a:extLst>
                    <a:ext uri="{9D8B030D-6E8A-4147-A177-3AD203B41FA5}">
                      <a16:colId xmlns:a16="http://schemas.microsoft.com/office/drawing/2014/main" val="2365267676"/>
                    </a:ext>
                  </a:extLst>
                </a:gridCol>
                <a:gridCol w="4053468">
                  <a:extLst>
                    <a:ext uri="{9D8B030D-6E8A-4147-A177-3AD203B41FA5}">
                      <a16:colId xmlns:a16="http://schemas.microsoft.com/office/drawing/2014/main" val="4040821881"/>
                    </a:ext>
                  </a:extLst>
                </a:gridCol>
                <a:gridCol w="1791067">
                  <a:extLst>
                    <a:ext uri="{9D8B030D-6E8A-4147-A177-3AD203B41FA5}">
                      <a16:colId xmlns:a16="http://schemas.microsoft.com/office/drawing/2014/main" val="428854570"/>
                    </a:ext>
                  </a:extLst>
                </a:gridCol>
                <a:gridCol w="3487868">
                  <a:extLst>
                    <a:ext uri="{9D8B030D-6E8A-4147-A177-3AD203B41FA5}">
                      <a16:colId xmlns:a16="http://schemas.microsoft.com/office/drawing/2014/main" val="294605199"/>
                    </a:ext>
                  </a:extLst>
                </a:gridCol>
              </a:tblGrid>
              <a:tr h="451548">
                <a:tc>
                  <a:txBody>
                    <a:bodyPr/>
                    <a:lstStyle/>
                    <a:p>
                      <a:pPr marL="0" marR="0">
                        <a:lnSpc>
                          <a:spcPct val="200000"/>
                        </a:lnSpc>
                        <a:spcBef>
                          <a:spcPts val="0"/>
                        </a:spcBef>
                        <a:spcAft>
                          <a:spcPts val="0"/>
                        </a:spcAft>
                      </a:pPr>
                      <a:r>
                        <a:rPr lang="en-US" sz="1600">
                          <a:effectLst/>
                          <a:latin typeface="Times" panose="02020603050405020304" pitchFamily="18" charset="0"/>
                        </a:rPr>
                        <a:t>S/N</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200000"/>
                        </a:lnSpc>
                        <a:spcBef>
                          <a:spcPts val="0"/>
                        </a:spcBef>
                        <a:spcAft>
                          <a:spcPts val="0"/>
                        </a:spcAft>
                      </a:pPr>
                      <a:r>
                        <a:rPr lang="en-US" sz="1600">
                          <a:effectLst/>
                          <a:latin typeface="Times" panose="02020603050405020304" pitchFamily="18" charset="0"/>
                        </a:rPr>
                        <a:t>TEST</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200000"/>
                        </a:lnSpc>
                        <a:spcBef>
                          <a:spcPts val="0"/>
                        </a:spcBef>
                        <a:spcAft>
                          <a:spcPts val="0"/>
                        </a:spcAft>
                      </a:pPr>
                      <a:r>
                        <a:rPr lang="en-US" sz="1600">
                          <a:effectLst/>
                          <a:latin typeface="Times" panose="02020603050405020304" pitchFamily="18" charset="0"/>
                        </a:rPr>
                        <a:t>RESULT</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200000"/>
                        </a:lnSpc>
                        <a:spcBef>
                          <a:spcPts val="0"/>
                        </a:spcBef>
                        <a:spcAft>
                          <a:spcPts val="0"/>
                        </a:spcAft>
                      </a:pPr>
                      <a:r>
                        <a:rPr lang="en-US" sz="1600">
                          <a:effectLst/>
                          <a:latin typeface="Times" panose="02020603050405020304" pitchFamily="18" charset="0"/>
                        </a:rPr>
                        <a:t>COMMENT</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10588673"/>
                  </a:ext>
                </a:extLst>
              </a:tr>
              <a:tr h="451548">
                <a:tc>
                  <a:txBody>
                    <a:bodyPr/>
                    <a:lstStyle/>
                    <a:p>
                      <a:pPr marL="0" marR="0" algn="just">
                        <a:lnSpc>
                          <a:spcPct val="200000"/>
                        </a:lnSpc>
                        <a:spcBef>
                          <a:spcPts val="0"/>
                        </a:spcBef>
                        <a:spcAft>
                          <a:spcPts val="0"/>
                        </a:spcAft>
                      </a:pPr>
                      <a:r>
                        <a:rPr lang="en-US" sz="1600">
                          <a:effectLst/>
                          <a:latin typeface="Times" panose="02020603050405020304" pitchFamily="18" charset="0"/>
                        </a:rPr>
                        <a:t>1</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A.C. Main input to transformer</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220volt A.C.</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Input to transformer</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4238"/>
                  </a:ext>
                </a:extLst>
              </a:tr>
              <a:tr h="976562">
                <a:tc>
                  <a:txBody>
                    <a:bodyPr/>
                    <a:lstStyle/>
                    <a:p>
                      <a:pPr marL="0" marR="0" algn="just">
                        <a:lnSpc>
                          <a:spcPct val="200000"/>
                        </a:lnSpc>
                        <a:spcBef>
                          <a:spcPts val="0"/>
                        </a:spcBef>
                        <a:spcAft>
                          <a:spcPts val="0"/>
                        </a:spcAft>
                      </a:pPr>
                      <a:r>
                        <a:rPr lang="en-US" sz="1600">
                          <a:effectLst/>
                          <a:latin typeface="Times" panose="02020603050405020304" pitchFamily="18" charset="0"/>
                        </a:rPr>
                        <a:t>2</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Rectifier input</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14volt A.C.</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Transformer output to rectification</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325627"/>
                  </a:ext>
                </a:extLst>
              </a:tr>
              <a:tr h="976562">
                <a:tc>
                  <a:txBody>
                    <a:bodyPr/>
                    <a:lstStyle/>
                    <a:p>
                      <a:pPr marL="0" marR="0" algn="just">
                        <a:lnSpc>
                          <a:spcPct val="200000"/>
                        </a:lnSpc>
                        <a:spcBef>
                          <a:spcPts val="0"/>
                        </a:spcBef>
                        <a:spcAft>
                          <a:spcPts val="0"/>
                        </a:spcAft>
                      </a:pPr>
                      <a:r>
                        <a:rPr lang="en-US" sz="1600">
                          <a:effectLst/>
                          <a:latin typeface="Times" panose="02020603050405020304" pitchFamily="18" charset="0"/>
                        </a:rPr>
                        <a:t>3</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Rectifier output</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22volt D.C.</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Rectification output to the terminal of capacitor C1</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250353"/>
                  </a:ext>
                </a:extLst>
              </a:tr>
              <a:tr h="976562">
                <a:tc>
                  <a:txBody>
                    <a:bodyPr/>
                    <a:lstStyle/>
                    <a:p>
                      <a:pPr marL="0" marR="0" algn="just">
                        <a:lnSpc>
                          <a:spcPct val="200000"/>
                        </a:lnSpc>
                        <a:spcBef>
                          <a:spcPts val="0"/>
                        </a:spcBef>
                        <a:spcAft>
                          <a:spcPts val="0"/>
                        </a:spcAft>
                      </a:pPr>
                      <a:r>
                        <a:rPr lang="en-US" sz="1600">
                          <a:effectLst/>
                          <a:latin typeface="Times" panose="02020603050405020304" pitchFamily="18" charset="0"/>
                        </a:rPr>
                        <a:t>4</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Variable D.C. voltage 1 to 40 </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1 to 42</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D.C. variable at the output terminal</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53483"/>
                  </a:ext>
                </a:extLst>
              </a:tr>
              <a:tr h="451548">
                <a:tc>
                  <a:txBody>
                    <a:bodyPr/>
                    <a:lstStyle/>
                    <a:p>
                      <a:pPr marL="0" marR="0" algn="just">
                        <a:lnSpc>
                          <a:spcPct val="200000"/>
                        </a:lnSpc>
                        <a:spcBef>
                          <a:spcPts val="0"/>
                        </a:spcBef>
                        <a:spcAft>
                          <a:spcPts val="0"/>
                        </a:spcAft>
                      </a:pPr>
                      <a:r>
                        <a:rPr lang="en-US" sz="1600">
                          <a:effectLst/>
                          <a:latin typeface="Times" panose="02020603050405020304" pitchFamily="18" charset="0"/>
                        </a:rPr>
                        <a:t>5</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Vout Max</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40.25</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At the output terminal</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244816"/>
                  </a:ext>
                </a:extLst>
              </a:tr>
              <a:tr h="451548">
                <a:tc>
                  <a:txBody>
                    <a:bodyPr/>
                    <a:lstStyle/>
                    <a:p>
                      <a:pPr marL="0" marR="0" algn="just">
                        <a:lnSpc>
                          <a:spcPct val="200000"/>
                        </a:lnSpc>
                        <a:spcBef>
                          <a:spcPts val="0"/>
                        </a:spcBef>
                        <a:spcAft>
                          <a:spcPts val="0"/>
                        </a:spcAft>
                      </a:pPr>
                      <a:r>
                        <a:rPr lang="en-US" sz="1600">
                          <a:effectLst/>
                          <a:latin typeface="Times" panose="02020603050405020304" pitchFamily="18" charset="0"/>
                        </a:rPr>
                        <a:t>6</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Vout Min</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600">
                          <a:effectLst/>
                          <a:latin typeface="Times" panose="02020603050405020304" pitchFamily="18" charset="0"/>
                        </a:rPr>
                        <a:t>1</a:t>
                      </a:r>
                      <a:endParaRPr lang="en-GB" sz="14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latin typeface="Times" panose="02020603050405020304" pitchFamily="18" charset="0"/>
                        </a:rPr>
                        <a:t>At the output terminal</a:t>
                      </a:r>
                      <a:endParaRPr lang="en-GB" sz="14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013955"/>
                  </a:ext>
                </a:extLst>
              </a:tr>
            </a:tbl>
          </a:graphicData>
        </a:graphic>
      </p:graphicFrame>
      <p:sp>
        <p:nvSpPr>
          <p:cNvPr id="6" name="Rectangle 1">
            <a:extLst>
              <a:ext uri="{FF2B5EF4-FFF2-40B4-BE49-F238E27FC236}">
                <a16:creationId xmlns:a16="http://schemas.microsoft.com/office/drawing/2014/main" id="{F151FC36-CD8A-4242-A8A9-655C43647AA6}"/>
              </a:ext>
            </a:extLst>
          </p:cNvPr>
          <p:cNvSpPr>
            <a:spLocks noChangeArrowheads="1"/>
          </p:cNvSpPr>
          <p:nvPr/>
        </p:nvSpPr>
        <p:spPr bwMode="auto">
          <a:xfrm>
            <a:off x="1225771" y="1058304"/>
            <a:ext cx="59105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result obtained during the test is stated at the table below:</a:t>
            </a:r>
            <a:endParaRPr kumimoji="0" lang="en-GB"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024114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DISCUSSION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982640"/>
            <a:ext cx="10972800" cy="5295330"/>
          </a:xfrm>
          <a:solidFill>
            <a:schemeClr val="bg1"/>
          </a:solidFill>
        </p:spPr>
        <p:txBody>
          <a:bodyPr>
            <a:normAutofit fontScale="85000" lnSpcReduction="20000"/>
          </a:bodyPr>
          <a:lstStyle/>
          <a:p>
            <a:pPr algn="just">
              <a:lnSpc>
                <a:spcPct val="150000"/>
              </a:lnSpc>
            </a:pPr>
            <a:r>
              <a:rPr lang="en-US" sz="2400" dirty="0">
                <a:solidFill>
                  <a:schemeClr val="tx1"/>
                </a:solidFill>
                <a:latin typeface="Times" panose="02020603050405020304" pitchFamily="18" charset="0"/>
              </a:rPr>
              <a:t>Here I made the implementation of a Digital D.C. variable power and the main working principle of this is a full wave rectification which is done by bridge configuration which has its input from the step-down transformer, the circuit used C1 and C2 in order to have a constant input to the regulator. The main task is to get variable output and for this a pair of voltage divider resistor was used by increasing or decreasing the value of that resistor, the output voltage of the regulator will also change accordingly. The test was carried out t ascertain the working principle and the desired voltage required at the output terminal was achieved from 1 to 40volt D.C.</a:t>
            </a:r>
            <a:endParaRPr lang="en-GB" sz="2400" dirty="0">
              <a:solidFill>
                <a:schemeClr val="tx1"/>
              </a:solidFill>
              <a:latin typeface="Times" panose="02020603050405020304" pitchFamily="18" charset="0"/>
            </a:endParaRPr>
          </a:p>
          <a:p>
            <a:pPr algn="just">
              <a:lnSpc>
                <a:spcPct val="150000"/>
              </a:lnSpc>
            </a:pPr>
            <a:r>
              <a:rPr lang="en-US" sz="2400" dirty="0">
                <a:solidFill>
                  <a:schemeClr val="tx1"/>
                </a:solidFill>
                <a:latin typeface="Times" panose="02020603050405020304" pitchFamily="18" charset="0"/>
              </a:rPr>
              <a:t>The A.C. main voltage from the public power supply is 220V </a:t>
            </a:r>
            <a:r>
              <a:rPr lang="en-US" sz="2400" dirty="0" err="1">
                <a:solidFill>
                  <a:schemeClr val="tx1"/>
                </a:solidFill>
                <a:latin typeface="Times" panose="02020603050405020304" pitchFamily="18" charset="0"/>
              </a:rPr>
              <a:t>a.c</a:t>
            </a:r>
            <a:r>
              <a:rPr lang="en-US" sz="2400" dirty="0">
                <a:solidFill>
                  <a:schemeClr val="tx1"/>
                </a:solidFill>
                <a:latin typeface="Times" panose="02020603050405020304" pitchFamily="18" charset="0"/>
              </a:rPr>
              <a:t>., the transformer step-down in the table. The function of rectifier is to convert the </a:t>
            </a:r>
            <a:r>
              <a:rPr lang="en-US" sz="2400" dirty="0" err="1">
                <a:solidFill>
                  <a:schemeClr val="tx1"/>
                </a:solidFill>
                <a:latin typeface="Times" panose="02020603050405020304" pitchFamily="18" charset="0"/>
              </a:rPr>
              <a:t>a.c</a:t>
            </a:r>
            <a:r>
              <a:rPr lang="en-US" sz="2400" dirty="0">
                <a:solidFill>
                  <a:schemeClr val="tx1"/>
                </a:solidFill>
                <a:latin typeface="Times" panose="02020603050405020304" pitchFamily="18" charset="0"/>
              </a:rPr>
              <a:t>. conventional </a:t>
            </a:r>
            <a:r>
              <a:rPr lang="en-US" sz="2400" dirty="0" err="1">
                <a:solidFill>
                  <a:schemeClr val="tx1"/>
                </a:solidFill>
                <a:latin typeface="Times" panose="02020603050405020304" pitchFamily="18" charset="0"/>
              </a:rPr>
              <a:t>volatage</a:t>
            </a:r>
            <a:r>
              <a:rPr lang="en-US" sz="2400" dirty="0">
                <a:solidFill>
                  <a:schemeClr val="tx1"/>
                </a:solidFill>
                <a:latin typeface="Times" panose="02020603050405020304" pitchFamily="18" charset="0"/>
              </a:rPr>
              <a:t> a D.C. voltage as shown in the table above. The voltage is applied to the main circuit of LM317 with the combination of </a:t>
            </a:r>
            <a:r>
              <a:rPr lang="en-US" sz="2400" dirty="0" err="1">
                <a:solidFill>
                  <a:schemeClr val="tx1"/>
                </a:solidFill>
                <a:latin typeface="Times" panose="02020603050405020304" pitchFamily="18" charset="0"/>
              </a:rPr>
              <a:t>reistors</a:t>
            </a:r>
            <a:r>
              <a:rPr lang="en-US" sz="2400" dirty="0">
                <a:solidFill>
                  <a:schemeClr val="tx1"/>
                </a:solidFill>
                <a:latin typeface="Times" panose="02020603050405020304" pitchFamily="18" charset="0"/>
              </a:rPr>
              <a:t> both in parallel and in series connection. The voltage can be varied using variable resistor at maximum was obtained 40.25 and </a:t>
            </a:r>
            <a:r>
              <a:rPr lang="en-US" sz="2400" dirty="0" err="1">
                <a:solidFill>
                  <a:schemeClr val="tx1"/>
                </a:solidFill>
                <a:latin typeface="Times" panose="02020603050405020304" pitchFamily="18" charset="0"/>
              </a:rPr>
              <a:t>vout</a:t>
            </a:r>
            <a:r>
              <a:rPr lang="en-US" sz="2400" dirty="0">
                <a:solidFill>
                  <a:schemeClr val="tx1"/>
                </a:solidFill>
                <a:latin typeface="Times" panose="02020603050405020304" pitchFamily="18" charset="0"/>
              </a:rPr>
              <a:t> min 1 at the output terminal.</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CE5E13-2931-4A2A-BF3D-6148BD9E6F04}"/>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C9DA8CA-D895-4459-85B5-550F73F2E127}"/>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US" sz="2800" dirty="0">
                <a:solidFill>
                  <a:schemeClr val="tx1"/>
                </a:solidFill>
                <a:latin typeface="Times" panose="02020603050405020304" pitchFamily="18" charset="0"/>
              </a:rPr>
              <a:t>The aim of the project is to make the student adopt the theories told in class and put them into practical realization for the benefit of mankind. The circuit was implemented and tested; the output voltage as expected was achieved.</a:t>
            </a:r>
            <a:endParaRPr lang="en-GB" sz="2800" dirty="0">
              <a:solidFill>
                <a:schemeClr val="tx1"/>
              </a:solidFill>
              <a:latin typeface="Times" panose="02020603050405020304" pitchFamily="18" charset="0"/>
            </a:endParaRPr>
          </a:p>
        </p:txBody>
      </p:sp>
    </p:spTree>
    <p:extLst>
      <p:ext uri="{BB962C8B-B14F-4D97-AF65-F5344CB8AC3E}">
        <p14:creationId xmlns:p14="http://schemas.microsoft.com/office/powerpoint/2010/main" val="58806021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999</TotalTime>
  <Words>847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Tahoma</vt:lpstr>
      <vt:lpstr>Times</vt:lpstr>
      <vt:lpstr>Times New Roman</vt:lpstr>
      <vt:lpstr>Wingdings</vt:lpstr>
      <vt:lpstr>Retrospect</vt:lpstr>
      <vt:lpstr>SIMULATION AND IMPLEMENTATION OF VARIABLE POWER SUPPLY         presented by salihu abdullahi st/phy/hnd/21/001      A PROJECT SUBMITTED to the department of applied physics, federal polytechnic, mubi      supervised by mr. sabo tantaso     OCTOBER, 2023</vt:lpstr>
      <vt:lpstr>INTRODUCTION</vt:lpstr>
      <vt:lpstr>AIM OF THE STUDY</vt:lpstr>
      <vt:lpstr>SPECIFIC OBJECTIVES</vt:lpstr>
      <vt:lpstr>SIGNIFICANCE OF THE STUDY</vt:lpstr>
      <vt:lpstr>CIRCUIT DIAGRAM</vt:lpstr>
      <vt:lpstr>RESULT</vt:lpstr>
      <vt:lpstr>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46</cp:revision>
  <cp:lastPrinted>2023-05-30T19:22:48Z</cp:lastPrinted>
  <dcterms:created xsi:type="dcterms:W3CDTF">2021-03-29T06:17:24Z</dcterms:created>
  <dcterms:modified xsi:type="dcterms:W3CDTF">2023-10-03T07:46:13Z</dcterms:modified>
</cp:coreProperties>
</file>