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81" r:id="rId3"/>
    <p:sldId id="276" r:id="rId4"/>
    <p:sldId id="260" r:id="rId5"/>
    <p:sldId id="280" r:id="rId6"/>
    <p:sldId id="282" r:id="rId7"/>
    <p:sldId id="283" r:id="rId8"/>
    <p:sldId id="278" r:id="rId9"/>
    <p:sldId id="275" r:id="rId10"/>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06449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456032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983009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381109"/>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2188134"/>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946123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900145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0885856"/>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8/16/2023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617974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8/16/2023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0299086"/>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8637"/>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8/16/2023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0261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FF21-0463-405C-9616-8C8BD47077DA}"/>
              </a:ext>
            </a:extLst>
          </p:cNvPr>
          <p:cNvSpPr>
            <a:spLocks noGrp="1"/>
          </p:cNvSpPr>
          <p:nvPr>
            <p:ph type="ctrTitle"/>
          </p:nvPr>
        </p:nvSpPr>
        <p:spPr>
          <a:xfrm>
            <a:off x="368968" y="336884"/>
            <a:ext cx="11486148" cy="5982029"/>
          </a:xfrm>
          <a:solidFill>
            <a:schemeClr val="bg1"/>
          </a:solidFill>
        </p:spPr>
        <p:txBody>
          <a:bodyPr>
            <a:noAutofit/>
          </a:bodyPr>
          <a:lstStyle/>
          <a:p>
            <a:pPr algn="ctr"/>
            <a:r>
              <a:rPr lang="en-US" sz="3200" b="1" dirty="0">
                <a:latin typeface="Times" panose="02020603050405020304" pitchFamily="18" charset="0"/>
              </a:rPr>
              <a:t>THUNDER LIGHTING PROTECTION OF BUILDINGS</a:t>
            </a:r>
            <a:br>
              <a:rPr lang="en-GB" sz="4000" dirty="0">
                <a:latin typeface="Times" panose="02020603050405020304" pitchFamily="18" charset="0"/>
              </a:rPr>
            </a:br>
            <a:r>
              <a:rPr lang="en-US" sz="2400" b="1" dirty="0">
                <a:latin typeface="Times" panose="02020603050405020304" pitchFamily="18" charset="0"/>
              </a:rPr>
              <a:t> </a:t>
            </a:r>
            <a:br>
              <a:rPr lang="en-US" sz="2400" b="1" dirty="0">
                <a:latin typeface="Times" panose="02020603050405020304" pitchFamily="18" charset="0"/>
              </a:rPr>
            </a:br>
            <a:br>
              <a:rPr lang="en-US" sz="2400" b="1" dirty="0">
                <a:latin typeface="Times" panose="02020603050405020304" pitchFamily="18" charset="0"/>
              </a:rPr>
            </a:br>
            <a:br>
              <a:rPr lang="en-US" sz="2400" b="1" dirty="0">
                <a:latin typeface="Times" panose="02020603050405020304" pitchFamily="18" charset="0"/>
              </a:rPr>
            </a:br>
            <a:br>
              <a:rPr lang="en-US" sz="2400" b="1" dirty="0">
                <a:latin typeface="Times" panose="02020603050405020304" pitchFamily="18" charset="0"/>
              </a:rPr>
            </a:br>
            <a:br>
              <a:rPr lang="en-US" sz="2400" b="1" dirty="0">
                <a:latin typeface="Times" panose="02020603050405020304" pitchFamily="18" charset="0"/>
              </a:rPr>
            </a:br>
            <a:br>
              <a:rPr lang="en-GB" sz="2400" dirty="0">
                <a:latin typeface="Times" panose="02020603050405020304" pitchFamily="18" charset="0"/>
              </a:rPr>
            </a:br>
            <a:r>
              <a:rPr lang="en-US" sz="2400" b="1" dirty="0">
                <a:latin typeface="Times" panose="02020603050405020304" pitchFamily="18" charset="0"/>
              </a:rPr>
              <a:t>PRESENTED BY</a:t>
            </a:r>
            <a:br>
              <a:rPr lang="en-GB" sz="2400" dirty="0">
                <a:latin typeface="Times" panose="02020603050405020304" pitchFamily="18" charset="0"/>
              </a:rPr>
            </a:br>
            <a:r>
              <a:rPr lang="en-US" sz="2400" b="1" dirty="0">
                <a:latin typeface="Times" panose="02020603050405020304" pitchFamily="18" charset="0"/>
              </a:rPr>
              <a:t>SALIHU ABDULLAHI</a:t>
            </a:r>
            <a:br>
              <a:rPr lang="en-GB" sz="2400" dirty="0">
                <a:latin typeface="Times" panose="02020603050405020304" pitchFamily="18" charset="0"/>
              </a:rPr>
            </a:br>
            <a:r>
              <a:rPr lang="en-US" sz="2400" b="1" dirty="0">
                <a:latin typeface="Times" panose="02020603050405020304" pitchFamily="18" charset="0"/>
              </a:rPr>
              <a:t>ST/PHY/HND/21/001</a:t>
            </a:r>
            <a:br>
              <a:rPr lang="en-GB" sz="2400" dirty="0">
                <a:latin typeface="Times" panose="02020603050405020304" pitchFamily="18" charset="0"/>
              </a:rPr>
            </a:br>
            <a:r>
              <a:rPr lang="en-US" sz="2400" b="1" dirty="0">
                <a:latin typeface="Times" panose="02020603050405020304" pitchFamily="18" charset="0"/>
              </a:rPr>
              <a:t> </a:t>
            </a:r>
            <a:br>
              <a:rPr lang="en-GB" sz="2400" dirty="0">
                <a:latin typeface="Times" panose="02020603050405020304" pitchFamily="18" charset="0"/>
              </a:rPr>
            </a:br>
            <a:r>
              <a:rPr lang="en-US" sz="2400" b="1" dirty="0">
                <a:latin typeface="Times" panose="02020603050405020304" pitchFamily="18" charset="0"/>
              </a:rPr>
              <a:t> </a:t>
            </a:r>
            <a:br>
              <a:rPr lang="en-GB" sz="2400" dirty="0">
                <a:latin typeface="Times" panose="02020603050405020304" pitchFamily="18" charset="0"/>
              </a:rPr>
            </a:br>
            <a:r>
              <a:rPr lang="en-US" sz="2400" b="1" dirty="0">
                <a:latin typeface="Times" panose="02020603050405020304" pitchFamily="18" charset="0"/>
              </a:rPr>
              <a:t>A SEMINAR PRESENTED TO THE DEPARTMENT OF APPLIED PHYSICS, FEDERAL POLYTECHNIC, MUBI, ADAMAWA STATE</a:t>
            </a:r>
            <a:br>
              <a:rPr lang="en-GB" sz="2400" dirty="0">
                <a:latin typeface="Times" panose="02020603050405020304" pitchFamily="18" charset="0"/>
              </a:rPr>
            </a:br>
            <a:r>
              <a:rPr lang="en-US" sz="2400" b="1" dirty="0">
                <a:latin typeface="Times" panose="02020603050405020304" pitchFamily="18" charset="0"/>
              </a:rPr>
              <a:t> </a:t>
            </a:r>
            <a:br>
              <a:rPr lang="en-GB" sz="2400" dirty="0">
                <a:latin typeface="Times" panose="02020603050405020304" pitchFamily="18" charset="0"/>
              </a:rPr>
            </a:br>
            <a:r>
              <a:rPr lang="en-US" sz="2400" b="1" dirty="0">
                <a:latin typeface="Times" panose="02020603050405020304" pitchFamily="18" charset="0"/>
              </a:rPr>
              <a:t>SUPERVISED BY: MR. SABO TANTASO</a:t>
            </a:r>
            <a:br>
              <a:rPr lang="en-GB" sz="2400" dirty="0">
                <a:latin typeface="Times" panose="02020603050405020304" pitchFamily="18" charset="0"/>
              </a:rPr>
            </a:br>
            <a:r>
              <a:rPr lang="en-US" sz="2400" b="1" dirty="0">
                <a:latin typeface="Times" panose="02020603050405020304" pitchFamily="18" charset="0"/>
              </a:rPr>
              <a:t>  </a:t>
            </a:r>
            <a:br>
              <a:rPr lang="en-GB" sz="2400" dirty="0">
                <a:latin typeface="Times" panose="02020603050405020304" pitchFamily="18" charset="0"/>
              </a:rPr>
            </a:br>
            <a:r>
              <a:rPr lang="en-US" sz="2400" b="1" dirty="0">
                <a:latin typeface="Times" panose="02020603050405020304" pitchFamily="18" charset="0"/>
              </a:rPr>
              <a:t>AUGUST, 2023</a:t>
            </a:r>
            <a:endParaRPr lang="en-GB" sz="2400" dirty="0">
              <a:latin typeface="Times" panose="02020603050405020304" pitchFamily="18" charset="0"/>
            </a:endParaRPr>
          </a:p>
        </p:txBody>
      </p:sp>
    </p:spTree>
    <p:extLst>
      <p:ext uri="{BB962C8B-B14F-4D97-AF65-F5344CB8AC3E}">
        <p14:creationId xmlns:p14="http://schemas.microsoft.com/office/powerpoint/2010/main" val="184499973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473089-CC5F-4D81-8E92-783F362583D0}"/>
              </a:ext>
            </a:extLst>
          </p:cNvPr>
          <p:cNvSpPr>
            <a:spLocks noGrp="1"/>
          </p:cNvSpPr>
          <p:nvPr>
            <p:ph type="title"/>
          </p:nvPr>
        </p:nvSpPr>
        <p:spPr>
          <a:xfrm>
            <a:off x="1097280" y="286603"/>
            <a:ext cx="10058400" cy="702303"/>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ABSTRACT</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086D579B-BBB4-4187-8896-D02B66E786E1}"/>
              </a:ext>
            </a:extLst>
          </p:cNvPr>
          <p:cNvSpPr>
            <a:spLocks noGrp="1"/>
          </p:cNvSpPr>
          <p:nvPr>
            <p:ph idx="1"/>
          </p:nvPr>
        </p:nvSpPr>
        <p:spPr>
          <a:xfrm>
            <a:off x="940157" y="1107583"/>
            <a:ext cx="10728101" cy="5138671"/>
          </a:xfrm>
          <a:solidFill>
            <a:schemeClr val="bg1"/>
          </a:solidFill>
        </p:spPr>
        <p:txBody>
          <a:bodyPr>
            <a:normAutofit/>
          </a:bodyPr>
          <a:lstStyle/>
          <a:p>
            <a:pPr algn="just"/>
            <a:r>
              <a:rPr lang="en-US" sz="2400" i="1" dirty="0">
                <a:solidFill>
                  <a:schemeClr val="tx1"/>
                </a:solidFill>
                <a:latin typeface="Times" panose="02020603050405020304" pitchFamily="18" charset="0"/>
              </a:rPr>
              <a:t>A lighting strike can cause significant structure damage to building, it can lead to damage of machinery and electronic equipment, both inside and outside the building and may result in harm to people. The paper presented a review of lighting protection principles and set out a methodology to be followed to provide a solution to both the direct and indirect effect of a lightning strike. Lighting protection and grounding of electrical and mechanical equipment for the protection of the human beings, structure of the building and equipment protection, safe working of the worker industry as per my latest practical knowledge in the site environment in extreme climatic condition of low-lying areas of the Gulf region in the challenging projects. All the conductor calculation, all the system information regarding the level of protection required for site are mentioned in this paper. Lighting electrical and mechanical equipment surge protection is the one of the major complicated protection in the world as it is unpredictable.</a:t>
            </a:r>
            <a:endParaRPr lang="en-GB" sz="2400" dirty="0">
              <a:solidFill>
                <a:schemeClr val="tx1"/>
              </a:solidFill>
              <a:latin typeface="Times" panose="02020603050405020304" pitchFamily="18" charset="0"/>
            </a:endParaRPr>
          </a:p>
        </p:txBody>
      </p:sp>
    </p:spTree>
    <p:extLst>
      <p:ext uri="{BB962C8B-B14F-4D97-AF65-F5344CB8AC3E}">
        <p14:creationId xmlns:p14="http://schemas.microsoft.com/office/powerpoint/2010/main" val="381320037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208D-0AB2-4732-9F65-062AE1B5A129}"/>
              </a:ext>
            </a:extLst>
          </p:cNvPr>
          <p:cNvSpPr>
            <a:spLocks noGrp="1"/>
          </p:cNvSpPr>
          <p:nvPr>
            <p:ph type="title"/>
          </p:nvPr>
        </p:nvSpPr>
        <p:spPr>
          <a:xfrm>
            <a:off x="1097280" y="286603"/>
            <a:ext cx="10058400" cy="702303"/>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INTRODUCTION</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523A3E-83F6-4358-AE26-C44B2D406361}"/>
              </a:ext>
            </a:extLst>
          </p:cNvPr>
          <p:cNvSpPr>
            <a:spLocks noGrp="1"/>
          </p:cNvSpPr>
          <p:nvPr>
            <p:ph idx="1"/>
          </p:nvPr>
        </p:nvSpPr>
        <p:spPr>
          <a:xfrm>
            <a:off x="532263" y="988907"/>
            <a:ext cx="11135995" cy="5257348"/>
          </a:xfrm>
          <a:solidFill>
            <a:schemeClr val="bg1"/>
          </a:solidFill>
        </p:spPr>
        <p:txBody>
          <a:bodyPr>
            <a:normAutofit fontScale="92500"/>
          </a:bodyPr>
          <a:lstStyle/>
          <a:p>
            <a:pPr algn="just"/>
            <a:r>
              <a:rPr lang="en-US" sz="2400" dirty="0">
                <a:solidFill>
                  <a:schemeClr val="tx1"/>
                </a:solidFill>
                <a:latin typeface="Times" panose="02020603050405020304" pitchFamily="18" charset="0"/>
              </a:rPr>
              <a:t>Lightning is one of those natural event that catches people imagination with its obvious violence and the destructive power attributed to it. The considerable damage it cause to property and its unfortunate victim plainly demonstrate that the imaginary is based on a phenomenon that is very real and can be fairly well explained only modest attempts can be made to control its effect an the consequences. Lightning can be likened to a disruptive electric discharge due to the dielectric break down of the air between the clouds or between the cloud and ground, certain clouds (</a:t>
            </a:r>
            <a:r>
              <a:rPr lang="en-US" sz="2400" dirty="0" err="1">
                <a:solidFill>
                  <a:schemeClr val="tx1"/>
                </a:solidFill>
                <a:latin typeface="Times" panose="02020603050405020304" pitchFamily="18" charset="0"/>
              </a:rPr>
              <a:t>cumulo</a:t>
            </a:r>
            <a:r>
              <a:rPr lang="en-US" sz="2400" dirty="0">
                <a:solidFill>
                  <a:schemeClr val="tx1"/>
                </a:solidFill>
                <a:latin typeface="Times" panose="02020603050405020304" pitchFamily="18" charset="0"/>
              </a:rPr>
              <a:t> nimbus) create meteorological condition that are </a:t>
            </a:r>
            <a:r>
              <a:rPr lang="en-US" sz="2400" dirty="0" err="1">
                <a:solidFill>
                  <a:schemeClr val="tx1"/>
                </a:solidFill>
                <a:latin typeface="Times" panose="02020603050405020304" pitchFamily="18" charset="0"/>
              </a:rPr>
              <a:t>favourable</a:t>
            </a:r>
            <a:r>
              <a:rPr lang="en-US" sz="2400" dirty="0">
                <a:solidFill>
                  <a:schemeClr val="tx1"/>
                </a:solidFill>
                <a:latin typeface="Times" panose="02020603050405020304" pitchFamily="18" charset="0"/>
              </a:rPr>
              <a:t> to the accumulation of electrostatic charge breakdown, which is visible in form of the lightning flash itself has a very complex phenomenology (precursor, leader stroke return discharge) normally accompanied by a sound wave. Thunder caused by sudden expansion of the air which is overheated by the electric arc. When lightning reaches the earth its generally does so directly on natural element (tress, hills, water etc.) and sometimes on structures, building, pylon and other man made structure. There are two types of direct and indirect, the direct which are due to the circulation of the intense current (several tens of thousand of amperes) which heat material and cause several damage such as fire, calcination and collapse, the indirect effect which produce over voltage by conduction, induction or increasing the earth potential mostly destroying electronic appliance and machinery (Hassan, 2013).</a:t>
            </a:r>
            <a:endParaRPr lang="en-GB" sz="2400" dirty="0">
              <a:solidFill>
                <a:schemeClr val="tx1"/>
              </a:solidFill>
              <a:latin typeface="Times" panose="02020603050405020304" pitchFamily="18" charset="0"/>
            </a:endParaRPr>
          </a:p>
        </p:txBody>
      </p:sp>
    </p:spTree>
    <p:extLst>
      <p:ext uri="{BB962C8B-B14F-4D97-AF65-F5344CB8AC3E}">
        <p14:creationId xmlns:p14="http://schemas.microsoft.com/office/powerpoint/2010/main" val="139981892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0D2A00-2B9F-40AD-9002-6B531EEA4FA2}"/>
              </a:ext>
            </a:extLst>
          </p:cNvPr>
          <p:cNvSpPr>
            <a:spLocks noGrp="1"/>
          </p:cNvSpPr>
          <p:nvPr>
            <p:ph type="title"/>
          </p:nvPr>
        </p:nvSpPr>
        <p:spPr>
          <a:xfrm>
            <a:off x="838200" y="352928"/>
            <a:ext cx="10515600" cy="1155032"/>
          </a:xfrm>
        </p:spPr>
        <p:txBody>
          <a:bodyPr>
            <a:normAutofit/>
          </a:bodyPr>
          <a:lstStyle/>
          <a:p>
            <a:pPr algn="ctr"/>
            <a:r>
              <a:rPr lang="en-US" b="1" dirty="0">
                <a:latin typeface="Tahoma" panose="020B0604030504040204" pitchFamily="34" charset="0"/>
                <a:ea typeface="Tahoma" panose="020B0604030504040204" pitchFamily="34" charset="0"/>
                <a:cs typeface="Tahoma" panose="020B0604030504040204" pitchFamily="34" charset="0"/>
              </a:rPr>
              <a:t>AIM OF THE STUDY</a:t>
            </a:r>
            <a:endParaRPr lang="en-GB" b="1" dirty="0">
              <a:latin typeface="Tahoma" panose="020B0604030504040204" pitchFamily="34" charset="0"/>
              <a:ea typeface="Tahoma" panose="020B0604030504040204" pitchFamily="34" charset="0"/>
              <a:cs typeface="Tahoma" panose="020B0604030504040204" pitchFamily="34" charset="0"/>
            </a:endParaRPr>
          </a:p>
        </p:txBody>
      </p:sp>
      <p:sp>
        <p:nvSpPr>
          <p:cNvPr id="5" name="Content Placeholder 2">
            <a:extLst>
              <a:ext uri="{FF2B5EF4-FFF2-40B4-BE49-F238E27FC236}">
                <a16:creationId xmlns:a16="http://schemas.microsoft.com/office/drawing/2014/main" id="{474C14D8-49CD-4706-B7EC-571EE8F09B17}"/>
              </a:ext>
            </a:extLst>
          </p:cNvPr>
          <p:cNvSpPr>
            <a:spLocks noGrp="1"/>
          </p:cNvSpPr>
          <p:nvPr>
            <p:ph idx="1"/>
          </p:nvPr>
        </p:nvSpPr>
        <p:spPr>
          <a:xfrm>
            <a:off x="838200" y="1507960"/>
            <a:ext cx="10343147" cy="4374225"/>
          </a:xfrm>
          <a:solidFill>
            <a:schemeClr val="bg1"/>
          </a:solidFill>
        </p:spPr>
        <p:txBody>
          <a:bodyPr>
            <a:normAutofit fontScale="92500"/>
          </a:bodyPr>
          <a:lstStyle/>
          <a:p>
            <a:pPr algn="just">
              <a:lnSpc>
                <a:spcPct val="150000"/>
              </a:lnSpc>
            </a:pPr>
            <a:r>
              <a:rPr lang="en-US" sz="2800" dirty="0">
                <a:solidFill>
                  <a:schemeClr val="tx1"/>
                </a:solidFill>
                <a:latin typeface="Times" panose="02020603050405020304" pitchFamily="18" charset="0"/>
              </a:rPr>
              <a:t>The aim of LPS is to minimize the risk of damage to the external and internal part of the structure from a lightning strike.</a:t>
            </a:r>
            <a:endParaRPr lang="en-GB" sz="2800" dirty="0">
              <a:solidFill>
                <a:schemeClr val="tx1"/>
              </a:solidFill>
              <a:latin typeface="Times" panose="02020603050405020304" pitchFamily="18" charset="0"/>
            </a:endParaRPr>
          </a:p>
          <a:p>
            <a:pPr algn="just">
              <a:lnSpc>
                <a:spcPct val="150000"/>
              </a:lnSpc>
            </a:pPr>
            <a:r>
              <a:rPr lang="en-US" sz="2800" b="1" dirty="0">
                <a:solidFill>
                  <a:schemeClr val="tx1"/>
                </a:solidFill>
                <a:latin typeface="Times" panose="02020603050405020304" pitchFamily="18" charset="0"/>
              </a:rPr>
              <a:t>Objectives</a:t>
            </a:r>
            <a:endParaRPr lang="en-GB" sz="2800" dirty="0">
              <a:solidFill>
                <a:schemeClr val="tx1"/>
              </a:solidFill>
              <a:latin typeface="Times" panose="02020603050405020304" pitchFamily="18" charset="0"/>
            </a:endParaRPr>
          </a:p>
          <a:p>
            <a:pPr lvl="0" algn="just">
              <a:lnSpc>
                <a:spcPct val="150000"/>
              </a:lnSpc>
            </a:pPr>
            <a:r>
              <a:rPr lang="en-US" sz="2800" dirty="0">
                <a:solidFill>
                  <a:schemeClr val="tx1"/>
                </a:solidFill>
                <a:latin typeface="Times" panose="02020603050405020304" pitchFamily="18" charset="0"/>
              </a:rPr>
              <a:t>To introduce simple means of lighting protection</a:t>
            </a:r>
            <a:endParaRPr lang="en-GB" sz="2800" dirty="0">
              <a:solidFill>
                <a:schemeClr val="tx1"/>
              </a:solidFill>
              <a:latin typeface="Times" panose="02020603050405020304" pitchFamily="18" charset="0"/>
            </a:endParaRPr>
          </a:p>
          <a:p>
            <a:pPr lvl="0" algn="just">
              <a:lnSpc>
                <a:spcPct val="150000"/>
              </a:lnSpc>
            </a:pPr>
            <a:r>
              <a:rPr lang="en-US" sz="2800" dirty="0">
                <a:solidFill>
                  <a:schemeClr val="tx1"/>
                </a:solidFill>
                <a:latin typeface="Times" panose="02020603050405020304" pitchFamily="18" charset="0"/>
              </a:rPr>
              <a:t>To use less costly materials for lightning protection</a:t>
            </a:r>
            <a:endParaRPr lang="en-GB" sz="2800" dirty="0">
              <a:solidFill>
                <a:schemeClr val="tx1"/>
              </a:solidFill>
              <a:latin typeface="Times" panose="02020603050405020304" pitchFamily="18" charset="0"/>
            </a:endParaRPr>
          </a:p>
          <a:p>
            <a:pPr lvl="0" algn="just">
              <a:lnSpc>
                <a:spcPct val="150000"/>
              </a:lnSpc>
            </a:pPr>
            <a:r>
              <a:rPr lang="en-US" sz="2800" dirty="0">
                <a:solidFill>
                  <a:schemeClr val="tx1"/>
                </a:solidFill>
                <a:latin typeface="Times" panose="02020603050405020304" pitchFamily="18" charset="0"/>
              </a:rPr>
              <a:t>To give awareness on the damages involved in lightning to human activities.</a:t>
            </a:r>
            <a:endParaRPr lang="en-GB" sz="2800" dirty="0">
              <a:solidFill>
                <a:schemeClr val="tx1"/>
              </a:solidFill>
              <a:latin typeface="Times" panose="02020603050405020304" pitchFamily="18" charset="0"/>
            </a:endParaRPr>
          </a:p>
        </p:txBody>
      </p:sp>
    </p:spTree>
    <p:extLst>
      <p:ext uri="{BB962C8B-B14F-4D97-AF65-F5344CB8AC3E}">
        <p14:creationId xmlns:p14="http://schemas.microsoft.com/office/powerpoint/2010/main" val="216811489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5BCE50-95CA-450B-9891-772C1C5BE8C9}"/>
              </a:ext>
            </a:extLst>
          </p:cNvPr>
          <p:cNvSpPr>
            <a:spLocks noGrp="1"/>
          </p:cNvSpPr>
          <p:nvPr>
            <p:ph type="title"/>
          </p:nvPr>
        </p:nvSpPr>
        <p:spPr>
          <a:xfrm>
            <a:off x="810904" y="122470"/>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DISCUSSION</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00DFD2A-71D9-43F3-8D12-317D61600C73}"/>
              </a:ext>
            </a:extLst>
          </p:cNvPr>
          <p:cNvSpPr>
            <a:spLocks noGrp="1"/>
          </p:cNvSpPr>
          <p:nvPr>
            <p:ph idx="1"/>
          </p:nvPr>
        </p:nvSpPr>
        <p:spPr>
          <a:xfrm>
            <a:off x="708338" y="982640"/>
            <a:ext cx="10972800" cy="5295330"/>
          </a:xfrm>
          <a:solidFill>
            <a:schemeClr val="bg1"/>
          </a:solidFill>
        </p:spPr>
        <p:txBody>
          <a:bodyPr>
            <a:normAutofit fontScale="77500" lnSpcReduction="20000"/>
          </a:bodyPr>
          <a:lstStyle/>
          <a:p>
            <a:pPr algn="just">
              <a:lnSpc>
                <a:spcPct val="160000"/>
              </a:lnSpc>
            </a:pPr>
            <a:r>
              <a:rPr lang="en-US" sz="3200" dirty="0">
                <a:solidFill>
                  <a:schemeClr val="tx1"/>
                </a:solidFill>
                <a:latin typeface="Times" panose="02020603050405020304" pitchFamily="18" charset="0"/>
              </a:rPr>
              <a:t>Lightning protection system are used to prevent or lessen lighting strike to building. They protect the internal electrical component of a building helping to prevent fire or electrocution. The cheapest type of lightning protection comes in the form of a lightning conductor metal rod mounted on a building to protect it from lighting strike. This system will intercept a strike so if lightning hits the building the lightning rod will be hit first causing the strike to be conducted through a wire and passing through the ground safety. Lightning rods come in many different forms including hollow, solid pointed or rounded, all lightning rods are made of conductive materials such as copper and aluminum.</a:t>
            </a:r>
            <a:endParaRPr lang="en-GB" sz="3200" dirty="0">
              <a:solidFill>
                <a:schemeClr val="tx1"/>
              </a:solidFill>
              <a:latin typeface="Times" panose="02020603050405020304" pitchFamily="18" charset="0"/>
            </a:endParaRPr>
          </a:p>
        </p:txBody>
      </p:sp>
    </p:spTree>
    <p:extLst>
      <p:ext uri="{BB962C8B-B14F-4D97-AF65-F5344CB8AC3E}">
        <p14:creationId xmlns:p14="http://schemas.microsoft.com/office/powerpoint/2010/main" val="376528101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87B1011-9A07-4B68-BBED-A8F63FD667DB}"/>
              </a:ext>
            </a:extLst>
          </p:cNvPr>
          <p:cNvSpPr>
            <a:spLocks noGrp="1"/>
          </p:cNvSpPr>
          <p:nvPr>
            <p:ph type="title"/>
          </p:nvPr>
        </p:nvSpPr>
        <p:spPr>
          <a:xfrm>
            <a:off x="810904" y="122470"/>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CONCLUSION</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3AAB517C-A7C6-41FF-B53B-55E39FA35798}"/>
              </a:ext>
            </a:extLst>
          </p:cNvPr>
          <p:cNvSpPr>
            <a:spLocks noGrp="1"/>
          </p:cNvSpPr>
          <p:nvPr>
            <p:ph idx="1"/>
          </p:nvPr>
        </p:nvSpPr>
        <p:spPr>
          <a:xfrm>
            <a:off x="708338" y="982640"/>
            <a:ext cx="10972800" cy="5295330"/>
          </a:xfrm>
          <a:solidFill>
            <a:schemeClr val="bg1"/>
          </a:solidFill>
        </p:spPr>
        <p:txBody>
          <a:bodyPr>
            <a:normAutofit/>
          </a:bodyPr>
          <a:lstStyle/>
          <a:p>
            <a:pPr algn="just">
              <a:lnSpc>
                <a:spcPct val="150000"/>
              </a:lnSpc>
            </a:pPr>
            <a:r>
              <a:rPr lang="en-US" sz="2800" dirty="0">
                <a:solidFill>
                  <a:schemeClr val="tx1"/>
                </a:solidFill>
                <a:latin typeface="Times" panose="02020603050405020304" pitchFamily="18" charset="0"/>
              </a:rPr>
              <a:t>Lightning is an important and essential part of the earth ecosystem by can be destructive at time. It is sometimes hard to understand why some places seem to be prone to lightning. Very tall objects are frequent target because they represent the shortest path from a cloud to earth injury damage and fires are usually the result of lightning not being able to find a quick and easy path. The lightning protection system helps to provide that path which reduce the probability that damage will occur to building or structure.</a:t>
            </a:r>
            <a:endParaRPr lang="en-GB" sz="2800" dirty="0">
              <a:solidFill>
                <a:schemeClr val="tx1"/>
              </a:solidFill>
              <a:latin typeface="Times" panose="02020603050405020304" pitchFamily="18" charset="0"/>
            </a:endParaRPr>
          </a:p>
        </p:txBody>
      </p:sp>
    </p:spTree>
    <p:extLst>
      <p:ext uri="{BB962C8B-B14F-4D97-AF65-F5344CB8AC3E}">
        <p14:creationId xmlns:p14="http://schemas.microsoft.com/office/powerpoint/2010/main" val="168090331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852DCC0-3148-4B88-86D1-A549F57AA5A5}"/>
              </a:ext>
            </a:extLst>
          </p:cNvPr>
          <p:cNvSpPr>
            <a:spLocks noGrp="1"/>
          </p:cNvSpPr>
          <p:nvPr>
            <p:ph type="title"/>
          </p:nvPr>
        </p:nvSpPr>
        <p:spPr>
          <a:xfrm>
            <a:off x="810904" y="122470"/>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RECOMMENDATIONS</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C46B593B-C8AD-483C-92E5-D0A49CB3C5C2}"/>
              </a:ext>
            </a:extLst>
          </p:cNvPr>
          <p:cNvSpPr>
            <a:spLocks noGrp="1"/>
          </p:cNvSpPr>
          <p:nvPr>
            <p:ph idx="1"/>
          </p:nvPr>
        </p:nvSpPr>
        <p:spPr>
          <a:xfrm>
            <a:off x="708338" y="982640"/>
            <a:ext cx="10972800" cy="5295330"/>
          </a:xfrm>
          <a:solidFill>
            <a:schemeClr val="bg1"/>
          </a:solidFill>
        </p:spPr>
        <p:txBody>
          <a:bodyPr>
            <a:normAutofit fontScale="92500" lnSpcReduction="10000"/>
          </a:bodyPr>
          <a:lstStyle/>
          <a:p>
            <a:pPr marL="463550" lvl="0" indent="-354013" algn="just">
              <a:lnSpc>
                <a:spcPct val="150000"/>
              </a:lnSpc>
              <a:buFont typeface="Wingdings" panose="05000000000000000000" pitchFamily="2" charset="2"/>
              <a:buChar char="§"/>
            </a:pPr>
            <a:r>
              <a:rPr lang="en-US" sz="2800" dirty="0">
                <a:latin typeface="Times" panose="02020603050405020304" pitchFamily="18" charset="0"/>
              </a:rPr>
              <a:t>It is recommended that the protection has to be designed during building a structure.</a:t>
            </a:r>
            <a:endParaRPr lang="en-GB" sz="2800" dirty="0">
              <a:latin typeface="Times" panose="02020603050405020304" pitchFamily="18" charset="0"/>
            </a:endParaRPr>
          </a:p>
          <a:p>
            <a:pPr marL="463550" lvl="0" indent="-354013" algn="just">
              <a:lnSpc>
                <a:spcPct val="150000"/>
              </a:lnSpc>
              <a:buFont typeface="Wingdings" panose="05000000000000000000" pitchFamily="2" charset="2"/>
              <a:buChar char="§"/>
            </a:pPr>
            <a:r>
              <a:rPr lang="en-US" sz="2800" dirty="0">
                <a:latin typeface="Times" panose="02020603050405020304" pitchFamily="18" charset="0"/>
              </a:rPr>
              <a:t>It is recommended that all sensitive equipment or machinery will employ the use of lightning protection system</a:t>
            </a:r>
            <a:endParaRPr lang="en-GB" sz="2800" dirty="0">
              <a:latin typeface="Times" panose="02020603050405020304" pitchFamily="18" charset="0"/>
            </a:endParaRPr>
          </a:p>
          <a:p>
            <a:pPr marL="463550" lvl="0" indent="-354013" algn="just">
              <a:lnSpc>
                <a:spcPct val="150000"/>
              </a:lnSpc>
              <a:buFont typeface="Wingdings" panose="05000000000000000000" pitchFamily="2" charset="2"/>
              <a:buChar char="§"/>
            </a:pPr>
            <a:r>
              <a:rPr lang="en-US" sz="2800" dirty="0">
                <a:latin typeface="Times" panose="02020603050405020304" pitchFamily="18" charset="0"/>
              </a:rPr>
              <a:t>It is recommended that awareness of the damages of lightning strike shall be done to citizen.</a:t>
            </a:r>
            <a:endParaRPr lang="en-GB" sz="2800" dirty="0">
              <a:latin typeface="Times" panose="02020603050405020304" pitchFamily="18" charset="0"/>
            </a:endParaRPr>
          </a:p>
          <a:p>
            <a:pPr marL="463550" lvl="0" indent="-354013" algn="just">
              <a:lnSpc>
                <a:spcPct val="150000"/>
              </a:lnSpc>
              <a:buFont typeface="Wingdings" panose="05000000000000000000" pitchFamily="2" charset="2"/>
              <a:buChar char="§"/>
            </a:pPr>
            <a:r>
              <a:rPr lang="en-US" sz="2800" dirty="0">
                <a:latin typeface="Times" panose="02020603050405020304" pitchFamily="18" charset="0"/>
              </a:rPr>
              <a:t>It is recommended that building engineers shall introduce it in the building design.</a:t>
            </a:r>
            <a:endParaRPr lang="en-GB" sz="2800" dirty="0">
              <a:latin typeface="Times" panose="02020603050405020304" pitchFamily="18" charset="0"/>
            </a:endParaRPr>
          </a:p>
        </p:txBody>
      </p:sp>
    </p:spTree>
    <p:extLst>
      <p:ext uri="{BB962C8B-B14F-4D97-AF65-F5344CB8AC3E}">
        <p14:creationId xmlns:p14="http://schemas.microsoft.com/office/powerpoint/2010/main" val="391548110"/>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17B8DEA-7F75-46CA-9AAC-7870EB8A79BD}"/>
              </a:ext>
            </a:extLst>
          </p:cNvPr>
          <p:cNvSpPr>
            <a:spLocks noGrp="1"/>
          </p:cNvSpPr>
          <p:nvPr>
            <p:ph type="title"/>
          </p:nvPr>
        </p:nvSpPr>
        <p:spPr>
          <a:xfrm>
            <a:off x="838200" y="409073"/>
            <a:ext cx="10972800" cy="518975"/>
          </a:xfrm>
        </p:spPr>
        <p:txBody>
          <a:bodyPr>
            <a:normAutofit fontScale="90000"/>
          </a:bodyPr>
          <a:lstStyle/>
          <a:p>
            <a:pPr algn="ctr"/>
            <a:r>
              <a:rPr lang="en-GB" b="1" dirty="0">
                <a:solidFill>
                  <a:schemeClr val="tx1"/>
                </a:solidFill>
                <a:latin typeface="Times New Roman" panose="02020603050405020304" pitchFamily="18" charset="0"/>
                <a:cs typeface="Times New Roman" panose="02020603050405020304" pitchFamily="18" charset="0"/>
              </a:rPr>
              <a:t>REFERENCES</a:t>
            </a:r>
          </a:p>
        </p:txBody>
      </p:sp>
      <p:sp>
        <p:nvSpPr>
          <p:cNvPr id="6" name="Content Placeholder 2">
            <a:extLst>
              <a:ext uri="{FF2B5EF4-FFF2-40B4-BE49-F238E27FC236}">
                <a16:creationId xmlns:a16="http://schemas.microsoft.com/office/drawing/2014/main" id="{DBA5E16C-CB07-4960-A3E7-AAF1787C7343}"/>
              </a:ext>
            </a:extLst>
          </p:cNvPr>
          <p:cNvSpPr>
            <a:spLocks noGrp="1"/>
          </p:cNvSpPr>
          <p:nvPr>
            <p:ph idx="1"/>
          </p:nvPr>
        </p:nvSpPr>
        <p:spPr>
          <a:xfrm>
            <a:off x="708338" y="928048"/>
            <a:ext cx="10972800" cy="5418161"/>
          </a:xfrm>
          <a:solidFill>
            <a:schemeClr val="bg1"/>
          </a:solidFill>
        </p:spPr>
        <p:txBody>
          <a:bodyPr>
            <a:noAutofit/>
          </a:bodyPr>
          <a:lstStyle/>
          <a:p>
            <a:pPr marL="463550" indent="-463550" algn="just">
              <a:buNone/>
            </a:pPr>
            <a:r>
              <a:rPr lang="en-US" sz="2400" dirty="0">
                <a:solidFill>
                  <a:schemeClr val="tx1"/>
                </a:solidFill>
                <a:latin typeface="Times" panose="02020603050405020304" pitchFamily="18" charset="0"/>
              </a:rPr>
              <a:t>Ahmed, L. &amp; Abdullahi, O. (2011). Impact of natural agent to building and remedy. </a:t>
            </a:r>
            <a:r>
              <a:rPr lang="en-US" sz="2400" i="1" dirty="0">
                <a:solidFill>
                  <a:schemeClr val="tx1"/>
                </a:solidFill>
                <a:latin typeface="Times" panose="02020603050405020304" pitchFamily="18" charset="0"/>
              </a:rPr>
              <a:t>International Journal of Civil Structure</a:t>
            </a:r>
            <a:r>
              <a:rPr lang="en-US" sz="2400" dirty="0">
                <a:solidFill>
                  <a:schemeClr val="tx1"/>
                </a:solidFill>
                <a:latin typeface="Times" panose="02020603050405020304" pitchFamily="18" charset="0"/>
              </a:rPr>
              <a:t>, 1, 27-32.</a:t>
            </a:r>
            <a:endParaRPr lang="en-GB" sz="2400" dirty="0">
              <a:solidFill>
                <a:schemeClr val="tx1"/>
              </a:solidFill>
              <a:latin typeface="Times" panose="02020603050405020304" pitchFamily="18" charset="0"/>
            </a:endParaRPr>
          </a:p>
          <a:p>
            <a:pPr marL="463550" indent="-463550" algn="just">
              <a:buNone/>
            </a:pPr>
            <a:r>
              <a:rPr lang="en-GB" sz="2400" dirty="0" err="1">
                <a:solidFill>
                  <a:schemeClr val="tx1"/>
                </a:solidFill>
                <a:latin typeface="Times" panose="02020603050405020304" pitchFamily="18" charset="0"/>
              </a:rPr>
              <a:t>Belgi</a:t>
            </a:r>
            <a:r>
              <a:rPr lang="en-GB" sz="2400" dirty="0">
                <a:solidFill>
                  <a:schemeClr val="tx1"/>
                </a:solidFill>
                <a:latin typeface="Times" panose="02020603050405020304" pitchFamily="18" charset="0"/>
              </a:rPr>
              <a:t> Y.G., </a:t>
            </a:r>
            <a:r>
              <a:rPr lang="en-GB" sz="2400" dirty="0" err="1">
                <a:solidFill>
                  <a:schemeClr val="tx1"/>
                </a:solidFill>
                <a:latin typeface="Times" panose="02020603050405020304" pitchFamily="18" charset="0"/>
              </a:rPr>
              <a:t>Avatade</a:t>
            </a:r>
            <a:r>
              <a:rPr lang="en-GB" sz="2400" dirty="0">
                <a:solidFill>
                  <a:schemeClr val="tx1"/>
                </a:solidFill>
                <a:latin typeface="Times" panose="02020603050405020304" pitchFamily="18" charset="0"/>
              </a:rPr>
              <a:t> P., Deshmukh P., </a:t>
            </a:r>
            <a:r>
              <a:rPr lang="en-GB" sz="2400" dirty="0" err="1">
                <a:solidFill>
                  <a:schemeClr val="tx1"/>
                </a:solidFill>
                <a:latin typeface="Times" panose="02020603050405020304" pitchFamily="18" charset="0"/>
              </a:rPr>
              <a:t>Sakhare</a:t>
            </a:r>
            <a:r>
              <a:rPr lang="en-GB" sz="2400" dirty="0">
                <a:solidFill>
                  <a:schemeClr val="tx1"/>
                </a:solidFill>
                <a:latin typeface="Times" panose="02020603050405020304" pitchFamily="18" charset="0"/>
              </a:rPr>
              <a:t> A.</a:t>
            </a:r>
            <a:r>
              <a:rPr lang="en-US" sz="2400" dirty="0">
                <a:solidFill>
                  <a:schemeClr val="tx1"/>
                </a:solidFill>
                <a:latin typeface="Times" panose="02020603050405020304" pitchFamily="18" charset="0"/>
              </a:rPr>
              <a:t>, </a:t>
            </a:r>
            <a:r>
              <a:rPr lang="en-GB" sz="2400" dirty="0">
                <a:solidFill>
                  <a:schemeClr val="tx1"/>
                </a:solidFill>
                <a:latin typeface="Times" panose="02020603050405020304" pitchFamily="18" charset="0"/>
              </a:rPr>
              <a:t>M.4, Shinde A. &amp; Prof. Patil</a:t>
            </a:r>
            <a:r>
              <a:rPr lang="en-US" sz="2400" dirty="0">
                <a:solidFill>
                  <a:schemeClr val="tx1"/>
                </a:solidFill>
                <a:latin typeface="Times" panose="02020603050405020304" pitchFamily="18" charset="0"/>
              </a:rPr>
              <a:t>, </a:t>
            </a:r>
            <a:r>
              <a:rPr lang="en-GB" sz="2400" dirty="0">
                <a:solidFill>
                  <a:schemeClr val="tx1"/>
                </a:solidFill>
                <a:latin typeface="Times" panose="02020603050405020304" pitchFamily="18" charset="0"/>
              </a:rPr>
              <a:t>J.  (2021). Android Based Appliances Control System. </a:t>
            </a:r>
            <a:r>
              <a:rPr lang="en-GB" sz="2400" i="1" dirty="0">
                <a:solidFill>
                  <a:schemeClr val="tx1"/>
                </a:solidFill>
                <a:latin typeface="Times" panose="02020603050405020304" pitchFamily="18" charset="0"/>
              </a:rPr>
              <a:t>International Journal of Emerging Technology and Advanced Engineering,</a:t>
            </a:r>
            <a:r>
              <a:rPr lang="en-GB" sz="2400" dirty="0">
                <a:solidFill>
                  <a:schemeClr val="tx1"/>
                </a:solidFill>
                <a:latin typeface="Times" panose="02020603050405020304" pitchFamily="18" charset="0"/>
              </a:rPr>
              <a:t> 3(12), 681-683</a:t>
            </a:r>
          </a:p>
          <a:p>
            <a:pPr marL="463550" indent="-463550" algn="just">
              <a:buNone/>
            </a:pPr>
            <a:r>
              <a:rPr lang="en-US" sz="2400" dirty="0">
                <a:solidFill>
                  <a:schemeClr val="tx1"/>
                </a:solidFill>
                <a:latin typeface="Times" panose="02020603050405020304" pitchFamily="18" charset="0"/>
              </a:rPr>
              <a:t>Chakradhar, S., </a:t>
            </a:r>
            <a:r>
              <a:rPr lang="en-US" sz="2400" dirty="0" err="1">
                <a:solidFill>
                  <a:schemeClr val="tx1"/>
                </a:solidFill>
                <a:latin typeface="Times" panose="02020603050405020304" pitchFamily="18" charset="0"/>
              </a:rPr>
              <a:t>Krishnaveni</a:t>
            </a:r>
            <a:r>
              <a:rPr lang="en-US" sz="2400" dirty="0">
                <a:solidFill>
                  <a:schemeClr val="tx1"/>
                </a:solidFill>
                <a:latin typeface="Times" panose="02020603050405020304" pitchFamily="18" charset="0"/>
              </a:rPr>
              <a:t>, I., &amp; Naresh, D. (2021). Bluetooth Based Home Automation and Security System Using ARM9.</a:t>
            </a:r>
            <a:r>
              <a:rPr lang="en-US" sz="2400" i="1" dirty="0">
                <a:solidFill>
                  <a:schemeClr val="tx1"/>
                </a:solidFill>
                <a:latin typeface="Times" panose="02020603050405020304" pitchFamily="18" charset="0"/>
              </a:rPr>
              <a:t> International Journal of Engineering Trends and Technology (IJETT)</a:t>
            </a:r>
            <a:r>
              <a:rPr lang="en-US" sz="2400" dirty="0">
                <a:solidFill>
                  <a:schemeClr val="tx1"/>
                </a:solidFill>
                <a:latin typeface="Times" panose="02020603050405020304" pitchFamily="18" charset="0"/>
              </a:rPr>
              <a:t>, 4(9), 4053-4058</a:t>
            </a:r>
            <a:endParaRPr lang="en-GB" sz="2400" dirty="0">
              <a:solidFill>
                <a:schemeClr val="tx1"/>
              </a:solidFill>
              <a:latin typeface="Times" panose="02020603050405020304" pitchFamily="18" charset="0"/>
            </a:endParaRPr>
          </a:p>
          <a:p>
            <a:pPr marL="463550" indent="-463550" algn="just">
              <a:buNone/>
            </a:pPr>
            <a:r>
              <a:rPr lang="en-US" sz="2400" dirty="0">
                <a:solidFill>
                  <a:schemeClr val="tx1"/>
                </a:solidFill>
                <a:latin typeface="Times" panose="02020603050405020304" pitchFamily="18" charset="0"/>
              </a:rPr>
              <a:t>Claire, C. (2023). </a:t>
            </a:r>
            <a:r>
              <a:rPr lang="en-US" sz="2400" i="1" dirty="0">
                <a:solidFill>
                  <a:schemeClr val="tx1"/>
                </a:solidFill>
                <a:latin typeface="Times" panose="02020603050405020304" pitchFamily="18" charset="0"/>
              </a:rPr>
              <a:t>Study of effect of dissipation on lightning</a:t>
            </a:r>
            <a:r>
              <a:rPr lang="en-US" sz="2400" dirty="0">
                <a:solidFill>
                  <a:schemeClr val="tx1"/>
                </a:solidFill>
                <a:latin typeface="Times" panose="02020603050405020304" pitchFamily="18" charset="0"/>
              </a:rPr>
              <a:t>. McGraw Hill.</a:t>
            </a:r>
            <a:endParaRPr lang="en-GB" sz="2400" dirty="0">
              <a:solidFill>
                <a:schemeClr val="tx1"/>
              </a:solidFill>
              <a:latin typeface="Times" panose="02020603050405020304" pitchFamily="18" charset="0"/>
            </a:endParaRPr>
          </a:p>
          <a:p>
            <a:pPr marL="463550" indent="-463550" algn="just">
              <a:buNone/>
            </a:pPr>
            <a:r>
              <a:rPr lang="en-US" sz="2400" dirty="0">
                <a:solidFill>
                  <a:schemeClr val="tx1"/>
                </a:solidFill>
                <a:latin typeface="Times" panose="02020603050405020304" pitchFamily="18" charset="0"/>
              </a:rPr>
              <a:t>Egan, G., </a:t>
            </a:r>
            <a:r>
              <a:rPr lang="en-US" sz="2400" dirty="0" err="1">
                <a:solidFill>
                  <a:schemeClr val="tx1"/>
                </a:solidFill>
                <a:latin typeface="Times" panose="02020603050405020304" pitchFamily="18" charset="0"/>
              </a:rPr>
              <a:t>Kaphungkui</a:t>
            </a:r>
            <a:r>
              <a:rPr lang="en-US" sz="2400" dirty="0">
                <a:solidFill>
                  <a:schemeClr val="tx1"/>
                </a:solidFill>
                <a:latin typeface="Times" panose="02020603050405020304" pitchFamily="18" charset="0"/>
              </a:rPr>
              <a:t>, N. &amp; Faruk, K. (2019). RF based Remote Control for Home Electrical Appliances. </a:t>
            </a:r>
            <a:r>
              <a:rPr lang="en-US" sz="2400" i="1" dirty="0">
                <a:solidFill>
                  <a:schemeClr val="tx1"/>
                </a:solidFill>
                <a:latin typeface="Times" panose="02020603050405020304" pitchFamily="18" charset="0"/>
              </a:rPr>
              <a:t>International journal of innovative research in electrical electronics</a:t>
            </a:r>
            <a:r>
              <a:rPr lang="en-US" sz="2400" dirty="0">
                <a:solidFill>
                  <a:schemeClr val="tx1"/>
                </a:solidFill>
                <a:latin typeface="Times" panose="02020603050405020304" pitchFamily="18" charset="0"/>
              </a:rPr>
              <a:t>, 23(1), 56-78.</a:t>
            </a:r>
            <a:endParaRPr lang="en-GB" sz="2400" dirty="0">
              <a:solidFill>
                <a:schemeClr val="tx1"/>
              </a:solidFill>
              <a:latin typeface="Times" panose="02020603050405020304" pitchFamily="18" charset="0"/>
            </a:endParaRPr>
          </a:p>
        </p:txBody>
      </p:sp>
    </p:spTree>
    <p:extLst>
      <p:ext uri="{BB962C8B-B14F-4D97-AF65-F5344CB8AC3E}">
        <p14:creationId xmlns:p14="http://schemas.microsoft.com/office/powerpoint/2010/main" val="183166507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01B4-A3ED-4A0D-881B-0DD9716479F5}"/>
              </a:ext>
            </a:extLst>
          </p:cNvPr>
          <p:cNvSpPr>
            <a:spLocks noGrp="1"/>
          </p:cNvSpPr>
          <p:nvPr>
            <p:ph type="title"/>
          </p:nvPr>
        </p:nvSpPr>
        <p:spPr>
          <a:xfrm>
            <a:off x="838200" y="2344051"/>
            <a:ext cx="10515600" cy="1325563"/>
          </a:xfrm>
        </p:spPr>
        <p:txBody>
          <a:bodyPr>
            <a:normAutofit/>
          </a:bodyPr>
          <a:lstStyle/>
          <a:p>
            <a:pPr algn="ctr"/>
            <a:r>
              <a:rPr lang="en-US" sz="6000" b="1"/>
              <a:t>THANK YOU!</a:t>
            </a:r>
            <a:endParaRPr lang="en-US" sz="6000" b="1" dirty="0"/>
          </a:p>
        </p:txBody>
      </p:sp>
    </p:spTree>
    <p:extLst>
      <p:ext uri="{BB962C8B-B14F-4D97-AF65-F5344CB8AC3E}">
        <p14:creationId xmlns:p14="http://schemas.microsoft.com/office/powerpoint/2010/main" val="637252669"/>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1006</TotalTime>
  <Words>966</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Calibri Light</vt:lpstr>
      <vt:lpstr>Tahoma</vt:lpstr>
      <vt:lpstr>Times</vt:lpstr>
      <vt:lpstr>Times New Roman</vt:lpstr>
      <vt:lpstr>Wingdings</vt:lpstr>
      <vt:lpstr>Retrospect</vt:lpstr>
      <vt:lpstr>THUNDER LIGHTING PROTECTION OF BUILDINGS        PRESENTED BY SALIHU ABDULLAHI ST/PHY/HND/21/001     A SEMINAR PRESENTED TO THE DEPARTMENT OF APPLIED PHYSICS, FEDERAL POLYTECHNIC, MUBI, ADAMAWA STATE   SUPERVISED BY: MR. SABO TANTASO    AUGUST, 2023</vt:lpstr>
      <vt:lpstr>ABSTRACT</vt:lpstr>
      <vt:lpstr>INTRODUCTION</vt:lpstr>
      <vt:lpstr>AIM OF THE STUDY</vt:lpstr>
      <vt:lpstr>DISCUSSION</vt:lpstr>
      <vt:lpstr>CONCLUSION</vt:lpstr>
      <vt:lpstr>RECOMMENDATIONS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PREVALENCE OF ASCARIASIS AMONG PRIMARY SCHOOL CHILDREN OF SOME SELECTED PRIMARY SCHOOLS IN ASKIRA/UBA LOCAL GOVERNMENT AREA OF BORNO STATE, NIGERIA    PRESENTED BY     HAMMAWA DANLADI ST/BST/M/HND/18/009     A PROJECT WORK PRESENTED TO THE DEPARTMENT OF BIOLOGICAL SCIOENCE TECHNOLOGY, FEDERAL POLYTECHNIC MUBI, ADAMAWA STATE.   SUPERVISED BY Dr. MICHAEL AWI    MARCH, 2021</dc:title>
  <dc:creator>AKAMSHU GABRIEL</dc:creator>
  <cp:lastModifiedBy>KPONKIUS</cp:lastModifiedBy>
  <cp:revision>49</cp:revision>
  <cp:lastPrinted>2023-05-30T19:22:48Z</cp:lastPrinted>
  <dcterms:created xsi:type="dcterms:W3CDTF">2021-03-29T06:17:24Z</dcterms:created>
  <dcterms:modified xsi:type="dcterms:W3CDTF">2023-08-16T06:40:37Z</dcterms:modified>
</cp:coreProperties>
</file>