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72" r:id="rId1"/>
  </p:sldMasterIdLst>
  <p:sldIdLst>
    <p:sldId id="256" r:id="rId2"/>
    <p:sldId id="276" r:id="rId3"/>
    <p:sldId id="288" r:id="rId4"/>
    <p:sldId id="286" r:id="rId5"/>
    <p:sldId id="289" r:id="rId6"/>
    <p:sldId id="262" r:id="rId7"/>
    <p:sldId id="280" r:id="rId8"/>
    <p:sldId id="287" r:id="rId9"/>
    <p:sldId id="275" r:id="rId10"/>
  </p:sldIdLst>
  <p:sldSz cx="12192000" cy="6858000"/>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17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86578604"/>
      </p:ext>
    </p:extLst>
  </p:cSld>
  <p:clrMapOvr>
    <a:masterClrMapping/>
  </p:clrMapOvr>
  <p:transition spd="slow">
    <p:push dir="u"/>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87005962"/>
      </p:ext>
    </p:extLst>
  </p:cSld>
  <p:clrMapOvr>
    <a:masterClrMapping/>
  </p:clrMapOvr>
  <p:transition spd="slow">
    <p:push dir="u"/>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221857467"/>
      </p:ext>
    </p:extLst>
  </p:cSld>
  <p:clrMapOvr>
    <a:masterClrMapping/>
  </p:clrMapOvr>
  <p:transition spd="slow">
    <p:push dir="u"/>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34774743"/>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6588315"/>
      </p:ext>
    </p:extLst>
  </p:cSld>
  <p:clrMapOvr>
    <a:masterClrMapping/>
  </p:clrMapOvr>
  <p:transition spd="slow">
    <p:push dir="u"/>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26514236"/>
      </p:ext>
    </p:extLst>
  </p:cSld>
  <p:clrMapOvr>
    <a:masterClrMapping/>
  </p:clrMapOvr>
  <p:transition spd="slow">
    <p:push dir="u"/>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36653359"/>
      </p:ext>
    </p:extLst>
  </p:cSld>
  <p:clrMapOvr>
    <a:masterClrMapping/>
  </p:clrMapOvr>
  <p:transition spd="slow">
    <p:push dir="u"/>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942198275"/>
      </p:ext>
    </p:extLst>
  </p:cSld>
  <p:clrMapOvr>
    <a:masterClrMapping/>
  </p:clrMapOvr>
  <p:transition spd="slow">
    <p:push dir="u"/>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05739479"/>
      </p:ext>
    </p:extLst>
  </p:cSld>
  <p:clrMapOvr>
    <a:masterClrMapping/>
  </p:clrMapOvr>
  <p:transition spd="slow">
    <p:push dir="u"/>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295479533"/>
      </p:ext>
    </p:extLst>
  </p:cSld>
  <p:clrMapOvr>
    <a:masterClrMapping/>
  </p:clrMapOvr>
  <p:transition spd="slow">
    <p:push dir="u"/>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7/23/2024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6546122"/>
      </p:ext>
    </p:extLst>
  </p:cSld>
  <p:clrMapOvr>
    <a:masterClrMapping/>
  </p:clrMapOvr>
  <p:transition spd="slow">
    <p:push dir="u"/>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7/23/2024</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00836317"/>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slow">
    <p:push dir="u"/>
  </p:transition>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ABFF21-0463-405C-9616-8C8BD47077DA}"/>
              </a:ext>
            </a:extLst>
          </p:cNvPr>
          <p:cNvSpPr>
            <a:spLocks noGrp="1"/>
          </p:cNvSpPr>
          <p:nvPr>
            <p:ph type="ctrTitle"/>
          </p:nvPr>
        </p:nvSpPr>
        <p:spPr>
          <a:xfrm>
            <a:off x="368968" y="336884"/>
            <a:ext cx="11486148" cy="5982029"/>
          </a:xfrm>
          <a:solidFill>
            <a:schemeClr val="bg1"/>
          </a:solidFill>
        </p:spPr>
        <p:txBody>
          <a:bodyPr>
            <a:noAutofit/>
          </a:bodyPr>
          <a:lstStyle/>
          <a:p>
            <a:pPr algn="ctr"/>
            <a:r>
              <a:rPr lang="en-GB" sz="4000" b="1" dirty="0">
                <a:solidFill>
                  <a:schemeClr val="tx1"/>
                </a:solidFill>
                <a:latin typeface="Times" panose="02020603050405020304" pitchFamily="18" charset="0"/>
                <a:cs typeface="Times New Roman" panose="02020603050405020304" pitchFamily="18" charset="0"/>
              </a:rPr>
              <a:t> </a:t>
            </a:r>
            <a:r>
              <a:rPr lang="en-GB" sz="4000" b="1" cap="all" dirty="0">
                <a:solidFill>
                  <a:schemeClr val="tx1"/>
                </a:solidFill>
                <a:latin typeface="Times" panose="02020603050405020304" pitchFamily="18" charset="0"/>
              </a:rPr>
              <a:t>global warming causes and effects</a:t>
            </a:r>
            <a:br>
              <a:rPr lang="en-GB" sz="4000" dirty="0">
                <a:solidFill>
                  <a:schemeClr val="tx1"/>
                </a:solidFill>
                <a:latin typeface="Times" panose="02020603050405020304" pitchFamily="18" charset="0"/>
              </a:rPr>
            </a:br>
            <a:br>
              <a:rPr lang="en-GB" sz="3000" dirty="0">
                <a:latin typeface="Times"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PRESENTED BY</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HABU KESUNGA</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ST/CST/B/HND/22/001</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 SEMINAR PRESENTED TO THE DEPARTMENT OF CHEMICAL SCIENCE TECHNOLOGY, FEDERAL POLYTECHNIC, MUBI, ADAMAWA STATE.</a:t>
            </a:r>
            <a:br>
              <a:rPr lang="en-GB" sz="3000"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 </a:t>
            </a:r>
            <a:br>
              <a:rPr lang="en-US" sz="3000" b="1" dirty="0">
                <a:solidFill>
                  <a:schemeClr val="tx1"/>
                </a:solidFill>
                <a:latin typeface="Times" panose="02020603050405020304" pitchFamily="18" charset="0"/>
                <a:cs typeface="Times New Roman" panose="02020603050405020304" pitchFamily="18" charset="0"/>
              </a:rPr>
            </a:br>
            <a:r>
              <a:rPr lang="en-US" sz="3000" b="1" dirty="0">
                <a:solidFill>
                  <a:schemeClr val="tx1"/>
                </a:solidFill>
                <a:latin typeface="Times" panose="02020603050405020304" pitchFamily="18" charset="0"/>
                <a:cs typeface="Times New Roman" panose="02020603050405020304" pitchFamily="18" charset="0"/>
              </a:rPr>
              <a:t>JULY, 2024</a:t>
            </a:r>
            <a:endParaRPr lang="en-GB" sz="3000" dirty="0">
              <a:solidFill>
                <a:schemeClr val="tx1"/>
              </a:solidFill>
              <a:latin typeface="Times"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4999730"/>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3"/>
            <a:ext cx="10486939"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INTRODUCTION</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fontScale="92500" lnSpcReduction="20000"/>
          </a:bodyPr>
          <a:lstStyle/>
          <a:p>
            <a:pPr algn="just">
              <a:lnSpc>
                <a:spcPct val="150000"/>
              </a:lnSpc>
            </a:pPr>
            <a:r>
              <a:rPr lang="en-GB" dirty="0">
                <a:solidFill>
                  <a:schemeClr val="tx1"/>
                </a:solidFill>
                <a:latin typeface="Times" panose="02020603050405020304" pitchFamily="18" charset="0"/>
              </a:rPr>
              <a:t>Global warming, also known as climate change, refers to the long-term rise in Earth's average surface temperature due to human activities, primarily the emission of greenhouse gases. Over the past century, the planet's average temperature has increased by approximately 1.1 degrees Celsius, with significant consequences for natural and human systems (Intergovernmental Panel on Climate Change, 2021). This warming is predominantly driven by the burning of fossil fuels, deforestation, and various industrial and agricultural practices that release carbon dioxide (CO</a:t>
            </a:r>
            <a:r>
              <a:rPr lang="en-GB" baseline="-25000" dirty="0">
                <a:solidFill>
                  <a:schemeClr val="tx1"/>
                </a:solidFill>
                <a:latin typeface="Times" panose="02020603050405020304" pitchFamily="18" charset="0"/>
              </a:rPr>
              <a:t>2</a:t>
            </a:r>
            <a:r>
              <a:rPr lang="en-GB" dirty="0">
                <a:solidFill>
                  <a:schemeClr val="tx1"/>
                </a:solidFill>
                <a:latin typeface="Times" panose="02020603050405020304" pitchFamily="18" charset="0"/>
              </a:rPr>
              <a:t>), methane (CH</a:t>
            </a:r>
            <a:r>
              <a:rPr lang="en-GB" baseline="-25000" dirty="0">
                <a:solidFill>
                  <a:schemeClr val="tx1"/>
                </a:solidFill>
                <a:latin typeface="Times" panose="02020603050405020304" pitchFamily="18" charset="0"/>
              </a:rPr>
              <a:t>4</a:t>
            </a:r>
            <a:r>
              <a:rPr lang="en-GB" dirty="0">
                <a:solidFill>
                  <a:schemeClr val="tx1"/>
                </a:solidFill>
                <a:latin typeface="Times" panose="02020603050405020304" pitchFamily="18" charset="0"/>
              </a:rPr>
              <a:t>), and other greenhouse gases into the atmosphere (National Aeronautics and Space Administration, 2022).</a:t>
            </a:r>
          </a:p>
          <a:p>
            <a:pPr algn="just">
              <a:lnSpc>
                <a:spcPct val="150000"/>
              </a:lnSpc>
            </a:pPr>
            <a:r>
              <a:rPr lang="en-GB" dirty="0">
                <a:solidFill>
                  <a:schemeClr val="tx1"/>
                </a:solidFill>
                <a:latin typeface="Times" panose="02020603050405020304" pitchFamily="18" charset="0"/>
              </a:rPr>
              <a:t>The relationship between global warming and deforestation is particularly concerning. Forests play a critical role in regulating the Earth's climate by absorbing CO</a:t>
            </a:r>
            <a:r>
              <a:rPr lang="en-GB" baseline="-25000" dirty="0">
                <a:solidFill>
                  <a:schemeClr val="tx1"/>
                </a:solidFill>
                <a:latin typeface="Times" panose="02020603050405020304" pitchFamily="18" charset="0"/>
              </a:rPr>
              <a:t>2</a:t>
            </a:r>
            <a:r>
              <a:rPr lang="en-GB" dirty="0">
                <a:solidFill>
                  <a:schemeClr val="tx1"/>
                </a:solidFill>
                <a:latin typeface="Times" panose="02020603050405020304" pitchFamily="18" charset="0"/>
              </a:rPr>
              <a:t> during photosynthesis, acting as significant carbon sinks. However, deforestation, which involves the large-scale removal of trees for agriculture, logging, and urban development, not only reduces this carbon-absorbing capacity but also releases stored carbon back into the atmosphere (</a:t>
            </a:r>
            <a:r>
              <a:rPr lang="en-GB" dirty="0" err="1">
                <a:solidFill>
                  <a:schemeClr val="tx1"/>
                </a:solidFill>
                <a:latin typeface="Times" panose="02020603050405020304" pitchFamily="18" charset="0"/>
              </a:rPr>
              <a:t>Baccini</a:t>
            </a:r>
            <a:r>
              <a:rPr lang="en-GB" dirty="0">
                <a:solidFill>
                  <a:schemeClr val="tx1"/>
                </a:solidFill>
                <a:latin typeface="Times" panose="02020603050405020304" pitchFamily="18" charset="0"/>
              </a:rPr>
              <a:t> </a:t>
            </a:r>
            <a:r>
              <a:rPr lang="en-GB" i="1" dirty="0">
                <a:solidFill>
                  <a:schemeClr val="tx1"/>
                </a:solidFill>
                <a:latin typeface="Times" panose="02020603050405020304" pitchFamily="18" charset="0"/>
              </a:rPr>
              <a:t>et al.,</a:t>
            </a:r>
            <a:r>
              <a:rPr lang="en-GB" dirty="0">
                <a:solidFill>
                  <a:schemeClr val="tx1"/>
                </a:solidFill>
                <a:latin typeface="Times" panose="02020603050405020304" pitchFamily="18" charset="0"/>
              </a:rPr>
              <a:t> 2017). This dual effect exacerbates global warming, creating a feedback loop that accelerates both climate change and forest loss.</a:t>
            </a:r>
          </a:p>
        </p:txBody>
      </p:sp>
    </p:spTree>
    <p:extLst>
      <p:ext uri="{BB962C8B-B14F-4D97-AF65-F5344CB8AC3E}">
        <p14:creationId xmlns:p14="http://schemas.microsoft.com/office/powerpoint/2010/main" val="1399818925"/>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B208D-0AB2-4732-9F65-062AE1B5A129}"/>
              </a:ext>
            </a:extLst>
          </p:cNvPr>
          <p:cNvSpPr>
            <a:spLocks noGrp="1"/>
          </p:cNvSpPr>
          <p:nvPr>
            <p:ph type="title"/>
          </p:nvPr>
        </p:nvSpPr>
        <p:spPr>
          <a:xfrm>
            <a:off x="668741" y="286603"/>
            <a:ext cx="10486939" cy="702303"/>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OZONE LAYER</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DB523A3E-83F6-4358-AE26-C44B2D406361}"/>
              </a:ext>
            </a:extLst>
          </p:cNvPr>
          <p:cNvSpPr>
            <a:spLocks noGrp="1"/>
          </p:cNvSpPr>
          <p:nvPr>
            <p:ph idx="1"/>
          </p:nvPr>
        </p:nvSpPr>
        <p:spPr>
          <a:xfrm>
            <a:off x="668741" y="988907"/>
            <a:ext cx="10999518" cy="5257348"/>
          </a:xfrm>
          <a:solidFill>
            <a:schemeClr val="bg1"/>
          </a:solidFill>
        </p:spPr>
        <p:txBody>
          <a:bodyPr>
            <a:normAutofit/>
          </a:bodyPr>
          <a:lstStyle/>
          <a:p>
            <a:pPr algn="just">
              <a:lnSpc>
                <a:spcPct val="150000"/>
              </a:lnSpc>
            </a:pPr>
            <a:r>
              <a:rPr lang="en-GB" dirty="0">
                <a:solidFill>
                  <a:schemeClr val="tx1"/>
                </a:solidFill>
                <a:latin typeface="Times" panose="02020603050405020304" pitchFamily="18" charset="0"/>
              </a:rPr>
              <a:t>The ozone layer, a crucial part of Earth's stratosphere, plays an indispensable role in shielding our planet from the sun's harmful ultraviolet (UV) radiation. This thin layer of ozone (O₃) molecules absorbs and filters the majority of the sun's high-energy UV rays, which can otherwise lead to serious health and environmental issues. This article explores the significance of the ozone layer, the current threats it faces, and the ongoing global efforts to protect and restore it. The ozone layer is often described as Earth's protective shield. Its primary function is to absorb and block the majority of the sun’s most dangerous UV radiation, specifically UV-B and UV-C rays. Without this protective barrier, life on Earth would be exposed to increased risks of skin cancer, cataracts, and other UV-related health issues, as well as detrimental effects on ecosystems, including marine life and terrestrial plant growth (Gerber </a:t>
            </a:r>
            <a:r>
              <a:rPr lang="en-GB" i="1" dirty="0">
                <a:solidFill>
                  <a:schemeClr val="tx1"/>
                </a:solidFill>
                <a:latin typeface="Times" panose="02020603050405020304" pitchFamily="18" charset="0"/>
              </a:rPr>
              <a:t>et al.</a:t>
            </a:r>
            <a:r>
              <a:rPr lang="en-GB" dirty="0">
                <a:solidFill>
                  <a:schemeClr val="tx1"/>
                </a:solidFill>
                <a:latin typeface="Times" panose="02020603050405020304" pitchFamily="18" charset="0"/>
              </a:rPr>
              <a:t>, 2013).</a:t>
            </a:r>
          </a:p>
        </p:txBody>
      </p:sp>
    </p:spTree>
    <p:extLst>
      <p:ext uri="{BB962C8B-B14F-4D97-AF65-F5344CB8AC3E}">
        <p14:creationId xmlns:p14="http://schemas.microsoft.com/office/powerpoint/2010/main" val="971044535"/>
      </p:ext>
    </p:extLst>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409433" y="109183"/>
            <a:ext cx="11401567" cy="1160059"/>
          </a:xfrm>
        </p:spPr>
        <p:txBody>
          <a:bodyPr>
            <a:normAutofit/>
          </a:bodyPr>
          <a:lstStyle/>
          <a:p>
            <a:r>
              <a:rPr lang="en-GB" b="1" cap="all" dirty="0">
                <a:solidFill>
                  <a:schemeClr val="tx1"/>
                </a:solidFill>
                <a:latin typeface="Times" panose="02020603050405020304" pitchFamily="18" charset="0"/>
              </a:rPr>
              <a:t>Causes of Global Warming</a:t>
            </a:r>
            <a:endParaRPr lang="en-GB" dirty="0">
              <a:solidFill>
                <a:schemeClr val="tx1"/>
              </a:solidFill>
              <a:latin typeface="Times" panose="02020603050405020304" pitchFamily="18" charset="0"/>
            </a:endParaRP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559558" y="1269242"/>
            <a:ext cx="11121580" cy="4872251"/>
          </a:xfrm>
          <a:solidFill>
            <a:schemeClr val="bg1"/>
          </a:solidFill>
          <a:ln>
            <a:noFill/>
          </a:ln>
        </p:spPr>
        <p:txBody>
          <a:bodyPr>
            <a:normAutofit/>
          </a:bodyPr>
          <a:lstStyle/>
          <a:p>
            <a:pPr marL="0" indent="0">
              <a:buNone/>
            </a:pPr>
            <a:r>
              <a:rPr lang="en-GB" sz="2400" dirty="0">
                <a:solidFill>
                  <a:schemeClr val="tx1"/>
                </a:solidFill>
                <a:latin typeface="Times" panose="02020603050405020304" pitchFamily="18" charset="0"/>
              </a:rPr>
              <a:t>The following are the causes of global warming;</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Greenhouse Gas Emissions</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Industrial Activities</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Agricultural Practices</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Deforestation</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Urbanization</a:t>
            </a:r>
          </a:p>
          <a:p>
            <a:pPr marL="682625" indent="-463550">
              <a:buFont typeface="Wingdings" panose="05000000000000000000" pitchFamily="2" charset="2"/>
              <a:buChar char="§"/>
            </a:pPr>
            <a:r>
              <a:rPr lang="en-GB" sz="2400" dirty="0">
                <a:solidFill>
                  <a:schemeClr val="tx1"/>
                </a:solidFill>
                <a:latin typeface="Times" panose="02020603050405020304" pitchFamily="18" charset="0"/>
              </a:rPr>
              <a:t>Transportation</a:t>
            </a:r>
          </a:p>
        </p:txBody>
      </p:sp>
    </p:spTree>
    <p:extLst>
      <p:ext uri="{BB962C8B-B14F-4D97-AF65-F5344CB8AC3E}">
        <p14:creationId xmlns:p14="http://schemas.microsoft.com/office/powerpoint/2010/main" val="241307894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FD9AAC6-6A9C-46C6-A6F3-3DCB7EE0F721}"/>
              </a:ext>
            </a:extLst>
          </p:cNvPr>
          <p:cNvSpPr>
            <a:spLocks noGrp="1"/>
          </p:cNvSpPr>
          <p:nvPr>
            <p:ph type="title"/>
          </p:nvPr>
        </p:nvSpPr>
        <p:spPr>
          <a:xfrm>
            <a:off x="409433" y="109184"/>
            <a:ext cx="11401567" cy="607324"/>
          </a:xfrm>
        </p:spPr>
        <p:txBody>
          <a:bodyPr>
            <a:normAutofit fontScale="90000"/>
          </a:bodyPr>
          <a:lstStyle/>
          <a:p>
            <a:r>
              <a:rPr lang="en-GB" b="1" cap="all" dirty="0">
                <a:solidFill>
                  <a:schemeClr val="tx1"/>
                </a:solidFill>
                <a:latin typeface="Times" panose="02020603050405020304" pitchFamily="18" charset="0"/>
              </a:rPr>
              <a:t>EFFECTS of Global Warming</a:t>
            </a:r>
            <a:endParaRPr lang="en-GB" dirty="0">
              <a:solidFill>
                <a:schemeClr val="tx1"/>
              </a:solidFill>
              <a:latin typeface="Times" panose="02020603050405020304" pitchFamily="18" charset="0"/>
            </a:endParaRPr>
          </a:p>
        </p:txBody>
      </p:sp>
      <p:sp>
        <p:nvSpPr>
          <p:cNvPr id="5" name="Content Placeholder 2">
            <a:extLst>
              <a:ext uri="{FF2B5EF4-FFF2-40B4-BE49-F238E27FC236}">
                <a16:creationId xmlns:a16="http://schemas.microsoft.com/office/drawing/2014/main" id="{13C4DB96-C44E-4DE5-A7B8-89019B9BB2DD}"/>
              </a:ext>
            </a:extLst>
          </p:cNvPr>
          <p:cNvSpPr>
            <a:spLocks noGrp="1"/>
          </p:cNvSpPr>
          <p:nvPr>
            <p:ph idx="1"/>
          </p:nvPr>
        </p:nvSpPr>
        <p:spPr>
          <a:xfrm>
            <a:off x="409433" y="716508"/>
            <a:ext cx="11401567" cy="6032308"/>
          </a:xfrm>
          <a:solidFill>
            <a:schemeClr val="bg1"/>
          </a:solidFill>
          <a:ln>
            <a:noFill/>
          </a:ln>
        </p:spPr>
        <p:txBody>
          <a:bodyPr>
            <a:noAutofit/>
          </a:bodyPr>
          <a:lstStyle/>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Increased Forest Fires: </a:t>
            </a:r>
            <a:r>
              <a:rPr lang="en-GB" sz="2200" dirty="0">
                <a:solidFill>
                  <a:schemeClr val="tx1"/>
                </a:solidFill>
                <a:latin typeface="Times" panose="02020603050405020304" pitchFamily="18" charset="0"/>
              </a:rPr>
              <a:t>Rising temperatures and prolonged dry seasons, a result of global warming, have led to an increase in the frequency and intensity of forest fires.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Pest Infestations: </a:t>
            </a:r>
            <a:r>
              <a:rPr lang="en-GB" sz="2200" dirty="0">
                <a:solidFill>
                  <a:schemeClr val="tx1"/>
                </a:solidFill>
                <a:latin typeface="Times" panose="02020603050405020304" pitchFamily="18" charset="0"/>
              </a:rPr>
              <a:t>Warmer temperatures have expanded the range of many pests and pathogens that harm trees.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Altered Rainfall Patterns: </a:t>
            </a:r>
            <a:r>
              <a:rPr lang="en-GB" sz="2200" dirty="0">
                <a:solidFill>
                  <a:schemeClr val="tx1"/>
                </a:solidFill>
                <a:latin typeface="Times" panose="02020603050405020304" pitchFamily="18" charset="0"/>
              </a:rPr>
              <a:t>Changes in precipitation patterns, including both droughts and heavy rainfall, can stress forests.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Loss of Biodiversity: </a:t>
            </a:r>
            <a:r>
              <a:rPr lang="en-GB" sz="2200" dirty="0">
                <a:solidFill>
                  <a:schemeClr val="tx1"/>
                </a:solidFill>
                <a:latin typeface="Times" panose="02020603050405020304" pitchFamily="18" charset="0"/>
              </a:rPr>
              <a:t>As global warming changes habitats, many species are forced to migrate or face extinction.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Soil Degradation: </a:t>
            </a:r>
            <a:r>
              <a:rPr lang="en-GB" sz="2200" dirty="0">
                <a:solidFill>
                  <a:schemeClr val="tx1"/>
                </a:solidFill>
                <a:latin typeface="Times" panose="02020603050405020304" pitchFamily="18" charset="0"/>
              </a:rPr>
              <a:t>Global warming contributes to soil degradation, which negatively impacts forests.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Ocean Acidification and Coastal Forests: </a:t>
            </a:r>
            <a:r>
              <a:rPr lang="en-GB" sz="2200" dirty="0">
                <a:solidFill>
                  <a:schemeClr val="tx1"/>
                </a:solidFill>
                <a:latin typeface="Times" panose="02020603050405020304" pitchFamily="18" charset="0"/>
              </a:rPr>
              <a:t>Ocean acidification, a result of increased CO2 absorption by the oceans, poses a threat to coastal forests, such as mangroves. </a:t>
            </a:r>
          </a:p>
          <a:p>
            <a:pPr marL="682625" indent="-463550">
              <a:lnSpc>
                <a:spcPct val="100000"/>
              </a:lnSpc>
              <a:buFont typeface="Wingdings" panose="05000000000000000000" pitchFamily="2" charset="2"/>
              <a:buChar char="§"/>
            </a:pPr>
            <a:r>
              <a:rPr lang="en-GB" sz="2200" b="1" dirty="0">
                <a:solidFill>
                  <a:schemeClr val="tx1"/>
                </a:solidFill>
                <a:latin typeface="Times" panose="02020603050405020304" pitchFamily="18" charset="0"/>
              </a:rPr>
              <a:t>Increased Human Pressure on Forests: </a:t>
            </a:r>
            <a:r>
              <a:rPr lang="en-GB" sz="2200" dirty="0">
                <a:solidFill>
                  <a:schemeClr val="tx1"/>
                </a:solidFill>
                <a:latin typeface="Times" panose="02020603050405020304" pitchFamily="18" charset="0"/>
              </a:rPr>
              <a:t>Global warming and its associated impacts on agriculture and water resources are increasing human pressure on forests. </a:t>
            </a:r>
          </a:p>
        </p:txBody>
      </p:sp>
    </p:spTree>
    <p:extLst>
      <p:ext uri="{BB962C8B-B14F-4D97-AF65-F5344CB8AC3E}">
        <p14:creationId xmlns:p14="http://schemas.microsoft.com/office/powerpoint/2010/main" val="602675690"/>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44B74688-B6D5-40B3-96AC-929B31488F7E}"/>
              </a:ext>
            </a:extLst>
          </p:cNvPr>
          <p:cNvSpPr>
            <a:spLocks noGrp="1"/>
          </p:cNvSpPr>
          <p:nvPr>
            <p:ph type="title"/>
          </p:nvPr>
        </p:nvSpPr>
        <p:spPr>
          <a:xfrm>
            <a:off x="838200" y="190709"/>
            <a:ext cx="10515600" cy="710043"/>
          </a:xfrm>
        </p:spPr>
        <p:txBody>
          <a:bodyPr>
            <a:normAutofit fontScale="90000"/>
          </a:bodyPr>
          <a:lstStyle/>
          <a:p>
            <a:pPr algn="ctr"/>
            <a:r>
              <a:rPr lang="en-US" b="1" dirty="0">
                <a:solidFill>
                  <a:schemeClr val="tx1"/>
                </a:solidFill>
                <a:latin typeface="Tahoma" panose="020B0604030504040204" pitchFamily="34" charset="0"/>
                <a:ea typeface="Tahoma" panose="020B0604030504040204" pitchFamily="34" charset="0"/>
                <a:cs typeface="Tahoma" panose="020B0604030504040204" pitchFamily="34" charset="0"/>
              </a:rPr>
              <a:t>CONCLUSION</a:t>
            </a:r>
            <a:endParaRPr lang="en-GB" b="1" dirty="0">
              <a:solidFill>
                <a:schemeClr val="tx1"/>
              </a:solidFill>
              <a:latin typeface="Tahoma" panose="020B0604030504040204" pitchFamily="34" charset="0"/>
              <a:ea typeface="Tahoma" panose="020B0604030504040204" pitchFamily="34" charset="0"/>
              <a:cs typeface="Tahoma" panose="020B0604030504040204" pitchFamily="34" charset="0"/>
            </a:endParaRPr>
          </a:p>
        </p:txBody>
      </p:sp>
      <p:sp>
        <p:nvSpPr>
          <p:cNvPr id="9" name="Content Placeholder 2">
            <a:extLst>
              <a:ext uri="{FF2B5EF4-FFF2-40B4-BE49-F238E27FC236}">
                <a16:creationId xmlns:a16="http://schemas.microsoft.com/office/drawing/2014/main" id="{95654917-5BA9-4282-BB8A-E8D42C6419F8}"/>
              </a:ext>
            </a:extLst>
          </p:cNvPr>
          <p:cNvSpPr>
            <a:spLocks noGrp="1"/>
          </p:cNvSpPr>
          <p:nvPr>
            <p:ph idx="1"/>
          </p:nvPr>
        </p:nvSpPr>
        <p:spPr>
          <a:xfrm>
            <a:off x="477672" y="791570"/>
            <a:ext cx="11245755" cy="5540991"/>
          </a:xfrm>
          <a:solidFill>
            <a:schemeClr val="bg1"/>
          </a:solidFill>
          <a:ln>
            <a:noFill/>
          </a:ln>
        </p:spPr>
        <p:txBody>
          <a:bodyPr>
            <a:noAutofit/>
          </a:bodyPr>
          <a:lstStyle/>
          <a:p>
            <a:pPr algn="just">
              <a:lnSpc>
                <a:spcPct val="150000"/>
              </a:lnSpc>
            </a:pPr>
            <a:r>
              <a:rPr lang="en-GB" sz="2600" dirty="0">
                <a:solidFill>
                  <a:schemeClr val="tx1"/>
                </a:solidFill>
                <a:latin typeface="Times" panose="02020603050405020304" pitchFamily="18" charset="0"/>
              </a:rPr>
              <a:t>Global warming has far-reaching and multifaceted effects on deforestation, exacerbating the loss of critical forest ecosystems worldwide. Rising temperatures, altered rainfall patterns, increased frequency and intensity of forest fires, and expanded ranges of pests and pathogens collectively undermine forest health and resilience. These changes not only result in the direct loss of trees but also destabilize ecosystems, leading to a cascade of environmental impacts, including soil degradation and biodiversity loss. Moreover, the compounded effects of human pressures, driven by the impacts of climate change on agriculture and water resources, further accelerate deforestation. </a:t>
            </a:r>
          </a:p>
        </p:txBody>
      </p:sp>
    </p:spTree>
    <p:extLst>
      <p:ext uri="{BB962C8B-B14F-4D97-AF65-F5344CB8AC3E}">
        <p14:creationId xmlns:p14="http://schemas.microsoft.com/office/powerpoint/2010/main" val="3173034788"/>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E5BCE50-95CA-450B-9891-772C1C5BE8C9}"/>
              </a:ext>
            </a:extLst>
          </p:cNvPr>
          <p:cNvSpPr>
            <a:spLocks noGrp="1"/>
          </p:cNvSpPr>
          <p:nvPr>
            <p:ph type="title"/>
          </p:nvPr>
        </p:nvSpPr>
        <p:spPr>
          <a:xfrm>
            <a:off x="810904" y="354482"/>
            <a:ext cx="10972800" cy="860169"/>
          </a:xfrm>
        </p:spPr>
        <p:txBody>
          <a:bodyPr>
            <a:normAutofit/>
          </a:bodyPr>
          <a:lstStyle/>
          <a:p>
            <a:pPr algn="ctr"/>
            <a:r>
              <a:rPr lang="en-US" b="1" dirty="0">
                <a:solidFill>
                  <a:schemeClr val="tx1"/>
                </a:solidFill>
                <a:latin typeface="Times New Roman" panose="02020603050405020304" pitchFamily="18" charset="0"/>
                <a:cs typeface="Times New Roman" panose="02020603050405020304" pitchFamily="18" charset="0"/>
              </a:rPr>
              <a:t>RECOMMENDATIONS</a:t>
            </a:r>
            <a:endParaRPr lang="en-GB" dirty="0">
              <a:solidFill>
                <a:schemeClr val="tx1"/>
              </a:solidFill>
              <a:latin typeface="Times New Roman" panose="02020603050405020304" pitchFamily="18" charset="0"/>
              <a:cs typeface="Times New Roman" panose="02020603050405020304" pitchFamily="18" charset="0"/>
            </a:endParaRPr>
          </a:p>
        </p:txBody>
      </p:sp>
      <p:sp>
        <p:nvSpPr>
          <p:cNvPr id="5" name="Content Placeholder 2">
            <a:extLst>
              <a:ext uri="{FF2B5EF4-FFF2-40B4-BE49-F238E27FC236}">
                <a16:creationId xmlns:a16="http://schemas.microsoft.com/office/drawing/2014/main" id="{F00DFD2A-71D9-43F3-8D12-317D61600C73}"/>
              </a:ext>
            </a:extLst>
          </p:cNvPr>
          <p:cNvSpPr>
            <a:spLocks noGrp="1"/>
          </p:cNvSpPr>
          <p:nvPr>
            <p:ph idx="1"/>
          </p:nvPr>
        </p:nvSpPr>
        <p:spPr>
          <a:xfrm>
            <a:off x="708338" y="1214652"/>
            <a:ext cx="10972800" cy="5063318"/>
          </a:xfrm>
          <a:solidFill>
            <a:schemeClr val="bg1"/>
          </a:solidFill>
          <a:ln>
            <a:noFill/>
          </a:ln>
        </p:spPr>
        <p:txBody>
          <a:bodyPr>
            <a:normAutofit/>
          </a:bodyPr>
          <a:lstStyle/>
          <a:p>
            <a:pPr marL="573088" lvl="0" indent="-463550" algn="just">
              <a:buFont typeface="Wingdings" panose="05000000000000000000" pitchFamily="2" charset="2"/>
              <a:buChar char="§"/>
            </a:pPr>
            <a:r>
              <a:rPr lang="en-GB" dirty="0">
                <a:solidFill>
                  <a:schemeClr val="tx1"/>
                </a:solidFill>
                <a:latin typeface="Times" panose="02020603050405020304" pitchFamily="18" charset="0"/>
              </a:rPr>
              <a:t>Governments and organizations should prioritize the protection of existing forests through the establishment and enforcement of protected areas. Strengthening legal frameworks to prevent illegal logging and land conversion is crucial. </a:t>
            </a:r>
          </a:p>
          <a:p>
            <a:pPr marL="573088" lvl="0" indent="-463550" algn="just">
              <a:buFont typeface="Wingdings" panose="05000000000000000000" pitchFamily="2" charset="2"/>
              <a:buChar char="§"/>
            </a:pPr>
            <a:r>
              <a:rPr lang="en-GB" dirty="0">
                <a:solidFill>
                  <a:schemeClr val="tx1"/>
                </a:solidFill>
                <a:latin typeface="Times" panose="02020603050405020304" pitchFamily="18" charset="0"/>
              </a:rPr>
              <a:t>Encouraging sustainable agricultural practices, such as agroforestry and organic farming, can reduce the pressure on forests. Integrating trees into agricultural landscapes helps maintain biodiversity, improve soil health, and sequester carbon. </a:t>
            </a:r>
          </a:p>
          <a:p>
            <a:pPr marL="573088" lvl="0" indent="-463550" algn="just">
              <a:buFont typeface="Wingdings" panose="05000000000000000000" pitchFamily="2" charset="2"/>
              <a:buChar char="§"/>
            </a:pPr>
            <a:r>
              <a:rPr lang="en-GB" dirty="0">
                <a:solidFill>
                  <a:schemeClr val="tx1"/>
                </a:solidFill>
                <a:latin typeface="Times" panose="02020603050405020304" pitchFamily="18" charset="0"/>
              </a:rPr>
              <a:t>Large-scale reforestation and afforestation projects can restore degraded lands and increase carbon sequestration. </a:t>
            </a:r>
          </a:p>
          <a:p>
            <a:pPr marL="573088" lvl="0" indent="-463550" algn="just">
              <a:buFont typeface="Wingdings" panose="05000000000000000000" pitchFamily="2" charset="2"/>
              <a:buChar char="§"/>
            </a:pPr>
            <a:r>
              <a:rPr lang="en-GB" dirty="0">
                <a:solidFill>
                  <a:schemeClr val="tx1"/>
                </a:solidFill>
                <a:latin typeface="Times" panose="02020603050405020304" pitchFamily="18" charset="0"/>
              </a:rPr>
              <a:t>Improved fire management strategies, including controlled burns, firebreaks, and early detection systems, can reduce the frequency and intensity of forest fires. </a:t>
            </a:r>
          </a:p>
          <a:p>
            <a:pPr marL="573088" lvl="0" indent="-463550" algn="just">
              <a:buFont typeface="Wingdings" panose="05000000000000000000" pitchFamily="2" charset="2"/>
              <a:buChar char="§"/>
            </a:pPr>
            <a:r>
              <a:rPr lang="en-GB" dirty="0">
                <a:solidFill>
                  <a:schemeClr val="tx1"/>
                </a:solidFill>
                <a:latin typeface="Times" panose="02020603050405020304" pitchFamily="18" charset="0"/>
              </a:rPr>
              <a:t>Robust climate policies that reduce greenhouse gas emissions are essential to mitigating global warming and its impacts on deforestation. </a:t>
            </a:r>
          </a:p>
          <a:p>
            <a:pPr marL="573088" indent="-463550" algn="just">
              <a:buFont typeface="Wingdings" panose="05000000000000000000" pitchFamily="2" charset="2"/>
              <a:buChar char="§"/>
            </a:pPr>
            <a:r>
              <a:rPr lang="en-GB" dirty="0">
                <a:solidFill>
                  <a:schemeClr val="tx1"/>
                </a:solidFill>
                <a:latin typeface="Times" panose="02020603050405020304" pitchFamily="18" charset="0"/>
              </a:rPr>
              <a:t>Engaging local communities in forest conservation efforts ensures that initiatives are culturally appropriate and sustainable. </a:t>
            </a:r>
          </a:p>
        </p:txBody>
      </p:sp>
    </p:spTree>
    <p:extLst>
      <p:ext uri="{BB962C8B-B14F-4D97-AF65-F5344CB8AC3E}">
        <p14:creationId xmlns:p14="http://schemas.microsoft.com/office/powerpoint/2010/main" val="3765281012"/>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E07FE-588B-4392-99B8-331E35FFB18E}"/>
              </a:ext>
            </a:extLst>
          </p:cNvPr>
          <p:cNvSpPr>
            <a:spLocks noGrp="1"/>
          </p:cNvSpPr>
          <p:nvPr>
            <p:ph type="title"/>
          </p:nvPr>
        </p:nvSpPr>
        <p:spPr>
          <a:xfrm>
            <a:off x="1097280" y="286604"/>
            <a:ext cx="10058400" cy="702302"/>
          </a:xfrm>
        </p:spPr>
        <p:txBody>
          <a:bodyPr>
            <a:normAutofit fontScale="90000"/>
          </a:bodyPr>
          <a:lstStyle/>
          <a:p>
            <a:r>
              <a:rPr lang="en-US" b="1" dirty="0">
                <a:solidFill>
                  <a:schemeClr val="tx1"/>
                </a:solidFill>
                <a:latin typeface="Times New Roman" panose="02020603050405020304" pitchFamily="18" charset="0"/>
                <a:cs typeface="Times New Roman" panose="02020603050405020304" pitchFamily="18" charset="0"/>
              </a:rPr>
              <a:t>REFERENCES</a:t>
            </a:r>
            <a:endParaRPr lang="en-GB" b="1"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17C480A-D6E7-4713-9805-AB7809F35838}"/>
              </a:ext>
            </a:extLst>
          </p:cNvPr>
          <p:cNvSpPr>
            <a:spLocks noGrp="1"/>
          </p:cNvSpPr>
          <p:nvPr>
            <p:ph idx="1"/>
          </p:nvPr>
        </p:nvSpPr>
        <p:spPr>
          <a:xfrm>
            <a:off x="504967" y="988906"/>
            <a:ext cx="11081981" cy="5753088"/>
          </a:xfrm>
          <a:solidFill>
            <a:schemeClr val="bg1"/>
          </a:solidFill>
        </p:spPr>
        <p:txBody>
          <a:bodyPr>
            <a:noAutofit/>
          </a:bodyPr>
          <a:lstStyle/>
          <a:p>
            <a:pPr marL="463550" indent="-463550">
              <a:buNone/>
            </a:pPr>
            <a:r>
              <a:rPr lang="en-GB" dirty="0" err="1">
                <a:solidFill>
                  <a:schemeClr val="tx1"/>
                </a:solidFill>
                <a:latin typeface="Times" panose="02020603050405020304" pitchFamily="18" charset="0"/>
              </a:rPr>
              <a:t>Alongi</a:t>
            </a:r>
            <a:r>
              <a:rPr lang="en-GB" dirty="0">
                <a:solidFill>
                  <a:schemeClr val="tx1"/>
                </a:solidFill>
                <a:latin typeface="Times" panose="02020603050405020304" pitchFamily="18" charset="0"/>
              </a:rPr>
              <a:t>, D. M. (2015). The impact of climate change on mangrove forests. </a:t>
            </a:r>
            <a:r>
              <a:rPr lang="en-GB" i="1" dirty="0">
                <a:solidFill>
                  <a:schemeClr val="tx1"/>
                </a:solidFill>
                <a:latin typeface="Times" panose="02020603050405020304" pitchFamily="18" charset="0"/>
              </a:rPr>
              <a:t>Current Climate Change Reports, 1</a:t>
            </a:r>
            <a:r>
              <a:rPr lang="en-GB" dirty="0">
                <a:solidFill>
                  <a:schemeClr val="tx1"/>
                </a:solidFill>
                <a:latin typeface="Times" panose="02020603050405020304" pitchFamily="18" charset="0"/>
              </a:rPr>
              <a:t>(1), 30-39.</a:t>
            </a:r>
          </a:p>
          <a:p>
            <a:pPr marL="463550" indent="-463550">
              <a:buNone/>
            </a:pPr>
            <a:r>
              <a:rPr lang="en-GB" dirty="0">
                <a:solidFill>
                  <a:schemeClr val="tx1"/>
                </a:solidFill>
                <a:latin typeface="Times" panose="02020603050405020304" pitchFamily="18" charset="0"/>
              </a:rPr>
              <a:t>Alvarez, R. A., Zavala-Araiza, D., Lyon, D. R., Allen, D. T., Barkley, Z. R., Brandt, A. R. &amp; Hamburg, S. P. (2018). Assessment of methane emissions from the U.S. oil and gas supply chain. </a:t>
            </a:r>
            <a:r>
              <a:rPr lang="en-GB" i="1" dirty="0">
                <a:solidFill>
                  <a:schemeClr val="tx1"/>
                </a:solidFill>
                <a:latin typeface="Times" panose="02020603050405020304" pitchFamily="18" charset="0"/>
              </a:rPr>
              <a:t>Science, 361</a:t>
            </a:r>
            <a:r>
              <a:rPr lang="en-GB" dirty="0">
                <a:solidFill>
                  <a:schemeClr val="tx1"/>
                </a:solidFill>
                <a:latin typeface="Times" panose="02020603050405020304" pitchFamily="18" charset="0"/>
              </a:rPr>
              <a:t>(6398), 186-188.</a:t>
            </a:r>
          </a:p>
          <a:p>
            <a:pPr marL="463550" indent="-463550">
              <a:buNone/>
            </a:pPr>
            <a:r>
              <a:rPr lang="en-GB" dirty="0" err="1">
                <a:solidFill>
                  <a:schemeClr val="tx1"/>
                </a:solidFill>
                <a:latin typeface="Times" panose="02020603050405020304" pitchFamily="18" charset="0"/>
              </a:rPr>
              <a:t>Aragão</a:t>
            </a:r>
            <a:r>
              <a:rPr lang="en-GB" dirty="0">
                <a:solidFill>
                  <a:schemeClr val="tx1"/>
                </a:solidFill>
                <a:latin typeface="Times" panose="02020603050405020304" pitchFamily="18" charset="0"/>
              </a:rPr>
              <a:t>, L. E. O. C., Anderson, L. O., Fonseca, M. G., </a:t>
            </a:r>
            <a:r>
              <a:rPr lang="en-GB" dirty="0" err="1">
                <a:solidFill>
                  <a:schemeClr val="tx1"/>
                </a:solidFill>
                <a:latin typeface="Times" panose="02020603050405020304" pitchFamily="18" charset="0"/>
              </a:rPr>
              <a:t>Rosan</a:t>
            </a:r>
            <a:r>
              <a:rPr lang="en-GB" dirty="0">
                <a:solidFill>
                  <a:schemeClr val="tx1"/>
                </a:solidFill>
                <a:latin typeface="Times" panose="02020603050405020304" pitchFamily="18" charset="0"/>
              </a:rPr>
              <a:t>, T. M., </a:t>
            </a:r>
            <a:r>
              <a:rPr lang="en-GB" dirty="0" err="1">
                <a:solidFill>
                  <a:schemeClr val="tx1"/>
                </a:solidFill>
                <a:latin typeface="Times" panose="02020603050405020304" pitchFamily="18" charset="0"/>
              </a:rPr>
              <a:t>Vedovato</a:t>
            </a:r>
            <a:r>
              <a:rPr lang="en-GB" dirty="0">
                <a:solidFill>
                  <a:schemeClr val="tx1"/>
                </a:solidFill>
                <a:latin typeface="Times" panose="02020603050405020304" pitchFamily="18" charset="0"/>
              </a:rPr>
              <a:t>, L. B., Wagner, F. H., ... &amp; Saatchi, S. (2018). 21st Century drought-related fires counteract the decline of Amazon deforestation carbon emissions. </a:t>
            </a:r>
            <a:r>
              <a:rPr lang="en-GB" i="1" dirty="0">
                <a:solidFill>
                  <a:schemeClr val="tx1"/>
                </a:solidFill>
                <a:latin typeface="Times" panose="02020603050405020304" pitchFamily="18" charset="0"/>
              </a:rPr>
              <a:t>Nature Communications, 9</a:t>
            </a:r>
            <a:r>
              <a:rPr lang="en-GB" dirty="0">
                <a:solidFill>
                  <a:schemeClr val="tx1"/>
                </a:solidFill>
                <a:latin typeface="Times" panose="02020603050405020304" pitchFamily="18" charset="0"/>
              </a:rPr>
              <a:t>(1), 536.</a:t>
            </a:r>
          </a:p>
          <a:p>
            <a:pPr marL="463550" indent="-463550">
              <a:buNone/>
            </a:pPr>
            <a:r>
              <a:rPr lang="en-GB" dirty="0" err="1">
                <a:solidFill>
                  <a:schemeClr val="tx1"/>
                </a:solidFill>
                <a:latin typeface="Times" panose="02020603050405020304" pitchFamily="18" charset="0"/>
              </a:rPr>
              <a:t>Baccini</a:t>
            </a:r>
            <a:r>
              <a:rPr lang="en-GB" dirty="0">
                <a:solidFill>
                  <a:schemeClr val="tx1"/>
                </a:solidFill>
                <a:latin typeface="Times" panose="02020603050405020304" pitchFamily="18" charset="0"/>
              </a:rPr>
              <a:t>, A., Walker, W., Carvalho, L., Farina, M., Sulla-Menashe, D., &amp; Houghton, R. A. (2017). Tropical forests are a net carbon source based on aboveground measurements of gain and loss. </a:t>
            </a:r>
            <a:r>
              <a:rPr lang="en-GB" i="1" dirty="0">
                <a:solidFill>
                  <a:schemeClr val="tx1"/>
                </a:solidFill>
                <a:latin typeface="Times" panose="02020603050405020304" pitchFamily="18" charset="0"/>
              </a:rPr>
              <a:t>Science, 358</a:t>
            </a:r>
            <a:r>
              <a:rPr lang="en-GB" dirty="0">
                <a:solidFill>
                  <a:schemeClr val="tx1"/>
                </a:solidFill>
                <a:latin typeface="Times" panose="02020603050405020304" pitchFamily="18" charset="0"/>
              </a:rPr>
              <a:t>(6360), 230-234.</a:t>
            </a:r>
          </a:p>
          <a:p>
            <a:pPr marL="463550" indent="-463550">
              <a:buNone/>
            </a:pPr>
            <a:r>
              <a:rPr lang="en-GB" dirty="0">
                <a:solidFill>
                  <a:schemeClr val="tx1"/>
                </a:solidFill>
                <a:latin typeface="Times" panose="02020603050405020304" pitchFamily="18" charset="0"/>
              </a:rPr>
              <a:t>Bentz, B. J., </a:t>
            </a:r>
            <a:r>
              <a:rPr lang="en-GB" dirty="0" err="1">
                <a:solidFill>
                  <a:schemeClr val="tx1"/>
                </a:solidFill>
                <a:latin typeface="Times" panose="02020603050405020304" pitchFamily="18" charset="0"/>
              </a:rPr>
              <a:t>Régnière</a:t>
            </a:r>
            <a:r>
              <a:rPr lang="en-GB" dirty="0">
                <a:solidFill>
                  <a:schemeClr val="tx1"/>
                </a:solidFill>
                <a:latin typeface="Times" panose="02020603050405020304" pitchFamily="18" charset="0"/>
              </a:rPr>
              <a:t>, J., Fettig, C. J., Hansen, E. M., Hayes, J. L., </a:t>
            </a:r>
            <a:r>
              <a:rPr lang="en-GB" dirty="0" err="1">
                <a:solidFill>
                  <a:schemeClr val="tx1"/>
                </a:solidFill>
                <a:latin typeface="Times" panose="02020603050405020304" pitchFamily="18" charset="0"/>
              </a:rPr>
              <a:t>Hicke</a:t>
            </a:r>
            <a:r>
              <a:rPr lang="en-GB" dirty="0">
                <a:solidFill>
                  <a:schemeClr val="tx1"/>
                </a:solidFill>
                <a:latin typeface="Times" panose="02020603050405020304" pitchFamily="18" charset="0"/>
              </a:rPr>
              <a:t>, J. A., ... &amp; Seybold, S. J. (2019). Climate change and bark beetles of the Western United States and Canada: Direct and indirect effects. </a:t>
            </a:r>
            <a:r>
              <a:rPr lang="en-GB" i="1" dirty="0" err="1">
                <a:solidFill>
                  <a:schemeClr val="tx1"/>
                </a:solidFill>
                <a:latin typeface="Times" panose="02020603050405020304" pitchFamily="18" charset="0"/>
              </a:rPr>
              <a:t>BioScience</a:t>
            </a:r>
            <a:r>
              <a:rPr lang="en-GB" i="1" dirty="0">
                <a:solidFill>
                  <a:schemeClr val="tx1"/>
                </a:solidFill>
                <a:latin typeface="Times" panose="02020603050405020304" pitchFamily="18" charset="0"/>
              </a:rPr>
              <a:t>, 70</a:t>
            </a:r>
            <a:r>
              <a:rPr lang="en-GB" dirty="0">
                <a:solidFill>
                  <a:schemeClr val="tx1"/>
                </a:solidFill>
                <a:latin typeface="Times" panose="02020603050405020304" pitchFamily="18" charset="0"/>
              </a:rPr>
              <a:t>(3), 204-218.</a:t>
            </a:r>
          </a:p>
          <a:p>
            <a:pPr marL="463550" indent="-463550">
              <a:buNone/>
            </a:pPr>
            <a:r>
              <a:rPr lang="en-GB" dirty="0">
                <a:solidFill>
                  <a:schemeClr val="tx1"/>
                </a:solidFill>
                <a:latin typeface="Times" panose="02020603050405020304" pitchFamily="18" charset="0"/>
              </a:rPr>
              <a:t>Bowman, D. M., Williamson, G. J., </a:t>
            </a:r>
            <a:r>
              <a:rPr lang="en-GB" dirty="0" err="1">
                <a:solidFill>
                  <a:schemeClr val="tx1"/>
                </a:solidFill>
                <a:latin typeface="Times" panose="02020603050405020304" pitchFamily="18" charset="0"/>
              </a:rPr>
              <a:t>Abatzoglou</a:t>
            </a:r>
            <a:r>
              <a:rPr lang="en-GB" dirty="0">
                <a:solidFill>
                  <a:schemeClr val="tx1"/>
                </a:solidFill>
                <a:latin typeface="Times" panose="02020603050405020304" pitchFamily="18" charset="0"/>
              </a:rPr>
              <a:t>, J. T., </a:t>
            </a:r>
            <a:r>
              <a:rPr lang="en-GB" dirty="0" err="1">
                <a:solidFill>
                  <a:schemeClr val="tx1"/>
                </a:solidFill>
                <a:latin typeface="Times" panose="02020603050405020304" pitchFamily="18" charset="0"/>
              </a:rPr>
              <a:t>Kolden</a:t>
            </a:r>
            <a:r>
              <a:rPr lang="en-GB" dirty="0">
                <a:solidFill>
                  <a:schemeClr val="tx1"/>
                </a:solidFill>
                <a:latin typeface="Times" panose="02020603050405020304" pitchFamily="18" charset="0"/>
              </a:rPr>
              <a:t>, C. A., Cochrane, M. A., &amp; Smith, A. M. (2020). Wildfires: Climate change and wildfires: Igniting the challenge of adaptation. </a:t>
            </a:r>
            <a:r>
              <a:rPr lang="en-GB" i="1" dirty="0">
                <a:solidFill>
                  <a:schemeClr val="tx1"/>
                </a:solidFill>
                <a:latin typeface="Times" panose="02020603050405020304" pitchFamily="18" charset="0"/>
              </a:rPr>
              <a:t>Nature Reviews Earth &amp; Environment, 1</a:t>
            </a:r>
            <a:r>
              <a:rPr lang="en-GB" dirty="0">
                <a:solidFill>
                  <a:schemeClr val="tx1"/>
                </a:solidFill>
                <a:latin typeface="Times" panose="02020603050405020304" pitchFamily="18" charset="0"/>
              </a:rPr>
              <a:t>(7), 328-339.</a:t>
            </a:r>
          </a:p>
        </p:txBody>
      </p:sp>
    </p:spTree>
    <p:extLst>
      <p:ext uri="{BB962C8B-B14F-4D97-AF65-F5344CB8AC3E}">
        <p14:creationId xmlns:p14="http://schemas.microsoft.com/office/powerpoint/2010/main" val="1990803133"/>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C01B4-A3ED-4A0D-881B-0DD9716479F5}"/>
              </a:ext>
            </a:extLst>
          </p:cNvPr>
          <p:cNvSpPr>
            <a:spLocks noGrp="1"/>
          </p:cNvSpPr>
          <p:nvPr>
            <p:ph type="title"/>
          </p:nvPr>
        </p:nvSpPr>
        <p:spPr>
          <a:xfrm>
            <a:off x="838200" y="2344051"/>
            <a:ext cx="10515600" cy="1325563"/>
          </a:xfrm>
        </p:spPr>
        <p:txBody>
          <a:bodyPr>
            <a:normAutofit/>
          </a:bodyPr>
          <a:lstStyle/>
          <a:p>
            <a:pPr algn="ctr"/>
            <a:r>
              <a:rPr lang="en-US" sz="6000" b="1" dirty="0">
                <a:solidFill>
                  <a:schemeClr val="tx1"/>
                </a:solidFill>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637252669"/>
      </p:ext>
    </p:extLst>
  </p:cSld>
  <p:clrMapOvr>
    <a:masterClrMapping/>
  </p:clrMapOvr>
  <p:transition spd="slow">
    <p:push dir="u"/>
  </p:transition>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1060</TotalTime>
  <Words>1174</Words>
  <Application>Microsoft Office PowerPoint</Application>
  <PresentationFormat>Widescreen</PresentationFormat>
  <Paragraphs>39</Paragraphs>
  <Slides>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Calibri</vt:lpstr>
      <vt:lpstr>Calibri Light</vt:lpstr>
      <vt:lpstr>Tahoma</vt:lpstr>
      <vt:lpstr>Times</vt:lpstr>
      <vt:lpstr>Times New Roman</vt:lpstr>
      <vt:lpstr>Wingdings</vt:lpstr>
      <vt:lpstr>Retrospect</vt:lpstr>
      <vt:lpstr> global warming causes and effects      PRESENTED BY HABU KESUNGA ST/CST/B/HND/22/001     A SEMINAR PRESENTED TO THE DEPARTMENT OF CHEMICAL SCIENCE TECHNOLOGY, FEDERAL POLYTECHNIC, MUBI, ADAMAWA STATE.   JULY, 2024</vt:lpstr>
      <vt:lpstr>INTRODUCTION</vt:lpstr>
      <vt:lpstr>OZONE LAYER</vt:lpstr>
      <vt:lpstr>Causes of Global Warming</vt:lpstr>
      <vt:lpstr>EFFECTS of Global Warming</vt:lpstr>
      <vt:lpstr>CONCLUSION</vt:lpstr>
      <vt:lpstr>RECOMMENDATIONS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PREVALENCE OF ASCARIASIS AMONG PRIMARY SCHOOL CHILDREN OF SOME SELECTED PRIMARY SCHOOLS IN ASKIRA/UBA LOCAL GOVERNMENT AREA OF BORNO STATE, NIGERIA    PRESENTED BY     HAMMAWA DANLADI ST/BST/M/HND/18/009     A PROJECT WORK PRESENTED TO THE DEPARTMENT OF BIOLOGICAL SCIOENCE TECHNOLOGY, FEDERAL POLYTECHNIC MUBI, ADAMAWA STATE.   SUPERVISED BY Dr. MICHAEL AWI    MARCH, 2021</dc:title>
  <dc:creator>AKAMSHU GABRIEL</dc:creator>
  <cp:lastModifiedBy>AKAMSHU GABRIEL</cp:lastModifiedBy>
  <cp:revision>66</cp:revision>
  <cp:lastPrinted>2023-08-21T10:13:45Z</cp:lastPrinted>
  <dcterms:created xsi:type="dcterms:W3CDTF">2021-03-29T06:17:24Z</dcterms:created>
  <dcterms:modified xsi:type="dcterms:W3CDTF">2024-07-23T16:04:40Z</dcterms:modified>
</cp:coreProperties>
</file>