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3"/>
    <p:sldMasterId id="2147483675" r:id="rId4"/>
    <p:sldMasterId id="2147483648" r:id="rId5"/>
  </p:sldMasterIdLst>
  <p:notesMasterIdLst>
    <p:notesMasterId r:id="rId45"/>
  </p:notesMasterIdLst>
  <p:handoutMasterIdLst>
    <p:handoutMasterId r:id="rId46"/>
  </p:handoutMasterIdLst>
  <p:sldIdLst>
    <p:sldId id="303" r:id="rId6"/>
    <p:sldId id="304" r:id="rId7"/>
    <p:sldId id="305" r:id="rId8"/>
    <p:sldId id="291" r:id="rId9"/>
    <p:sldId id="292" r:id="rId10"/>
    <p:sldId id="293" r:id="rId11"/>
    <p:sldId id="294" r:id="rId12"/>
    <p:sldId id="295" r:id="rId13"/>
    <p:sldId id="296" r:id="rId14"/>
    <p:sldId id="297" r:id="rId15"/>
    <p:sldId id="298" r:id="rId16"/>
    <p:sldId id="299" r:id="rId17"/>
    <p:sldId id="300" r:id="rId18"/>
    <p:sldId id="302" r:id="rId19"/>
    <p:sldId id="284" r:id="rId20"/>
    <p:sldId id="285" r:id="rId21"/>
    <p:sldId id="286" r:id="rId22"/>
    <p:sldId id="287" r:id="rId23"/>
    <p:sldId id="288" r:id="rId24"/>
    <p:sldId id="289" r:id="rId25"/>
    <p:sldId id="290" r:id="rId26"/>
    <p:sldId id="274" r:id="rId27"/>
    <p:sldId id="261" r:id="rId28"/>
    <p:sldId id="257" r:id="rId29"/>
    <p:sldId id="275" r:id="rId30"/>
    <p:sldId id="258" r:id="rId31"/>
    <p:sldId id="262" r:id="rId32"/>
    <p:sldId id="263" r:id="rId33"/>
    <p:sldId id="264" r:id="rId34"/>
    <p:sldId id="265" r:id="rId35"/>
    <p:sldId id="266" r:id="rId36"/>
    <p:sldId id="267" r:id="rId37"/>
    <p:sldId id="259" r:id="rId38"/>
    <p:sldId id="276" r:id="rId39"/>
    <p:sldId id="277" r:id="rId40"/>
    <p:sldId id="278" r:id="rId41"/>
    <p:sldId id="279" r:id="rId42"/>
    <p:sldId id="280" r:id="rId43"/>
    <p:sldId id="28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8" autoAdjust="0"/>
    <p:restoredTop sz="94314" autoAdjust="0"/>
  </p:normalViewPr>
  <p:slideViewPr>
    <p:cSldViewPr snapToGrid="0">
      <p:cViewPr varScale="1">
        <p:scale>
          <a:sx n="55" d="100"/>
          <a:sy n="55" d="100"/>
        </p:scale>
        <p:origin x="60" y="1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160"/>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C1BE0-0972-4D40-AB47-BAC008BF7491}" type="doc">
      <dgm:prSet loTypeId="urn:microsoft.com/office/officeart/2005/8/layout/pyramid2" loCatId="pyramid" qsTypeId="urn:microsoft.com/office/officeart/2005/8/quickstyle/simple5" qsCatId="simple" csTypeId="urn:microsoft.com/office/officeart/2005/8/colors/accent0_1" csCatId="mainScheme" phldr="1"/>
      <dgm:spPr/>
    </dgm:pt>
    <dgm:pt modelId="{9872E62C-B2E8-4CAC-87BD-C7DC216DC395}">
      <dgm:prSet phldrT="[Text]"/>
      <dgm:spPr/>
      <dgm:t>
        <a:bodyPr/>
        <a:lstStyle/>
        <a:p>
          <a:r>
            <a:rPr lang="en-US" dirty="0"/>
            <a:t>Enhancement</a:t>
          </a:r>
        </a:p>
      </dgm:t>
    </dgm:pt>
    <dgm:pt modelId="{BE9B87F7-1C91-4C73-ADEF-F2561FEFD692}" type="parTrans" cxnId="{A346BA21-FF8A-4F2D-BCF7-3E4B094D4108}">
      <dgm:prSet/>
      <dgm:spPr/>
      <dgm:t>
        <a:bodyPr/>
        <a:lstStyle/>
        <a:p>
          <a:endParaRPr lang="en-US"/>
        </a:p>
      </dgm:t>
    </dgm:pt>
    <dgm:pt modelId="{6A859E86-4A2B-4273-95C0-2552FB1FCFC5}" type="sibTrans" cxnId="{A346BA21-FF8A-4F2D-BCF7-3E4B094D4108}">
      <dgm:prSet/>
      <dgm:spPr/>
      <dgm:t>
        <a:bodyPr/>
        <a:lstStyle/>
        <a:p>
          <a:endParaRPr lang="en-US"/>
        </a:p>
      </dgm:t>
    </dgm:pt>
    <dgm:pt modelId="{70DC447E-D94A-4712-BF3C-3216CCAFDC5F}">
      <dgm:prSet phldrT="[Text]"/>
      <dgm:spPr/>
      <dgm:t>
        <a:bodyPr/>
        <a:lstStyle/>
        <a:p>
          <a:r>
            <a:rPr lang="en-US" dirty="0"/>
            <a:t>Adoption</a:t>
          </a:r>
        </a:p>
      </dgm:t>
    </dgm:pt>
    <dgm:pt modelId="{85493CD1-C2FC-462D-850B-28C0C38FBB0C}" type="parTrans" cxnId="{BBBB6BA8-C9A1-4D26-9C9A-78EA21274B06}">
      <dgm:prSet/>
      <dgm:spPr/>
      <dgm:t>
        <a:bodyPr/>
        <a:lstStyle/>
        <a:p>
          <a:endParaRPr lang="en-US"/>
        </a:p>
      </dgm:t>
    </dgm:pt>
    <dgm:pt modelId="{E256AE4F-5671-4074-A7E7-1C543534E030}" type="sibTrans" cxnId="{BBBB6BA8-C9A1-4D26-9C9A-78EA21274B06}">
      <dgm:prSet/>
      <dgm:spPr/>
      <dgm:t>
        <a:bodyPr/>
        <a:lstStyle/>
        <a:p>
          <a:endParaRPr lang="en-US"/>
        </a:p>
      </dgm:t>
    </dgm:pt>
    <dgm:pt modelId="{9417527A-3EC1-4B1D-8E50-DB265D6C46EE}">
      <dgm:prSet phldrT="[Text]"/>
      <dgm:spPr/>
      <dgm:t>
        <a:bodyPr/>
        <a:lstStyle/>
        <a:p>
          <a:r>
            <a:rPr lang="en-US" dirty="0"/>
            <a:t>Research</a:t>
          </a:r>
          <a:br>
            <a:rPr lang="en-US" dirty="0"/>
          </a:br>
          <a:endParaRPr lang="en-US" dirty="0"/>
        </a:p>
      </dgm:t>
    </dgm:pt>
    <dgm:pt modelId="{5AFCB994-EB29-4E04-97F1-88629A6F0586}" type="parTrans" cxnId="{3B7B6AC3-9328-4093-A5E6-85588C67DDD1}">
      <dgm:prSet/>
      <dgm:spPr/>
      <dgm:t>
        <a:bodyPr/>
        <a:lstStyle/>
        <a:p>
          <a:endParaRPr lang="en-US"/>
        </a:p>
      </dgm:t>
    </dgm:pt>
    <dgm:pt modelId="{01A6E849-C0E5-459F-8058-A04118206FAC}" type="sibTrans" cxnId="{3B7B6AC3-9328-4093-A5E6-85588C67DDD1}">
      <dgm:prSet/>
      <dgm:spPr/>
      <dgm:t>
        <a:bodyPr/>
        <a:lstStyle/>
        <a:p>
          <a:endParaRPr lang="en-US"/>
        </a:p>
      </dgm:t>
    </dgm:pt>
    <dgm:pt modelId="{975A1469-C7B4-43BB-9377-F4E734D6DE00}">
      <dgm:prSet phldrT="[Text]"/>
      <dgm:spPr/>
      <dgm:t>
        <a:bodyPr/>
        <a:lstStyle/>
        <a:p>
          <a:r>
            <a:rPr lang="en-US" dirty="0"/>
            <a:t>Iteration/Struggle</a:t>
          </a:r>
        </a:p>
      </dgm:t>
    </dgm:pt>
    <dgm:pt modelId="{F7C5B168-F931-4208-A953-4F5E810FB70C}" type="parTrans" cxnId="{3DF3E0FA-8F81-4044-87B7-33804DF6499D}">
      <dgm:prSet/>
      <dgm:spPr/>
      <dgm:t>
        <a:bodyPr/>
        <a:lstStyle/>
        <a:p>
          <a:endParaRPr lang="en-US"/>
        </a:p>
      </dgm:t>
    </dgm:pt>
    <dgm:pt modelId="{B8B611A5-229B-4F82-ABB9-29E124E18ECA}" type="sibTrans" cxnId="{3DF3E0FA-8F81-4044-87B7-33804DF6499D}">
      <dgm:prSet/>
      <dgm:spPr/>
      <dgm:t>
        <a:bodyPr/>
        <a:lstStyle/>
        <a:p>
          <a:endParaRPr lang="en-US"/>
        </a:p>
      </dgm:t>
    </dgm:pt>
    <dgm:pt modelId="{8E673D46-3F53-4EC9-BCBF-50B36AE75299}">
      <dgm:prSet phldrT="[Text]"/>
      <dgm:spPr/>
      <dgm:t>
        <a:bodyPr/>
        <a:lstStyle/>
        <a:p>
          <a:r>
            <a:rPr lang="en-US" dirty="0"/>
            <a:t>Experimentation</a:t>
          </a:r>
        </a:p>
      </dgm:t>
    </dgm:pt>
    <dgm:pt modelId="{12780729-B9F8-411C-8C54-6F31831E4BAD}" type="parTrans" cxnId="{54056D6E-E914-4079-9A0A-ACD3D27C073F}">
      <dgm:prSet/>
      <dgm:spPr/>
      <dgm:t>
        <a:bodyPr/>
        <a:lstStyle/>
        <a:p>
          <a:endParaRPr lang="en-US"/>
        </a:p>
      </dgm:t>
    </dgm:pt>
    <dgm:pt modelId="{67638FC2-B970-434C-ABAD-88F6C109E427}" type="sibTrans" cxnId="{54056D6E-E914-4079-9A0A-ACD3D27C073F}">
      <dgm:prSet/>
      <dgm:spPr/>
      <dgm:t>
        <a:bodyPr/>
        <a:lstStyle/>
        <a:p>
          <a:endParaRPr lang="en-US"/>
        </a:p>
      </dgm:t>
    </dgm:pt>
    <dgm:pt modelId="{DA971B49-770C-4D24-9CA1-7FCEFA5B5459}" type="pres">
      <dgm:prSet presAssocID="{924C1BE0-0972-4D40-AB47-BAC008BF7491}" presName="compositeShape" presStyleCnt="0">
        <dgm:presLayoutVars>
          <dgm:dir/>
          <dgm:resizeHandles/>
        </dgm:presLayoutVars>
      </dgm:prSet>
      <dgm:spPr/>
    </dgm:pt>
    <dgm:pt modelId="{115DC9A8-252A-4D75-95E0-D847AD17454B}" type="pres">
      <dgm:prSet presAssocID="{924C1BE0-0972-4D40-AB47-BAC008BF7491}" presName="pyramid" presStyleLbl="node1" presStyleIdx="0" presStyleCnt="1"/>
      <dgm:spPr/>
    </dgm:pt>
    <dgm:pt modelId="{D93D83A6-27B3-4232-96E0-4C684812618F}" type="pres">
      <dgm:prSet presAssocID="{924C1BE0-0972-4D40-AB47-BAC008BF7491}" presName="theList" presStyleCnt="0"/>
      <dgm:spPr/>
    </dgm:pt>
    <dgm:pt modelId="{248C1B43-62E8-445D-A40C-D3FCEC641547}" type="pres">
      <dgm:prSet presAssocID="{9872E62C-B2E8-4CAC-87BD-C7DC216DC395}" presName="aNode" presStyleLbl="fgAcc1" presStyleIdx="0" presStyleCnt="5">
        <dgm:presLayoutVars>
          <dgm:bulletEnabled val="1"/>
        </dgm:presLayoutVars>
      </dgm:prSet>
      <dgm:spPr/>
    </dgm:pt>
    <dgm:pt modelId="{0B8DC716-C3A6-4D63-BE83-418CE131DA58}" type="pres">
      <dgm:prSet presAssocID="{9872E62C-B2E8-4CAC-87BD-C7DC216DC395}" presName="aSpace" presStyleCnt="0"/>
      <dgm:spPr/>
    </dgm:pt>
    <dgm:pt modelId="{61022243-E914-4499-9CF0-6978A85A1466}" type="pres">
      <dgm:prSet presAssocID="{70DC447E-D94A-4712-BF3C-3216CCAFDC5F}" presName="aNode" presStyleLbl="fgAcc1" presStyleIdx="1" presStyleCnt="5">
        <dgm:presLayoutVars>
          <dgm:bulletEnabled val="1"/>
        </dgm:presLayoutVars>
      </dgm:prSet>
      <dgm:spPr/>
    </dgm:pt>
    <dgm:pt modelId="{6E7629BA-9415-404C-B2E9-B0772E743F34}" type="pres">
      <dgm:prSet presAssocID="{70DC447E-D94A-4712-BF3C-3216CCAFDC5F}" presName="aSpace" presStyleCnt="0"/>
      <dgm:spPr/>
    </dgm:pt>
    <dgm:pt modelId="{01E4A47D-B44B-4550-91E8-8721B6694084}" type="pres">
      <dgm:prSet presAssocID="{975A1469-C7B4-43BB-9377-F4E734D6DE00}" presName="aNode" presStyleLbl="fgAcc1" presStyleIdx="2" presStyleCnt="5">
        <dgm:presLayoutVars>
          <dgm:bulletEnabled val="1"/>
        </dgm:presLayoutVars>
      </dgm:prSet>
      <dgm:spPr/>
    </dgm:pt>
    <dgm:pt modelId="{6B9F8AF1-98A7-4476-B34F-23E5C767950D}" type="pres">
      <dgm:prSet presAssocID="{975A1469-C7B4-43BB-9377-F4E734D6DE00}" presName="aSpace" presStyleCnt="0"/>
      <dgm:spPr/>
    </dgm:pt>
    <dgm:pt modelId="{C974E4F4-5274-4B40-BBF1-1300CD487F17}" type="pres">
      <dgm:prSet presAssocID="{8E673D46-3F53-4EC9-BCBF-50B36AE75299}" presName="aNode" presStyleLbl="fgAcc1" presStyleIdx="3" presStyleCnt="5">
        <dgm:presLayoutVars>
          <dgm:bulletEnabled val="1"/>
        </dgm:presLayoutVars>
      </dgm:prSet>
      <dgm:spPr/>
    </dgm:pt>
    <dgm:pt modelId="{1AA5E0AF-223D-40E8-A764-B953596CF6A3}" type="pres">
      <dgm:prSet presAssocID="{8E673D46-3F53-4EC9-BCBF-50B36AE75299}" presName="aSpace" presStyleCnt="0"/>
      <dgm:spPr/>
    </dgm:pt>
    <dgm:pt modelId="{52DABAFC-1EB0-49FD-98C6-DE00AF4DED8D}" type="pres">
      <dgm:prSet presAssocID="{9417527A-3EC1-4B1D-8E50-DB265D6C46EE}" presName="aNode" presStyleLbl="fgAcc1" presStyleIdx="4" presStyleCnt="5">
        <dgm:presLayoutVars>
          <dgm:bulletEnabled val="1"/>
        </dgm:presLayoutVars>
      </dgm:prSet>
      <dgm:spPr/>
    </dgm:pt>
    <dgm:pt modelId="{1F05CD54-0E64-4FF3-B61A-F2D17531D2C0}" type="pres">
      <dgm:prSet presAssocID="{9417527A-3EC1-4B1D-8E50-DB265D6C46EE}" presName="aSpace" presStyleCnt="0"/>
      <dgm:spPr/>
    </dgm:pt>
  </dgm:ptLst>
  <dgm:cxnLst>
    <dgm:cxn modelId="{2A790B04-0B21-4981-A290-EEB616E89546}" type="presOf" srcId="{924C1BE0-0972-4D40-AB47-BAC008BF7491}" destId="{DA971B49-770C-4D24-9CA1-7FCEFA5B5459}" srcOrd="0" destOrd="0" presId="urn:microsoft.com/office/officeart/2005/8/layout/pyramid2"/>
    <dgm:cxn modelId="{C3BFCB05-500A-46B2-868B-5B59B154780C}" type="presOf" srcId="{975A1469-C7B4-43BB-9377-F4E734D6DE00}" destId="{01E4A47D-B44B-4550-91E8-8721B6694084}" srcOrd="0" destOrd="0" presId="urn:microsoft.com/office/officeart/2005/8/layout/pyramid2"/>
    <dgm:cxn modelId="{A346BA21-FF8A-4F2D-BCF7-3E4B094D4108}" srcId="{924C1BE0-0972-4D40-AB47-BAC008BF7491}" destId="{9872E62C-B2E8-4CAC-87BD-C7DC216DC395}" srcOrd="0" destOrd="0" parTransId="{BE9B87F7-1C91-4C73-ADEF-F2561FEFD692}" sibTransId="{6A859E86-4A2B-4273-95C0-2552FB1FCFC5}"/>
    <dgm:cxn modelId="{F83E2D31-AE6D-4C28-9888-676CFCB2E3A4}" type="presOf" srcId="{9417527A-3EC1-4B1D-8E50-DB265D6C46EE}" destId="{52DABAFC-1EB0-49FD-98C6-DE00AF4DED8D}" srcOrd="0" destOrd="0" presId="urn:microsoft.com/office/officeart/2005/8/layout/pyramid2"/>
    <dgm:cxn modelId="{6C7F6631-9FDE-4593-8C31-B85F01DBC72D}" type="presOf" srcId="{9872E62C-B2E8-4CAC-87BD-C7DC216DC395}" destId="{248C1B43-62E8-445D-A40C-D3FCEC641547}" srcOrd="0" destOrd="0" presId="urn:microsoft.com/office/officeart/2005/8/layout/pyramid2"/>
    <dgm:cxn modelId="{54056D6E-E914-4079-9A0A-ACD3D27C073F}" srcId="{924C1BE0-0972-4D40-AB47-BAC008BF7491}" destId="{8E673D46-3F53-4EC9-BCBF-50B36AE75299}" srcOrd="3" destOrd="0" parTransId="{12780729-B9F8-411C-8C54-6F31831E4BAD}" sibTransId="{67638FC2-B970-434C-ABAD-88F6C109E427}"/>
    <dgm:cxn modelId="{D339595A-A8CA-48AA-B354-8748D44DE34C}" type="presOf" srcId="{8E673D46-3F53-4EC9-BCBF-50B36AE75299}" destId="{C974E4F4-5274-4B40-BBF1-1300CD487F17}" srcOrd="0" destOrd="0" presId="urn:microsoft.com/office/officeart/2005/8/layout/pyramid2"/>
    <dgm:cxn modelId="{BBBB6BA8-C9A1-4D26-9C9A-78EA21274B06}" srcId="{924C1BE0-0972-4D40-AB47-BAC008BF7491}" destId="{70DC447E-D94A-4712-BF3C-3216CCAFDC5F}" srcOrd="1" destOrd="0" parTransId="{85493CD1-C2FC-462D-850B-28C0C38FBB0C}" sibTransId="{E256AE4F-5671-4074-A7E7-1C543534E030}"/>
    <dgm:cxn modelId="{3B7B6AC3-9328-4093-A5E6-85588C67DDD1}" srcId="{924C1BE0-0972-4D40-AB47-BAC008BF7491}" destId="{9417527A-3EC1-4B1D-8E50-DB265D6C46EE}" srcOrd="4" destOrd="0" parTransId="{5AFCB994-EB29-4E04-97F1-88629A6F0586}" sibTransId="{01A6E849-C0E5-459F-8058-A04118206FAC}"/>
    <dgm:cxn modelId="{DB2D16C6-38A2-46EA-93B0-A54B92F300F9}" type="presOf" srcId="{70DC447E-D94A-4712-BF3C-3216CCAFDC5F}" destId="{61022243-E914-4499-9CF0-6978A85A1466}" srcOrd="0" destOrd="0" presId="urn:microsoft.com/office/officeart/2005/8/layout/pyramid2"/>
    <dgm:cxn modelId="{3DF3E0FA-8F81-4044-87B7-33804DF6499D}" srcId="{924C1BE0-0972-4D40-AB47-BAC008BF7491}" destId="{975A1469-C7B4-43BB-9377-F4E734D6DE00}" srcOrd="2" destOrd="0" parTransId="{F7C5B168-F931-4208-A953-4F5E810FB70C}" sibTransId="{B8B611A5-229B-4F82-ABB9-29E124E18ECA}"/>
    <dgm:cxn modelId="{C270D1CE-9C02-4F32-8189-09E5B762A910}" type="presParOf" srcId="{DA971B49-770C-4D24-9CA1-7FCEFA5B5459}" destId="{115DC9A8-252A-4D75-95E0-D847AD17454B}" srcOrd="0" destOrd="0" presId="urn:microsoft.com/office/officeart/2005/8/layout/pyramid2"/>
    <dgm:cxn modelId="{A7B7AAE6-93B8-4F44-A00A-5548D044172D}" type="presParOf" srcId="{DA971B49-770C-4D24-9CA1-7FCEFA5B5459}" destId="{D93D83A6-27B3-4232-96E0-4C684812618F}" srcOrd="1" destOrd="0" presId="urn:microsoft.com/office/officeart/2005/8/layout/pyramid2"/>
    <dgm:cxn modelId="{B61EE2D6-9F71-41FF-BB8E-BBD3406E9155}" type="presParOf" srcId="{D93D83A6-27B3-4232-96E0-4C684812618F}" destId="{248C1B43-62E8-445D-A40C-D3FCEC641547}" srcOrd="0" destOrd="0" presId="urn:microsoft.com/office/officeart/2005/8/layout/pyramid2"/>
    <dgm:cxn modelId="{B0BE3C6B-18BE-4E60-AE3C-D3D9E4307F51}" type="presParOf" srcId="{D93D83A6-27B3-4232-96E0-4C684812618F}" destId="{0B8DC716-C3A6-4D63-BE83-418CE131DA58}" srcOrd="1" destOrd="0" presId="urn:microsoft.com/office/officeart/2005/8/layout/pyramid2"/>
    <dgm:cxn modelId="{4E827190-969E-42B6-AA95-7DE6B13D9E7E}" type="presParOf" srcId="{D93D83A6-27B3-4232-96E0-4C684812618F}" destId="{61022243-E914-4499-9CF0-6978A85A1466}" srcOrd="2" destOrd="0" presId="urn:microsoft.com/office/officeart/2005/8/layout/pyramid2"/>
    <dgm:cxn modelId="{D840856A-5914-402C-96A7-6C154E6737D7}" type="presParOf" srcId="{D93D83A6-27B3-4232-96E0-4C684812618F}" destId="{6E7629BA-9415-404C-B2E9-B0772E743F34}" srcOrd="3" destOrd="0" presId="urn:microsoft.com/office/officeart/2005/8/layout/pyramid2"/>
    <dgm:cxn modelId="{81ED5107-F722-4E79-ACE9-EC1DD4A2C9A9}" type="presParOf" srcId="{D93D83A6-27B3-4232-96E0-4C684812618F}" destId="{01E4A47D-B44B-4550-91E8-8721B6694084}" srcOrd="4" destOrd="0" presId="urn:microsoft.com/office/officeart/2005/8/layout/pyramid2"/>
    <dgm:cxn modelId="{D2E5BEDB-FC73-4A7A-A525-22796FC09614}" type="presParOf" srcId="{D93D83A6-27B3-4232-96E0-4C684812618F}" destId="{6B9F8AF1-98A7-4476-B34F-23E5C767950D}" srcOrd="5" destOrd="0" presId="urn:microsoft.com/office/officeart/2005/8/layout/pyramid2"/>
    <dgm:cxn modelId="{109AF290-4A66-4E4A-B48A-AE98D016CD21}" type="presParOf" srcId="{D93D83A6-27B3-4232-96E0-4C684812618F}" destId="{C974E4F4-5274-4B40-BBF1-1300CD487F17}" srcOrd="6" destOrd="0" presId="urn:microsoft.com/office/officeart/2005/8/layout/pyramid2"/>
    <dgm:cxn modelId="{D35EF022-B044-41A5-AD08-714DDAAA3FA1}" type="presParOf" srcId="{D93D83A6-27B3-4232-96E0-4C684812618F}" destId="{1AA5E0AF-223D-40E8-A764-B953596CF6A3}" srcOrd="7" destOrd="0" presId="urn:microsoft.com/office/officeart/2005/8/layout/pyramid2"/>
    <dgm:cxn modelId="{D65598D8-DCA4-4B4D-AA23-6CD2C7E0073A}" type="presParOf" srcId="{D93D83A6-27B3-4232-96E0-4C684812618F}" destId="{52DABAFC-1EB0-49FD-98C6-DE00AF4DED8D}" srcOrd="8" destOrd="0" presId="urn:microsoft.com/office/officeart/2005/8/layout/pyramid2"/>
    <dgm:cxn modelId="{5D947E7A-B47C-4110-836A-8D2900CF4004}" type="presParOf" srcId="{D93D83A6-27B3-4232-96E0-4C684812618F}" destId="{1F05CD54-0E64-4FF3-B61A-F2D17531D2C0}"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DC9A8-252A-4D75-95E0-D847AD17454B}">
      <dsp:nvSpPr>
        <dsp:cNvPr id="0" name=""/>
        <dsp:cNvSpPr/>
      </dsp:nvSpPr>
      <dsp:spPr>
        <a:xfrm>
          <a:off x="948266" y="0"/>
          <a:ext cx="5418667" cy="5418667"/>
        </a:xfrm>
        <a:prstGeom prst="triangl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8C1B43-62E8-445D-A40C-D3FCEC641547}">
      <dsp:nvSpPr>
        <dsp:cNvPr id="0" name=""/>
        <dsp:cNvSpPr/>
      </dsp:nvSpPr>
      <dsp:spPr>
        <a:xfrm>
          <a:off x="3657599" y="542395"/>
          <a:ext cx="3522133" cy="770466"/>
        </a:xfrm>
        <a:prstGeom prst="round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Enhancement</a:t>
          </a:r>
        </a:p>
      </dsp:txBody>
      <dsp:txXfrm>
        <a:off x="3695210" y="580006"/>
        <a:ext cx="3446911" cy="695244"/>
      </dsp:txXfrm>
    </dsp:sp>
    <dsp:sp modelId="{61022243-E914-4499-9CF0-6978A85A1466}">
      <dsp:nvSpPr>
        <dsp:cNvPr id="0" name=""/>
        <dsp:cNvSpPr/>
      </dsp:nvSpPr>
      <dsp:spPr>
        <a:xfrm>
          <a:off x="3657599" y="1409170"/>
          <a:ext cx="3522133" cy="770466"/>
        </a:xfrm>
        <a:prstGeom prst="round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Adoption</a:t>
          </a:r>
        </a:p>
      </dsp:txBody>
      <dsp:txXfrm>
        <a:off x="3695210" y="1446781"/>
        <a:ext cx="3446911" cy="695244"/>
      </dsp:txXfrm>
    </dsp:sp>
    <dsp:sp modelId="{01E4A47D-B44B-4550-91E8-8721B6694084}">
      <dsp:nvSpPr>
        <dsp:cNvPr id="0" name=""/>
        <dsp:cNvSpPr/>
      </dsp:nvSpPr>
      <dsp:spPr>
        <a:xfrm>
          <a:off x="3657599" y="2275945"/>
          <a:ext cx="3522133" cy="770466"/>
        </a:xfrm>
        <a:prstGeom prst="round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Iteration/Struggle</a:t>
          </a:r>
        </a:p>
      </dsp:txBody>
      <dsp:txXfrm>
        <a:off x="3695210" y="2313556"/>
        <a:ext cx="3446911" cy="695244"/>
      </dsp:txXfrm>
    </dsp:sp>
    <dsp:sp modelId="{C974E4F4-5274-4B40-BBF1-1300CD487F17}">
      <dsp:nvSpPr>
        <dsp:cNvPr id="0" name=""/>
        <dsp:cNvSpPr/>
      </dsp:nvSpPr>
      <dsp:spPr>
        <a:xfrm>
          <a:off x="3657599" y="3142721"/>
          <a:ext cx="3522133" cy="770466"/>
        </a:xfrm>
        <a:prstGeom prst="round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Experimentation</a:t>
          </a:r>
        </a:p>
      </dsp:txBody>
      <dsp:txXfrm>
        <a:off x="3695210" y="3180332"/>
        <a:ext cx="3446911" cy="695244"/>
      </dsp:txXfrm>
    </dsp:sp>
    <dsp:sp modelId="{52DABAFC-1EB0-49FD-98C6-DE00AF4DED8D}">
      <dsp:nvSpPr>
        <dsp:cNvPr id="0" name=""/>
        <dsp:cNvSpPr/>
      </dsp:nvSpPr>
      <dsp:spPr>
        <a:xfrm>
          <a:off x="3657599" y="4009496"/>
          <a:ext cx="3522133" cy="770466"/>
        </a:xfrm>
        <a:prstGeom prst="round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Research</a:t>
          </a:r>
          <a:br>
            <a:rPr lang="en-US" sz="1900" kern="1200" dirty="0"/>
          </a:br>
          <a:endParaRPr lang="en-US" sz="1900" kern="1200" dirty="0"/>
        </a:p>
      </dsp:txBody>
      <dsp:txXfrm>
        <a:off x="3695210" y="4047107"/>
        <a:ext cx="3446911" cy="69524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6A4B31-515B-1944-4D98-B79E490A49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D83E6BC-45BB-95A7-2448-214AEC6A86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634E8A-BE32-4C18-BE44-2C832AFBD2A9}" type="datetimeFigureOut">
              <a:rPr lang="en-US" smtClean="0"/>
              <a:t>8/29/2024</a:t>
            </a:fld>
            <a:endParaRPr lang="en-US"/>
          </a:p>
        </p:txBody>
      </p:sp>
      <p:sp>
        <p:nvSpPr>
          <p:cNvPr id="4" name="Footer Placeholder 3">
            <a:extLst>
              <a:ext uri="{FF2B5EF4-FFF2-40B4-BE49-F238E27FC236}">
                <a16:creationId xmlns:a16="http://schemas.microsoft.com/office/drawing/2014/main" id="{8F231F75-B769-D124-6939-C294B0B44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237B11-C18E-5946-3581-502F0FEEA8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A11FCA-42A4-4B7E-B9D4-1A3D7EF265B0}" type="slidenum">
              <a:rPr lang="en-US" smtClean="0"/>
              <a:t>‹#›</a:t>
            </a:fld>
            <a:endParaRPr lang="en-US"/>
          </a:p>
        </p:txBody>
      </p:sp>
    </p:spTree>
    <p:extLst>
      <p:ext uri="{BB962C8B-B14F-4D97-AF65-F5344CB8AC3E}">
        <p14:creationId xmlns:p14="http://schemas.microsoft.com/office/powerpoint/2010/main" val="436853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85624-D691-904D-A55E-2252A2605D48}"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5484D-0F6B-2A48-8B36-3A3BD2650E8B}" type="slidenum">
              <a:rPr lang="en-US" smtClean="0"/>
              <a:t>‹#›</a:t>
            </a:fld>
            <a:endParaRPr lang="en-US"/>
          </a:p>
        </p:txBody>
      </p:sp>
    </p:spTree>
    <p:extLst>
      <p:ext uri="{BB962C8B-B14F-4D97-AF65-F5344CB8AC3E}">
        <p14:creationId xmlns:p14="http://schemas.microsoft.com/office/powerpoint/2010/main" val="223389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375425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75484D-0F6B-2A48-8B36-3A3BD2650E8B}" type="slidenum">
              <a:rPr lang="en-US" smtClean="0"/>
              <a:t>22</a:t>
            </a:fld>
            <a:endParaRPr lang="en-US"/>
          </a:p>
        </p:txBody>
      </p:sp>
    </p:spTree>
    <p:extLst>
      <p:ext uri="{BB962C8B-B14F-4D97-AF65-F5344CB8AC3E}">
        <p14:creationId xmlns:p14="http://schemas.microsoft.com/office/powerpoint/2010/main" val="109415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01481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7977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0223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48992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952407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6736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262311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C1CF-11E1-0256-7C9D-737CC9035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EDB89A-5783-7BFD-2010-F215CE13B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CB736-6488-9A2C-A995-C0A960179CF5}"/>
              </a:ext>
            </a:extLst>
          </p:cNvPr>
          <p:cNvSpPr>
            <a:spLocks noGrp="1"/>
          </p:cNvSpPr>
          <p:nvPr>
            <p:ph type="dt" sz="half" idx="10"/>
          </p:nvPr>
        </p:nvSpPr>
        <p:spPr/>
        <p:txBody>
          <a:bodyPr/>
          <a:lstStyle/>
          <a:p>
            <a:fld id="{B09A09A3-F5E8-2741-8321-D8C89714CC2D}" type="datetime1">
              <a:rPr lang="en-US" smtClean="0"/>
              <a:t>8/29/2024</a:t>
            </a:fld>
            <a:endParaRPr lang="en-US"/>
          </a:p>
        </p:txBody>
      </p:sp>
      <p:sp>
        <p:nvSpPr>
          <p:cNvPr id="5" name="Footer Placeholder 4">
            <a:extLst>
              <a:ext uri="{FF2B5EF4-FFF2-40B4-BE49-F238E27FC236}">
                <a16:creationId xmlns:a16="http://schemas.microsoft.com/office/drawing/2014/main" id="{62E4CF2A-7E22-97A8-49D8-EA368D66B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EA636-7DAC-693E-4F1F-ABB0968DE546}"/>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378871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E0BE-DC98-6C8D-21C7-278069859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E68B1B-FEB5-860B-1401-35B21F1FC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47544-CF59-BA1D-1A10-9F1F4BA429C3}"/>
              </a:ext>
            </a:extLst>
          </p:cNvPr>
          <p:cNvSpPr>
            <a:spLocks noGrp="1"/>
          </p:cNvSpPr>
          <p:nvPr>
            <p:ph type="dt" sz="half" idx="10"/>
          </p:nvPr>
        </p:nvSpPr>
        <p:spPr/>
        <p:txBody>
          <a:bodyPr/>
          <a:lstStyle/>
          <a:p>
            <a:fld id="{31586A33-9F71-F547-9739-5F1F42CAD5C3}" type="datetime1">
              <a:rPr lang="en-US" smtClean="0"/>
              <a:t>8/29/2024</a:t>
            </a:fld>
            <a:endParaRPr lang="en-US"/>
          </a:p>
        </p:txBody>
      </p:sp>
      <p:sp>
        <p:nvSpPr>
          <p:cNvPr id="5" name="Footer Placeholder 4">
            <a:extLst>
              <a:ext uri="{FF2B5EF4-FFF2-40B4-BE49-F238E27FC236}">
                <a16:creationId xmlns:a16="http://schemas.microsoft.com/office/drawing/2014/main" id="{EEE2440A-AC0A-FA19-02DD-9EA381975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3F397-C461-7AEB-CE23-0489EA389F94}"/>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182677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3474C-4F54-D3FA-D12B-CAE6ACE03C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58F162-56EE-9FAA-D52E-C2C36712B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C8878-4B02-9DDA-5DD4-C418DC94F9AE}"/>
              </a:ext>
            </a:extLst>
          </p:cNvPr>
          <p:cNvSpPr>
            <a:spLocks noGrp="1"/>
          </p:cNvSpPr>
          <p:nvPr>
            <p:ph type="dt" sz="half" idx="10"/>
          </p:nvPr>
        </p:nvSpPr>
        <p:spPr/>
        <p:txBody>
          <a:bodyPr/>
          <a:lstStyle/>
          <a:p>
            <a:fld id="{F1E7F3BE-5AE3-A04E-8A27-28AFC843588A}" type="datetime1">
              <a:rPr lang="en-US" smtClean="0"/>
              <a:t>8/29/2024</a:t>
            </a:fld>
            <a:endParaRPr lang="en-US"/>
          </a:p>
        </p:txBody>
      </p:sp>
      <p:sp>
        <p:nvSpPr>
          <p:cNvPr id="5" name="Footer Placeholder 4">
            <a:extLst>
              <a:ext uri="{FF2B5EF4-FFF2-40B4-BE49-F238E27FC236}">
                <a16:creationId xmlns:a16="http://schemas.microsoft.com/office/drawing/2014/main" id="{03670270-4ACF-E221-28FE-1DDE44F36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1142C-5D29-C091-82C7-63304B21BB33}"/>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247969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44ED-D037-E4AC-5EE0-667AD571B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29884-DD9C-AF8C-C8A6-F518EF6FAE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44BAB-5131-077C-4101-F985C99B47A8}"/>
              </a:ext>
            </a:extLst>
          </p:cNvPr>
          <p:cNvSpPr>
            <a:spLocks noGrp="1"/>
          </p:cNvSpPr>
          <p:nvPr>
            <p:ph type="dt" sz="half" idx="10"/>
          </p:nvPr>
        </p:nvSpPr>
        <p:spPr/>
        <p:txBody>
          <a:bodyPr/>
          <a:lstStyle/>
          <a:p>
            <a:fld id="{B40A5B2E-510B-C744-86BE-758BBA9D480F}" type="datetime1">
              <a:rPr lang="en-US" smtClean="0"/>
              <a:t>8/29/2024</a:t>
            </a:fld>
            <a:endParaRPr lang="en-US"/>
          </a:p>
        </p:txBody>
      </p:sp>
      <p:sp>
        <p:nvSpPr>
          <p:cNvPr id="5" name="Footer Placeholder 4">
            <a:extLst>
              <a:ext uri="{FF2B5EF4-FFF2-40B4-BE49-F238E27FC236}">
                <a16:creationId xmlns:a16="http://schemas.microsoft.com/office/drawing/2014/main" id="{08D2359E-9EB7-BD25-FFF0-C577EB31F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CF2D-BD70-E9C1-46AF-EFBC313C5707}"/>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2177327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A962-4EDB-C351-0BB4-B8297B2285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EDA8D3-3FFD-9C4E-D894-A12C5720E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136D0-8D9F-717A-D3F5-F58E80669F86}"/>
              </a:ext>
            </a:extLst>
          </p:cNvPr>
          <p:cNvSpPr>
            <a:spLocks noGrp="1"/>
          </p:cNvSpPr>
          <p:nvPr>
            <p:ph type="dt" sz="half" idx="10"/>
          </p:nvPr>
        </p:nvSpPr>
        <p:spPr/>
        <p:txBody>
          <a:bodyPr/>
          <a:lstStyle/>
          <a:p>
            <a:fld id="{CD880E68-5854-3E4A-8D3A-15AAACAD7097}" type="datetime1">
              <a:rPr lang="en-US" smtClean="0"/>
              <a:t>8/29/2024</a:t>
            </a:fld>
            <a:endParaRPr lang="en-US"/>
          </a:p>
        </p:txBody>
      </p:sp>
      <p:sp>
        <p:nvSpPr>
          <p:cNvPr id="5" name="Footer Placeholder 4">
            <a:extLst>
              <a:ext uri="{FF2B5EF4-FFF2-40B4-BE49-F238E27FC236}">
                <a16:creationId xmlns:a16="http://schemas.microsoft.com/office/drawing/2014/main" id="{589CB442-9410-4F90-CBDD-C6F8A3340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46603-7583-B248-341F-AC08B48FD583}"/>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593918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4500-292C-26FC-FEAD-4FE3946768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355FF-E3A6-23CF-9904-9E40359D5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127751-1C6F-739C-F1B2-FECA6D2513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A2E086-D3A0-B836-98E6-DE9A95B28497}"/>
              </a:ext>
            </a:extLst>
          </p:cNvPr>
          <p:cNvSpPr>
            <a:spLocks noGrp="1"/>
          </p:cNvSpPr>
          <p:nvPr>
            <p:ph type="dt" sz="half" idx="10"/>
          </p:nvPr>
        </p:nvSpPr>
        <p:spPr/>
        <p:txBody>
          <a:bodyPr/>
          <a:lstStyle/>
          <a:p>
            <a:fld id="{88214E4A-2B02-934C-9C12-DAA575E16ACC}" type="datetime1">
              <a:rPr lang="en-US" smtClean="0"/>
              <a:t>8/29/2024</a:t>
            </a:fld>
            <a:endParaRPr lang="en-US"/>
          </a:p>
        </p:txBody>
      </p:sp>
      <p:sp>
        <p:nvSpPr>
          <p:cNvPr id="6" name="Footer Placeholder 5">
            <a:extLst>
              <a:ext uri="{FF2B5EF4-FFF2-40B4-BE49-F238E27FC236}">
                <a16:creationId xmlns:a16="http://schemas.microsoft.com/office/drawing/2014/main" id="{B7B0842A-5B4F-5D21-6B14-F7AC93008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AC5E3-7FA4-DC4B-8B4F-2342E29355D5}"/>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420820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1A6C-8F8C-1A8A-48DA-8E5149EEB9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700D04-82DE-B72F-BAC2-E41A36B83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83C84B-151F-8F03-4DBB-99CEFFEF67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197D4D-18E2-43A8-5EC6-6F7D33294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9809A-E8C0-5E6F-CBC2-A88842D59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FE85B2-6E65-6702-885B-C36EAF2EA2C2}"/>
              </a:ext>
            </a:extLst>
          </p:cNvPr>
          <p:cNvSpPr>
            <a:spLocks noGrp="1"/>
          </p:cNvSpPr>
          <p:nvPr>
            <p:ph type="dt" sz="half" idx="10"/>
          </p:nvPr>
        </p:nvSpPr>
        <p:spPr/>
        <p:txBody>
          <a:bodyPr/>
          <a:lstStyle/>
          <a:p>
            <a:fld id="{6F60BBE7-AE81-9A45-B818-F0ABB78977AD}" type="datetime1">
              <a:rPr lang="en-US" smtClean="0"/>
              <a:t>8/29/2024</a:t>
            </a:fld>
            <a:endParaRPr lang="en-US"/>
          </a:p>
        </p:txBody>
      </p:sp>
      <p:sp>
        <p:nvSpPr>
          <p:cNvPr id="8" name="Footer Placeholder 7">
            <a:extLst>
              <a:ext uri="{FF2B5EF4-FFF2-40B4-BE49-F238E27FC236}">
                <a16:creationId xmlns:a16="http://schemas.microsoft.com/office/drawing/2014/main" id="{C2E9F65A-C066-FC47-66D8-03F0474D7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F55191-F582-0999-D5B9-7EE2DC7557AA}"/>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199248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2137-6A70-5F0A-6E27-E907273F2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50D5B9-1496-8549-4F39-3AF6D72038A9}"/>
              </a:ext>
            </a:extLst>
          </p:cNvPr>
          <p:cNvSpPr>
            <a:spLocks noGrp="1"/>
          </p:cNvSpPr>
          <p:nvPr>
            <p:ph type="dt" sz="half" idx="10"/>
          </p:nvPr>
        </p:nvSpPr>
        <p:spPr/>
        <p:txBody>
          <a:bodyPr/>
          <a:lstStyle/>
          <a:p>
            <a:fld id="{C9880DC8-9D08-9A4E-AA19-CDF713A29F21}" type="datetime1">
              <a:rPr lang="en-US" smtClean="0"/>
              <a:t>8/29/2024</a:t>
            </a:fld>
            <a:endParaRPr lang="en-US"/>
          </a:p>
        </p:txBody>
      </p:sp>
      <p:sp>
        <p:nvSpPr>
          <p:cNvPr id="4" name="Footer Placeholder 3">
            <a:extLst>
              <a:ext uri="{FF2B5EF4-FFF2-40B4-BE49-F238E27FC236}">
                <a16:creationId xmlns:a16="http://schemas.microsoft.com/office/drawing/2014/main" id="{5FB77BB8-F442-9E97-59DD-62C1BE7A0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39550-D308-136D-A760-52BC30BDE5F4}"/>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135599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15FEE-6FCE-DF65-EC04-CF37AAD2E0B7}"/>
              </a:ext>
            </a:extLst>
          </p:cNvPr>
          <p:cNvSpPr>
            <a:spLocks noGrp="1"/>
          </p:cNvSpPr>
          <p:nvPr>
            <p:ph type="dt" sz="half" idx="10"/>
          </p:nvPr>
        </p:nvSpPr>
        <p:spPr/>
        <p:txBody>
          <a:bodyPr/>
          <a:lstStyle/>
          <a:p>
            <a:fld id="{12D298AA-E257-9B4C-9A72-9E3DCB003E6C}" type="datetime1">
              <a:rPr lang="en-US" smtClean="0"/>
              <a:t>8/29/2024</a:t>
            </a:fld>
            <a:endParaRPr lang="en-US"/>
          </a:p>
        </p:txBody>
      </p:sp>
      <p:sp>
        <p:nvSpPr>
          <p:cNvPr id="3" name="Footer Placeholder 2">
            <a:extLst>
              <a:ext uri="{FF2B5EF4-FFF2-40B4-BE49-F238E27FC236}">
                <a16:creationId xmlns:a16="http://schemas.microsoft.com/office/drawing/2014/main" id="{E8DFBC5A-917A-742B-93B3-51D8E0612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48142-17FD-9839-108E-85A9A1DC39A3}"/>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109118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4B2D-BEB1-8474-1991-908F1AF80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427E1-6823-DC7A-A42A-0738A13CF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00DBA-B774-A839-A8D8-A92391AA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233D5-B18C-E310-677C-A2EA45B1B89E}"/>
              </a:ext>
            </a:extLst>
          </p:cNvPr>
          <p:cNvSpPr>
            <a:spLocks noGrp="1"/>
          </p:cNvSpPr>
          <p:nvPr>
            <p:ph type="dt" sz="half" idx="10"/>
          </p:nvPr>
        </p:nvSpPr>
        <p:spPr/>
        <p:txBody>
          <a:bodyPr/>
          <a:lstStyle/>
          <a:p>
            <a:fld id="{54751B04-6A13-4341-852B-7A278FB2546E}" type="datetime1">
              <a:rPr lang="en-US" smtClean="0"/>
              <a:t>8/29/2024</a:t>
            </a:fld>
            <a:endParaRPr lang="en-US"/>
          </a:p>
        </p:txBody>
      </p:sp>
      <p:sp>
        <p:nvSpPr>
          <p:cNvPr id="6" name="Footer Placeholder 5">
            <a:extLst>
              <a:ext uri="{FF2B5EF4-FFF2-40B4-BE49-F238E27FC236}">
                <a16:creationId xmlns:a16="http://schemas.microsoft.com/office/drawing/2014/main" id="{53947533-7DB1-0E4A-C0A6-2E9190E9B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ED81C-D6FA-E4A0-9C4B-E08711B6C0F0}"/>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56558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D393-8702-C518-D1F6-FE8A307AE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1492A9-A8F6-4FD9-C02D-8F6205DE8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F016F-0559-424E-03DA-D3A741511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E4060-AFB2-9AF3-64FC-F41737476C01}"/>
              </a:ext>
            </a:extLst>
          </p:cNvPr>
          <p:cNvSpPr>
            <a:spLocks noGrp="1"/>
          </p:cNvSpPr>
          <p:nvPr>
            <p:ph type="dt" sz="half" idx="10"/>
          </p:nvPr>
        </p:nvSpPr>
        <p:spPr/>
        <p:txBody>
          <a:bodyPr/>
          <a:lstStyle/>
          <a:p>
            <a:fld id="{ED19CD0B-ACBF-F248-A2F0-3A420DFD8F84}" type="datetime1">
              <a:rPr lang="en-US" smtClean="0"/>
              <a:t>8/29/2024</a:t>
            </a:fld>
            <a:endParaRPr lang="en-US"/>
          </a:p>
        </p:txBody>
      </p:sp>
      <p:sp>
        <p:nvSpPr>
          <p:cNvPr id="6" name="Footer Placeholder 5">
            <a:extLst>
              <a:ext uri="{FF2B5EF4-FFF2-40B4-BE49-F238E27FC236}">
                <a16:creationId xmlns:a16="http://schemas.microsoft.com/office/drawing/2014/main" id="{7ECF2F3C-4FBE-FE63-25AD-540AAAB1E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44CD2-DD62-DF04-A3A9-F042342C8B26}"/>
              </a:ext>
            </a:extLst>
          </p:cNvPr>
          <p:cNvSpPr>
            <a:spLocks noGrp="1"/>
          </p:cNvSpPr>
          <p:nvPr>
            <p:ph type="sldNum" sz="quarter" idx="12"/>
          </p:nvPr>
        </p:nvSpPr>
        <p:spPr/>
        <p:txBody>
          <a:bodyPr/>
          <a:lstStyle/>
          <a:p>
            <a:fld id="{78303568-7AC9-D94F-8712-E3E38BA2EFDB}" type="slidenum">
              <a:rPr lang="en-US" smtClean="0"/>
              <a:t>‹#›</a:t>
            </a:fld>
            <a:endParaRPr lang="en-US"/>
          </a:p>
        </p:txBody>
      </p:sp>
    </p:spTree>
    <p:extLst>
      <p:ext uri="{BB962C8B-B14F-4D97-AF65-F5344CB8AC3E}">
        <p14:creationId xmlns:p14="http://schemas.microsoft.com/office/powerpoint/2010/main" val="418811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BB5C7-0F68-FF9F-1E09-ADE9341E3B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63F20D-B99E-ECB9-5351-B8A6618A1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E3B06-7B04-A946-9E23-0881E9075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453E9-DBCD-7944-88E8-8280B12D3479}" type="datetime1">
              <a:rPr lang="en-US" smtClean="0"/>
              <a:t>8/29/2024</a:t>
            </a:fld>
            <a:endParaRPr lang="en-US"/>
          </a:p>
        </p:txBody>
      </p:sp>
      <p:sp>
        <p:nvSpPr>
          <p:cNvPr id="5" name="Footer Placeholder 4">
            <a:extLst>
              <a:ext uri="{FF2B5EF4-FFF2-40B4-BE49-F238E27FC236}">
                <a16:creationId xmlns:a16="http://schemas.microsoft.com/office/drawing/2014/main" id="{863A8359-6DA5-7E82-1DBA-4121B3891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A9D118-87CB-31D8-0336-3C55D615E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03568-7AC9-D94F-8712-E3E38BA2EFDB}" type="slidenum">
              <a:rPr lang="en-US" smtClean="0"/>
              <a:t>‹#›</a:t>
            </a:fld>
            <a:endParaRPr lang="en-US"/>
          </a:p>
        </p:txBody>
      </p:sp>
    </p:spTree>
    <p:extLst>
      <p:ext uri="{BB962C8B-B14F-4D97-AF65-F5344CB8AC3E}">
        <p14:creationId xmlns:p14="http://schemas.microsoft.com/office/powerpoint/2010/main" val="2991216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2" r:id="rId4"/>
    <p:sldLayoutId id="2147483685" r:id="rId5"/>
    <p:sldLayoutId id="2147483666" r:id="rId6"/>
    <p:sldLayoutId id="2147483684" r:id="rId7"/>
    <p:sldLayoutId id="2147483668" r:id="rId8"/>
    <p:sldLayoutId id="2147483678" r:id="rId9"/>
    <p:sldLayoutId id="2147483679" r:id="rId10"/>
    <p:sldLayoutId id="21474836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52" r:id="rId4"/>
    <p:sldLayoutId id="214748368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C489-084A-306E-7DAE-8B8E0CBC81ED}"/>
              </a:ext>
            </a:extLst>
          </p:cNvPr>
          <p:cNvSpPr>
            <a:spLocks noGrp="1"/>
          </p:cNvSpPr>
          <p:nvPr>
            <p:ph type="ctrTitle"/>
          </p:nvPr>
        </p:nvSpPr>
        <p:spPr/>
        <p:txBody>
          <a:bodyPr/>
          <a:lstStyle/>
          <a:p>
            <a:r>
              <a:rPr lang="en-US" dirty="0"/>
              <a:t>Anatomy of the Case</a:t>
            </a:r>
          </a:p>
        </p:txBody>
      </p:sp>
      <p:sp>
        <p:nvSpPr>
          <p:cNvPr id="3" name="Subtitle 2">
            <a:extLst>
              <a:ext uri="{FF2B5EF4-FFF2-40B4-BE49-F238E27FC236}">
                <a16:creationId xmlns:a16="http://schemas.microsoft.com/office/drawing/2014/main" id="{99FE7C68-41F1-57C8-4358-7273EDC788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722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Experimentation Stage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7"/>
            <a:ext cx="8302325" cy="3036831"/>
          </a:xfrm>
        </p:spPr>
        <p:txBody>
          <a:bodyPr>
            <a:normAutofit/>
          </a:bodyPr>
          <a:lstStyle/>
          <a:p>
            <a:r>
              <a:rPr lang="en-US" dirty="0"/>
              <a:t>Characteristics</a:t>
            </a:r>
          </a:p>
          <a:p>
            <a:pPr lvl="1"/>
            <a:r>
              <a:rPr lang="en-US" dirty="0"/>
              <a:t>Small scale projects are launched. </a:t>
            </a:r>
          </a:p>
          <a:p>
            <a:pPr lvl="1"/>
            <a:r>
              <a:rPr lang="en-US" dirty="0"/>
              <a:t>Study of feasibility and impact based on pilot projects.</a:t>
            </a:r>
          </a:p>
          <a:p>
            <a:pPr lvl="1"/>
            <a:r>
              <a:rPr lang="en-US" dirty="0"/>
              <a:t>Learnings include human resource needs to scale.</a:t>
            </a:r>
          </a:p>
          <a:p>
            <a:pPr lvl="1"/>
            <a:r>
              <a:rPr lang="en-US" dirty="0"/>
              <a:t>You are building a framework for testing/learning/scaling</a:t>
            </a:r>
          </a:p>
          <a:p>
            <a:pPr lvl="1"/>
            <a:r>
              <a:rPr lang="en-US" dirty="0"/>
              <a:t>You have a robust data management process in place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6111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Iteration and Struggle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7"/>
            <a:ext cx="8302325" cy="3036831"/>
          </a:xfrm>
        </p:spPr>
        <p:txBody>
          <a:bodyPr>
            <a:normAutofit/>
          </a:bodyPr>
          <a:lstStyle/>
          <a:p>
            <a:r>
              <a:rPr lang="en-US" dirty="0"/>
              <a:t>Characteristics</a:t>
            </a:r>
          </a:p>
          <a:p>
            <a:pPr lvl="1"/>
            <a:r>
              <a:rPr lang="en-US" dirty="0"/>
              <a:t>As you scale you see the holes in your model – life in the wild.</a:t>
            </a:r>
          </a:p>
          <a:p>
            <a:pPr lvl="1"/>
            <a:r>
              <a:rPr lang="en-US" dirty="0"/>
              <a:t>Prediction of impact not always what you thought.</a:t>
            </a:r>
          </a:p>
          <a:p>
            <a:pPr lvl="1"/>
            <a:r>
              <a:rPr lang="en-US" dirty="0"/>
              <a:t>It’s hard to get people on board and trained up.</a:t>
            </a:r>
          </a:p>
          <a:p>
            <a:pPr lvl="1"/>
            <a:r>
              <a:rPr lang="en-US" dirty="0"/>
              <a:t>You will conduct retrospectives to refine how you scale and apply the results. </a:t>
            </a:r>
          </a:p>
          <a:p>
            <a:pPr lvl="1"/>
            <a:r>
              <a:rPr lang="en-US" dirty="0"/>
              <a:t>You begin to develop more sophisticated models.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9547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Adoption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7"/>
            <a:ext cx="8302325" cy="3036831"/>
          </a:xfrm>
        </p:spPr>
        <p:txBody>
          <a:bodyPr>
            <a:normAutofit/>
          </a:bodyPr>
          <a:lstStyle/>
          <a:p>
            <a:r>
              <a:rPr lang="en-US" dirty="0"/>
              <a:t>Characteristics</a:t>
            </a:r>
          </a:p>
          <a:p>
            <a:pPr lvl="1"/>
            <a:r>
              <a:rPr lang="en-US" dirty="0"/>
              <a:t>As the technology is proven, you begin to traverse the organization</a:t>
            </a:r>
          </a:p>
          <a:p>
            <a:pPr lvl="1"/>
            <a:r>
              <a:rPr lang="en-US" dirty="0"/>
              <a:t>Trust is being built in the org by the humans</a:t>
            </a:r>
          </a:p>
          <a:p>
            <a:pPr lvl="1"/>
            <a:r>
              <a:rPr lang="en-US" dirty="0"/>
              <a:t>Establish integration model with your data management platforms</a:t>
            </a:r>
          </a:p>
          <a:p>
            <a:pPr lvl="1"/>
            <a:r>
              <a:rPr lang="en-US" dirty="0"/>
              <a:t>Scaling new data sources is easier and welcomed</a:t>
            </a:r>
          </a:p>
          <a:p>
            <a:pPr lvl="1"/>
            <a:r>
              <a:rPr lang="en-US" dirty="0"/>
              <a:t>AI is the fabric of the company operations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84379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Enhancement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7"/>
            <a:ext cx="8302325" cy="3036831"/>
          </a:xfrm>
        </p:spPr>
        <p:txBody>
          <a:bodyPr>
            <a:normAutofit/>
          </a:bodyPr>
          <a:lstStyle/>
          <a:p>
            <a:r>
              <a:rPr lang="en-US" dirty="0"/>
              <a:t>Characteristics</a:t>
            </a:r>
          </a:p>
          <a:p>
            <a:pPr lvl="1"/>
            <a:r>
              <a:rPr lang="en-US" dirty="0"/>
              <a:t>AI is deeply embedded in most processes, HR, Ops, Sales, Support</a:t>
            </a:r>
          </a:p>
          <a:p>
            <a:pPr lvl="1"/>
            <a:r>
              <a:rPr lang="en-US" dirty="0"/>
              <a:t>Focus is now on sustaining the growth and the ethical impact of AI</a:t>
            </a:r>
          </a:p>
          <a:p>
            <a:pPr lvl="1"/>
            <a:r>
              <a:rPr lang="en-US" dirty="0"/>
              <a:t>You begin to push the boundaries on the next stages and projects</a:t>
            </a:r>
          </a:p>
          <a:p>
            <a:pPr lvl="1"/>
            <a:r>
              <a:rPr lang="en-US" dirty="0"/>
              <a:t>AI is a full citizen within both IT and the business and results are measured along side human productivity and levers on the balance sheet.</a:t>
            </a:r>
          </a:p>
          <a:p>
            <a:pPr marL="0" lvl="1" indent="0">
              <a:buNone/>
            </a:pP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0773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69594-1888-1E48-155F-8CBE09DA6A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2E73C34-66B8-937E-F610-EDCFBA89FA81}"/>
              </a:ext>
            </a:extLst>
          </p:cNvPr>
          <p:cNvSpPr>
            <a:spLocks noGrp="1"/>
          </p:cNvSpPr>
          <p:nvPr>
            <p:ph sz="half" idx="16"/>
          </p:nvPr>
        </p:nvSpPr>
        <p:spPr/>
        <p:txBody>
          <a:bodyPr/>
          <a:lstStyle/>
          <a:p>
            <a:endParaRPr lang="en-US"/>
          </a:p>
        </p:txBody>
      </p:sp>
      <p:sp>
        <p:nvSpPr>
          <p:cNvPr id="4" name="Table Placeholder 3">
            <a:extLst>
              <a:ext uri="{FF2B5EF4-FFF2-40B4-BE49-F238E27FC236}">
                <a16:creationId xmlns:a16="http://schemas.microsoft.com/office/drawing/2014/main" id="{3F2F849B-7F0B-1B77-363F-66FFA565F786}"/>
              </a:ext>
            </a:extLst>
          </p:cNvPr>
          <p:cNvSpPr>
            <a:spLocks noGrp="1"/>
          </p:cNvSpPr>
          <p:nvPr>
            <p:ph type="tbl"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D14AC957-6AEA-1E69-7CB8-DD094F7082C2}"/>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29637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 Test: Definition and Design</a:t>
            </a:r>
          </a:p>
        </p:txBody>
      </p:sp>
      <p:sp>
        <p:nvSpPr>
          <p:cNvPr id="3" name="Content Placeholder 2"/>
          <p:cNvSpPr>
            <a:spLocks noGrp="1"/>
          </p:cNvSpPr>
          <p:nvPr>
            <p:ph idx="1"/>
          </p:nvPr>
        </p:nvSpPr>
        <p:spPr/>
        <p:txBody>
          <a:bodyPr/>
          <a:lstStyle/>
          <a:p>
            <a:r>
              <a:t>- Parallel Comparison: Population split into groups (A, B, etc.).</a:t>
            </a:r>
          </a:p>
          <a:p>
            <a:r>
              <a:t>- One-time Exposure: Each group exposed to only one treatment.</a:t>
            </a:r>
          </a:p>
          <a:p>
            <a:r>
              <a:t>- Between-Subjects Design: Outcomes compared between different subjects.</a:t>
            </a:r>
          </a:p>
          <a:p>
            <a:r>
              <a:t>- Example: Testing two website layouts.</a:t>
            </a:r>
          </a:p>
        </p:txBody>
      </p:sp>
    </p:spTree>
    <p:extLst>
      <p:ext uri="{BB962C8B-B14F-4D97-AF65-F5344CB8AC3E}">
        <p14:creationId xmlns:p14="http://schemas.microsoft.com/office/powerpoint/2010/main" val="1196913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Switchback Experiment: Definition and Design</a:t>
            </a:r>
          </a:p>
        </p:txBody>
      </p:sp>
      <p:sp>
        <p:nvSpPr>
          <p:cNvPr id="3" name="Content Placeholder 2"/>
          <p:cNvSpPr>
            <a:spLocks noGrp="1"/>
          </p:cNvSpPr>
          <p:nvPr>
            <p:ph idx="1"/>
          </p:nvPr>
        </p:nvSpPr>
        <p:spPr/>
        <p:txBody>
          <a:bodyPr/>
          <a:lstStyle/>
          <a:p>
            <a:r>
              <a:t>- Sequential Comparison: Same subjects exposed to different treatments over time.</a:t>
            </a:r>
          </a:p>
          <a:p>
            <a:r>
              <a:t>- Repeated Measures: Outcomes measured after each treatment phase.</a:t>
            </a:r>
          </a:p>
          <a:p>
            <a:r>
              <a:t>- Within-Subjects Design: Comparison of outcomes within the same subjects.</a:t>
            </a:r>
          </a:p>
          <a:p>
            <a:r>
              <a:t>- Example: Comparing two diets on the same group over different time periods.</a:t>
            </a:r>
          </a:p>
        </p:txBody>
      </p:sp>
    </p:spTree>
    <p:extLst>
      <p:ext uri="{BB962C8B-B14F-4D97-AF65-F5344CB8AC3E}">
        <p14:creationId xmlns:p14="http://schemas.microsoft.com/office/powerpoint/2010/main" val="343591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Purpose and Applications</a:t>
            </a:r>
          </a:p>
        </p:txBody>
      </p:sp>
      <p:sp>
        <p:nvSpPr>
          <p:cNvPr id="3" name="Content Placeholder 2"/>
          <p:cNvSpPr>
            <a:spLocks noGrp="1"/>
          </p:cNvSpPr>
          <p:nvPr>
            <p:ph idx="1"/>
          </p:nvPr>
        </p:nvSpPr>
        <p:spPr/>
        <p:txBody>
          <a:bodyPr/>
          <a:lstStyle/>
          <a:p>
            <a:r>
              <a:t>- A/B Test:</a:t>
            </a:r>
          </a:p>
          <a:p>
            <a:r>
              <a:t>  * Used for broad comparisons across a population.</a:t>
            </a:r>
          </a:p>
          <a:p>
            <a:r>
              <a:t>  * Common in digital marketing, web design, and UX testing.</a:t>
            </a:r>
          </a:p>
          <a:p>
            <a:r>
              <a:t>- Switchback Experiment:</a:t>
            </a:r>
          </a:p>
          <a:p>
            <a:r>
              <a:t>  * Used for time-dependent comparisons within the same subjects.</a:t>
            </a:r>
          </a:p>
          <a:p>
            <a:r>
              <a:t>  * Common in agriculture, healthcare, and economics.</a:t>
            </a:r>
          </a:p>
        </p:txBody>
      </p:sp>
    </p:spTree>
    <p:extLst>
      <p:ext uri="{BB962C8B-B14F-4D97-AF65-F5344CB8AC3E}">
        <p14:creationId xmlns:p14="http://schemas.microsoft.com/office/powerpoint/2010/main" val="314397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Advantages of Each Method</a:t>
            </a:r>
          </a:p>
        </p:txBody>
      </p:sp>
      <p:sp>
        <p:nvSpPr>
          <p:cNvPr id="3" name="Content Placeholder 2"/>
          <p:cNvSpPr>
            <a:spLocks noGrp="1"/>
          </p:cNvSpPr>
          <p:nvPr>
            <p:ph idx="1"/>
          </p:nvPr>
        </p:nvSpPr>
        <p:spPr/>
        <p:txBody>
          <a:bodyPr/>
          <a:lstStyle/>
          <a:p>
            <a:r>
              <a:t>- A/B Test:</a:t>
            </a:r>
          </a:p>
          <a:p>
            <a:r>
              <a:t>  * Simplicity and ease of setup.</a:t>
            </a:r>
          </a:p>
          <a:p>
            <a:r>
              <a:t>  * Randomization helps eliminate biases.</a:t>
            </a:r>
          </a:p>
          <a:p>
            <a:r>
              <a:t>- Switchback Experiment:</a:t>
            </a:r>
          </a:p>
          <a:p>
            <a:r>
              <a:t>  * Controls for individual differences.</a:t>
            </a:r>
          </a:p>
          <a:p>
            <a:r>
              <a:t>  * Ideal for reversible effects.</a:t>
            </a:r>
          </a:p>
        </p:txBody>
      </p:sp>
    </p:spTree>
    <p:extLst>
      <p:ext uri="{BB962C8B-B14F-4D97-AF65-F5344CB8AC3E}">
        <p14:creationId xmlns:p14="http://schemas.microsoft.com/office/powerpoint/2010/main" val="3946469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 of Each Method</a:t>
            </a:r>
          </a:p>
        </p:txBody>
      </p:sp>
      <p:sp>
        <p:nvSpPr>
          <p:cNvPr id="3" name="Content Placeholder 2"/>
          <p:cNvSpPr>
            <a:spLocks noGrp="1"/>
          </p:cNvSpPr>
          <p:nvPr>
            <p:ph idx="1"/>
          </p:nvPr>
        </p:nvSpPr>
        <p:spPr/>
        <p:txBody>
          <a:bodyPr/>
          <a:lstStyle/>
          <a:p>
            <a:r>
              <a:t>- A/B Test:</a:t>
            </a:r>
          </a:p>
          <a:p>
            <a:r>
              <a:t>  * Susceptible to between-group variability.</a:t>
            </a:r>
          </a:p>
          <a:p>
            <a:r>
              <a:t>  * Limited to one-time exposure.</a:t>
            </a:r>
          </a:p>
          <a:p>
            <a:r>
              <a:t>- Switchback Experiment:</a:t>
            </a:r>
          </a:p>
          <a:p>
            <a:r>
              <a:t>  * More complex to design and analyze.</a:t>
            </a:r>
          </a:p>
          <a:p>
            <a:r>
              <a:t>  * Time-consuming with potential carryover effects.</a:t>
            </a:r>
          </a:p>
        </p:txBody>
      </p:sp>
    </p:spTree>
    <p:extLst>
      <p:ext uri="{BB962C8B-B14F-4D97-AF65-F5344CB8AC3E}">
        <p14:creationId xmlns:p14="http://schemas.microsoft.com/office/powerpoint/2010/main" val="29319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9945-C287-DE3A-F624-C8767EA1F6F4}"/>
              </a:ext>
            </a:extLst>
          </p:cNvPr>
          <p:cNvSpPr>
            <a:spLocks noGrp="1"/>
          </p:cNvSpPr>
          <p:nvPr>
            <p:ph type="title"/>
          </p:nvPr>
        </p:nvSpPr>
        <p:spPr/>
        <p:txBody>
          <a:bodyPr/>
          <a:lstStyle/>
          <a:p>
            <a:r>
              <a:rPr lang="en-US" dirty="0"/>
              <a:t>Warriors Case	</a:t>
            </a:r>
          </a:p>
        </p:txBody>
      </p:sp>
      <p:sp>
        <p:nvSpPr>
          <p:cNvPr id="3" name="Content Placeholder 2">
            <a:extLst>
              <a:ext uri="{FF2B5EF4-FFF2-40B4-BE49-F238E27FC236}">
                <a16:creationId xmlns:a16="http://schemas.microsoft.com/office/drawing/2014/main" id="{C1389BC7-4C37-C262-76E4-2039CB2F2B5C}"/>
              </a:ext>
            </a:extLst>
          </p:cNvPr>
          <p:cNvSpPr>
            <a:spLocks noGrp="1"/>
          </p:cNvSpPr>
          <p:nvPr>
            <p:ph idx="1"/>
          </p:nvPr>
        </p:nvSpPr>
        <p:spPr/>
        <p:txBody>
          <a:bodyPr/>
          <a:lstStyle/>
          <a:p>
            <a:r>
              <a:rPr lang="en-US" dirty="0"/>
              <a:t>Case Background</a:t>
            </a:r>
          </a:p>
          <a:p>
            <a:r>
              <a:rPr lang="en-US" dirty="0"/>
              <a:t>About the Warriors</a:t>
            </a:r>
          </a:p>
          <a:p>
            <a:r>
              <a:rPr lang="en-US" dirty="0"/>
              <a:t>The Data Science Team</a:t>
            </a:r>
          </a:p>
          <a:p>
            <a:r>
              <a:rPr lang="en-US" dirty="0"/>
              <a:t>The Ticketing Model</a:t>
            </a:r>
          </a:p>
          <a:p>
            <a:pPr lvl="1"/>
            <a:r>
              <a:rPr lang="en-US" dirty="0"/>
              <a:t>The Data</a:t>
            </a:r>
          </a:p>
          <a:p>
            <a:pPr lvl="1"/>
            <a:r>
              <a:rPr lang="en-US" dirty="0"/>
              <a:t>Which to use and why</a:t>
            </a:r>
          </a:p>
        </p:txBody>
      </p:sp>
      <p:sp>
        <p:nvSpPr>
          <p:cNvPr id="4" name="Slide Number Placeholder 3">
            <a:extLst>
              <a:ext uri="{FF2B5EF4-FFF2-40B4-BE49-F238E27FC236}">
                <a16:creationId xmlns:a16="http://schemas.microsoft.com/office/drawing/2014/main" id="{CF56D2AF-BAA4-8C1B-87CA-6D5BFD49577B}"/>
              </a:ext>
            </a:extLst>
          </p:cNvPr>
          <p:cNvSpPr>
            <a:spLocks noGrp="1"/>
          </p:cNvSpPr>
          <p:nvPr>
            <p:ph type="sldNum" sz="quarter" idx="12"/>
          </p:nvPr>
        </p:nvSpPr>
        <p:spPr/>
        <p:txBody>
          <a:bodyPr/>
          <a:lstStyle/>
          <a:p>
            <a:fld id="{78303568-7AC9-D94F-8712-E3E38BA2EFDB}" type="slidenum">
              <a:rPr lang="en-US" smtClean="0"/>
              <a:t>2</a:t>
            </a:fld>
            <a:endParaRPr lang="en-US"/>
          </a:p>
        </p:txBody>
      </p:sp>
    </p:spTree>
    <p:extLst>
      <p:ext uri="{BB962C8B-B14F-4D97-AF65-F5344CB8AC3E}">
        <p14:creationId xmlns:p14="http://schemas.microsoft.com/office/powerpoint/2010/main" val="197613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Differences</a:t>
            </a:r>
          </a:p>
        </p:txBody>
      </p:sp>
      <p:sp>
        <p:nvSpPr>
          <p:cNvPr id="3" name="Content Placeholder 2"/>
          <p:cNvSpPr>
            <a:spLocks noGrp="1"/>
          </p:cNvSpPr>
          <p:nvPr>
            <p:ph idx="1"/>
          </p:nvPr>
        </p:nvSpPr>
        <p:spPr/>
        <p:txBody>
          <a:bodyPr/>
          <a:lstStyle/>
          <a:p>
            <a:r>
              <a:t>- A/B Test:</a:t>
            </a:r>
          </a:p>
          <a:p>
            <a:r>
              <a:t>  * Best for straightforward, between-subject comparisons.</a:t>
            </a:r>
          </a:p>
          <a:p>
            <a:r>
              <a:t>- Switchback Experiment:</a:t>
            </a:r>
          </a:p>
          <a:p>
            <a:r>
              <a:t>  * Ideal for within-subject comparisons over time.</a:t>
            </a:r>
          </a:p>
        </p:txBody>
      </p:sp>
    </p:spTree>
    <p:extLst>
      <p:ext uri="{BB962C8B-B14F-4D97-AF65-F5344CB8AC3E}">
        <p14:creationId xmlns:p14="http://schemas.microsoft.com/office/powerpoint/2010/main" val="870810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 Choosing the right method depends on the research question and context.</a:t>
            </a:r>
          </a:p>
          <a:p>
            <a:r>
              <a:t>- A/B Tests for broad comparisons, Switchback Experiments for time-sensitive, within-subject analysis.</a:t>
            </a:r>
          </a:p>
        </p:txBody>
      </p:sp>
    </p:spTree>
    <p:extLst>
      <p:ext uri="{BB962C8B-B14F-4D97-AF65-F5344CB8AC3E}">
        <p14:creationId xmlns:p14="http://schemas.microsoft.com/office/powerpoint/2010/main" val="393616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ED30-FFF8-8EBD-64A1-8E230978AE05}"/>
              </a:ext>
            </a:extLst>
          </p:cNvPr>
          <p:cNvSpPr>
            <a:spLocks noGrp="1"/>
          </p:cNvSpPr>
          <p:nvPr>
            <p:ph type="title"/>
          </p:nvPr>
        </p:nvSpPr>
        <p:spPr/>
        <p:txBody>
          <a:bodyPr>
            <a:normAutofit/>
          </a:bodyPr>
          <a:lstStyle/>
          <a:p>
            <a:r>
              <a:rPr lang="en-US" sz="3000" dirty="0"/>
              <a:t>TN Figure 1: Definition of Data Science</a:t>
            </a:r>
          </a:p>
        </p:txBody>
      </p:sp>
      <p:sp>
        <p:nvSpPr>
          <p:cNvPr id="4" name="Slide Number Placeholder 3">
            <a:extLst>
              <a:ext uri="{FF2B5EF4-FFF2-40B4-BE49-F238E27FC236}">
                <a16:creationId xmlns:a16="http://schemas.microsoft.com/office/drawing/2014/main" id="{37455AD0-DC61-9C1A-645B-1336631DBFB2}"/>
              </a:ext>
            </a:extLst>
          </p:cNvPr>
          <p:cNvSpPr>
            <a:spLocks noGrp="1"/>
          </p:cNvSpPr>
          <p:nvPr>
            <p:ph type="sldNum" sz="quarter" idx="12"/>
          </p:nvPr>
        </p:nvSpPr>
        <p:spPr/>
        <p:txBody>
          <a:bodyPr/>
          <a:lstStyle/>
          <a:p>
            <a:fld id="{78303568-7AC9-D94F-8712-E3E38BA2EFDB}" type="slidenum">
              <a:rPr lang="en-US" smtClean="0"/>
              <a:t>22</a:t>
            </a:fld>
            <a:endParaRPr lang="en-US"/>
          </a:p>
        </p:txBody>
      </p:sp>
      <p:pic>
        <p:nvPicPr>
          <p:cNvPr id="5" name="Content Placeholder 4" descr="A diagram of data science&#10;&#10;Description automatically generated">
            <a:extLst>
              <a:ext uri="{FF2B5EF4-FFF2-40B4-BE49-F238E27FC236}">
                <a16:creationId xmlns:a16="http://schemas.microsoft.com/office/drawing/2014/main" id="{D4CE35B5-A442-0CC6-8124-C31C5C81235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63917" y="1690688"/>
            <a:ext cx="5265245" cy="3939464"/>
          </a:xfrm>
          <a:prstGeom prst="rect">
            <a:avLst/>
          </a:prstGeom>
        </p:spPr>
      </p:pic>
      <p:sp>
        <p:nvSpPr>
          <p:cNvPr id="6" name="TextBox 5">
            <a:extLst>
              <a:ext uri="{FF2B5EF4-FFF2-40B4-BE49-F238E27FC236}">
                <a16:creationId xmlns:a16="http://schemas.microsoft.com/office/drawing/2014/main" id="{DF4D6FF8-8D21-5D14-728E-2587944BEF2D}"/>
              </a:ext>
            </a:extLst>
          </p:cNvPr>
          <p:cNvSpPr txBox="1"/>
          <p:nvPr/>
        </p:nvSpPr>
        <p:spPr>
          <a:xfrm>
            <a:off x="1650924" y="5791802"/>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87284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127E-4FBC-207B-E568-C1A6E0229495}"/>
              </a:ext>
            </a:extLst>
          </p:cNvPr>
          <p:cNvSpPr>
            <a:spLocks noGrp="1"/>
          </p:cNvSpPr>
          <p:nvPr>
            <p:ph type="title"/>
          </p:nvPr>
        </p:nvSpPr>
        <p:spPr/>
        <p:txBody>
          <a:bodyPr>
            <a:normAutofit/>
          </a:bodyPr>
          <a:lstStyle/>
          <a:p>
            <a:r>
              <a:rPr lang="en-US" sz="3000" dirty="0"/>
              <a:t>TN </a:t>
            </a:r>
            <a:r>
              <a:rPr lang="en-US" sz="3200" dirty="0"/>
              <a:t>Table</a:t>
            </a:r>
            <a:r>
              <a:rPr lang="en-US" sz="3000" dirty="0"/>
              <a:t> 1: Case data variable names and description</a:t>
            </a:r>
          </a:p>
        </p:txBody>
      </p:sp>
      <p:sp>
        <p:nvSpPr>
          <p:cNvPr id="5" name="TextBox 4">
            <a:extLst>
              <a:ext uri="{FF2B5EF4-FFF2-40B4-BE49-F238E27FC236}">
                <a16:creationId xmlns:a16="http://schemas.microsoft.com/office/drawing/2014/main" id="{A9F7A02F-E05E-5C13-F31C-D483F02FFB00}"/>
              </a:ext>
            </a:extLst>
          </p:cNvPr>
          <p:cNvSpPr txBox="1"/>
          <p:nvPr/>
        </p:nvSpPr>
        <p:spPr>
          <a:xfrm>
            <a:off x="838199" y="6186021"/>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3" name="Slide Number Placeholder 2">
            <a:extLst>
              <a:ext uri="{FF2B5EF4-FFF2-40B4-BE49-F238E27FC236}">
                <a16:creationId xmlns:a16="http://schemas.microsoft.com/office/drawing/2014/main" id="{624C63AA-4701-DB0E-C164-92C8967503FB}"/>
              </a:ext>
            </a:extLst>
          </p:cNvPr>
          <p:cNvSpPr>
            <a:spLocks noGrp="1"/>
          </p:cNvSpPr>
          <p:nvPr>
            <p:ph type="sldNum" sz="quarter" idx="12"/>
          </p:nvPr>
        </p:nvSpPr>
        <p:spPr/>
        <p:txBody>
          <a:bodyPr/>
          <a:lstStyle/>
          <a:p>
            <a:fld id="{78303568-7AC9-D94F-8712-E3E38BA2EFDB}" type="slidenum">
              <a:rPr lang="en-US" smtClean="0"/>
              <a:t>23</a:t>
            </a:fld>
            <a:endParaRPr lang="en-US"/>
          </a:p>
        </p:txBody>
      </p:sp>
      <p:graphicFrame>
        <p:nvGraphicFramePr>
          <p:cNvPr id="8" name="Content Placeholder 7">
            <a:extLst>
              <a:ext uri="{FF2B5EF4-FFF2-40B4-BE49-F238E27FC236}">
                <a16:creationId xmlns:a16="http://schemas.microsoft.com/office/drawing/2014/main" id="{DFDD21C1-33A8-0638-EC44-754ACAEE174D}"/>
              </a:ext>
            </a:extLst>
          </p:cNvPr>
          <p:cNvGraphicFramePr>
            <a:graphicFrameLocks noGrp="1"/>
          </p:cNvGraphicFramePr>
          <p:nvPr>
            <p:ph idx="1"/>
            <p:extLst>
              <p:ext uri="{D42A27DB-BD31-4B8C-83A1-F6EECF244321}">
                <p14:modId xmlns:p14="http://schemas.microsoft.com/office/powerpoint/2010/main" val="2954382813"/>
              </p:ext>
            </p:extLst>
          </p:nvPr>
        </p:nvGraphicFramePr>
        <p:xfrm>
          <a:off x="1298713" y="1439916"/>
          <a:ext cx="9096018" cy="4160407"/>
        </p:xfrm>
        <a:graphic>
          <a:graphicData uri="http://schemas.openxmlformats.org/drawingml/2006/table">
            <a:tbl>
              <a:tblPr/>
              <a:tblGrid>
                <a:gridCol w="2942830">
                  <a:extLst>
                    <a:ext uri="{9D8B030D-6E8A-4147-A177-3AD203B41FA5}">
                      <a16:colId xmlns:a16="http://schemas.microsoft.com/office/drawing/2014/main" val="514203613"/>
                    </a:ext>
                  </a:extLst>
                </a:gridCol>
                <a:gridCol w="6153188">
                  <a:extLst>
                    <a:ext uri="{9D8B030D-6E8A-4147-A177-3AD203B41FA5}">
                      <a16:colId xmlns:a16="http://schemas.microsoft.com/office/drawing/2014/main" val="23492629"/>
                    </a:ext>
                  </a:extLst>
                </a:gridCol>
              </a:tblGrid>
              <a:tr h="261154">
                <a:tc>
                  <a:txBody>
                    <a:bodyPr/>
                    <a:lstStyle/>
                    <a:p>
                      <a:pPr marL="0" marR="0" algn="ctr">
                        <a:lnSpc>
                          <a:spcPct val="100000"/>
                        </a:lnSpc>
                        <a:spcBef>
                          <a:spcPts val="600"/>
                        </a:spcBef>
                        <a:spcAft>
                          <a:spcPts val="600"/>
                        </a:spcAft>
                      </a:pPr>
                      <a:r>
                        <a:rPr lang="en-US" sz="1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Variable Name</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600"/>
                        </a:spcBef>
                        <a:spcAft>
                          <a:spcPts val="600"/>
                        </a:spcAft>
                      </a:pPr>
                      <a:r>
                        <a:rPr lang="en-US" sz="1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5599342"/>
                  </a:ext>
                </a:extLst>
              </a:tr>
              <a:tr h="252212">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customerID</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unique ID representing the customer who made the purchase.</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386736782"/>
                  </a:ext>
                </a:extLst>
              </a:tr>
              <a:tr h="252212">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customerName</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name of the customer who made the purchase.</a:t>
                      </a:r>
                    </a:p>
                  </a:txBody>
                  <a:tcPr marL="68580" marR="68580" marT="0" marB="0">
                    <a:lnL>
                      <a:noFill/>
                    </a:lnL>
                    <a:lnR>
                      <a:noFill/>
                    </a:lnR>
                    <a:lnT>
                      <a:noFill/>
                    </a:lnT>
                    <a:lnB>
                      <a:noFill/>
                    </a:lnB>
                    <a:noFill/>
                  </a:tcPr>
                </a:tc>
                <a:extLst>
                  <a:ext uri="{0D108BD9-81ED-4DB2-BD59-A6C34878D82A}">
                    <a16:rowId xmlns:a16="http://schemas.microsoft.com/office/drawing/2014/main" val="1415456431"/>
                  </a:ext>
                </a:extLst>
              </a:tr>
              <a:tr h="252212">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Age</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age of the customer at the time of the purchase.</a:t>
                      </a:r>
                    </a:p>
                  </a:txBody>
                  <a:tcPr marL="68580" marR="68580" marT="0" marB="0">
                    <a:lnL>
                      <a:noFill/>
                    </a:lnL>
                    <a:lnR>
                      <a:noFill/>
                    </a:lnR>
                    <a:lnT>
                      <a:noFill/>
                    </a:lnT>
                    <a:lnB>
                      <a:noFill/>
                    </a:lnB>
                    <a:noFill/>
                  </a:tcPr>
                </a:tc>
                <a:extLst>
                  <a:ext uri="{0D108BD9-81ED-4DB2-BD59-A6C34878D82A}">
                    <a16:rowId xmlns:a16="http://schemas.microsoft.com/office/drawing/2014/main" val="3858423161"/>
                  </a:ext>
                </a:extLst>
              </a:tr>
              <a:tr h="433775">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Fan_Mailing_List</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binary variable indicating whether the customer was on the fan mailing list (Yes or No).</a:t>
                      </a:r>
                    </a:p>
                  </a:txBody>
                  <a:tcPr marL="68580" marR="68580" marT="0" marB="0">
                    <a:lnL>
                      <a:noFill/>
                    </a:lnL>
                    <a:lnR>
                      <a:noFill/>
                    </a:lnR>
                    <a:lnT>
                      <a:noFill/>
                    </a:lnT>
                    <a:lnB>
                      <a:noFill/>
                    </a:lnB>
                    <a:noFill/>
                  </a:tcPr>
                </a:tc>
                <a:extLst>
                  <a:ext uri="{0D108BD9-81ED-4DB2-BD59-A6C34878D82A}">
                    <a16:rowId xmlns:a16="http://schemas.microsoft.com/office/drawing/2014/main" val="2316926570"/>
                  </a:ext>
                </a:extLst>
              </a:tr>
              <a:tr h="680910">
                <a:tc>
                  <a:txBody>
                    <a:bodyPr/>
                    <a:lstStyle/>
                    <a:p>
                      <a:pPr marL="0" marR="0">
                        <a:lnSpc>
                          <a:spcPct val="100000"/>
                        </a:lnSpc>
                        <a:spcBef>
                          <a:spcPts val="0"/>
                        </a:spcBef>
                        <a:spcAft>
                          <a:spcPts val="0"/>
                        </a:spcAft>
                      </a:pPr>
                      <a:r>
                        <a:rPr lang="en-US" sz="1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Customer_Type</a:t>
                      </a:r>
                      <a:endParaRPr lang="en-US" sz="1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customer type (Planner, In-Between, or Last-Minute). These customer segments were developed by a marketing consultancy based on a small subset of customers who were interviewed.</a:t>
                      </a:r>
                    </a:p>
                  </a:txBody>
                  <a:tcPr marL="68580" marR="68580" marT="0" marB="0">
                    <a:lnL>
                      <a:noFill/>
                    </a:lnL>
                    <a:lnR>
                      <a:noFill/>
                    </a:lnR>
                    <a:lnT>
                      <a:noFill/>
                    </a:lnT>
                    <a:lnB>
                      <a:noFill/>
                    </a:lnB>
                    <a:noFill/>
                  </a:tcPr>
                </a:tc>
                <a:extLst>
                  <a:ext uri="{0D108BD9-81ED-4DB2-BD59-A6C34878D82A}">
                    <a16:rowId xmlns:a16="http://schemas.microsoft.com/office/drawing/2014/main" val="2158022067"/>
                  </a:ext>
                </a:extLst>
              </a:tr>
              <a:tr h="252212">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Game_ID</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unique ID representing the game the tickets were purchased for.</a:t>
                      </a:r>
                    </a:p>
                  </a:txBody>
                  <a:tcPr marL="68580" marR="68580" marT="0" marB="0">
                    <a:lnL>
                      <a:noFill/>
                    </a:lnL>
                    <a:lnR>
                      <a:noFill/>
                    </a:lnR>
                    <a:lnT>
                      <a:noFill/>
                    </a:lnT>
                    <a:lnB>
                      <a:noFill/>
                    </a:lnB>
                    <a:noFill/>
                  </a:tcPr>
                </a:tc>
                <a:extLst>
                  <a:ext uri="{0D108BD9-81ED-4DB2-BD59-A6C34878D82A}">
                    <a16:rowId xmlns:a16="http://schemas.microsoft.com/office/drawing/2014/main" val="129041926"/>
                  </a:ext>
                </a:extLst>
              </a:tr>
              <a:tr h="252212">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Num_Tickets_Purchased</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number of tickets purchased in the transaction.</a:t>
                      </a:r>
                    </a:p>
                  </a:txBody>
                  <a:tcPr marL="68580" marR="68580" marT="0" marB="0">
                    <a:lnL>
                      <a:noFill/>
                    </a:lnL>
                    <a:lnR>
                      <a:noFill/>
                    </a:lnR>
                    <a:lnT>
                      <a:noFill/>
                    </a:lnT>
                    <a:lnB>
                      <a:noFill/>
                    </a:lnB>
                    <a:noFill/>
                  </a:tcPr>
                </a:tc>
                <a:extLst>
                  <a:ext uri="{0D108BD9-81ED-4DB2-BD59-A6C34878D82A}">
                    <a16:rowId xmlns:a16="http://schemas.microsoft.com/office/drawing/2014/main" val="2521646458"/>
                  </a:ext>
                </a:extLst>
              </a:tr>
              <a:tr h="252212">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Seat_Location</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location of the seats purchased (Upper or Lower).</a:t>
                      </a:r>
                    </a:p>
                  </a:txBody>
                  <a:tcPr marL="68580" marR="68580" marT="0" marB="0">
                    <a:lnL>
                      <a:noFill/>
                    </a:lnL>
                    <a:lnR>
                      <a:noFill/>
                    </a:lnR>
                    <a:lnT>
                      <a:noFill/>
                    </a:lnT>
                    <a:lnB>
                      <a:noFill/>
                    </a:lnB>
                    <a:noFill/>
                  </a:tcPr>
                </a:tc>
                <a:extLst>
                  <a:ext uri="{0D108BD9-81ED-4DB2-BD59-A6C34878D82A}">
                    <a16:rowId xmlns:a16="http://schemas.microsoft.com/office/drawing/2014/main" val="2908551604"/>
                  </a:ext>
                </a:extLst>
              </a:tr>
              <a:tr h="474150">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Ticket_Price</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price of the ticket in U.S. dollars (or the average ticket price if multiple tickets were purchased).</a:t>
                      </a:r>
                    </a:p>
                  </a:txBody>
                  <a:tcPr marL="68580" marR="68580" marT="0" marB="0">
                    <a:lnL>
                      <a:noFill/>
                    </a:lnL>
                    <a:lnR>
                      <a:noFill/>
                    </a:lnR>
                    <a:lnT>
                      <a:noFill/>
                    </a:lnT>
                    <a:lnB>
                      <a:noFill/>
                    </a:lnB>
                    <a:noFill/>
                  </a:tcPr>
                </a:tc>
                <a:extLst>
                  <a:ext uri="{0D108BD9-81ED-4DB2-BD59-A6C34878D82A}">
                    <a16:rowId xmlns:a16="http://schemas.microsoft.com/office/drawing/2014/main" val="3271350952"/>
                  </a:ext>
                </a:extLst>
              </a:tr>
              <a:tr h="247135">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Concession_Purchases</a:t>
                      </a:r>
                    </a:p>
                  </a:txBody>
                  <a:tcPr marL="68580" marR="68580" marT="0" marB="0">
                    <a:lnL>
                      <a:noFill/>
                    </a:lnL>
                    <a:lnR>
                      <a:noFill/>
                    </a:lnR>
                    <a:lnT>
                      <a:noFill/>
                    </a:lnT>
                    <a:lnB>
                      <a:noFill/>
                    </a:lnB>
                    <a:noFill/>
                  </a:tcPr>
                </a:tc>
                <a:tc>
                  <a:txBody>
                    <a:bodyPr/>
                    <a:lstStyle/>
                    <a:p>
                      <a:pPr marL="0" marR="0">
                        <a:lnSpc>
                          <a:spcPct val="100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Amount spent by the ticket purchaser on concessions during the game.</a:t>
                      </a:r>
                    </a:p>
                  </a:txBody>
                  <a:tcPr marL="68580" marR="68580" marT="0" marB="0">
                    <a:lnL>
                      <a:noFill/>
                    </a:lnL>
                    <a:lnR>
                      <a:noFill/>
                    </a:lnR>
                    <a:lnT>
                      <a:noFill/>
                    </a:lnT>
                    <a:lnB>
                      <a:noFill/>
                    </a:lnB>
                    <a:noFill/>
                  </a:tcPr>
                </a:tc>
                <a:extLst>
                  <a:ext uri="{0D108BD9-81ED-4DB2-BD59-A6C34878D82A}">
                    <a16:rowId xmlns:a16="http://schemas.microsoft.com/office/drawing/2014/main" val="2227944060"/>
                  </a:ext>
                </a:extLst>
              </a:tr>
              <a:tr h="521696">
                <a:tc>
                  <a:txBody>
                    <a:bodyPr/>
                    <a:lstStyle/>
                    <a:p>
                      <a:pPr marL="0" marR="0">
                        <a:lnSpc>
                          <a:spcPct val="100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Days_Before_Game</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number of days between the date the ticket was purchased and the date of the game.</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1267983"/>
                  </a:ext>
                </a:extLst>
              </a:tr>
            </a:tbl>
          </a:graphicData>
        </a:graphic>
      </p:graphicFrame>
    </p:spTree>
    <p:extLst>
      <p:ext uri="{BB962C8B-B14F-4D97-AF65-F5344CB8AC3E}">
        <p14:creationId xmlns:p14="http://schemas.microsoft.com/office/powerpoint/2010/main" val="178234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6D249D-C2B8-3AA8-F20E-85F87C3D151D}"/>
              </a:ext>
            </a:extLst>
          </p:cNvPr>
          <p:cNvSpPr txBox="1"/>
          <p:nvPr/>
        </p:nvSpPr>
        <p:spPr>
          <a:xfrm>
            <a:off x="707696" y="4409613"/>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3" name="Slide Number Placeholder 2">
            <a:extLst>
              <a:ext uri="{FF2B5EF4-FFF2-40B4-BE49-F238E27FC236}">
                <a16:creationId xmlns:a16="http://schemas.microsoft.com/office/drawing/2014/main" id="{86CD1E5B-C47F-3619-E988-900C58A4409E}"/>
              </a:ext>
            </a:extLst>
          </p:cNvPr>
          <p:cNvSpPr>
            <a:spLocks noGrp="1"/>
          </p:cNvSpPr>
          <p:nvPr>
            <p:ph type="sldNum" sz="quarter" idx="12"/>
          </p:nvPr>
        </p:nvSpPr>
        <p:spPr/>
        <p:txBody>
          <a:bodyPr/>
          <a:lstStyle/>
          <a:p>
            <a:fld id="{78303568-7AC9-D94F-8712-E3E38BA2EFDB}" type="slidenum">
              <a:rPr lang="en-US" smtClean="0"/>
              <a:t>24</a:t>
            </a:fld>
            <a:endParaRPr lang="en-US"/>
          </a:p>
        </p:txBody>
      </p:sp>
      <p:pic>
        <p:nvPicPr>
          <p:cNvPr id="11" name="Content Placeholder 10" descr="A screenshot of a computer&#10;&#10;Description automatically generated">
            <a:extLst>
              <a:ext uri="{FF2B5EF4-FFF2-40B4-BE49-F238E27FC236}">
                <a16:creationId xmlns:a16="http://schemas.microsoft.com/office/drawing/2014/main" id="{EC173ADB-C9B2-76AC-A4C1-AE4538AB41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7696" y="1914975"/>
            <a:ext cx="10956657" cy="1959611"/>
          </a:xfrm>
          <a:prstGeom prst="rect">
            <a:avLst/>
          </a:prstGeom>
        </p:spPr>
      </p:pic>
      <p:sp>
        <p:nvSpPr>
          <p:cNvPr id="12" name="Title 1">
            <a:extLst>
              <a:ext uri="{FF2B5EF4-FFF2-40B4-BE49-F238E27FC236}">
                <a16:creationId xmlns:a16="http://schemas.microsoft.com/office/drawing/2014/main" id="{2A707968-D5DB-48D7-0416-D2E1D2AF88B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TN </a:t>
            </a:r>
            <a:r>
              <a:rPr lang="en-US" sz="3200" dirty="0"/>
              <a:t>Figure</a:t>
            </a:r>
            <a:r>
              <a:rPr lang="en-US" sz="3000" dirty="0"/>
              <a:t> 2: First six rows of the data</a:t>
            </a:r>
          </a:p>
        </p:txBody>
      </p:sp>
    </p:spTree>
    <p:extLst>
      <p:ext uri="{BB962C8B-B14F-4D97-AF65-F5344CB8AC3E}">
        <p14:creationId xmlns:p14="http://schemas.microsoft.com/office/powerpoint/2010/main" val="206000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9A5ADA-D0E6-6A1F-0D9C-C380457635A8}"/>
              </a:ext>
            </a:extLst>
          </p:cNvPr>
          <p:cNvSpPr>
            <a:spLocks noGrp="1"/>
          </p:cNvSpPr>
          <p:nvPr>
            <p:ph type="sldNum" sz="quarter" idx="12"/>
          </p:nvPr>
        </p:nvSpPr>
        <p:spPr/>
        <p:txBody>
          <a:bodyPr/>
          <a:lstStyle/>
          <a:p>
            <a:fld id="{78303568-7AC9-D94F-8712-E3E38BA2EFDB}" type="slidenum">
              <a:rPr lang="en-US" smtClean="0"/>
              <a:t>25</a:t>
            </a:fld>
            <a:endParaRPr lang="en-US"/>
          </a:p>
        </p:txBody>
      </p:sp>
      <p:sp>
        <p:nvSpPr>
          <p:cNvPr id="5" name="Title 1">
            <a:extLst>
              <a:ext uri="{FF2B5EF4-FFF2-40B4-BE49-F238E27FC236}">
                <a16:creationId xmlns:a16="http://schemas.microsoft.com/office/drawing/2014/main" id="{B7E59400-FCA0-1EF2-55B1-0FA294EFF82F}"/>
              </a:ext>
            </a:extLst>
          </p:cNvPr>
          <p:cNvSpPr txBox="1">
            <a:spLocks/>
          </p:cNvSpPr>
          <p:nvPr/>
        </p:nvSpPr>
        <p:spPr>
          <a:xfrm>
            <a:off x="838200" y="365125"/>
            <a:ext cx="4938773"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TN </a:t>
            </a:r>
            <a:r>
              <a:rPr lang="en-US" sz="3200" dirty="0"/>
              <a:t>Figure</a:t>
            </a:r>
            <a:r>
              <a:rPr lang="en-US" sz="3000" dirty="0"/>
              <a:t> 3: Summary statistics of the numeric variables in the data</a:t>
            </a:r>
          </a:p>
        </p:txBody>
      </p:sp>
      <p:pic>
        <p:nvPicPr>
          <p:cNvPr id="6" name="Content Placeholder 5" descr="A screenshot of a table&#10;&#10;Description automatically generated">
            <a:extLst>
              <a:ext uri="{FF2B5EF4-FFF2-40B4-BE49-F238E27FC236}">
                <a16:creationId xmlns:a16="http://schemas.microsoft.com/office/drawing/2014/main" id="{4E347242-25BE-3131-5438-6DFDB9E57D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8710" y="2052300"/>
            <a:ext cx="4938773" cy="2313753"/>
          </a:xfrm>
          <a:prstGeom prst="rect">
            <a:avLst/>
          </a:prstGeom>
        </p:spPr>
      </p:pic>
      <p:sp>
        <p:nvSpPr>
          <p:cNvPr id="7" name="TextBox 6">
            <a:extLst>
              <a:ext uri="{FF2B5EF4-FFF2-40B4-BE49-F238E27FC236}">
                <a16:creationId xmlns:a16="http://schemas.microsoft.com/office/drawing/2014/main" id="{438BCC48-63F5-3A62-C338-E8A12CDF437D}"/>
              </a:ext>
            </a:extLst>
          </p:cNvPr>
          <p:cNvSpPr txBox="1"/>
          <p:nvPr/>
        </p:nvSpPr>
        <p:spPr>
          <a:xfrm>
            <a:off x="707696" y="4727665"/>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8" name="Title 1">
            <a:extLst>
              <a:ext uri="{FF2B5EF4-FFF2-40B4-BE49-F238E27FC236}">
                <a16:creationId xmlns:a16="http://schemas.microsoft.com/office/drawing/2014/main" id="{B65A8AE3-BFAA-D7E0-8A90-0FCE61B27D25}"/>
              </a:ext>
            </a:extLst>
          </p:cNvPr>
          <p:cNvSpPr txBox="1">
            <a:spLocks/>
          </p:cNvSpPr>
          <p:nvPr/>
        </p:nvSpPr>
        <p:spPr>
          <a:xfrm>
            <a:off x="6415027" y="365125"/>
            <a:ext cx="49387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TN </a:t>
            </a:r>
            <a:r>
              <a:rPr lang="en-US" sz="3200" dirty="0"/>
              <a:t>Figure</a:t>
            </a:r>
            <a:r>
              <a:rPr lang="en-US" sz="3000" dirty="0"/>
              <a:t> 4: Basic summary of the data</a:t>
            </a:r>
          </a:p>
        </p:txBody>
      </p:sp>
      <p:pic>
        <p:nvPicPr>
          <p:cNvPr id="9" name="Picture 8" descr="A screenshot of a cell phone&#10;&#10;Description automatically generated">
            <a:extLst>
              <a:ext uri="{FF2B5EF4-FFF2-40B4-BE49-F238E27FC236}">
                <a16:creationId xmlns:a16="http://schemas.microsoft.com/office/drawing/2014/main" id="{96904BD4-C67F-3DA2-5C5F-D4B69F7C3A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4519" y="2052300"/>
            <a:ext cx="2838086" cy="1075262"/>
          </a:xfrm>
          <a:prstGeom prst="rect">
            <a:avLst/>
          </a:prstGeom>
        </p:spPr>
      </p:pic>
      <p:sp>
        <p:nvSpPr>
          <p:cNvPr id="10" name="TextBox 9">
            <a:extLst>
              <a:ext uri="{FF2B5EF4-FFF2-40B4-BE49-F238E27FC236}">
                <a16:creationId xmlns:a16="http://schemas.microsoft.com/office/drawing/2014/main" id="{B74D8238-8B6C-61ED-DDA1-2EED5D2F740F}"/>
              </a:ext>
            </a:extLst>
          </p:cNvPr>
          <p:cNvSpPr txBox="1"/>
          <p:nvPr/>
        </p:nvSpPr>
        <p:spPr>
          <a:xfrm>
            <a:off x="6404519" y="3421783"/>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3227575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different colored bars&#10;&#10;Description automatically generated">
            <a:extLst>
              <a:ext uri="{FF2B5EF4-FFF2-40B4-BE49-F238E27FC236}">
                <a16:creationId xmlns:a16="http://schemas.microsoft.com/office/drawing/2014/main" id="{E070094C-2C5F-D31D-FA14-BA8C1F9D1B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2" y="1926272"/>
            <a:ext cx="4505643" cy="4505643"/>
          </a:xfrm>
          <a:prstGeom prst="rect">
            <a:avLst/>
          </a:prstGeom>
          <a:noFill/>
          <a:ln>
            <a:noFill/>
          </a:ln>
        </p:spPr>
      </p:pic>
      <p:sp>
        <p:nvSpPr>
          <p:cNvPr id="7" name="TextBox 6">
            <a:extLst>
              <a:ext uri="{FF2B5EF4-FFF2-40B4-BE49-F238E27FC236}">
                <a16:creationId xmlns:a16="http://schemas.microsoft.com/office/drawing/2014/main" id="{FF853DD0-5924-D9B2-FD89-B46F14D8B720}"/>
              </a:ext>
            </a:extLst>
          </p:cNvPr>
          <p:cNvSpPr txBox="1"/>
          <p:nvPr/>
        </p:nvSpPr>
        <p:spPr>
          <a:xfrm>
            <a:off x="838200" y="6324144"/>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8" name="TextBox 7">
            <a:extLst>
              <a:ext uri="{FF2B5EF4-FFF2-40B4-BE49-F238E27FC236}">
                <a16:creationId xmlns:a16="http://schemas.microsoft.com/office/drawing/2014/main" id="{3F3329C0-9988-BF2A-84D6-3F69DE823693}"/>
              </a:ext>
            </a:extLst>
          </p:cNvPr>
          <p:cNvSpPr txBox="1"/>
          <p:nvPr/>
        </p:nvSpPr>
        <p:spPr>
          <a:xfrm>
            <a:off x="6667502" y="6431915"/>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3" name="Slide Number Placeholder 2">
            <a:extLst>
              <a:ext uri="{FF2B5EF4-FFF2-40B4-BE49-F238E27FC236}">
                <a16:creationId xmlns:a16="http://schemas.microsoft.com/office/drawing/2014/main" id="{A00F1E84-BDB4-D8AF-95E2-854CB193B710}"/>
              </a:ext>
            </a:extLst>
          </p:cNvPr>
          <p:cNvSpPr>
            <a:spLocks noGrp="1"/>
          </p:cNvSpPr>
          <p:nvPr>
            <p:ph type="sldNum" sz="quarter" idx="12"/>
          </p:nvPr>
        </p:nvSpPr>
        <p:spPr/>
        <p:txBody>
          <a:bodyPr/>
          <a:lstStyle/>
          <a:p>
            <a:fld id="{78303568-7AC9-D94F-8712-E3E38BA2EFDB}" type="slidenum">
              <a:rPr lang="en-US" smtClean="0"/>
              <a:t>26</a:t>
            </a:fld>
            <a:endParaRPr lang="en-US"/>
          </a:p>
        </p:txBody>
      </p:sp>
      <p:pic>
        <p:nvPicPr>
          <p:cNvPr id="11" name="Content Placeholder 10" descr="A graph of a number of days&#10;&#10;Description automatically generated">
            <a:extLst>
              <a:ext uri="{FF2B5EF4-FFF2-40B4-BE49-F238E27FC236}">
                <a16:creationId xmlns:a16="http://schemas.microsoft.com/office/drawing/2014/main" id="{D7E5DFA9-090C-4A64-905D-B2B959DAD31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5186" y="1831747"/>
            <a:ext cx="4351338" cy="4351338"/>
          </a:xfrm>
          <a:prstGeom prst="rect">
            <a:avLst/>
          </a:prstGeom>
          <a:noFill/>
          <a:ln>
            <a:noFill/>
          </a:ln>
        </p:spPr>
      </p:pic>
      <p:sp>
        <p:nvSpPr>
          <p:cNvPr id="9" name="Title 1">
            <a:extLst>
              <a:ext uri="{FF2B5EF4-FFF2-40B4-BE49-F238E27FC236}">
                <a16:creationId xmlns:a16="http://schemas.microsoft.com/office/drawing/2014/main" id="{73C94555-6FB9-DD87-0471-F644223B95EA}"/>
              </a:ext>
            </a:extLst>
          </p:cNvPr>
          <p:cNvSpPr txBox="1">
            <a:spLocks/>
          </p:cNvSpPr>
          <p:nvPr/>
        </p:nvSpPr>
        <p:spPr>
          <a:xfrm>
            <a:off x="838200" y="365125"/>
            <a:ext cx="49387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5: Histogram of </a:t>
            </a:r>
            <a:r>
              <a:rPr lang="en-US" sz="2800" i="1" dirty="0" err="1"/>
              <a:t>Days_Before_Game</a:t>
            </a:r>
            <a:endParaRPr lang="en-US" sz="3000" dirty="0"/>
          </a:p>
        </p:txBody>
      </p:sp>
      <p:sp>
        <p:nvSpPr>
          <p:cNvPr id="10" name="Title 1">
            <a:extLst>
              <a:ext uri="{FF2B5EF4-FFF2-40B4-BE49-F238E27FC236}">
                <a16:creationId xmlns:a16="http://schemas.microsoft.com/office/drawing/2014/main" id="{FD4BAF3E-23AC-E1BF-FC1A-BF2E45E38503}"/>
              </a:ext>
            </a:extLst>
          </p:cNvPr>
          <p:cNvSpPr txBox="1">
            <a:spLocks/>
          </p:cNvSpPr>
          <p:nvPr/>
        </p:nvSpPr>
        <p:spPr>
          <a:xfrm>
            <a:off x="6415027" y="365125"/>
            <a:ext cx="49387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6: Histogram of </a:t>
            </a:r>
            <a:r>
              <a:rPr lang="en-US" sz="2800" i="1" dirty="0" err="1"/>
              <a:t>Days_Before_Game</a:t>
            </a:r>
            <a:r>
              <a:rPr lang="en-US" sz="2800" i="1" dirty="0"/>
              <a:t> </a:t>
            </a:r>
            <a:r>
              <a:rPr lang="en-US" sz="2800" dirty="0"/>
              <a:t>grouped by </a:t>
            </a:r>
            <a:r>
              <a:rPr lang="en-US" sz="2800" i="1" dirty="0" err="1"/>
              <a:t>Customer_Type</a:t>
            </a:r>
            <a:endParaRPr lang="en-US" sz="2800" dirty="0"/>
          </a:p>
        </p:txBody>
      </p:sp>
    </p:spTree>
    <p:extLst>
      <p:ext uri="{BB962C8B-B14F-4D97-AF65-F5344CB8AC3E}">
        <p14:creationId xmlns:p14="http://schemas.microsoft.com/office/powerpoint/2010/main" val="371996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853DD0-5924-D9B2-FD89-B46F14D8B720}"/>
              </a:ext>
            </a:extLst>
          </p:cNvPr>
          <p:cNvSpPr txBox="1"/>
          <p:nvPr/>
        </p:nvSpPr>
        <p:spPr>
          <a:xfrm>
            <a:off x="838200" y="6324144"/>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8" name="TextBox 7">
            <a:extLst>
              <a:ext uri="{FF2B5EF4-FFF2-40B4-BE49-F238E27FC236}">
                <a16:creationId xmlns:a16="http://schemas.microsoft.com/office/drawing/2014/main" id="{3F3329C0-9988-BF2A-84D6-3F69DE823693}"/>
              </a:ext>
            </a:extLst>
          </p:cNvPr>
          <p:cNvSpPr txBox="1"/>
          <p:nvPr/>
        </p:nvSpPr>
        <p:spPr>
          <a:xfrm>
            <a:off x="6720339" y="6324143"/>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pic>
        <p:nvPicPr>
          <p:cNvPr id="10" name="Content Placeholder 9" descr="A graph of numbers and dots&#10;&#10;Description automatically generated with medium confidence">
            <a:extLst>
              <a:ext uri="{FF2B5EF4-FFF2-40B4-BE49-F238E27FC236}">
                <a16:creationId xmlns:a16="http://schemas.microsoft.com/office/drawing/2014/main" id="{8BE4F37D-145A-0099-0309-785F1902396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5681" y="1831747"/>
            <a:ext cx="4351338" cy="4351338"/>
          </a:xfrm>
          <a:prstGeom prst="rect">
            <a:avLst/>
          </a:prstGeom>
          <a:noFill/>
          <a:ln>
            <a:noFill/>
          </a:ln>
        </p:spPr>
      </p:pic>
      <p:pic>
        <p:nvPicPr>
          <p:cNvPr id="11" name="Picture 10" descr="A graph of a number of days&#10;&#10;Description automatically generated">
            <a:extLst>
              <a:ext uri="{FF2B5EF4-FFF2-40B4-BE49-F238E27FC236}">
                <a16:creationId xmlns:a16="http://schemas.microsoft.com/office/drawing/2014/main" id="{B544F844-1897-8897-1BC4-163A3AAB64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4981" y="1830070"/>
            <a:ext cx="4351338" cy="4351338"/>
          </a:xfrm>
          <a:prstGeom prst="rect">
            <a:avLst/>
          </a:prstGeom>
          <a:noFill/>
          <a:ln>
            <a:noFill/>
          </a:ln>
        </p:spPr>
      </p:pic>
      <p:sp>
        <p:nvSpPr>
          <p:cNvPr id="3" name="Slide Number Placeholder 2">
            <a:extLst>
              <a:ext uri="{FF2B5EF4-FFF2-40B4-BE49-F238E27FC236}">
                <a16:creationId xmlns:a16="http://schemas.microsoft.com/office/drawing/2014/main" id="{6B967A05-B634-C3AE-6AA5-7E133C4B4C82}"/>
              </a:ext>
            </a:extLst>
          </p:cNvPr>
          <p:cNvSpPr>
            <a:spLocks noGrp="1"/>
          </p:cNvSpPr>
          <p:nvPr>
            <p:ph type="sldNum" sz="quarter" idx="12"/>
          </p:nvPr>
        </p:nvSpPr>
        <p:spPr/>
        <p:txBody>
          <a:bodyPr/>
          <a:lstStyle/>
          <a:p>
            <a:fld id="{78303568-7AC9-D94F-8712-E3E38BA2EFDB}" type="slidenum">
              <a:rPr lang="en-US" smtClean="0"/>
              <a:t>27</a:t>
            </a:fld>
            <a:endParaRPr lang="en-US"/>
          </a:p>
        </p:txBody>
      </p:sp>
      <p:sp>
        <p:nvSpPr>
          <p:cNvPr id="9" name="Title 1">
            <a:extLst>
              <a:ext uri="{FF2B5EF4-FFF2-40B4-BE49-F238E27FC236}">
                <a16:creationId xmlns:a16="http://schemas.microsoft.com/office/drawing/2014/main" id="{3A4C16D8-6CF2-802F-9BE0-24C225D1074B}"/>
              </a:ext>
            </a:extLst>
          </p:cNvPr>
          <p:cNvSpPr txBox="1">
            <a:spLocks/>
          </p:cNvSpPr>
          <p:nvPr/>
        </p:nvSpPr>
        <p:spPr>
          <a:xfrm>
            <a:off x="838200" y="365125"/>
            <a:ext cx="49387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7: Scatterplot of the relationship between </a:t>
            </a:r>
            <a:r>
              <a:rPr lang="en-US" sz="2800" i="1" dirty="0"/>
              <a:t>Age</a:t>
            </a:r>
            <a:r>
              <a:rPr lang="en-US" sz="2800" dirty="0"/>
              <a:t> and </a:t>
            </a:r>
            <a:r>
              <a:rPr lang="en-US" sz="2800" i="1" dirty="0" err="1"/>
              <a:t>Days_Before_Game</a:t>
            </a:r>
            <a:endParaRPr lang="en-US" sz="3000" dirty="0"/>
          </a:p>
        </p:txBody>
      </p:sp>
      <p:sp>
        <p:nvSpPr>
          <p:cNvPr id="12" name="Title 1">
            <a:extLst>
              <a:ext uri="{FF2B5EF4-FFF2-40B4-BE49-F238E27FC236}">
                <a16:creationId xmlns:a16="http://schemas.microsoft.com/office/drawing/2014/main" id="{624D4568-ED97-A79C-784A-B7D0A1A053D4}"/>
              </a:ext>
            </a:extLst>
          </p:cNvPr>
          <p:cNvSpPr txBox="1">
            <a:spLocks/>
          </p:cNvSpPr>
          <p:nvPr/>
        </p:nvSpPr>
        <p:spPr>
          <a:xfrm>
            <a:off x="6415027" y="415607"/>
            <a:ext cx="4938773"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10: Scatterplot of the relationship between </a:t>
            </a:r>
            <a:r>
              <a:rPr lang="en-US" sz="2800" i="1" dirty="0"/>
              <a:t>Age</a:t>
            </a:r>
            <a:r>
              <a:rPr lang="en-US" sz="2800" dirty="0"/>
              <a:t> and </a:t>
            </a:r>
            <a:r>
              <a:rPr lang="en-US" sz="2800" i="1" dirty="0" err="1"/>
              <a:t>Days_Before_Game</a:t>
            </a:r>
            <a:r>
              <a:rPr lang="en-US" sz="2800" i="1" dirty="0"/>
              <a:t> </a:t>
            </a:r>
            <a:r>
              <a:rPr lang="en-US" sz="2800" dirty="0"/>
              <a:t>with the line of best fit</a:t>
            </a:r>
          </a:p>
        </p:txBody>
      </p:sp>
    </p:spTree>
    <p:extLst>
      <p:ext uri="{BB962C8B-B14F-4D97-AF65-F5344CB8AC3E}">
        <p14:creationId xmlns:p14="http://schemas.microsoft.com/office/powerpoint/2010/main" val="1983994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7A02F-E05E-5C13-F31C-D483F02FFB00}"/>
              </a:ext>
            </a:extLst>
          </p:cNvPr>
          <p:cNvSpPr txBox="1"/>
          <p:nvPr/>
        </p:nvSpPr>
        <p:spPr>
          <a:xfrm>
            <a:off x="2628900" y="6215876"/>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3" name="Slide Number Placeholder 2">
            <a:extLst>
              <a:ext uri="{FF2B5EF4-FFF2-40B4-BE49-F238E27FC236}">
                <a16:creationId xmlns:a16="http://schemas.microsoft.com/office/drawing/2014/main" id="{B22CB9BF-7397-B0E2-B013-85D595C4A06B}"/>
              </a:ext>
            </a:extLst>
          </p:cNvPr>
          <p:cNvSpPr>
            <a:spLocks noGrp="1"/>
          </p:cNvSpPr>
          <p:nvPr>
            <p:ph type="sldNum" sz="quarter" idx="12"/>
          </p:nvPr>
        </p:nvSpPr>
        <p:spPr/>
        <p:txBody>
          <a:bodyPr/>
          <a:lstStyle/>
          <a:p>
            <a:fld id="{78303568-7AC9-D94F-8712-E3E38BA2EFDB}" type="slidenum">
              <a:rPr lang="en-US" smtClean="0"/>
              <a:t>28</a:t>
            </a:fld>
            <a:endParaRPr lang="en-US"/>
          </a:p>
        </p:txBody>
      </p:sp>
      <p:pic>
        <p:nvPicPr>
          <p:cNvPr id="7" name="Content Placeholder 6" descr="A graph of a diagram&#10;&#10;Description automatically generated with medium confidence">
            <a:extLst>
              <a:ext uri="{FF2B5EF4-FFF2-40B4-BE49-F238E27FC236}">
                <a16:creationId xmlns:a16="http://schemas.microsoft.com/office/drawing/2014/main" id="{87ED9E55-ADA8-DCC5-C46F-45D0DCA1A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678480"/>
            <a:ext cx="4351338" cy="4351338"/>
          </a:xfrm>
          <a:prstGeom prst="rect">
            <a:avLst/>
          </a:prstGeom>
        </p:spPr>
      </p:pic>
      <p:sp>
        <p:nvSpPr>
          <p:cNvPr id="4" name="Title 1">
            <a:extLst>
              <a:ext uri="{FF2B5EF4-FFF2-40B4-BE49-F238E27FC236}">
                <a16:creationId xmlns:a16="http://schemas.microsoft.com/office/drawing/2014/main" id="{1522EF5D-4912-58BC-0288-82EF2B07011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8: Boxplot of the relationships between </a:t>
            </a:r>
            <a:r>
              <a:rPr lang="en-US" sz="2800" i="1" dirty="0" err="1"/>
              <a:t>Days_Before_Game</a:t>
            </a:r>
            <a:r>
              <a:rPr lang="en-US" sz="2800" dirty="0"/>
              <a:t> and </a:t>
            </a:r>
            <a:r>
              <a:rPr lang="en-US" sz="2800" i="1" dirty="0" err="1"/>
              <a:t>Seat_Location</a:t>
            </a:r>
            <a:endParaRPr lang="en-US" sz="3000" dirty="0"/>
          </a:p>
        </p:txBody>
      </p:sp>
    </p:spTree>
    <p:extLst>
      <p:ext uri="{BB962C8B-B14F-4D97-AF65-F5344CB8AC3E}">
        <p14:creationId xmlns:p14="http://schemas.microsoft.com/office/powerpoint/2010/main" val="132307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7A02F-E05E-5C13-F31C-D483F02FFB00}"/>
              </a:ext>
            </a:extLst>
          </p:cNvPr>
          <p:cNvSpPr txBox="1"/>
          <p:nvPr/>
        </p:nvSpPr>
        <p:spPr>
          <a:xfrm>
            <a:off x="1181100" y="6152376"/>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pic>
        <p:nvPicPr>
          <p:cNvPr id="6" name="Content Placeholder 5" descr="A white text with black numbers and a black text&#10;&#10;Description automatically generated with medium confidence">
            <a:extLst>
              <a:ext uri="{FF2B5EF4-FFF2-40B4-BE49-F238E27FC236}">
                <a16:creationId xmlns:a16="http://schemas.microsoft.com/office/drawing/2014/main" id="{5D3CE6C2-A561-A00C-CFF6-2953383A6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151" y="1722218"/>
            <a:ext cx="7278143" cy="4258167"/>
          </a:xfrm>
          <a:prstGeom prst="rect">
            <a:avLst/>
          </a:prstGeom>
        </p:spPr>
      </p:pic>
      <p:sp>
        <p:nvSpPr>
          <p:cNvPr id="3" name="Slide Number Placeholder 2">
            <a:extLst>
              <a:ext uri="{FF2B5EF4-FFF2-40B4-BE49-F238E27FC236}">
                <a16:creationId xmlns:a16="http://schemas.microsoft.com/office/drawing/2014/main" id="{FA565F03-DA4D-EA42-0654-C048795FDC49}"/>
              </a:ext>
            </a:extLst>
          </p:cNvPr>
          <p:cNvSpPr>
            <a:spLocks noGrp="1"/>
          </p:cNvSpPr>
          <p:nvPr>
            <p:ph type="sldNum" sz="quarter" idx="12"/>
          </p:nvPr>
        </p:nvSpPr>
        <p:spPr/>
        <p:txBody>
          <a:bodyPr/>
          <a:lstStyle/>
          <a:p>
            <a:fld id="{78303568-7AC9-D94F-8712-E3E38BA2EFDB}" type="slidenum">
              <a:rPr lang="en-US" smtClean="0"/>
              <a:t>29</a:t>
            </a:fld>
            <a:endParaRPr lang="en-US"/>
          </a:p>
        </p:txBody>
      </p:sp>
      <p:sp>
        <p:nvSpPr>
          <p:cNvPr id="4" name="Title 1">
            <a:extLst>
              <a:ext uri="{FF2B5EF4-FFF2-40B4-BE49-F238E27FC236}">
                <a16:creationId xmlns:a16="http://schemas.microsoft.com/office/drawing/2014/main" id="{FFA27AF8-5E46-B596-BCED-FFBB9064276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9: Simple linear regression model prediction </a:t>
            </a:r>
            <a:r>
              <a:rPr lang="en-US" sz="2800" i="1" dirty="0" err="1"/>
              <a:t>Days_Before_Game</a:t>
            </a:r>
            <a:endParaRPr lang="en-US" sz="3000" dirty="0"/>
          </a:p>
        </p:txBody>
      </p:sp>
    </p:spTree>
    <p:extLst>
      <p:ext uri="{BB962C8B-B14F-4D97-AF65-F5344CB8AC3E}">
        <p14:creationId xmlns:p14="http://schemas.microsoft.com/office/powerpoint/2010/main" val="292669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0EFA-26A3-824D-7B61-D3945691E8D0}"/>
              </a:ext>
            </a:extLst>
          </p:cNvPr>
          <p:cNvSpPr>
            <a:spLocks noGrp="1"/>
          </p:cNvSpPr>
          <p:nvPr>
            <p:ph type="title"/>
          </p:nvPr>
        </p:nvSpPr>
        <p:spPr/>
        <p:txBody>
          <a:bodyPr/>
          <a:lstStyle/>
          <a:p>
            <a:r>
              <a:rPr lang="en-US" dirty="0"/>
              <a:t>Data Science Process	</a:t>
            </a:r>
          </a:p>
        </p:txBody>
      </p:sp>
      <p:sp>
        <p:nvSpPr>
          <p:cNvPr id="3" name="Content Placeholder 2">
            <a:extLst>
              <a:ext uri="{FF2B5EF4-FFF2-40B4-BE49-F238E27FC236}">
                <a16:creationId xmlns:a16="http://schemas.microsoft.com/office/drawing/2014/main" id="{E4F3A8A8-ABD1-C7C0-7F37-100A00F4BA50}"/>
              </a:ext>
            </a:extLst>
          </p:cNvPr>
          <p:cNvSpPr>
            <a:spLocks noGrp="1"/>
          </p:cNvSpPr>
          <p:nvPr>
            <p:ph idx="1"/>
          </p:nvPr>
        </p:nvSpPr>
        <p:spPr/>
        <p:txBody>
          <a:bodyPr/>
          <a:lstStyle/>
          <a:p>
            <a:r>
              <a:rPr lang="en-US" dirty="0"/>
              <a:t>Development </a:t>
            </a:r>
          </a:p>
          <a:p>
            <a:pPr lvl="1"/>
            <a:r>
              <a:rPr lang="en-US" dirty="0"/>
              <a:t>EDA</a:t>
            </a:r>
          </a:p>
          <a:p>
            <a:pPr lvl="1"/>
            <a:r>
              <a:rPr lang="en-US" dirty="0"/>
              <a:t>Model Building</a:t>
            </a:r>
          </a:p>
          <a:p>
            <a:r>
              <a:rPr lang="en-US" dirty="0"/>
              <a:t>Evaluation</a:t>
            </a:r>
          </a:p>
          <a:p>
            <a:r>
              <a:rPr lang="en-US" dirty="0"/>
              <a:t>Adoption</a:t>
            </a:r>
          </a:p>
          <a:p>
            <a:r>
              <a:rPr lang="en-US" dirty="0"/>
              <a:t>Tip-Off</a:t>
            </a:r>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8B05D1E1-DD18-4834-7E91-07AF79D5C2F9}"/>
              </a:ext>
            </a:extLst>
          </p:cNvPr>
          <p:cNvSpPr>
            <a:spLocks noGrp="1"/>
          </p:cNvSpPr>
          <p:nvPr>
            <p:ph type="sldNum" sz="quarter" idx="12"/>
          </p:nvPr>
        </p:nvSpPr>
        <p:spPr/>
        <p:txBody>
          <a:bodyPr/>
          <a:lstStyle/>
          <a:p>
            <a:fld id="{78303568-7AC9-D94F-8712-E3E38BA2EFDB}" type="slidenum">
              <a:rPr lang="en-US" smtClean="0"/>
              <a:t>3</a:t>
            </a:fld>
            <a:endParaRPr lang="en-US"/>
          </a:p>
        </p:txBody>
      </p:sp>
    </p:spTree>
    <p:extLst>
      <p:ext uri="{BB962C8B-B14F-4D97-AF65-F5344CB8AC3E}">
        <p14:creationId xmlns:p14="http://schemas.microsoft.com/office/powerpoint/2010/main" val="2382027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7A02F-E05E-5C13-F31C-D483F02FFB00}"/>
              </a:ext>
            </a:extLst>
          </p:cNvPr>
          <p:cNvSpPr txBox="1"/>
          <p:nvPr/>
        </p:nvSpPr>
        <p:spPr>
          <a:xfrm>
            <a:off x="1485900" y="6215876"/>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pic>
        <p:nvPicPr>
          <p:cNvPr id="7" name="Content Placeholder 6" descr="A screenshot of a computer program&#10;&#10;Description automatically generated">
            <a:extLst>
              <a:ext uri="{FF2B5EF4-FFF2-40B4-BE49-F238E27FC236}">
                <a16:creationId xmlns:a16="http://schemas.microsoft.com/office/drawing/2014/main" id="{EF85367E-327D-CADF-A42A-F68C7E00FB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16"/>
          <a:stretch/>
        </p:blipFill>
        <p:spPr bwMode="auto">
          <a:xfrm>
            <a:off x="2592589" y="1709025"/>
            <a:ext cx="6845701" cy="4351538"/>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941444EF-5B5A-9AE6-397E-650EE8DA51D8}"/>
              </a:ext>
            </a:extLst>
          </p:cNvPr>
          <p:cNvSpPr>
            <a:spLocks noGrp="1"/>
          </p:cNvSpPr>
          <p:nvPr>
            <p:ph type="sldNum" sz="quarter" idx="12"/>
          </p:nvPr>
        </p:nvSpPr>
        <p:spPr/>
        <p:txBody>
          <a:bodyPr/>
          <a:lstStyle/>
          <a:p>
            <a:fld id="{78303568-7AC9-D94F-8712-E3E38BA2EFDB}" type="slidenum">
              <a:rPr lang="en-US" smtClean="0"/>
              <a:t>30</a:t>
            </a:fld>
            <a:endParaRPr lang="en-US"/>
          </a:p>
        </p:txBody>
      </p:sp>
      <p:sp>
        <p:nvSpPr>
          <p:cNvPr id="4" name="Title 1">
            <a:extLst>
              <a:ext uri="{FF2B5EF4-FFF2-40B4-BE49-F238E27FC236}">
                <a16:creationId xmlns:a16="http://schemas.microsoft.com/office/drawing/2014/main" id="{78624BA5-4AAA-1772-2D7E-34FCA0A08B4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11: Multiple Linear Regression predicting </a:t>
            </a:r>
            <a:r>
              <a:rPr lang="en-US" sz="2800" i="1" dirty="0" err="1"/>
              <a:t>Days_Before_Game</a:t>
            </a:r>
            <a:endParaRPr lang="en-US" sz="3000" dirty="0"/>
          </a:p>
        </p:txBody>
      </p:sp>
    </p:spTree>
    <p:extLst>
      <p:ext uri="{BB962C8B-B14F-4D97-AF65-F5344CB8AC3E}">
        <p14:creationId xmlns:p14="http://schemas.microsoft.com/office/powerpoint/2010/main" val="3151702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7A02F-E05E-5C13-F31C-D483F02FFB00}"/>
              </a:ext>
            </a:extLst>
          </p:cNvPr>
          <p:cNvSpPr txBox="1"/>
          <p:nvPr/>
        </p:nvSpPr>
        <p:spPr>
          <a:xfrm>
            <a:off x="1181100" y="5784056"/>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pic>
        <p:nvPicPr>
          <p:cNvPr id="6" name="Content Placeholder 5" descr="A screenshot of a computer&#10;&#10;Description automatically generated">
            <a:extLst>
              <a:ext uri="{FF2B5EF4-FFF2-40B4-BE49-F238E27FC236}">
                <a16:creationId xmlns:a16="http://schemas.microsoft.com/office/drawing/2014/main" id="{9192F4DF-BE2C-819D-C647-06816D4C7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013" y="2171700"/>
            <a:ext cx="9377974" cy="3131344"/>
          </a:xfrm>
          <a:prstGeom prst="rect">
            <a:avLst/>
          </a:prstGeom>
        </p:spPr>
      </p:pic>
      <p:sp>
        <p:nvSpPr>
          <p:cNvPr id="3" name="Slide Number Placeholder 2">
            <a:extLst>
              <a:ext uri="{FF2B5EF4-FFF2-40B4-BE49-F238E27FC236}">
                <a16:creationId xmlns:a16="http://schemas.microsoft.com/office/drawing/2014/main" id="{1FFFE2F4-3B23-E42B-02FA-CED8979E88F4}"/>
              </a:ext>
            </a:extLst>
          </p:cNvPr>
          <p:cNvSpPr>
            <a:spLocks noGrp="1"/>
          </p:cNvSpPr>
          <p:nvPr>
            <p:ph type="sldNum" sz="quarter" idx="12"/>
          </p:nvPr>
        </p:nvSpPr>
        <p:spPr/>
        <p:txBody>
          <a:bodyPr/>
          <a:lstStyle/>
          <a:p>
            <a:fld id="{78303568-7AC9-D94F-8712-E3E38BA2EFDB}" type="slidenum">
              <a:rPr lang="en-US" smtClean="0"/>
              <a:t>31</a:t>
            </a:fld>
            <a:endParaRPr lang="en-US"/>
          </a:p>
        </p:txBody>
      </p:sp>
      <p:sp>
        <p:nvSpPr>
          <p:cNvPr id="4" name="Title 1">
            <a:extLst>
              <a:ext uri="{FF2B5EF4-FFF2-40B4-BE49-F238E27FC236}">
                <a16:creationId xmlns:a16="http://schemas.microsoft.com/office/drawing/2014/main" id="{B92975F6-5A77-F17C-E230-FA28A7F9F96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12: Table of five new observations with actual </a:t>
            </a:r>
            <a:r>
              <a:rPr lang="en-US" sz="2800" i="1" dirty="0" err="1"/>
              <a:t>Days_Before_Game</a:t>
            </a:r>
            <a:r>
              <a:rPr lang="en-US" sz="2800" i="1" dirty="0"/>
              <a:t> </a:t>
            </a:r>
            <a:r>
              <a:rPr lang="en-US" sz="2800" dirty="0"/>
              <a:t>and predicted values from the simple and multiple linear regression models</a:t>
            </a:r>
            <a:endParaRPr lang="en-US" sz="3000" dirty="0"/>
          </a:p>
        </p:txBody>
      </p:sp>
    </p:spTree>
    <p:extLst>
      <p:ext uri="{BB962C8B-B14F-4D97-AF65-F5344CB8AC3E}">
        <p14:creationId xmlns:p14="http://schemas.microsoft.com/office/powerpoint/2010/main" val="1726329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7A02F-E05E-5C13-F31C-D483F02FFB00}"/>
              </a:ext>
            </a:extLst>
          </p:cNvPr>
          <p:cNvSpPr txBox="1"/>
          <p:nvPr/>
        </p:nvSpPr>
        <p:spPr>
          <a:xfrm>
            <a:off x="1562100" y="6215876"/>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pic>
        <p:nvPicPr>
          <p:cNvPr id="6" name="Content Placeholder 5" descr="A diagram of a schedule&#10;&#10;Description automatically generated">
            <a:extLst>
              <a:ext uri="{FF2B5EF4-FFF2-40B4-BE49-F238E27FC236}">
                <a16:creationId xmlns:a16="http://schemas.microsoft.com/office/drawing/2014/main" id="{B234DDC4-7069-2272-CCCB-9D82454EAF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380" b="19586"/>
          <a:stretch/>
        </p:blipFill>
        <p:spPr bwMode="auto">
          <a:xfrm>
            <a:off x="2895600" y="1849212"/>
            <a:ext cx="6164317" cy="4132188"/>
          </a:xfrm>
          <a:prstGeom prst="rect">
            <a:avLst/>
          </a:prstGeom>
          <a:noFill/>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EE44FF6C-E179-3604-75ED-0EFB2EA71ED8}"/>
              </a:ext>
            </a:extLst>
          </p:cNvPr>
          <p:cNvSpPr>
            <a:spLocks noGrp="1"/>
          </p:cNvSpPr>
          <p:nvPr>
            <p:ph type="sldNum" sz="quarter" idx="12"/>
          </p:nvPr>
        </p:nvSpPr>
        <p:spPr/>
        <p:txBody>
          <a:bodyPr/>
          <a:lstStyle/>
          <a:p>
            <a:fld id="{78303568-7AC9-D94F-8712-E3E38BA2EFDB}" type="slidenum">
              <a:rPr lang="en-US" smtClean="0"/>
              <a:t>32</a:t>
            </a:fld>
            <a:endParaRPr lang="en-US"/>
          </a:p>
        </p:txBody>
      </p:sp>
      <p:sp>
        <p:nvSpPr>
          <p:cNvPr id="4" name="Title 1">
            <a:extLst>
              <a:ext uri="{FF2B5EF4-FFF2-40B4-BE49-F238E27FC236}">
                <a16:creationId xmlns:a16="http://schemas.microsoft.com/office/drawing/2014/main" id="{C29FDC16-72EA-8EEA-6B84-0014591640ED}"/>
              </a:ext>
            </a:extLst>
          </p:cNvPr>
          <p:cNvSpPr txBox="1">
            <a:spLocks/>
          </p:cNvSpPr>
          <p:nvPr/>
        </p:nvSpPr>
        <p:spPr>
          <a:xfrm>
            <a:off x="990600" y="517525"/>
            <a:ext cx="10515600"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13: Decision tree predicting </a:t>
            </a:r>
            <a:r>
              <a:rPr lang="en-US" sz="2800" dirty="0" err="1"/>
              <a:t>Customer_Type</a:t>
            </a:r>
            <a:r>
              <a:rPr lang="en-US" sz="2800" dirty="0"/>
              <a:t>. The text at the top of each node represents that majority class; the three numbers represent the proportion of customers that fall into the Last-Minute, In-Between, and Planner types, respectfully; and the percentage is the percentage of the data in the node. </a:t>
            </a:r>
            <a:endParaRPr lang="en-US" sz="3000" dirty="0"/>
          </a:p>
        </p:txBody>
      </p:sp>
    </p:spTree>
    <p:extLst>
      <p:ext uri="{BB962C8B-B14F-4D97-AF65-F5344CB8AC3E}">
        <p14:creationId xmlns:p14="http://schemas.microsoft.com/office/powerpoint/2010/main" val="1914544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F59418FF-650E-64B0-CB6D-F44F84A9E3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207003"/>
            <a:ext cx="10515600" cy="2569080"/>
          </a:xfrm>
          <a:prstGeom prst="rect">
            <a:avLst/>
          </a:prstGeom>
        </p:spPr>
      </p:pic>
      <p:sp>
        <p:nvSpPr>
          <p:cNvPr id="5" name="TextBox 4">
            <a:extLst>
              <a:ext uri="{FF2B5EF4-FFF2-40B4-BE49-F238E27FC236}">
                <a16:creationId xmlns:a16="http://schemas.microsoft.com/office/drawing/2014/main" id="{A9F4F00A-BDD2-F315-A52C-5B7800EFC52F}"/>
              </a:ext>
            </a:extLst>
          </p:cNvPr>
          <p:cNvSpPr txBox="1"/>
          <p:nvPr/>
        </p:nvSpPr>
        <p:spPr>
          <a:xfrm>
            <a:off x="1079500" y="5120501"/>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
        <p:nvSpPr>
          <p:cNvPr id="3" name="Slide Number Placeholder 2">
            <a:extLst>
              <a:ext uri="{FF2B5EF4-FFF2-40B4-BE49-F238E27FC236}">
                <a16:creationId xmlns:a16="http://schemas.microsoft.com/office/drawing/2014/main" id="{8E1DCFB2-9EDB-43FB-E14E-92904A8EC5C1}"/>
              </a:ext>
            </a:extLst>
          </p:cNvPr>
          <p:cNvSpPr>
            <a:spLocks noGrp="1"/>
          </p:cNvSpPr>
          <p:nvPr>
            <p:ph type="sldNum" sz="quarter" idx="12"/>
          </p:nvPr>
        </p:nvSpPr>
        <p:spPr/>
        <p:txBody>
          <a:bodyPr/>
          <a:lstStyle/>
          <a:p>
            <a:fld id="{78303568-7AC9-D94F-8712-E3E38BA2EFDB}" type="slidenum">
              <a:rPr lang="en-US" smtClean="0"/>
              <a:t>33</a:t>
            </a:fld>
            <a:endParaRPr lang="en-US"/>
          </a:p>
        </p:txBody>
      </p:sp>
      <p:sp>
        <p:nvSpPr>
          <p:cNvPr id="6" name="Title 1">
            <a:extLst>
              <a:ext uri="{FF2B5EF4-FFF2-40B4-BE49-F238E27FC236}">
                <a16:creationId xmlns:a16="http://schemas.microsoft.com/office/drawing/2014/main" id="{3453E880-13C1-A68E-58EF-A7509C4341F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TN Figure 14: Table of five new observations with actual </a:t>
            </a:r>
            <a:r>
              <a:rPr lang="en-US" sz="2800" i="1" dirty="0" err="1"/>
              <a:t>Customer_Type</a:t>
            </a:r>
            <a:r>
              <a:rPr lang="en-US" sz="2800" i="1" dirty="0"/>
              <a:t> </a:t>
            </a:r>
            <a:r>
              <a:rPr lang="en-US" sz="2800" dirty="0"/>
              <a:t>and predicted values from the decision tree model</a:t>
            </a:r>
            <a:endParaRPr lang="en-US" sz="3000" dirty="0"/>
          </a:p>
        </p:txBody>
      </p:sp>
    </p:spTree>
    <p:extLst>
      <p:ext uri="{BB962C8B-B14F-4D97-AF65-F5344CB8AC3E}">
        <p14:creationId xmlns:p14="http://schemas.microsoft.com/office/powerpoint/2010/main" val="1440803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01945367-4D3E-518D-F057-6E45CD252775}"/>
              </a:ext>
            </a:extLst>
          </p:cNvPr>
          <p:cNvGraphicFramePr>
            <a:graphicFrameLocks noGrp="1"/>
          </p:cNvGraphicFramePr>
          <p:nvPr>
            <p:ph idx="1"/>
            <p:extLst>
              <p:ext uri="{D42A27DB-BD31-4B8C-83A1-F6EECF244321}">
                <p14:modId xmlns:p14="http://schemas.microsoft.com/office/powerpoint/2010/main" val="1347699019"/>
              </p:ext>
            </p:extLst>
          </p:nvPr>
        </p:nvGraphicFramePr>
        <p:xfrm>
          <a:off x="1113182" y="1391478"/>
          <a:ext cx="9554817" cy="4545495"/>
        </p:xfrm>
        <a:graphic>
          <a:graphicData uri="http://schemas.openxmlformats.org/drawingml/2006/table">
            <a:tbl>
              <a:tblPr/>
              <a:tblGrid>
                <a:gridCol w="4916557">
                  <a:extLst>
                    <a:ext uri="{9D8B030D-6E8A-4147-A177-3AD203B41FA5}">
                      <a16:colId xmlns:a16="http://schemas.microsoft.com/office/drawing/2014/main" val="2516818866"/>
                    </a:ext>
                  </a:extLst>
                </a:gridCol>
                <a:gridCol w="4638260">
                  <a:extLst>
                    <a:ext uri="{9D8B030D-6E8A-4147-A177-3AD203B41FA5}">
                      <a16:colId xmlns:a16="http://schemas.microsoft.com/office/drawing/2014/main" val="4190831512"/>
                    </a:ext>
                  </a:extLst>
                </a:gridCol>
              </a:tblGrid>
              <a:tr h="168572">
                <a:tc>
                  <a:txBody>
                    <a:bodyPr/>
                    <a:lstStyle/>
                    <a:p>
                      <a:pPr marL="0" marR="0" algn="ctr">
                        <a:lnSpc>
                          <a:spcPts val="11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Internal</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ts val="11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External</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8542742"/>
                  </a:ext>
                </a:extLst>
              </a:tr>
              <a:tr h="4376923">
                <a:tc>
                  <a:txBody>
                    <a:bodyPr/>
                    <a:lstStyle/>
                    <a:p>
                      <a:pPr marL="0" marR="0" indent="182880" algn="just">
                        <a:lnSpc>
                          <a:spcPct val="115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Growing Volume of Company Data:</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As businesses digitize their operations, they generate a growing volume of data. Without data science capabilities, this wealth of data remains untapped. (line 31 page 3)</a:t>
                      </a:r>
                    </a:p>
                    <a:p>
                      <a:pPr marL="0" marR="0" indent="182880" algn="just">
                        <a:lnSpc>
                          <a:spcPct val="115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Desire to Become Data-Driven: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Many organizations recognize that decisions guided by data are more accurate and effective than those based on intuition alone. By developing data science capabilities, organizations can use predictive modeling and other techniques to guide decision-making and strategy. (line 15 page 2)</a:t>
                      </a:r>
                    </a:p>
                    <a:p>
                      <a:pPr marL="0" marR="0" indent="182880" algn="just">
                        <a:lnSpc>
                          <a:spcPct val="115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Cost Reduction and Profitability:</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Data science can identify inefficiencies in processes, predict maintenance needs to prevent costly equipment failures, and help optimize resource allocation—all of which can lead to significant cost savings. (line 17 page 3)</a:t>
                      </a:r>
                    </a:p>
                    <a:p>
                      <a:pPr marL="0" marR="0" indent="182880" algn="just">
                        <a:lnSpc>
                          <a:spcPct val="115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Digital Transformation: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As part of broader digital transformation efforts, data science plays a key role in automating processes, enhancing customer experience, and creating new digital products or services. (line 19 page 2)</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182880" algn="just">
                        <a:lnSpc>
                          <a:spcPct val="115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Competitive Landscape: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As more companies build their data science capabilities and begin to leverage the benefits, there is pressure on others to keep up. Failing to invest in data science capabilities could lead to a competitive disadvantage.</a:t>
                      </a:r>
                    </a:p>
                    <a:p>
                      <a:pPr marL="0" marR="0" indent="182880" algn="just">
                        <a:lnSpc>
                          <a:spcPct val="115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Demonstrated Value of Data Science: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Success stories of other companies using data science to drive growth and profitability can put pressure on organizations to develop similar capabilities. This is especially true in industries where data science has already disrupted traditional business models. (line 28 page 2)</a:t>
                      </a:r>
                    </a:p>
                    <a:p>
                      <a:pPr marL="0" marR="0" indent="182880" algn="just">
                        <a:lnSpc>
                          <a:spcPct val="115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Customer Expectations: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In an era where personalized experiences are becoming the norm, data science is crucial in delivering customized products, services, and interactions, meeting ever-evolving customer expectations.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621460"/>
                  </a:ext>
                </a:extLst>
              </a:tr>
            </a:tbl>
          </a:graphicData>
        </a:graphic>
      </p:graphicFrame>
      <p:sp>
        <p:nvSpPr>
          <p:cNvPr id="4" name="Slide Number Placeholder 3">
            <a:extLst>
              <a:ext uri="{FF2B5EF4-FFF2-40B4-BE49-F238E27FC236}">
                <a16:creationId xmlns:a16="http://schemas.microsoft.com/office/drawing/2014/main" id="{11A6B8DF-32EF-029F-D907-F9472D9D0C5B}"/>
              </a:ext>
            </a:extLst>
          </p:cNvPr>
          <p:cNvSpPr>
            <a:spLocks noGrp="1"/>
          </p:cNvSpPr>
          <p:nvPr>
            <p:ph type="sldNum" sz="quarter" idx="12"/>
          </p:nvPr>
        </p:nvSpPr>
        <p:spPr/>
        <p:txBody>
          <a:bodyPr/>
          <a:lstStyle/>
          <a:p>
            <a:fld id="{78303568-7AC9-D94F-8712-E3E38BA2EFDB}" type="slidenum">
              <a:rPr lang="en-US" smtClean="0"/>
              <a:t>34</a:t>
            </a:fld>
            <a:endParaRPr lang="en-US"/>
          </a:p>
        </p:txBody>
      </p:sp>
      <p:sp>
        <p:nvSpPr>
          <p:cNvPr id="5" name="Title 1">
            <a:extLst>
              <a:ext uri="{FF2B5EF4-FFF2-40B4-BE49-F238E27FC236}">
                <a16:creationId xmlns:a16="http://schemas.microsoft.com/office/drawing/2014/main" id="{7FD69BFE-B12F-4006-CF92-373DF6C3FBCA}"/>
              </a:ext>
            </a:extLst>
          </p:cNvPr>
          <p:cNvSpPr>
            <a:spLocks noGrp="1"/>
          </p:cNvSpPr>
          <p:nvPr>
            <p:ph type="title"/>
          </p:nvPr>
        </p:nvSpPr>
        <p:spPr>
          <a:xfrm>
            <a:off x="838200" y="365125"/>
            <a:ext cx="10515600" cy="1325563"/>
          </a:xfrm>
        </p:spPr>
        <p:txBody>
          <a:bodyPr>
            <a:normAutofit/>
          </a:bodyPr>
          <a:lstStyle/>
          <a:p>
            <a:r>
              <a:rPr lang="en-US" sz="3000" dirty="0"/>
              <a:t>TN </a:t>
            </a:r>
            <a:r>
              <a:rPr lang="en-US" sz="3200" dirty="0"/>
              <a:t>Table</a:t>
            </a:r>
            <a:r>
              <a:rPr lang="en-US" sz="3000" dirty="0"/>
              <a:t> 2: Why did the Warriors create a Data Science Team?</a:t>
            </a:r>
          </a:p>
        </p:txBody>
      </p:sp>
      <p:sp>
        <p:nvSpPr>
          <p:cNvPr id="2" name="TextBox 1">
            <a:extLst>
              <a:ext uri="{FF2B5EF4-FFF2-40B4-BE49-F238E27FC236}">
                <a16:creationId xmlns:a16="http://schemas.microsoft.com/office/drawing/2014/main" id="{FA10A5E7-13D4-3F77-ECA8-54C7BCA9E0C8}"/>
              </a:ext>
            </a:extLst>
          </p:cNvPr>
          <p:cNvSpPr txBox="1"/>
          <p:nvPr/>
        </p:nvSpPr>
        <p:spPr>
          <a:xfrm>
            <a:off x="1079500" y="6280563"/>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1821328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3AC0EF1-D517-657B-0FFC-DA0CB0572BE8}"/>
              </a:ext>
            </a:extLst>
          </p:cNvPr>
          <p:cNvGraphicFramePr>
            <a:graphicFrameLocks noGrp="1"/>
          </p:cNvGraphicFramePr>
          <p:nvPr>
            <p:ph idx="1"/>
            <p:extLst>
              <p:ext uri="{D42A27DB-BD31-4B8C-83A1-F6EECF244321}">
                <p14:modId xmlns:p14="http://schemas.microsoft.com/office/powerpoint/2010/main" val="3184469836"/>
              </p:ext>
            </p:extLst>
          </p:nvPr>
        </p:nvGraphicFramePr>
        <p:xfrm>
          <a:off x="1629760" y="1594765"/>
          <a:ext cx="8260474" cy="2598863"/>
        </p:xfrm>
        <a:graphic>
          <a:graphicData uri="http://schemas.openxmlformats.org/drawingml/2006/table">
            <a:tbl>
              <a:tblPr/>
              <a:tblGrid>
                <a:gridCol w="4130237">
                  <a:extLst>
                    <a:ext uri="{9D8B030D-6E8A-4147-A177-3AD203B41FA5}">
                      <a16:colId xmlns:a16="http://schemas.microsoft.com/office/drawing/2014/main" val="1565423305"/>
                    </a:ext>
                  </a:extLst>
                </a:gridCol>
                <a:gridCol w="4130237">
                  <a:extLst>
                    <a:ext uri="{9D8B030D-6E8A-4147-A177-3AD203B41FA5}">
                      <a16:colId xmlns:a16="http://schemas.microsoft.com/office/drawing/2014/main" val="2150007379"/>
                    </a:ext>
                  </a:extLst>
                </a:gridCol>
              </a:tblGrid>
              <a:tr h="185633">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Embedded Data Science Team</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Centralized Data Science Team</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1755578"/>
                  </a:ext>
                </a:extLst>
              </a:tr>
              <a:tr h="2413230">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Deep Business Understanding:</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Data scientists can better understand business needs by being close to the business units.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Fast and Focused Solutions: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Embedded data scientists can provide quick, focused solutions tailored to the unit's needs.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Ease of Communication: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Data scientists have easy and direct access to decision-makers and operators within the unit, which can streamline communication and ease adoption of data science products.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Cross-Functional Perspective: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 centralized team has a broader, organization-wide perspective, which can lead to more comprehensive and generalizable insights.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Efficient Resource Use: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Centralized teams can effectively manage resources and avoid duplication of efforts, as they can see and manage all data science projects across the organization.</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Standardized Practices: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 centralized team can implement consistent tools, methodologies, and standards across all projects, improving quality and efficiency.</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4413063"/>
                  </a:ext>
                </a:extLst>
              </a:tr>
            </a:tbl>
          </a:graphicData>
        </a:graphic>
      </p:graphicFrame>
      <p:sp>
        <p:nvSpPr>
          <p:cNvPr id="4" name="Slide Number Placeholder 3">
            <a:extLst>
              <a:ext uri="{FF2B5EF4-FFF2-40B4-BE49-F238E27FC236}">
                <a16:creationId xmlns:a16="http://schemas.microsoft.com/office/drawing/2014/main" id="{CDE45C6A-21E9-05F3-5822-2833FC797012}"/>
              </a:ext>
            </a:extLst>
          </p:cNvPr>
          <p:cNvSpPr>
            <a:spLocks noGrp="1"/>
          </p:cNvSpPr>
          <p:nvPr>
            <p:ph type="sldNum" sz="quarter" idx="12"/>
          </p:nvPr>
        </p:nvSpPr>
        <p:spPr/>
        <p:txBody>
          <a:bodyPr/>
          <a:lstStyle/>
          <a:p>
            <a:fld id="{78303568-7AC9-D94F-8712-E3E38BA2EFDB}" type="slidenum">
              <a:rPr lang="en-US" smtClean="0"/>
              <a:t>35</a:t>
            </a:fld>
            <a:endParaRPr lang="en-US"/>
          </a:p>
        </p:txBody>
      </p:sp>
      <p:sp>
        <p:nvSpPr>
          <p:cNvPr id="5" name="Title 1">
            <a:extLst>
              <a:ext uri="{FF2B5EF4-FFF2-40B4-BE49-F238E27FC236}">
                <a16:creationId xmlns:a16="http://schemas.microsoft.com/office/drawing/2014/main" id="{911E5AD9-E0E9-832D-AEFE-58FD077CAC89}"/>
              </a:ext>
            </a:extLst>
          </p:cNvPr>
          <p:cNvSpPr>
            <a:spLocks noGrp="1"/>
          </p:cNvSpPr>
          <p:nvPr>
            <p:ph type="title"/>
          </p:nvPr>
        </p:nvSpPr>
        <p:spPr>
          <a:xfrm>
            <a:off x="838200" y="365125"/>
            <a:ext cx="10515600" cy="1325563"/>
          </a:xfrm>
        </p:spPr>
        <p:txBody>
          <a:bodyPr>
            <a:normAutofit/>
          </a:bodyPr>
          <a:lstStyle/>
          <a:p>
            <a:r>
              <a:rPr lang="en-US" sz="3000" dirty="0"/>
              <a:t>TN </a:t>
            </a:r>
            <a:r>
              <a:rPr lang="en-US" sz="3200" dirty="0"/>
              <a:t>Table</a:t>
            </a:r>
            <a:r>
              <a:rPr lang="en-US" sz="3000" dirty="0"/>
              <a:t> 3: Team Structure</a:t>
            </a:r>
          </a:p>
        </p:txBody>
      </p:sp>
      <p:sp>
        <p:nvSpPr>
          <p:cNvPr id="8" name="TextBox 7">
            <a:extLst>
              <a:ext uri="{FF2B5EF4-FFF2-40B4-BE49-F238E27FC236}">
                <a16:creationId xmlns:a16="http://schemas.microsoft.com/office/drawing/2014/main" id="{DA441A1D-8C62-DB8F-028A-1971F2875711}"/>
              </a:ext>
            </a:extLst>
          </p:cNvPr>
          <p:cNvSpPr txBox="1"/>
          <p:nvPr/>
        </p:nvSpPr>
        <p:spPr>
          <a:xfrm>
            <a:off x="838200" y="4598959"/>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1211482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EDD4CA11-D7C6-C726-E827-4AB9F880CFD8}"/>
              </a:ext>
            </a:extLst>
          </p:cNvPr>
          <p:cNvGraphicFramePr>
            <a:graphicFrameLocks noGrp="1"/>
          </p:cNvGraphicFramePr>
          <p:nvPr>
            <p:ph idx="1"/>
            <p:extLst>
              <p:ext uri="{D42A27DB-BD31-4B8C-83A1-F6EECF244321}">
                <p14:modId xmlns:p14="http://schemas.microsoft.com/office/powerpoint/2010/main" val="466360317"/>
              </p:ext>
            </p:extLst>
          </p:nvPr>
        </p:nvGraphicFramePr>
        <p:xfrm>
          <a:off x="2258081" y="1474237"/>
          <a:ext cx="7474497" cy="4548229"/>
        </p:xfrm>
        <a:graphic>
          <a:graphicData uri="http://schemas.openxmlformats.org/drawingml/2006/table">
            <a:tbl>
              <a:tblPr/>
              <a:tblGrid>
                <a:gridCol w="3635743">
                  <a:extLst>
                    <a:ext uri="{9D8B030D-6E8A-4147-A177-3AD203B41FA5}">
                      <a16:colId xmlns:a16="http://schemas.microsoft.com/office/drawing/2014/main" val="1401731096"/>
                    </a:ext>
                  </a:extLst>
                </a:gridCol>
                <a:gridCol w="3838754">
                  <a:extLst>
                    <a:ext uri="{9D8B030D-6E8A-4147-A177-3AD203B41FA5}">
                      <a16:colId xmlns:a16="http://schemas.microsoft.com/office/drawing/2014/main" val="2813986200"/>
                    </a:ext>
                  </a:extLst>
                </a:gridCol>
              </a:tblGrid>
              <a:tr h="182842">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Pros</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Cons</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3840756"/>
                  </a:ext>
                </a:extLst>
              </a:tr>
              <a:tr h="4365349">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Demonstrate Value: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Quick wins can provide tangible results that demonstrate the value of data science to stakeholders, which can be particularly useful in securing further support and resources.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Builds Momentum:</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Successful projects elevate team morale and frequently gain recognition across various departments within a business. Positive attention and feedback increase opportunities for collaboration and foster a proactive culture around data science.</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Optimizes Resources: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Often requires fewer resources and can be a cost-effective way to achieve results.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Learning Opportunities: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This can provide valuable insights and lessons that can be applied to larger projects and can help the team familiarize themselves with the organization's data and business context, allowing them to develop valuable knowledge and experience to inform the process they might use with larger projects.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Short-term Strategy:</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Often there are tensions between short-term victories and long-term strategies. Investing in complex initiatives that align strategically with the core mission of the business contributes to the longevity and impact of the team.</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Potential for Misalignment:</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Quick wins that are not aligned with the organization's broader goals or vision can lead to fragmented efforts and confusion.</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Skewed Expectations: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Achieving quick wins could set unrealistic expectations among stakeholders about the speed and ease of future data science projects.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Limited Nature: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There is a limited number of high-impact quick wins.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Resource Allocation: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Focusing on quick wins might divert resources from building foundational elements like data infrastructure, governance frameworks, and talent development, which are necessary for long-term success.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2059099"/>
                  </a:ext>
                </a:extLst>
              </a:tr>
            </a:tbl>
          </a:graphicData>
        </a:graphic>
      </p:graphicFrame>
      <p:sp>
        <p:nvSpPr>
          <p:cNvPr id="4" name="Slide Number Placeholder 3">
            <a:extLst>
              <a:ext uri="{FF2B5EF4-FFF2-40B4-BE49-F238E27FC236}">
                <a16:creationId xmlns:a16="http://schemas.microsoft.com/office/drawing/2014/main" id="{17D406E3-B970-5D45-792E-BC006D332C06}"/>
              </a:ext>
            </a:extLst>
          </p:cNvPr>
          <p:cNvSpPr>
            <a:spLocks noGrp="1"/>
          </p:cNvSpPr>
          <p:nvPr>
            <p:ph type="sldNum" sz="quarter" idx="12"/>
          </p:nvPr>
        </p:nvSpPr>
        <p:spPr/>
        <p:txBody>
          <a:bodyPr/>
          <a:lstStyle/>
          <a:p>
            <a:fld id="{78303568-7AC9-D94F-8712-E3E38BA2EFDB}" type="slidenum">
              <a:rPr lang="en-US" smtClean="0"/>
              <a:t>36</a:t>
            </a:fld>
            <a:endParaRPr lang="en-US"/>
          </a:p>
        </p:txBody>
      </p:sp>
      <p:sp>
        <p:nvSpPr>
          <p:cNvPr id="5" name="Title 1">
            <a:extLst>
              <a:ext uri="{FF2B5EF4-FFF2-40B4-BE49-F238E27FC236}">
                <a16:creationId xmlns:a16="http://schemas.microsoft.com/office/drawing/2014/main" id="{F9AE1A25-E80D-85D1-C593-23ED24FEF14E}"/>
              </a:ext>
            </a:extLst>
          </p:cNvPr>
          <p:cNvSpPr>
            <a:spLocks noGrp="1"/>
          </p:cNvSpPr>
          <p:nvPr>
            <p:ph type="title"/>
          </p:nvPr>
        </p:nvSpPr>
        <p:spPr>
          <a:xfrm>
            <a:off x="838200" y="365125"/>
            <a:ext cx="10515600" cy="1325563"/>
          </a:xfrm>
        </p:spPr>
        <p:txBody>
          <a:bodyPr>
            <a:normAutofit/>
          </a:bodyPr>
          <a:lstStyle/>
          <a:p>
            <a:r>
              <a:rPr lang="en-US" sz="3000" dirty="0"/>
              <a:t>TN </a:t>
            </a:r>
            <a:r>
              <a:rPr lang="en-US" sz="3200" dirty="0"/>
              <a:t>Table</a:t>
            </a:r>
            <a:r>
              <a:rPr lang="en-US" sz="3000" dirty="0"/>
              <a:t> 4: Quick wins benefits and weaknesses</a:t>
            </a:r>
          </a:p>
        </p:txBody>
      </p:sp>
      <p:sp>
        <p:nvSpPr>
          <p:cNvPr id="8" name="TextBox 7">
            <a:extLst>
              <a:ext uri="{FF2B5EF4-FFF2-40B4-BE49-F238E27FC236}">
                <a16:creationId xmlns:a16="http://schemas.microsoft.com/office/drawing/2014/main" id="{85002F89-0665-54BD-2297-3EEEC61A1EAF}"/>
              </a:ext>
            </a:extLst>
          </p:cNvPr>
          <p:cNvSpPr txBox="1"/>
          <p:nvPr/>
        </p:nvSpPr>
        <p:spPr>
          <a:xfrm>
            <a:off x="838200" y="6261913"/>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2988363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5631E1E8-4EFA-42A2-776A-C9EE99A56DB4}"/>
              </a:ext>
            </a:extLst>
          </p:cNvPr>
          <p:cNvGraphicFramePr>
            <a:graphicFrameLocks noGrp="1"/>
          </p:cNvGraphicFramePr>
          <p:nvPr>
            <p:ph idx="1"/>
            <p:extLst>
              <p:ext uri="{D42A27DB-BD31-4B8C-83A1-F6EECF244321}">
                <p14:modId xmlns:p14="http://schemas.microsoft.com/office/powerpoint/2010/main" val="1718994223"/>
              </p:ext>
            </p:extLst>
          </p:nvPr>
        </p:nvGraphicFramePr>
        <p:xfrm>
          <a:off x="2134913" y="1572231"/>
          <a:ext cx="7660728" cy="4324071"/>
        </p:xfrm>
        <a:graphic>
          <a:graphicData uri="http://schemas.openxmlformats.org/drawingml/2006/table">
            <a:tbl>
              <a:tblPr/>
              <a:tblGrid>
                <a:gridCol w="7660728">
                  <a:extLst>
                    <a:ext uri="{9D8B030D-6E8A-4147-A177-3AD203B41FA5}">
                      <a16:colId xmlns:a16="http://schemas.microsoft.com/office/drawing/2014/main" val="3142640527"/>
                    </a:ext>
                  </a:extLst>
                </a:gridCol>
              </a:tblGrid>
              <a:tr h="188003">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Why start with EDA</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1590507"/>
                  </a:ext>
                </a:extLst>
              </a:tr>
              <a:tr h="4136068">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Understanding the Data:</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Before any modeling or complex analyses, it is essential to comprehend the nature of the data at hand. </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Identifying Patterns and Relationships: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Through visualization and basic statistics, EDA can help uncover patterns, relationships, and correlations between variables in the dataset.</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Data Cleaning:</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EDA is used to identify missing values, outliers, or other anomalies in the data that need to be addressed before further analysis.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Feature Engineering:</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By understanding the distribution and relationships within the data, one can derive new features that might be beneficial for modeling. EDA is a valuable guide in this regard.</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Model Choice: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The type and distribution of the data can inform the choice of models or algorithms to apply. For example, if a dataset has a linear relationship, linear regression might be a good choice. </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Assumptions Checking:</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Check statistical assumptions. </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Stakeholder Communication: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Graphical representations and summaries derived from EDA can be valuable when explaining findings to stakeholders or team members who might need a deeper understanding of the data or the technical nuances of the project.</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Guiding Further Questions: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EDA often leads to hypothesis generation.</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Building Intuition: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Spending time with the data builds an intuition about it. This intuition can be invaluable as the project progresses, allowing data scientists to make informed decisions quickly.</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4216973"/>
                  </a:ext>
                </a:extLst>
              </a:tr>
            </a:tbl>
          </a:graphicData>
        </a:graphic>
      </p:graphicFrame>
      <p:sp>
        <p:nvSpPr>
          <p:cNvPr id="4" name="Slide Number Placeholder 3">
            <a:extLst>
              <a:ext uri="{FF2B5EF4-FFF2-40B4-BE49-F238E27FC236}">
                <a16:creationId xmlns:a16="http://schemas.microsoft.com/office/drawing/2014/main" id="{B585F2EE-1DAE-980C-7685-665E204212AA}"/>
              </a:ext>
            </a:extLst>
          </p:cNvPr>
          <p:cNvSpPr>
            <a:spLocks noGrp="1"/>
          </p:cNvSpPr>
          <p:nvPr>
            <p:ph type="sldNum" sz="quarter" idx="12"/>
          </p:nvPr>
        </p:nvSpPr>
        <p:spPr/>
        <p:txBody>
          <a:bodyPr/>
          <a:lstStyle/>
          <a:p>
            <a:fld id="{78303568-7AC9-D94F-8712-E3E38BA2EFDB}" type="slidenum">
              <a:rPr lang="en-US" smtClean="0"/>
              <a:t>37</a:t>
            </a:fld>
            <a:endParaRPr lang="en-US"/>
          </a:p>
        </p:txBody>
      </p:sp>
      <p:sp>
        <p:nvSpPr>
          <p:cNvPr id="5" name="Title 1">
            <a:extLst>
              <a:ext uri="{FF2B5EF4-FFF2-40B4-BE49-F238E27FC236}">
                <a16:creationId xmlns:a16="http://schemas.microsoft.com/office/drawing/2014/main" id="{9C8766D5-3752-41DB-875C-3A23FC65CC68}"/>
              </a:ext>
            </a:extLst>
          </p:cNvPr>
          <p:cNvSpPr>
            <a:spLocks noGrp="1"/>
          </p:cNvSpPr>
          <p:nvPr>
            <p:ph type="title"/>
          </p:nvPr>
        </p:nvSpPr>
        <p:spPr>
          <a:xfrm>
            <a:off x="838200" y="365125"/>
            <a:ext cx="10515600" cy="1325563"/>
          </a:xfrm>
        </p:spPr>
        <p:txBody>
          <a:bodyPr>
            <a:normAutofit/>
          </a:bodyPr>
          <a:lstStyle/>
          <a:p>
            <a:r>
              <a:rPr lang="en-US" sz="3000" dirty="0"/>
              <a:t>TN </a:t>
            </a:r>
            <a:r>
              <a:rPr lang="en-US" sz="3200" dirty="0"/>
              <a:t>Table</a:t>
            </a:r>
            <a:r>
              <a:rPr lang="en-US" sz="3000" dirty="0"/>
              <a:t> 5: The purpose of exploratory data analysis</a:t>
            </a:r>
          </a:p>
        </p:txBody>
      </p:sp>
      <p:sp>
        <p:nvSpPr>
          <p:cNvPr id="8" name="TextBox 7">
            <a:extLst>
              <a:ext uri="{FF2B5EF4-FFF2-40B4-BE49-F238E27FC236}">
                <a16:creationId xmlns:a16="http://schemas.microsoft.com/office/drawing/2014/main" id="{5CB0B9D7-F2B5-5399-082F-A1490762AC39}"/>
              </a:ext>
            </a:extLst>
          </p:cNvPr>
          <p:cNvSpPr txBox="1"/>
          <p:nvPr/>
        </p:nvSpPr>
        <p:spPr>
          <a:xfrm>
            <a:off x="1037897" y="6079351"/>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448757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52D0F5B6-78C4-1AB8-B10F-A9CA52379437}"/>
              </a:ext>
            </a:extLst>
          </p:cNvPr>
          <p:cNvGraphicFramePr>
            <a:graphicFrameLocks noGrp="1"/>
          </p:cNvGraphicFramePr>
          <p:nvPr>
            <p:ph idx="1"/>
            <p:extLst>
              <p:ext uri="{D42A27DB-BD31-4B8C-83A1-F6EECF244321}">
                <p14:modId xmlns:p14="http://schemas.microsoft.com/office/powerpoint/2010/main" val="1484288020"/>
              </p:ext>
            </p:extLst>
          </p:nvPr>
        </p:nvGraphicFramePr>
        <p:xfrm>
          <a:off x="2129329" y="1585584"/>
          <a:ext cx="7852871" cy="4480560"/>
        </p:xfrm>
        <a:graphic>
          <a:graphicData uri="http://schemas.openxmlformats.org/drawingml/2006/table">
            <a:tbl>
              <a:tblPr/>
              <a:tblGrid>
                <a:gridCol w="1413517">
                  <a:extLst>
                    <a:ext uri="{9D8B030D-6E8A-4147-A177-3AD203B41FA5}">
                      <a16:colId xmlns:a16="http://schemas.microsoft.com/office/drawing/2014/main" val="2202671092"/>
                    </a:ext>
                  </a:extLst>
                </a:gridCol>
                <a:gridCol w="3141148">
                  <a:extLst>
                    <a:ext uri="{9D8B030D-6E8A-4147-A177-3AD203B41FA5}">
                      <a16:colId xmlns:a16="http://schemas.microsoft.com/office/drawing/2014/main" val="667796999"/>
                    </a:ext>
                  </a:extLst>
                </a:gridCol>
                <a:gridCol w="3298206">
                  <a:extLst>
                    <a:ext uri="{9D8B030D-6E8A-4147-A177-3AD203B41FA5}">
                      <a16:colId xmlns:a16="http://schemas.microsoft.com/office/drawing/2014/main" val="2673499103"/>
                    </a:ext>
                  </a:extLst>
                </a:gridCol>
              </a:tblGrid>
              <a:tr h="252781">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t>
                      </a:r>
                    </a:p>
                  </a:txBody>
                  <a:tcPr marL="65372" marR="65372"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Linear Model</a:t>
                      </a:r>
                      <a:b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US" sz="1200" b="0" i="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Days_Before_Game</a:t>
                      </a:r>
                      <a:endPar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5372" marR="65372"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Decision Tree</a:t>
                      </a:r>
                      <a:b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br>
                      <a:r>
                        <a:rPr lang="en-US" sz="1200" b="0" i="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Customer_Type</a:t>
                      </a:r>
                      <a:endPar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65372" marR="65372"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848178"/>
                  </a:ext>
                </a:extLst>
              </a:tr>
              <a:tr h="2132842">
                <a:tc>
                  <a:txBody>
                    <a:bodyPr/>
                    <a:lstStyle/>
                    <a:p>
                      <a:pPr marL="0" marR="0" indent="182880" algn="just">
                        <a:lnSpc>
                          <a:spcPct val="100000"/>
                        </a:lnSpc>
                        <a:spcBef>
                          <a:spcPts val="0"/>
                        </a:spcBef>
                        <a:spcAft>
                          <a:spcPts val="900"/>
                        </a:spcAft>
                      </a:pP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Strengths</a:t>
                      </a:r>
                    </a:p>
                  </a:txBody>
                  <a:tcPr marL="65372" marR="65372"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Detailed</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Analysis is more granular.</a:t>
                      </a:r>
                    </a:p>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Data Availability</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The outcome variable is defined for all past purchases.</a:t>
                      </a:r>
                    </a:p>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Cost</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Low cost as the model is typically fast to train.</a:t>
                      </a:r>
                    </a:p>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Interpretability</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Provide coefficients that indicate the strength and type of relationship between each predictor and the target variable, making the results interpretable.</a:t>
                      </a:r>
                    </a:p>
                  </a:txBody>
                  <a:tcPr marL="65372" marR="65372"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Actionable</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Results can be directly used by the marketing team.</a:t>
                      </a:r>
                    </a:p>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Predictability</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Easier to make predictions on groups.</a:t>
                      </a:r>
                    </a:p>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Non-linearity</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Can model nonlinear relationships effectively and can handle complex interactions between different predictors.</a:t>
                      </a:r>
                    </a:p>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Interpretability</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Easy to understand and interpret as they mimic human decision-making more closely than regression models.</a:t>
                      </a:r>
                    </a:p>
                  </a:txBody>
                  <a:tcPr marL="65372" marR="65372"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025982774"/>
                  </a:ext>
                </a:extLst>
              </a:tr>
              <a:tr h="1090119">
                <a:tc>
                  <a:txBody>
                    <a:bodyPr/>
                    <a:lstStyle/>
                    <a:p>
                      <a:pPr marL="0" marR="0" indent="182880" algn="just">
                        <a:lnSpc>
                          <a:spcPct val="100000"/>
                        </a:lnSpc>
                        <a:spcBef>
                          <a:spcPts val="0"/>
                        </a:spcBef>
                        <a:spcAft>
                          <a:spcPts val="900"/>
                        </a:spcAft>
                      </a:pP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Weaknesses</a:t>
                      </a:r>
                    </a:p>
                  </a:txBody>
                  <a:tcPr marL="65372" marR="65372" marT="0" marB="0">
                    <a:lnL>
                      <a:noFill/>
                    </a:lnL>
                    <a:lnR>
                      <a:noFill/>
                    </a:lnR>
                    <a:lnT>
                      <a:noFill/>
                    </a:lnT>
                    <a:lnB>
                      <a:noFill/>
                    </a:lnB>
                    <a:noFill/>
                  </a:tcPr>
                </a:tc>
                <a:tc>
                  <a:txBody>
                    <a:bodyPr/>
                    <a:lstStyle/>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Nonlinearity</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Assumes a linear relationship between predictors and the target variable, which is often not the case in real-life scenarios.</a:t>
                      </a:r>
                    </a:p>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Deployment</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May be too granular and hard to convert into actionable tasks.</a:t>
                      </a:r>
                    </a:p>
                  </a:txBody>
                  <a:tcPr marL="65372" marR="65372" marT="0" marB="0">
                    <a:lnL>
                      <a:noFill/>
                    </a:lnL>
                    <a:lnR>
                      <a:noFill/>
                    </a:lnR>
                    <a:lnT>
                      <a:noFill/>
                    </a:lnT>
                    <a:lnB>
                      <a:noFill/>
                    </a:lnB>
                    <a:noFill/>
                  </a:tcPr>
                </a:tc>
                <a:tc>
                  <a:txBody>
                    <a:bodyPr/>
                    <a:lstStyle/>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Less Data</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Only have data on 1000 individuals that are interviewed. These may not be representative of the broader customer population. </a:t>
                      </a:r>
                    </a:p>
                  </a:txBody>
                  <a:tcPr marL="65372" marR="65372" marT="0" marB="0">
                    <a:lnL>
                      <a:noFill/>
                    </a:lnL>
                    <a:lnR>
                      <a:noFill/>
                    </a:lnR>
                    <a:lnT>
                      <a:noFill/>
                    </a:lnT>
                    <a:lnB>
                      <a:noFill/>
                    </a:lnB>
                    <a:noFill/>
                  </a:tcPr>
                </a:tc>
                <a:extLst>
                  <a:ext uri="{0D108BD9-81ED-4DB2-BD59-A6C34878D82A}">
                    <a16:rowId xmlns:a16="http://schemas.microsoft.com/office/drawing/2014/main" val="2934044535"/>
                  </a:ext>
                </a:extLst>
              </a:tr>
              <a:tr h="505563">
                <a:tc>
                  <a:txBody>
                    <a:bodyPr/>
                    <a:lstStyle/>
                    <a:p>
                      <a:pPr marL="0" marR="0" indent="182880" algn="just">
                        <a:lnSpc>
                          <a:spcPct val="100000"/>
                        </a:lnSpc>
                        <a:spcBef>
                          <a:spcPts val="0"/>
                        </a:spcBef>
                        <a:spcAft>
                          <a:spcPts val="900"/>
                        </a:spcAft>
                      </a:pP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Model Use</a:t>
                      </a:r>
                    </a:p>
                  </a:txBody>
                  <a:tcPr marL="65372" marR="65372"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indent="182880" algn="just">
                        <a:lnSpc>
                          <a:spcPct val="100000"/>
                        </a:lnSpc>
                        <a:spcBef>
                          <a:spcPts val="0"/>
                        </a:spcBef>
                        <a:spcAft>
                          <a:spcPts val="9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Extreme Personalization:</a:t>
                      </a:r>
                      <a:r>
                        <a:rPr lang="en-US" sz="120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Email each fan at the most optimal time.</a:t>
                      </a:r>
                    </a:p>
                  </a:txBody>
                  <a:tcPr marL="65372" marR="65372"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Simple Personalization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Email sent to three customer groups at their respective optimal times.</a:t>
                      </a:r>
                    </a:p>
                  </a:txBody>
                  <a:tcPr marL="65372" marR="65372"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2662473"/>
                  </a:ext>
                </a:extLst>
              </a:tr>
            </a:tbl>
          </a:graphicData>
        </a:graphic>
      </p:graphicFrame>
      <p:sp>
        <p:nvSpPr>
          <p:cNvPr id="4" name="Slide Number Placeholder 3">
            <a:extLst>
              <a:ext uri="{FF2B5EF4-FFF2-40B4-BE49-F238E27FC236}">
                <a16:creationId xmlns:a16="http://schemas.microsoft.com/office/drawing/2014/main" id="{DEAAE159-07AF-BEAB-8070-57C9831DA0B0}"/>
              </a:ext>
            </a:extLst>
          </p:cNvPr>
          <p:cNvSpPr>
            <a:spLocks noGrp="1"/>
          </p:cNvSpPr>
          <p:nvPr>
            <p:ph type="sldNum" sz="quarter" idx="12"/>
          </p:nvPr>
        </p:nvSpPr>
        <p:spPr/>
        <p:txBody>
          <a:bodyPr/>
          <a:lstStyle/>
          <a:p>
            <a:fld id="{78303568-7AC9-D94F-8712-E3E38BA2EFDB}" type="slidenum">
              <a:rPr lang="en-US" smtClean="0"/>
              <a:t>38</a:t>
            </a:fld>
            <a:endParaRPr lang="en-US"/>
          </a:p>
        </p:txBody>
      </p:sp>
      <p:sp>
        <p:nvSpPr>
          <p:cNvPr id="5" name="Title 1">
            <a:extLst>
              <a:ext uri="{FF2B5EF4-FFF2-40B4-BE49-F238E27FC236}">
                <a16:creationId xmlns:a16="http://schemas.microsoft.com/office/drawing/2014/main" id="{A5B538EE-E7C9-B775-1A03-2000D967B94F}"/>
              </a:ext>
            </a:extLst>
          </p:cNvPr>
          <p:cNvSpPr>
            <a:spLocks noGrp="1"/>
          </p:cNvSpPr>
          <p:nvPr>
            <p:ph type="title"/>
          </p:nvPr>
        </p:nvSpPr>
        <p:spPr>
          <a:xfrm>
            <a:off x="838200" y="365125"/>
            <a:ext cx="10515600" cy="1325563"/>
          </a:xfrm>
        </p:spPr>
        <p:txBody>
          <a:bodyPr>
            <a:normAutofit/>
          </a:bodyPr>
          <a:lstStyle/>
          <a:p>
            <a:r>
              <a:rPr lang="en-US" sz="3000" dirty="0"/>
              <a:t>TN </a:t>
            </a:r>
            <a:r>
              <a:rPr lang="en-US" sz="3200" dirty="0"/>
              <a:t>Table</a:t>
            </a:r>
            <a:r>
              <a:rPr lang="en-US" sz="3000" dirty="0"/>
              <a:t> 6: Pros and cons of prediction models</a:t>
            </a:r>
          </a:p>
        </p:txBody>
      </p:sp>
      <p:sp>
        <p:nvSpPr>
          <p:cNvPr id="8" name="TextBox 7">
            <a:extLst>
              <a:ext uri="{FF2B5EF4-FFF2-40B4-BE49-F238E27FC236}">
                <a16:creationId xmlns:a16="http://schemas.microsoft.com/office/drawing/2014/main" id="{BA11D4F1-4E5E-15CF-03CC-21ACA0D5E664}"/>
              </a:ext>
            </a:extLst>
          </p:cNvPr>
          <p:cNvSpPr txBox="1"/>
          <p:nvPr/>
        </p:nvSpPr>
        <p:spPr>
          <a:xfrm>
            <a:off x="1037897" y="6354375"/>
            <a:ext cx="1928733"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1557170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8869E-347E-681E-4003-21707ADE0E4D}"/>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640D7B7-59F3-802A-9A81-E49CB1B8BCDC}"/>
              </a:ext>
            </a:extLst>
          </p:cNvPr>
          <p:cNvGraphicFramePr>
            <a:graphicFrameLocks noGrp="1"/>
          </p:cNvGraphicFramePr>
          <p:nvPr>
            <p:ph idx="1"/>
            <p:extLst>
              <p:ext uri="{D42A27DB-BD31-4B8C-83A1-F6EECF244321}">
                <p14:modId xmlns:p14="http://schemas.microsoft.com/office/powerpoint/2010/main" val="1454257496"/>
              </p:ext>
            </p:extLst>
          </p:nvPr>
        </p:nvGraphicFramePr>
        <p:xfrm>
          <a:off x="2407526" y="1611107"/>
          <a:ext cx="7376948" cy="3512284"/>
        </p:xfrm>
        <a:graphic>
          <a:graphicData uri="http://schemas.openxmlformats.org/drawingml/2006/table">
            <a:tbl>
              <a:tblPr/>
              <a:tblGrid>
                <a:gridCol w="3688474">
                  <a:extLst>
                    <a:ext uri="{9D8B030D-6E8A-4147-A177-3AD203B41FA5}">
                      <a16:colId xmlns:a16="http://schemas.microsoft.com/office/drawing/2014/main" val="3307590129"/>
                    </a:ext>
                  </a:extLst>
                </a:gridCol>
                <a:gridCol w="3688474">
                  <a:extLst>
                    <a:ext uri="{9D8B030D-6E8A-4147-A177-3AD203B41FA5}">
                      <a16:colId xmlns:a16="http://schemas.microsoft.com/office/drawing/2014/main" val="3280166314"/>
                    </a:ext>
                  </a:extLst>
                </a:gridCol>
              </a:tblGrid>
              <a:tr h="167517">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Experiment</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0000"/>
                        </a:lnSpc>
                        <a:spcBef>
                          <a:spcPts val="600"/>
                        </a:spcBef>
                        <a:spcAft>
                          <a:spcPts val="600"/>
                        </a:spcAft>
                      </a:pPr>
                      <a:r>
                        <a:rPr lang="en-US" sz="1200" b="1">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Launch</a:t>
                      </a: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7324482"/>
                  </a:ext>
                </a:extLst>
              </a:tr>
              <a:tr h="3329404">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Risk Mitigation:</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Experimentation helps identify and address potential problems before a full-scale launch, reducing risk.</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Data-Driven Decisions: </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Testing allows for data-driven decisions, improving the chances of product success. Switchbacks allow for direct causal measurement.</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Customer Insights:</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Experimentation can provide insights into customer preferences in a more controlled setting. It controls for other factors such as poor team performance.</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Refined Product:</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The product or service can be refined and improved based on test results, leading to a higher quality offering.</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Speed to Market:</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Quickly launching allows a company to capture market share, potentially outpacing competitors.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Lower Opportunity Cost: </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Immediate launch can lead to faster revenue generation and lower opportunity cost if the model works.</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Infrastructure: </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No need for additional experimentation infrastructure. </a:t>
                      </a:r>
                    </a:p>
                    <a:p>
                      <a:pPr marL="0" marR="0" indent="182880" algn="just">
                        <a:lnSpc>
                          <a:spcPct val="100000"/>
                        </a:lnSpc>
                        <a:spcBef>
                          <a:spcPts val="0"/>
                        </a:spcBef>
                        <a:spcAft>
                          <a:spcPts val="900"/>
                        </a:spcAft>
                      </a:pPr>
                      <a:r>
                        <a:rPr lang="en-US" sz="1200" b="1"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Lack of Statistical Power: </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The experiment may not have enough power to detect an effect, meaning that it unnecessarily slows down the launch.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3009717"/>
                  </a:ext>
                </a:extLst>
              </a:tr>
            </a:tbl>
          </a:graphicData>
        </a:graphic>
      </p:graphicFrame>
      <p:sp>
        <p:nvSpPr>
          <p:cNvPr id="4" name="Slide Number Placeholder 3">
            <a:extLst>
              <a:ext uri="{FF2B5EF4-FFF2-40B4-BE49-F238E27FC236}">
                <a16:creationId xmlns:a16="http://schemas.microsoft.com/office/drawing/2014/main" id="{A73B90D8-C6A4-3027-7F5E-1A9468C3C76C}"/>
              </a:ext>
            </a:extLst>
          </p:cNvPr>
          <p:cNvSpPr>
            <a:spLocks noGrp="1"/>
          </p:cNvSpPr>
          <p:nvPr>
            <p:ph type="sldNum" sz="quarter" idx="12"/>
          </p:nvPr>
        </p:nvSpPr>
        <p:spPr/>
        <p:txBody>
          <a:bodyPr/>
          <a:lstStyle/>
          <a:p>
            <a:fld id="{78303568-7AC9-D94F-8712-E3E38BA2EFDB}" type="slidenum">
              <a:rPr lang="en-US" smtClean="0"/>
              <a:t>39</a:t>
            </a:fld>
            <a:endParaRPr lang="en-US"/>
          </a:p>
        </p:txBody>
      </p:sp>
      <p:sp>
        <p:nvSpPr>
          <p:cNvPr id="5" name="Title 1">
            <a:extLst>
              <a:ext uri="{FF2B5EF4-FFF2-40B4-BE49-F238E27FC236}">
                <a16:creationId xmlns:a16="http://schemas.microsoft.com/office/drawing/2014/main" id="{D18A6026-6361-5A6D-6FAC-D0D520E7C4AF}"/>
              </a:ext>
            </a:extLst>
          </p:cNvPr>
          <p:cNvSpPr>
            <a:spLocks noGrp="1"/>
          </p:cNvSpPr>
          <p:nvPr>
            <p:ph type="title"/>
          </p:nvPr>
        </p:nvSpPr>
        <p:spPr>
          <a:xfrm>
            <a:off x="838200" y="365125"/>
            <a:ext cx="10515600" cy="1325563"/>
          </a:xfrm>
        </p:spPr>
        <p:txBody>
          <a:bodyPr>
            <a:normAutofit/>
          </a:bodyPr>
          <a:lstStyle/>
          <a:p>
            <a:r>
              <a:rPr lang="en-US" sz="3000" dirty="0"/>
              <a:t>TN </a:t>
            </a:r>
            <a:r>
              <a:rPr lang="en-US" sz="3200" dirty="0"/>
              <a:t>Table</a:t>
            </a:r>
            <a:r>
              <a:rPr lang="en-US" sz="3000" dirty="0"/>
              <a:t> 7: Experiment vs. Launch</a:t>
            </a:r>
          </a:p>
        </p:txBody>
      </p:sp>
      <p:sp>
        <p:nvSpPr>
          <p:cNvPr id="7" name="TextBox 6">
            <a:extLst>
              <a:ext uri="{FF2B5EF4-FFF2-40B4-BE49-F238E27FC236}">
                <a16:creationId xmlns:a16="http://schemas.microsoft.com/office/drawing/2014/main" id="{7A3214A6-7CC6-5D56-6BDA-4737B75AEDF2}"/>
              </a:ext>
            </a:extLst>
          </p:cNvPr>
          <p:cNvSpPr txBox="1"/>
          <p:nvPr/>
        </p:nvSpPr>
        <p:spPr>
          <a:xfrm>
            <a:off x="1279635" y="5462871"/>
            <a:ext cx="1890261" cy="276999"/>
          </a:xfrm>
          <a:prstGeom prst="rect">
            <a:avLst/>
          </a:prstGeom>
          <a:noFill/>
        </p:spPr>
        <p:txBody>
          <a:bodyPr wrap="none" rtlCol="0">
            <a:spAutoFit/>
          </a:bodyPr>
          <a:lstStyle/>
          <a:p>
            <a:r>
              <a:rPr lang="en-US" sz="1200" b="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Source:</a:t>
            </a:r>
            <a:r>
              <a:rPr lang="en-US" sz="12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rPr>
              <a:t>	Casewriter.</a:t>
            </a:r>
          </a:p>
        </p:txBody>
      </p:sp>
    </p:spTree>
    <p:extLst>
      <p:ext uri="{BB962C8B-B14F-4D97-AF65-F5344CB8AC3E}">
        <p14:creationId xmlns:p14="http://schemas.microsoft.com/office/powerpoint/2010/main" val="408612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AI capability Maturity Model – How do I begin?</a:t>
            </a:r>
          </a:p>
        </p:txBody>
      </p:sp>
      <p:sp>
        <p:nvSpPr>
          <p:cNvPr id="4" name="TextBox 3">
            <a:extLst>
              <a:ext uri="{FF2B5EF4-FFF2-40B4-BE49-F238E27FC236}">
                <a16:creationId xmlns:a16="http://schemas.microsoft.com/office/drawing/2014/main" id="{78B0F8D9-7006-E18F-0E73-1451A5742253}"/>
              </a:ext>
            </a:extLst>
          </p:cNvPr>
          <p:cNvSpPr txBox="1"/>
          <p:nvPr/>
        </p:nvSpPr>
        <p:spPr>
          <a:xfrm>
            <a:off x="346790" y="4929990"/>
            <a:ext cx="6095128" cy="923330"/>
          </a:xfrm>
          <a:prstGeom prst="rect">
            <a:avLst/>
          </a:prstGeom>
          <a:noFill/>
        </p:spPr>
        <p:txBody>
          <a:bodyPr wrap="square">
            <a:spAutoFit/>
          </a:bodyPr>
          <a:lstStyle/>
          <a:p>
            <a:r>
              <a:rPr lang="en-US" dirty="0"/>
              <a:t>Jason Williamson</a:t>
            </a:r>
            <a:br>
              <a:rPr lang="en-US" dirty="0"/>
            </a:br>
            <a:r>
              <a:rPr lang="en-US" dirty="0"/>
              <a:t>Professor of Practice, </a:t>
            </a:r>
          </a:p>
          <a:p>
            <a:r>
              <a:rPr lang="en-US" dirty="0"/>
              <a:t>University of Virginia School of Data Science</a:t>
            </a:r>
          </a:p>
        </p:txBody>
      </p:sp>
    </p:spTree>
    <p:extLst>
      <p:ext uri="{BB962C8B-B14F-4D97-AF65-F5344CB8AC3E}">
        <p14:creationId xmlns:p14="http://schemas.microsoft.com/office/powerpoint/2010/main" val="258605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The Promise of AI is Endless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18" y="2695151"/>
            <a:ext cx="10711116" cy="3958396"/>
          </a:xfrm>
        </p:spPr>
        <p:txBody>
          <a:bodyPr>
            <a:normAutofit fontScale="92500" lnSpcReduction="10000"/>
          </a:bodyPr>
          <a:lstStyle/>
          <a:p>
            <a:pPr>
              <a:buFont typeface="+mj-lt"/>
              <a:buAutoNum type="arabicPeriod"/>
            </a:pPr>
            <a:r>
              <a:rPr lang="en-US" b="1" dirty="0"/>
              <a:t>Market Growth and Investment</a:t>
            </a:r>
            <a:r>
              <a:rPr lang="en-US" dirty="0"/>
              <a:t>:</a:t>
            </a:r>
          </a:p>
          <a:p>
            <a:pPr marL="742950" lvl="1" indent="-285750">
              <a:buFont typeface="+mj-lt"/>
              <a:buAutoNum type="arabicPeriod"/>
            </a:pPr>
            <a:r>
              <a:rPr lang="en-US" dirty="0"/>
              <a:t>The global AI market size is expected to reach USD </a:t>
            </a:r>
            <a:r>
              <a:rPr lang="en-US" b="1" dirty="0"/>
              <a:t>1,597.1 billion by 2030,</a:t>
            </a:r>
            <a:r>
              <a:rPr lang="en-US" dirty="0"/>
              <a:t> growing at a compound annual growth rate (CAGR) of 38.1% from 2022 to 2030 (Grand View Research, 2021).</a:t>
            </a:r>
          </a:p>
          <a:p>
            <a:pPr marL="742950" lvl="1" indent="-285750">
              <a:buFont typeface="+mj-lt"/>
              <a:buAutoNum type="arabicPeriod"/>
            </a:pPr>
            <a:r>
              <a:rPr lang="en-US" dirty="0"/>
              <a:t>AI startup funding reached over </a:t>
            </a:r>
            <a:r>
              <a:rPr lang="en-US" b="1" dirty="0"/>
              <a:t>$93 billion in 2021</a:t>
            </a:r>
            <a:r>
              <a:rPr lang="en-US" dirty="0"/>
              <a:t>, with more than 9,100 deals globally (CB Insights, 2021).</a:t>
            </a:r>
          </a:p>
          <a:p>
            <a:r>
              <a:rPr lang="en-US" b="1" dirty="0"/>
              <a:t>Adoption Across Industries</a:t>
            </a:r>
            <a:r>
              <a:rPr lang="en-US" dirty="0"/>
              <a:t>:</a:t>
            </a:r>
          </a:p>
          <a:p>
            <a:pPr marL="742950" lvl="1" indent="-285750">
              <a:buFont typeface="+mj-lt"/>
              <a:buAutoNum type="arabicPeriod"/>
            </a:pPr>
            <a:r>
              <a:rPr lang="en-US" dirty="0"/>
              <a:t>In healthcare, AI applications are projected to potentially </a:t>
            </a:r>
            <a:r>
              <a:rPr lang="en-US" b="1" dirty="0"/>
              <a:t>create $150 billion in annual savings </a:t>
            </a:r>
            <a:r>
              <a:rPr lang="en-US" dirty="0"/>
              <a:t>for the US healthcare economy by 2026 (Accenture, 2021).</a:t>
            </a:r>
          </a:p>
          <a:p>
            <a:pPr marL="742950" lvl="1" indent="-285750">
              <a:buFont typeface="+mj-lt"/>
              <a:buAutoNum type="arabicPeriod"/>
            </a:pPr>
            <a:r>
              <a:rPr lang="en-US" dirty="0"/>
              <a:t>In the manufacturing sector</a:t>
            </a:r>
            <a:r>
              <a:rPr lang="en-US" b="1" dirty="0"/>
              <a:t>, 63% of companies have adopted AI for product innovation and R&amp;D </a:t>
            </a:r>
            <a:r>
              <a:rPr lang="en-US" dirty="0"/>
              <a:t>(Deloitte, 2020).</a:t>
            </a:r>
          </a:p>
          <a:p>
            <a:pPr marL="742950" lvl="1" indent="-285750">
              <a:buFont typeface="+mj-lt"/>
              <a:buAutoNum type="arabicPeriod"/>
            </a:pPr>
            <a:r>
              <a:rPr lang="en-US" dirty="0"/>
              <a:t>The adoption of AI in the finance sector is expected to </a:t>
            </a:r>
            <a:r>
              <a:rPr lang="en-US" b="1" dirty="0"/>
              <a:t>save banks $447 billion by 2023 </a:t>
            </a:r>
            <a:r>
              <a:rPr lang="en-US" dirty="0"/>
              <a:t>(Business Insider, 2021).</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86213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AI sounds Awesome, but I’m not sure where to start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2121177"/>
          </a:xfrm>
        </p:spPr>
        <p:txBody>
          <a:bodyPr>
            <a:normAutofit/>
          </a:bodyPr>
          <a:lstStyle/>
          <a:p>
            <a:r>
              <a:rPr lang="en-US" dirty="0"/>
              <a:t>Why is it hard to start?</a:t>
            </a:r>
          </a:p>
          <a:p>
            <a:pPr lvl="1"/>
            <a:r>
              <a:rPr lang="en-US" dirty="0"/>
              <a:t>Cultural blockers</a:t>
            </a:r>
          </a:p>
          <a:p>
            <a:pPr lvl="1"/>
            <a:r>
              <a:rPr lang="en-US" dirty="0"/>
              <a:t>Data Quality and Availability</a:t>
            </a:r>
          </a:p>
          <a:p>
            <a:pPr lvl="1"/>
            <a:r>
              <a:rPr lang="en-US" dirty="0"/>
              <a:t>Lack of AI Talent</a:t>
            </a:r>
          </a:p>
          <a:p>
            <a:pPr lvl="1"/>
            <a:r>
              <a:rPr lang="en-US" dirty="0"/>
              <a:t>Ethical and Regulatory Considerations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36237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Enter the AI Capability Maturity Model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8385927" cy="3444392"/>
          </a:xfrm>
        </p:spPr>
        <p:txBody>
          <a:bodyPr>
            <a:normAutofit/>
          </a:bodyPr>
          <a:lstStyle/>
          <a:p>
            <a:r>
              <a:rPr lang="en-US" dirty="0"/>
              <a:t>A little history</a:t>
            </a:r>
          </a:p>
          <a:p>
            <a:pPr lvl="1"/>
            <a:r>
              <a:rPr lang="en-US" dirty="0"/>
              <a:t>First Introduce in the late 1980’s by CMU from work done by IBM</a:t>
            </a:r>
          </a:p>
          <a:p>
            <a:pPr lvl="1"/>
            <a:r>
              <a:rPr lang="en-US" dirty="0"/>
              <a:t>Tool for US Government Contractors to develop software</a:t>
            </a:r>
          </a:p>
          <a:p>
            <a:pPr lvl="1"/>
            <a:r>
              <a:rPr lang="en-US" dirty="0"/>
              <a:t>It’s been adapted and adopted over the years for other disciplines</a:t>
            </a:r>
          </a:p>
          <a:p>
            <a:pPr lvl="1"/>
            <a:r>
              <a:rPr lang="en-US" dirty="0"/>
              <a:t>It contains stages and attributes of each stage – so you know where you are and where you are going</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08968" y="-1304408"/>
            <a:ext cx="9051032" cy="2121177"/>
          </a:xfrm>
        </p:spPr>
        <p:txBody>
          <a:bodyPr/>
          <a:lstStyle/>
          <a:p>
            <a:r>
              <a:rPr lang="en-US" dirty="0"/>
              <a:t>AI-CMM</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graphicFrame>
        <p:nvGraphicFramePr>
          <p:cNvPr id="8" name="Diagram 7">
            <a:extLst>
              <a:ext uri="{FF2B5EF4-FFF2-40B4-BE49-F238E27FC236}">
                <a16:creationId xmlns:a16="http://schemas.microsoft.com/office/drawing/2014/main" id="{90005101-6BEB-415E-9B26-DF6050B53693}"/>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88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Research Stage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8302325" cy="2211258"/>
          </a:xfrm>
        </p:spPr>
        <p:txBody>
          <a:bodyPr>
            <a:normAutofit lnSpcReduction="10000"/>
          </a:bodyPr>
          <a:lstStyle/>
          <a:p>
            <a:r>
              <a:rPr lang="en-US" dirty="0"/>
              <a:t>Characteristics</a:t>
            </a:r>
          </a:p>
          <a:p>
            <a:pPr lvl="1"/>
            <a:r>
              <a:rPr lang="en-US" dirty="0"/>
              <a:t>Understand AI capabilities. Do you even know what is out there?</a:t>
            </a:r>
          </a:p>
          <a:p>
            <a:pPr lvl="1"/>
            <a:r>
              <a:rPr lang="en-US" dirty="0"/>
              <a:t>What are the applications in your space? What you your use cases?</a:t>
            </a:r>
          </a:p>
          <a:p>
            <a:pPr lvl="1"/>
            <a:r>
              <a:rPr lang="en-US" dirty="0"/>
              <a:t>What are the data requirements? </a:t>
            </a:r>
          </a:p>
          <a:p>
            <a:pPr lvl="1"/>
            <a:r>
              <a:rPr lang="en-US" dirty="0"/>
              <a:t>Assessment of what you have inhouse and what you need. Do you even have the data?</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78624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Publication Files" ma:contentTypeID="0x00041BB9609029574BB48B0D67EE7C5EF0" ma:contentTypeVersion="" ma:contentTypeDescription="" ma:contentTypeScope="" ma:versionID="5315c70c70d028aec2ac959b5fb81a83">
  <xsd:schema xmlns:xsd="http://www.w3.org/2001/XMLSchema" xmlns:xs="http://www.w3.org/2001/XMLSchema" xmlns:p="http://schemas.microsoft.com/office/2006/metadata/properties" xmlns:ns1="http://schemas.microsoft.com/sharepoint/v3" xmlns:ns2="60B91B04-2990-4B57-B48B-0D67EE7C5EF0" targetNamespace="http://schemas.microsoft.com/office/2006/metadata/properties" ma:root="true" ma:fieldsID="61c8bcacd5ab5ce0727aeccdcf09618e" ns1:_="" ns2:_="">
    <xsd:import namespace="http://schemas.microsoft.com/sharepoint/v3"/>
    <xsd:import namespace="60B91B04-2990-4B57-B48B-0D67EE7C5EF0"/>
    <xsd:element name="properties">
      <xsd:complexType>
        <xsd:sequence>
          <xsd:element name="documentManagement">
            <xsd:complexType>
              <xsd:all>
                <xsd:element ref="ns1:ContentTypeId" minOccurs="0"/>
                <xsd:element ref="ns1:_ModerationComments" minOccurs="0"/>
                <xsd:element ref="ns1:File_x0020_Type" minOccurs="0"/>
                <xsd:element ref="ns1:HTML_x0020_File_x0020_Type" minOccurs="0"/>
                <xsd:element ref="ns1:_SourceUrl" minOccurs="0"/>
                <xsd:element ref="ns1:_SharedFileIndex" minOccurs="0"/>
                <xsd:element ref="ns1:TemplateUrl" minOccurs="0"/>
                <xsd:element ref="ns1:xd_ProgID" minOccurs="0"/>
                <xsd:element ref="ns1:xd_Signature" minOccurs="0"/>
                <xsd:element ref="ns2:RISManuscriptType" minOccurs="0"/>
                <xsd:element ref="ns2:RISOtherType" minOccurs="0"/>
                <xsd:element ref="ns2:RISAccessLevel" minOccurs="0"/>
                <xsd:element ref="ns2:RISEmbargoDate" minOccurs="0"/>
                <xsd:element ref="ns2:RISSendToDash" minOccurs="0"/>
                <xsd:element ref="ns2:RISProductID" minOccurs="0"/>
                <xsd:element ref="ns2:RISPrimaryCitation" minOccurs="0"/>
                <xsd:element ref="ns2:RISDisplayName" minOccurs="0"/>
                <xsd:element ref="ns2:RISSaveFlag" minOccurs="0"/>
                <xsd:element ref="ns2:RISUserType" minOccurs="0"/>
                <xsd:element ref="ns2:RISSaveFlagAdmin" minOccurs="0"/>
                <xsd:element ref="ns2:RISState" minOccurs="0"/>
                <xsd:element ref="ns2:RISWCMFlag" minOccurs="0"/>
                <xsd:element ref="ns2:RISCreateDate" minOccurs="0"/>
                <xsd:element ref="ns2:RISModifiedDate" minOccurs="0"/>
                <xsd:element ref="ns2:RISCreatedBy" minOccurs="0"/>
                <xsd:element ref="ns2:RISModifiedBy" minOccurs="0"/>
                <xsd:element ref="ns2:RISVisibility" minOccurs="0"/>
                <xsd:element ref="ns2:RISIncludeinFRProfile" minOccurs="0"/>
                <xsd:element ref="ns2:RISGuid" minOccurs="0"/>
                <xsd:element ref="ns2:RISPersonID" minOccurs="0"/>
                <xsd:element ref="ns2:RISPRelatedTyp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SortBehavior" minOccurs="0"/>
                <xsd:element ref="ns1:CheckedOutUserId" minOccurs="0"/>
                <xsd:element ref="ns1:IsCheckedoutToLocal" minOccurs="0"/>
                <xsd:element ref="ns1:CheckoutUser" minOccurs="0"/>
                <xsd:element ref="ns1:UniqueId" minOccurs="0"/>
                <xsd:element ref="ns1:SyncClient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ItemChildCount" minOccurs="0"/>
                <xsd:element ref="ns1:FolderChildCount" minOccurs="0"/>
                <xsd:element ref="ns1:Restricted" minOccurs="0"/>
                <xsd:element ref="ns1:ContentVersion" minOccurs="0"/>
                <xsd:element ref="ns1:AppAuthor" minOccurs="0"/>
                <xsd:element ref="ns1:AppEditor"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DocConcurrencyNumber" minOccurs="0"/>
                <xsd:element ref="ns1:ParentUniqueId" minOccurs="0"/>
                <xsd:element ref="ns1:Stream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ntentTypeId" ma:index="0" nillable="true" ma:displayName="Content Type ID" ma:hidden="true" ma:internalName="ContentTypeId" ma:readOnly="true">
      <xsd:simpleType>
        <xsd:restriction base="dms:Unknown"/>
      </xsd:simpleType>
    </xsd:element>
    <xsd:element name="_ModerationComments" ma:index="1" nillable="true" ma:displayName="Approver Comments" ma:hidden="true" ma:internalName="_ModerationComments" ma:readOnly="true">
      <xsd:simpleType>
        <xsd:restriction base="dms:Note"/>
      </xsd:simpleType>
    </xsd:element>
    <xsd:element name="File_x0020_Type" ma:index="5" nillable="true" ma:displayName="File Type" ma:hidden="true" ma:internalName="File_x0020_Type" ma:readOnly="true">
      <xsd:simpleType>
        <xsd:restriction base="dms:Text"/>
      </xsd:simpleType>
    </xsd:element>
    <xsd:element name="HTML_x0020_File_x0020_Type" ma:index="6" nillable="true" ma:displayName="HTML File Type" ma:hidden="true" ma:internalName="HTML_x0020_File_x0020_Type" ma:readOnly="true">
      <xsd:simpleType>
        <xsd:restriction base="dms:Text"/>
      </xsd:simpleType>
    </xsd:element>
    <xsd:element name="_SourceUrl" ma:index="7" nillable="true" ma:displayName="Source URL" ma:hidden="true" ma:internalName="_SourceUrl">
      <xsd:simpleType>
        <xsd:restriction base="dms:Text"/>
      </xsd:simpleType>
    </xsd:element>
    <xsd:element name="_SharedFileIndex" ma:index="8" nillable="true" ma:displayName="Shared File Index" ma:hidden="true" ma:internalName="_SharedFileIndex">
      <xsd:simpleType>
        <xsd:restriction base="dms:Text"/>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35" nillable="true" ma:displayName="ID" ma:internalName="ID" ma:readOnly="true">
      <xsd:simpleType>
        <xsd:restriction base="dms:Unknown"/>
      </xsd:simpleType>
    </xsd:element>
    <xsd:element name="Author" ma:index="3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4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41" nillable="true" ma:displayName="Has Copy Destinations" ma:hidden="true" ma:internalName="_HasCopyDestinations" ma:readOnly="true">
      <xsd:simpleType>
        <xsd:restriction base="dms:Boolean"/>
      </xsd:simpleType>
    </xsd:element>
    <xsd:element name="_CopySource" ma:index="42" nillable="true" ma:displayName="Copy Source" ma:internalName="_CopySource" ma:readOnly="true">
      <xsd:simpleType>
        <xsd:restriction base="dms:Text"/>
      </xsd:simpleType>
    </xsd:element>
    <xsd:element name="_ModerationStatus" ma:index="43" nillable="true" ma:displayName="Approval Status" ma:default="0" ma:hidden="true" ma:internalName="_ModerationStatus" ma:readOnly="true">
      <xsd:simpleType>
        <xsd:restriction base="dms:Unknown"/>
      </xsd:simpleType>
    </xsd:element>
    <xsd:element name="FileRef" ma:index="44" nillable="true" ma:displayName="URL Path" ma:hidden="true" ma:list="Docs" ma:internalName="FileRef" ma:readOnly="true" ma:showField="FullUrl">
      <xsd:simpleType>
        <xsd:restriction base="dms:Lookup"/>
      </xsd:simpleType>
    </xsd:element>
    <xsd:element name="FileDirRef" ma:index="45" nillable="true" ma:displayName="Path" ma:hidden="true" ma:list="Docs" ma:internalName="FileDirRef" ma:readOnly="true" ma:showField="DirName">
      <xsd:simpleType>
        <xsd:restriction base="dms:Lookup"/>
      </xsd:simpleType>
    </xsd:element>
    <xsd:element name="Last_x0020_Modified" ma:index="46" nillable="true" ma:displayName="Modified" ma:format="TRUE" ma:hidden="true" ma:list="Docs" ma:internalName="Last_x0020_Modified" ma:readOnly="true" ma:showField="TimeLastModified">
      <xsd:simpleType>
        <xsd:restriction base="dms:Lookup"/>
      </xsd:simpleType>
    </xsd:element>
    <xsd:element name="Created_x0020_Date" ma:index="47" nillable="true" ma:displayName="Created" ma:format="TRUE" ma:hidden="true" ma:list="Docs" ma:internalName="Created_x0020_Date" ma:readOnly="true" ma:showField="TimeCreated">
      <xsd:simpleType>
        <xsd:restriction base="dms:Lookup"/>
      </xsd:simpleType>
    </xsd:element>
    <xsd:element name="File_x0020_Size" ma:index="48" nillable="true" ma:displayName="File Size" ma:format="TRUE" ma:hidden="true" ma:list="Docs" ma:internalName="File_x0020_Size" ma:readOnly="true" ma:showField="SizeInKB">
      <xsd:simpleType>
        <xsd:restriction base="dms:Lookup"/>
      </xsd:simpleType>
    </xsd:element>
    <xsd:element name="FSObjType" ma:index="49" nillable="true" ma:displayName="Item Type" ma:hidden="true" ma:list="Docs" ma:internalName="FSObjType" ma:readOnly="true" ma:showField="FSType">
      <xsd:simpleType>
        <xsd:restriction base="dms:Lookup"/>
      </xsd:simpleType>
    </xsd:element>
    <xsd:element name="SortBehavior" ma:index="50" nillable="true" ma:displayName="Sort Type" ma:hidden="true" ma:list="Docs" ma:internalName="SortBehavior" ma:readOnly="true" ma:showField="SortBehavior">
      <xsd:simpleType>
        <xsd:restriction base="dms:Lookup"/>
      </xsd:simpleType>
    </xsd:element>
    <xsd:element name="CheckedOutUserId" ma:index="52" nillable="true" ma:displayName="ID of the User who has the item Checked Out" ma:hidden="true" ma:list="Docs" ma:internalName="CheckedOutUserId" ma:readOnly="true" ma:showField="CheckoutUserId">
      <xsd:simpleType>
        <xsd:restriction base="dms:Lookup"/>
      </xsd:simpleType>
    </xsd:element>
    <xsd:element name="IsCheckedoutToLocal" ma:index="53" nillable="true" ma:displayName="Is Checked out to local" ma:hidden="true" ma:list="Docs" ma:internalName="IsCheckedoutToLocal" ma:readOnly="true" ma:showField="IsCheckoutToLocal">
      <xsd:simpleType>
        <xsd:restriction base="dms:Lookup"/>
      </xsd:simpleType>
    </xsd:element>
    <xsd:element name="CheckoutUser" ma:index="54"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55" nillable="true" ma:displayName="Unique Id" ma:hidden="true" ma:list="Docs" ma:internalName="UniqueId" ma:readOnly="true" ma:showField="UniqueId">
      <xsd:simpleType>
        <xsd:restriction base="dms:Lookup"/>
      </xsd:simpleType>
    </xsd:element>
    <xsd:element name="SyncClientId" ma:index="56" nillable="true" ma:displayName="Client Id" ma:hidden="true" ma:list="Docs" ma:internalName="SyncClientId" ma:readOnly="true" ma:showField="SyncClientId">
      <xsd:simpleType>
        <xsd:restriction base="dms:Lookup"/>
      </xsd:simpleType>
    </xsd:element>
    <xsd:element name="ProgId" ma:index="57" nillable="true" ma:displayName="ProgId" ma:hidden="true" ma:list="Docs" ma:internalName="ProgId" ma:readOnly="true" ma:showField="ProgId">
      <xsd:simpleType>
        <xsd:restriction base="dms:Lookup"/>
      </xsd:simpleType>
    </xsd:element>
    <xsd:element name="ScopeId" ma:index="58" nillable="true" ma:displayName="ScopeId" ma:hidden="true" ma:list="Docs" ma:internalName="ScopeId" ma:readOnly="true" ma:showField="ScopeId">
      <xsd:simpleType>
        <xsd:restriction base="dms:Lookup"/>
      </xsd:simpleType>
    </xsd:element>
    <xsd:element name="VirusStatus" ma:index="59" nillable="true" ma:displayName="Virus Status" ma:format="TRUE" ma:hidden="true" ma:list="Docs" ma:internalName="VirusStatus" ma:readOnly="true" ma:showField="Size">
      <xsd:simpleType>
        <xsd:restriction base="dms:Lookup"/>
      </xsd:simpleType>
    </xsd:element>
    <xsd:element name="CheckedOutTitle" ma:index="60" nillable="true" ma:displayName="Checked Out To" ma:format="TRUE" ma:hidden="true" ma:list="Docs" ma:internalName="CheckedOutTitle" ma:readOnly="true" ma:showField="CheckedOutTitle">
      <xsd:simpleType>
        <xsd:restriction base="dms:Lookup"/>
      </xsd:simpleType>
    </xsd:element>
    <xsd:element name="_CheckinComment" ma:index="61" nillable="true" ma:displayName="Check In Comment" ma:format="TRUE" ma:list="Docs" ma:internalName="_CheckinComment" ma:readOnly="true" ma:showField="CheckinComment">
      <xsd:simpleType>
        <xsd:restriction base="dms:Lookup"/>
      </xsd:simpleType>
    </xsd:element>
    <xsd:element name="MetaInfo" ma:index="74" nillable="true" ma:displayName="Property Bag" ma:hidden="true" ma:list="Docs" ma:internalName="MetaInfo" ma:showField="MetaInfo">
      <xsd:simpleType>
        <xsd:restriction base="dms:Lookup"/>
      </xsd:simpleType>
    </xsd:element>
    <xsd:element name="_Level" ma:index="75" nillable="true" ma:displayName="Level" ma:hidden="true" ma:internalName="_Level" ma:readOnly="true">
      <xsd:simpleType>
        <xsd:restriction base="dms:Unknown"/>
      </xsd:simpleType>
    </xsd:element>
    <xsd:element name="_IsCurrentVersion" ma:index="76" nillable="true" ma:displayName="Is Current Version" ma:hidden="true" ma:internalName="_IsCurrentVersion" ma:readOnly="true">
      <xsd:simpleType>
        <xsd:restriction base="dms:Boolean"/>
      </xsd:simpleType>
    </xsd:element>
    <xsd:element name="ItemChildCount" ma:index="77" nillable="true" ma:displayName="Item Child Count" ma:hidden="true" ma:list="Docs" ma:internalName="ItemChildCount" ma:readOnly="true" ma:showField="ItemChildCount">
      <xsd:simpleType>
        <xsd:restriction base="dms:Lookup"/>
      </xsd:simpleType>
    </xsd:element>
    <xsd:element name="FolderChildCount" ma:index="78" nillable="true" ma:displayName="Folder Child Count" ma:hidden="true" ma:list="Docs" ma:internalName="FolderChildCount" ma:readOnly="true" ma:showField="FolderChildCount">
      <xsd:simpleType>
        <xsd:restriction base="dms:Lookup"/>
      </xsd:simpleType>
    </xsd:element>
    <xsd:element name="Restricted" ma:index="79" nillable="true" ma:displayName="Restricted" ma:hidden="true" ma:list="Docs" ma:internalName="Restricted" ma:readOnly="true" ma:showField="Restricted">
      <xsd:simpleType>
        <xsd:restriction base="dms:Lookup"/>
      </xsd:simpleType>
    </xsd:element>
    <xsd:element name="ContentVersion" ma:index="80" nillable="true" ma:displayName="$Resources:core,Content_Version;" ma:hidden="true" ma:list="Docs" ma:internalName="ContentVersion" ma:readOnly="true" ma:showField="ContentVersion">
      <xsd:simpleType>
        <xsd:restriction base="dms:Lookup"/>
      </xsd:simpleType>
    </xsd:element>
    <xsd:element name="AppAuthor" ma:index="81" nillable="true" ma:displayName="App Created By" ma:list="AppPrincipals" ma:internalName="AppAuthor" ma:readOnly="true" ma:showField="Title">
      <xsd:simpleType>
        <xsd:restriction base="dms:Lookup"/>
      </xsd:simpleType>
    </xsd:element>
    <xsd:element name="AppEditor" ma:index="82" nillable="true" ma:displayName="App Modified By" ma:list="AppPrincipals" ma:internalName="AppEditor" ma:readOnly="true" ma:showField="Title">
      <xsd:simpleType>
        <xsd:restriction base="dms:Lookup"/>
      </xsd:simpleType>
    </xsd:element>
    <xsd:element name="owshiddenversion" ma:index="86" nillable="true" ma:displayName="owshiddenversion" ma:hidden="true" ma:internalName="owshiddenversion" ma:readOnly="true">
      <xsd:simpleType>
        <xsd:restriction base="dms:Unknown"/>
      </xsd:simpleType>
    </xsd:element>
    <xsd:element name="_UIVersion" ma:index="87" nillable="true" ma:displayName="UI Version" ma:hidden="true" ma:internalName="_UIVersion" ma:readOnly="true">
      <xsd:simpleType>
        <xsd:restriction base="dms:Unknown"/>
      </xsd:simpleType>
    </xsd:element>
    <xsd:element name="_UIVersionString" ma:index="88" nillable="true" ma:displayName="Version" ma:internalName="_UIVersionString" ma:readOnly="true">
      <xsd:simpleType>
        <xsd:restriction base="dms:Text"/>
      </xsd:simpleType>
    </xsd:element>
    <xsd:element name="InstanceID" ma:index="89" nillable="true" ma:displayName="Instance ID" ma:hidden="true" ma:internalName="InstanceID" ma:readOnly="true">
      <xsd:simpleType>
        <xsd:restriction base="dms:Unknown"/>
      </xsd:simpleType>
    </xsd:element>
    <xsd:element name="Order" ma:index="90" nillable="true" ma:displayName="Order" ma:hidden="true" ma:internalName="Order">
      <xsd:simpleType>
        <xsd:restriction base="dms:Number"/>
      </xsd:simpleType>
    </xsd:element>
    <xsd:element name="GUID" ma:index="91" nillable="true" ma:displayName="GUID" ma:hidden="true" ma:internalName="GUID" ma:readOnly="true">
      <xsd:simpleType>
        <xsd:restriction base="dms:Unknown"/>
      </xsd:simpleType>
    </xsd:element>
    <xsd:element name="WorkflowVersion" ma:index="92" nillable="true" ma:displayName="Workflow Version" ma:hidden="true" ma:internalName="WorkflowVersion" ma:readOnly="true">
      <xsd:simpleType>
        <xsd:restriction base="dms:Unknown"/>
      </xsd:simpleType>
    </xsd:element>
    <xsd:element name="WorkflowInstanceID" ma:index="93" nillable="true" ma:displayName="Workflow Instance ID" ma:hidden="true" ma:internalName="WorkflowInstanceID" ma:readOnly="true">
      <xsd:simpleType>
        <xsd:restriction base="dms:Unknown"/>
      </xsd:simpleType>
    </xsd:element>
    <xsd:element name="ParentVersionString" ma:index="94" nillable="true" ma:displayName="Source Version (Converted Document)" ma:hidden="true" ma:list="Docs" ma:internalName="ParentVersionString" ma:readOnly="true" ma:showField="ParentVersionString">
      <xsd:simpleType>
        <xsd:restriction base="dms:Lookup"/>
      </xsd:simpleType>
    </xsd:element>
    <xsd:element name="ParentLeafName" ma:index="95" nillable="true" ma:displayName="Source Name (Converted Document)" ma:hidden="true" ma:list="Docs" ma:internalName="ParentLeafName" ma:readOnly="true" ma:showField="ParentLeafName">
      <xsd:simpleType>
        <xsd:restriction base="dms:Lookup"/>
      </xsd:simpleType>
    </xsd:element>
    <xsd:element name="DocConcurrencyNumber" ma:index="96" nillable="true" ma:displayName="Document Concurrency Number" ma:hidden="true" ma:list="Docs" ma:internalName="DocConcurrencyNumber" ma:readOnly="true" ma:showField="DocConcurrencyNumber">
      <xsd:simpleType>
        <xsd:restriction base="dms:Lookup"/>
      </xsd:simpleType>
    </xsd:element>
    <xsd:element name="ParentUniqueId" ma:index="97" nillable="true" ma:displayName="Document Parent Identifier" ma:hidden="true" ma:list="Docs" ma:internalName="ParentUniqueId" ma:readOnly="true" ma:showField="ParentUniqueId">
      <xsd:simpleType>
        <xsd:restriction base="dms:Lookup"/>
      </xsd:simpleType>
    </xsd:element>
    <xsd:element name="StreamHash" ma:index="98" nillable="true" ma:displayName="Document Stream Hash" ma:hidden="true" ma:list="Docs" ma:internalName="StreamHash" ma:readOnly="true" ma:showField="StreamHash">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60B91B04-2990-4B57-B48B-0D67EE7C5EF0" elementFormDefault="qualified">
    <xsd:import namespace="http://schemas.microsoft.com/office/2006/documentManagement/types"/>
    <xsd:import namespace="http://schemas.microsoft.com/office/infopath/2007/PartnerControls"/>
    <xsd:element name="RISManuscriptType" ma:index="13" nillable="true" ma:displayName="Manuscript Type" ma:format="Dropdown" ma:internalName="RISManuscriptType">
      <xsd:simpleType>
        <xsd:restriction base="dms:Choice">
          <xsd:enumeration value="Author's original"/>
          <xsd:enumeration value="Author's final version"/>
          <xsd:enumeration value="Proof"/>
          <xsd:enumeration value="Published version"/>
          <xsd:enumeration value="Other"/>
        </xsd:restriction>
      </xsd:simpleType>
    </xsd:element>
    <xsd:element name="RISOtherType" ma:index="14" nillable="true" ma:displayName="Type" ma:internalName="RISOtherType">
      <xsd:simpleType>
        <xsd:restriction base="dms:Text">
          <xsd:maxLength value="120"/>
        </xsd:restriction>
      </xsd:simpleType>
    </xsd:element>
    <xsd:element name="RISAccessLevel" ma:index="15" nillable="true" ma:displayName="Access To" ma:format="Dropdown" ma:internalName="RISAccessLevel">
      <xsd:simpleType>
        <xsd:restriction base="dms:Choice">
          <xsd:enumeration value="Everyone"/>
          <xsd:enumeration value="HBS Only"/>
          <xsd:enumeration value="Private"/>
        </xsd:restriction>
      </xsd:simpleType>
    </xsd:element>
    <xsd:element name="RISEmbargoDate" ma:index="16" nillable="true" ma:displayName="Availability/Embargo Date" ma:format="DateOnly" ma:internalName="RISEmbargoDate">
      <xsd:simpleType>
        <xsd:restriction base="dms:DateTime"/>
      </xsd:simpleType>
    </xsd:element>
    <xsd:element name="RISSendToDash" ma:index="17" nillable="true" ma:displayName="DASH" ma:format="Dropdown" ma:internalName="RISSendToDash">
      <xsd:simpleType>
        <xsd:restriction base="dms:Choice">
          <xsd:enumeration value="Citation and File"/>
          <xsd:enumeration value="Citation Only"/>
          <xsd:enumeration value="Dark"/>
          <xsd:enumeration value="Do not send to DASH"/>
        </xsd:restriction>
      </xsd:simpleType>
    </xsd:element>
    <xsd:element name="RISProductID" ma:index="18" nillable="true" ma:displayName="Product ID" ma:internalName="RISProductID">
      <xsd:simpleType>
        <xsd:restriction base="dms:Number"/>
      </xsd:simpleType>
    </xsd:element>
    <xsd:element name="RISPrimaryCitation" ma:index="19" nillable="true" ma:displayName="Primary Citation" ma:format="Dropdown" ma:internalName="RISPrimaryCitation">
      <xsd:simpleType>
        <xsd:restriction base="dms:Choice">
          <xsd:enumeration value="F"/>
          <xsd:enumeration value="T"/>
        </xsd:restriction>
      </xsd:simpleType>
    </xsd:element>
    <xsd:element name="RISDisplayName" ma:index="20" nillable="true" ma:displayName="Display Name" ma:internalName="RISDisplayName">
      <xsd:simpleType>
        <xsd:restriction base="dms:Text">
          <xsd:maxLength value="120"/>
        </xsd:restriction>
      </xsd:simpleType>
    </xsd:element>
    <xsd:element name="RISSaveFlag" ma:index="21" nillable="true" ma:displayName="Save Flag" ma:internalName="RISSaveFlag">
      <xsd:simpleType>
        <xsd:restriction base="dms:Text">
          <xsd:maxLength value="255"/>
        </xsd:restriction>
      </xsd:simpleType>
    </xsd:element>
    <xsd:element name="RISUserType" ma:index="22" nillable="true" ma:displayName="User Type" ma:internalName="RISUserType">
      <xsd:simpleType>
        <xsd:restriction base="dms:Text">
          <xsd:maxLength value="100"/>
        </xsd:restriction>
      </xsd:simpleType>
    </xsd:element>
    <xsd:element name="RISSaveFlagAdmin" ma:index="23" nillable="true" ma:displayName="Save Flag Admin" ma:internalName="RISSaveFlagAdmin">
      <xsd:simpleType>
        <xsd:restriction base="dms:Text">
          <xsd:maxLength value="255"/>
        </xsd:restriction>
      </xsd:simpleType>
    </xsd:element>
    <xsd:element name="RISState" ma:index="24" nillable="true" ma:displayName="Publication State" ma:internalName="RISState">
      <xsd:simpleType>
        <xsd:restriction base="dms:Text">
          <xsd:maxLength value="255"/>
        </xsd:restriction>
      </xsd:simpleType>
    </xsd:element>
    <xsd:element name="RISWCMFlag" ma:index="25" nillable="true" ma:displayName="WCM Flag" ma:format="Dropdown" ma:internalName="RISWCMFlag">
      <xsd:simpleType>
        <xsd:restriction base="dms:Choice">
          <xsd:enumeration value="New"/>
          <xsd:enumeration value="Updated"/>
          <xsd:enumeration value="NoChange"/>
          <xsd:enumeration value="Deleted"/>
        </xsd:restriction>
      </xsd:simpleType>
    </xsd:element>
    <xsd:element name="RISCreateDate" ma:index="26" nillable="true" ma:displayName="Created Date" ma:format="DateOnly" ma:internalName="RISCreateDate">
      <xsd:simpleType>
        <xsd:restriction base="dms:DateTime"/>
      </xsd:simpleType>
    </xsd:element>
    <xsd:element name="RISModifiedDate" ma:index="27" nillable="true" ma:displayName="Modified Date" ma:format="DateOnly" ma:internalName="RISModifiedDate">
      <xsd:simpleType>
        <xsd:restriction base="dms:DateTime"/>
      </xsd:simpleType>
    </xsd:element>
    <xsd:element name="RISCreatedBy" ma:index="28" nillable="true" ma:displayName="RIS Created By" ma:internalName="RISCreatedBy">
      <xsd:simpleType>
        <xsd:restriction base="dms:Text">
          <xsd:maxLength value="100"/>
        </xsd:restriction>
      </xsd:simpleType>
    </xsd:element>
    <xsd:element name="RISModifiedBy" ma:index="29" nillable="true" ma:displayName="RIS Modified By" ma:internalName="RISModifiedBy">
      <xsd:simpleType>
        <xsd:restriction base="dms:Text">
          <xsd:maxLength value="100"/>
        </xsd:restriction>
      </xsd:simpleType>
    </xsd:element>
    <xsd:element name="RISVisibility" ma:index="30" nillable="true" ma:displayName="Visibility" ma:format="Dropdown" ma:internalName="RISVisibility">
      <xsd:simpleType>
        <xsd:restriction base="dms:Choice">
          <xsd:enumeration value="Public"/>
          <xsd:enumeration value="Suppressed"/>
        </xsd:restriction>
      </xsd:simpleType>
    </xsd:element>
    <xsd:element name="RISIncludeinFRProfile" ma:index="31" nillable="true" ma:displayName="Show on My F And R Profile" ma:internalName="RISIncludeinFRProfile">
      <xsd:simpleType>
        <xsd:restriction base="dms:Boolean"/>
      </xsd:simpleType>
    </xsd:element>
    <xsd:element name="RISGuid" ma:index="32" nillable="true" ma:displayName="Unique ID" ma:internalName="RISGuid">
      <xsd:simpleType>
        <xsd:restriction base="dms:Text">
          <xsd:maxLength value="36"/>
        </xsd:restriction>
      </xsd:simpleType>
    </xsd:element>
    <xsd:element name="RISPersonID" ma:index="33" nillable="true" ma:displayName="Person ID" ma:internalName="RISPersonID">
      <xsd:simpleType>
        <xsd:restriction base="dms:Text">
          <xsd:maxLength value="10"/>
        </xsd:restriction>
      </xsd:simpleType>
    </xsd:element>
    <xsd:element name="RISPRelatedType" ma:index="34" nillable="true" ma:displayName="Related Type" ma:internalName="RISPRelatedType">
      <xsd:simpleType>
        <xsd:restriction base="dms:Text">
          <xsd:maxLength value="1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6" ma:displayName="Content Type"/>
        <xsd:element ref="dc:title" minOccurs="0" maxOccurs="1" ma:index="9"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TypeId xmlns="http://schemas.microsoft.com/sharepoint/v3">0x00041BB9609029574BB48B0D67EE7C5EF0</ContentTypeId>
    <TemplateUrl xmlns="http://schemas.microsoft.com/sharepoint/v3" xsi:nil="true"/>
    <RISState xmlns="60B91B04-2990-4B57-B48B-0D67EE7C5EF0" xsi:nil="true"/>
    <RISOtherType xmlns="60B91B04-2990-4B57-B48B-0D67EE7C5EF0" xsi:nil="true"/>
    <RISGuid xmlns="60B91B04-2990-4B57-B48B-0D67EE7C5EF0">1c946eb5-6850-415a-8a2a-9e6bd92f898d</RISGuid>
    <RISCreatedBy xmlns="60B91B04-2990-4B57-B48B-0D67EE7C5EF0" xsi:nil="true"/>
    <RISSaveFlagAdmin xmlns="60B91B04-2990-4B57-B48B-0D67EE7C5EF0" xsi:nil="true"/>
    <RISPRelatedType xmlns="60B91B04-2990-4B57-B48B-0D67EE7C5EF0">File</RISPRelatedType>
    <_SourceUrl xmlns="http://schemas.microsoft.com/sharepoint/v3" xsi:nil="true"/>
    <RISProductID xmlns="60B91B04-2990-4B57-B48B-0D67EE7C5EF0">65510</RISProductID>
    <RISWCMFlag xmlns="60B91B04-2990-4B57-B48B-0D67EE7C5EF0">New</RISWCMFlag>
    <RISCreateDate xmlns="60B91B04-2990-4B57-B48B-0D67EE7C5EF0" xsi:nil="true"/>
    <RISEmbargoDate xmlns="60B91B04-2990-4B57-B48B-0D67EE7C5EF0" xsi:nil="true"/>
    <RISModifiedDate xmlns="60B91B04-2990-4B57-B48B-0D67EE7C5EF0" xsi:nil="true"/>
    <xd_ProgID xmlns="http://schemas.microsoft.com/sharepoint/v3" xsi:nil="true"/>
    <RISAccessLevel xmlns="60B91B04-2990-4B57-B48B-0D67EE7C5EF0" xsi:nil="true"/>
    <RISPrimaryCitation xmlns="60B91B04-2990-4B57-B48B-0D67EE7C5EF0" xsi:nil="true"/>
    <RISUserType xmlns="60B91B04-2990-4B57-B48B-0D67EE7C5EF0" xsi:nil="true"/>
    <RISVisibility xmlns="60B91B04-2990-4B57-B48B-0D67EE7C5EF0" xsi:nil="true"/>
    <RISManuscriptType xmlns="60B91B04-2990-4B57-B48B-0D67EE7C5EF0" xsi:nil="true"/>
    <RISModifiedBy xmlns="60B91B04-2990-4B57-B48B-0D67EE7C5EF0" xsi:nil="true"/>
    <RISIncludeinFRProfile xmlns="60B91B04-2990-4B57-B48B-0D67EE7C5EF0" xsi:nil="true"/>
    <RISSendToDash xmlns="60B91B04-2990-4B57-B48B-0D67EE7C5EF0" xsi:nil="true"/>
    <RISDisplayName xmlns="60B91B04-2990-4B57-B48B-0D67EE7C5EF0">Data Science at the Warriors PPT Supplement 02152024.pptx</RISDisplayName>
    <RISSaveFlag xmlns="60B91B04-2990-4B57-B48B-0D67EE7C5EF0">Draft</RISSaveFlag>
    <Order xmlns="http://schemas.microsoft.com/sharepoint/v3" xsi:nil="true"/>
    <_SharedFileIndex xmlns="http://schemas.microsoft.com/sharepoint/v3" xsi:nil="true"/>
    <RISPersonID xmlns="60B91B04-2990-4B57-B48B-0D67EE7C5EF0">1199332</RISPersonID>
    <MetaInfo xmlns="http://schemas.microsoft.com/sharepoint/v3" xsi:nil="true"/>
  </documentManagement>
</p:properties>
</file>

<file path=customXml/itemProps1.xml><?xml version="1.0" encoding="utf-8"?>
<ds:datastoreItem xmlns:ds="http://schemas.openxmlformats.org/officeDocument/2006/customXml" ds:itemID="{63D123EB-123A-4E25-8940-C57481B593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0B91B04-2990-4B57-B48B-0D67EE7C5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6D0D4-D8B6-4D3E-8F9B-49397D563F87}">
  <ds:schemaRefs>
    <ds:schemaRef ds:uri="http://schemas.microsoft.com/office/2006/metadata/properties"/>
    <ds:schemaRef ds:uri="http://schemas.microsoft.com/office/infopath/2007/PartnerControls"/>
    <ds:schemaRef ds:uri="http://schemas.microsoft.com/sharepoint/v3"/>
    <ds:schemaRef ds:uri="60B91B04-2990-4B57-B48B-0D67EE7C5EF0"/>
  </ds:schemaRefs>
</ds:datastoreItem>
</file>

<file path=docProps/app.xml><?xml version="1.0" encoding="utf-8"?>
<Properties xmlns="http://schemas.openxmlformats.org/officeDocument/2006/extended-properties" xmlns:vt="http://schemas.openxmlformats.org/officeDocument/2006/docPropsVTypes">
  <TotalTime>640</TotalTime>
  <Words>2944</Words>
  <Application>Microsoft Office PowerPoint</Application>
  <PresentationFormat>Widescreen</PresentationFormat>
  <Paragraphs>290</Paragraphs>
  <Slides>39</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39</vt:i4>
      </vt:variant>
    </vt:vector>
  </HeadingPairs>
  <TitlesOfParts>
    <vt:vector size="48" baseType="lpstr">
      <vt:lpstr>Aptos</vt:lpstr>
      <vt:lpstr>Arial</vt:lpstr>
      <vt:lpstr>Book Antiqua</vt:lpstr>
      <vt:lpstr>Calibri</vt:lpstr>
      <vt:lpstr>Calibri Light</vt:lpstr>
      <vt:lpstr>Tenorite</vt:lpstr>
      <vt:lpstr>Office Theme</vt:lpstr>
      <vt:lpstr>Office Theme</vt:lpstr>
      <vt:lpstr>Custom</vt:lpstr>
      <vt:lpstr>Anatomy of the Case</vt:lpstr>
      <vt:lpstr>Warriors Case </vt:lpstr>
      <vt:lpstr>Data Science Process </vt:lpstr>
      <vt:lpstr>AI capability Maturity Model – How do I begin?</vt:lpstr>
      <vt:lpstr>The Promise of AI is Endless</vt:lpstr>
      <vt:lpstr>AI sounds Awesome, but I’m not sure where to start</vt:lpstr>
      <vt:lpstr>Enter the AI Capability Maturity Model</vt:lpstr>
      <vt:lpstr>AI-CMM</vt:lpstr>
      <vt:lpstr>Research Stage</vt:lpstr>
      <vt:lpstr>Experimentation Stage</vt:lpstr>
      <vt:lpstr>Iteration and Struggle</vt:lpstr>
      <vt:lpstr>Adoption</vt:lpstr>
      <vt:lpstr>Enhancement</vt:lpstr>
      <vt:lpstr>PowerPoint Presentation</vt:lpstr>
      <vt:lpstr>A/B Test: Definition and Design</vt:lpstr>
      <vt:lpstr>Switchback Experiment: Definition and Design</vt:lpstr>
      <vt:lpstr>Purpose and Applications</vt:lpstr>
      <vt:lpstr>Advantages of Each Method</vt:lpstr>
      <vt:lpstr>Limitations of Each Method</vt:lpstr>
      <vt:lpstr>Summary of Differences</vt:lpstr>
      <vt:lpstr>Conclusion</vt:lpstr>
      <vt:lpstr>TN Figure 1: Definition of Data Science</vt:lpstr>
      <vt:lpstr>TN Table 1: Case data variable names and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TN Table 2: Why did the Warriors create a Data Science Team?</vt:lpstr>
      <vt:lpstr>TN Table 3: Team Structure</vt:lpstr>
      <vt:lpstr>TN Table 4: Quick wins benefits and weaknesses</vt:lpstr>
      <vt:lpstr>TN Table 5: The purpose of exploratory data analysis</vt:lpstr>
      <vt:lpstr>TN Table 6: Pros and cons of prediction models</vt:lpstr>
      <vt:lpstr>TN Table 7: Experiment vs. Launch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at the Warriors PPT Supplement 02152024_73291cf0-9643-4484-a499-7da456e38492.pptx</dc:title>
  <dc:creator>Li, Jessie</dc:creator>
  <cp:lastModifiedBy>Williamson, Jason Patrick (jpw4ma)</cp:lastModifiedBy>
  <cp:revision>18</cp:revision>
  <cp:lastPrinted>2024-02-14T17:57:17Z</cp:lastPrinted>
  <dcterms:created xsi:type="dcterms:W3CDTF">2024-01-12T17:33:53Z</dcterms:created>
  <dcterms:modified xsi:type="dcterms:W3CDTF">2024-08-29T16:07:30Z</dcterms:modified>
</cp:coreProperties>
</file>