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4" r:id="rId5"/>
    <p:sldId id="273" r:id="rId6"/>
    <p:sldId id="261" r:id="rId7"/>
    <p:sldId id="266" r:id="rId8"/>
    <p:sldId id="267" r:id="rId9"/>
    <p:sldId id="268" r:id="rId10"/>
    <p:sldId id="274" r:id="rId11"/>
    <p:sldId id="271" r:id="rId12"/>
    <p:sldId id="270" r:id="rId13"/>
    <p:sldId id="263" r:id="rId14"/>
    <p:sldId id="277" r:id="rId15"/>
    <p:sldId id="259" r:id="rId16"/>
    <p:sldId id="258" r:id="rId17"/>
    <p:sldId id="275" r:id="rId18"/>
    <p:sldId id="276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5342" autoAdjust="0"/>
  </p:normalViewPr>
  <p:slideViewPr>
    <p:cSldViewPr>
      <p:cViewPr varScale="1">
        <p:scale>
          <a:sx n="82" d="100"/>
          <a:sy n="82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above</a:t>
            </a:r>
            <a:r>
              <a:rPr lang="de-DE" dirty="0"/>
              <a:t>): </a:t>
            </a:r>
            <a:r>
              <a:rPr lang="de-DE" dirty="0" err="1"/>
              <a:t>unobserved</a:t>
            </a:r>
            <a:r>
              <a:rPr lang="de-DE" dirty="0"/>
              <a:t> HMM 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below</a:t>
            </a:r>
            <a:r>
              <a:rPr lang="de-DE" dirty="0"/>
              <a:t>):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above</a:t>
            </a:r>
            <a:r>
              <a:rPr lang="de-DE" dirty="0"/>
              <a:t>): </a:t>
            </a:r>
            <a:r>
              <a:rPr lang="de-DE" dirty="0" err="1"/>
              <a:t>unobserved</a:t>
            </a:r>
            <a:r>
              <a:rPr lang="de-DE" dirty="0"/>
              <a:t> HMM 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below</a:t>
            </a:r>
            <a:r>
              <a:rPr lang="de-DE" dirty="0"/>
              <a:t>):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8" y="364640"/>
            <a:ext cx="3350183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900" b="1" noProof="0" dirty="0"/>
              <a:t>Chair for Communication Technology</a:t>
            </a:r>
          </a:p>
          <a:p>
            <a:pPr algn="r" eaLnBrk="1" hangingPunct="1"/>
            <a:endParaRPr lang="en-GB" sz="825" b="1" noProof="0" dirty="0"/>
          </a:p>
          <a:p>
            <a:pPr algn="r" eaLnBrk="1" hangingPunct="1"/>
            <a:r>
              <a:rPr lang="en-GB" sz="900" b="1" noProof="0" dirty="0" err="1"/>
              <a:t>Prof.</a:t>
            </a:r>
            <a:r>
              <a:rPr lang="en-GB" sz="900" b="1" noProof="0" dirty="0"/>
              <a:t> Dr.-</a:t>
            </a:r>
            <a:r>
              <a:rPr lang="en-GB" sz="900" b="1" noProof="0" dirty="0" err="1"/>
              <a:t>Ing</a:t>
            </a:r>
            <a:r>
              <a:rPr lang="en-GB" sz="9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wrap="square"/>
          <a:lstStyle>
            <a:lvl1pPr algn="ctr">
              <a:defRPr sz="45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24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7"/>
            <a:ext cx="1724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7000" rIns="675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2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2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350157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5" y="5855666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3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6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5"/>
            <a:ext cx="13886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85 142 234</a:t>
            </a:r>
          </a:p>
          <a:p>
            <a:pPr algn="ctr"/>
            <a:r>
              <a:rPr lang="de-DE" sz="900" dirty="0"/>
              <a:t>CMYK: 64 39 0 8</a:t>
            </a:r>
          </a:p>
          <a:p>
            <a:pPr algn="ctr"/>
            <a:r>
              <a:rPr lang="de-DE" sz="9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3" y="5879015"/>
            <a:ext cx="1464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6 43 102</a:t>
            </a:r>
          </a:p>
          <a:p>
            <a:pPr algn="ctr"/>
            <a:r>
              <a:rPr lang="de-DE" sz="900" dirty="0"/>
              <a:t>CMYK: 94 58 0 60</a:t>
            </a:r>
          </a:p>
          <a:p>
            <a:pPr algn="ctr"/>
            <a:r>
              <a:rPr lang="de-DE" sz="9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7" y="5879015"/>
            <a:ext cx="1464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59 70 89</a:t>
            </a:r>
          </a:p>
          <a:p>
            <a:pPr algn="ctr"/>
            <a:r>
              <a:rPr lang="de-DE" sz="900" dirty="0"/>
              <a:t>CMYK: 34 21 0 65</a:t>
            </a:r>
          </a:p>
          <a:p>
            <a:pPr algn="ctr"/>
            <a:r>
              <a:rPr lang="de-DE" sz="9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101 114 64</a:t>
            </a:r>
          </a:p>
          <a:p>
            <a:pPr algn="ctr"/>
            <a:r>
              <a:rPr lang="de-DE" sz="900" dirty="0"/>
              <a:t>CMYK: 12 0 44 55</a:t>
            </a:r>
          </a:p>
          <a:p>
            <a:pPr algn="ctr"/>
            <a:r>
              <a:rPr lang="de-DE" sz="9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1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109 130 165</a:t>
            </a:r>
          </a:p>
          <a:p>
            <a:pPr algn="ctr"/>
            <a:r>
              <a:rPr lang="de-DE" sz="900" dirty="0"/>
              <a:t>CMYK: 34 21 0 35</a:t>
            </a:r>
          </a:p>
          <a:p>
            <a:pPr algn="ctr"/>
            <a:r>
              <a:rPr lang="de-DE" sz="9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9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216 162 121</a:t>
            </a:r>
          </a:p>
          <a:p>
            <a:pPr algn="ctr"/>
            <a:r>
              <a:rPr lang="de-DE" sz="900" dirty="0"/>
              <a:t>CMYK: 0 25 44 15</a:t>
            </a:r>
          </a:p>
          <a:p>
            <a:pPr algn="ctr"/>
            <a:r>
              <a:rPr lang="de-DE" sz="9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27311" y="3322935"/>
            <a:ext cx="112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ComTec</a:t>
            </a:r>
            <a:r>
              <a:rPr lang="de-DE" sz="9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100" dirty="0"/>
              <a:t>Schriftgröße Titelfolie</a:t>
            </a:r>
            <a:r>
              <a:rPr lang="de-DE" sz="2100" baseline="0" dirty="0"/>
              <a:t> Titel: 	60 punkte</a:t>
            </a:r>
          </a:p>
          <a:p>
            <a:r>
              <a:rPr lang="de-DE" sz="2100" dirty="0"/>
              <a:t>Schriftgröße Titelfolie Untertitel:</a:t>
            </a:r>
            <a:r>
              <a:rPr lang="de-DE" sz="2100" baseline="0" dirty="0"/>
              <a:t> 	32 punkte</a:t>
            </a:r>
            <a:endParaRPr lang="de-DE" sz="2100" dirty="0"/>
          </a:p>
          <a:p>
            <a:r>
              <a:rPr lang="de-DE" sz="2100" dirty="0"/>
              <a:t>Schriftgröße Folientitel: 		32</a:t>
            </a:r>
            <a:r>
              <a:rPr lang="de-DE" sz="2100" baseline="0" dirty="0"/>
              <a:t> punkte</a:t>
            </a:r>
            <a:endParaRPr lang="de-DE" sz="21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5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54 95 154</a:t>
            </a:r>
          </a:p>
          <a:p>
            <a:pPr algn="ctr"/>
            <a:r>
              <a:rPr lang="de-DE" sz="900" dirty="0"/>
              <a:t>CMYK: 65 38 0 40</a:t>
            </a:r>
          </a:p>
          <a:p>
            <a:pPr algn="ctr"/>
            <a:r>
              <a:rPr lang="de-DE" sz="9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2"/>
            <a:ext cx="8229600" cy="4525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5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2"/>
            <a:ext cx="1724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7000" rIns="675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9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350157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2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2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61333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iterbi-Algorithmus" TargetMode="External"/><Relationship Id="rId2" Type="http://schemas.openxmlformats.org/officeDocument/2006/relationships/hyperlink" Target="https://forschung.bissantz.de/hidden-markov-modelle-so-bekommt-man-zustaen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09683" y="1970838"/>
            <a:ext cx="5778323" cy="22682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Communication Technologies 1 (CT1)</a:t>
            </a:r>
            <a:br>
              <a:rPr lang="en-US" sz="2400" dirty="0"/>
            </a:br>
            <a:r>
              <a:rPr lang="en-US" sz="2400" dirty="0"/>
              <a:t>Machine Learning</a:t>
            </a:r>
            <a:br>
              <a:rPr lang="en-US" sz="2400" dirty="0"/>
            </a:br>
            <a:r>
              <a:rPr lang="en-US" sz="3600" dirty="0"/>
              <a:t>Viterbi Algorithm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11037" y="4401108"/>
            <a:ext cx="5776968" cy="1026114"/>
          </a:xfrm>
        </p:spPr>
        <p:txBody>
          <a:bodyPr/>
          <a:lstStyle/>
          <a:p>
            <a:r>
              <a:rPr lang="en-US" sz="1350" dirty="0" err="1"/>
              <a:t>Akancha</a:t>
            </a:r>
            <a:r>
              <a:rPr lang="en-US" sz="1350" dirty="0"/>
              <a:t> </a:t>
            </a:r>
            <a:r>
              <a:rPr lang="en-US" sz="1350" dirty="0" err="1"/>
              <a:t>Choudharry</a:t>
            </a:r>
            <a:r>
              <a:rPr lang="en-US" sz="1350" dirty="0"/>
              <a:t>, Philipp Copei, Robert </a:t>
            </a:r>
            <a:r>
              <a:rPr lang="en-US" sz="1350" dirty="0" err="1"/>
              <a:t>Koczula</a:t>
            </a:r>
            <a:r>
              <a:rPr lang="en-US" sz="1350" dirty="0"/>
              <a:t>, Tobias </a:t>
            </a:r>
            <a:r>
              <a:rPr lang="en-US" sz="1350" dirty="0" err="1"/>
              <a:t>Schellien</a:t>
            </a:r>
            <a:endParaRPr lang="en-US" sz="1350" dirty="0"/>
          </a:p>
          <a:p>
            <a:r>
              <a:rPr lang="en-US" sz="1500" dirty="0"/>
              <a:t>Lecture in SS 2019</a:t>
            </a:r>
            <a:br>
              <a:rPr lang="en-US" sz="1500" dirty="0"/>
            </a:br>
            <a:r>
              <a:rPr lang="en-US" sz="1500" dirty="0"/>
              <a:t>19.09.2019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07A9E-9F47-4473-8BF2-5F471EE0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7F15728-3154-40DF-911B-E12F321867C3}"/>
              </a:ext>
            </a:extLst>
          </p:cNvPr>
          <p:cNvGrpSpPr/>
          <p:nvPr/>
        </p:nvGrpSpPr>
        <p:grpSpPr>
          <a:xfrm>
            <a:off x="1259632" y="1700808"/>
            <a:ext cx="3023475" cy="3060249"/>
            <a:chOff x="6787848" y="1232755"/>
            <a:chExt cx="3023475" cy="306024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04E2CBE-17A1-43A5-AB93-3C7C7643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C33BD33-1FCF-47C7-8406-686634AC5514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10128A5-B7FD-4219-9E6B-AC608F5F6BCC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4C24510-DD12-420E-9DED-A2670AD97541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0AD7BB8-78DF-4A62-9D02-C8F19C4997C1}"/>
                </a:ext>
              </a:extLst>
            </p:cNvPr>
            <p:cNvSpPr txBox="1"/>
            <p:nvPr/>
          </p:nvSpPr>
          <p:spPr>
            <a:xfrm>
              <a:off x="6993191" y="12623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E30B19-DF7A-4964-ADBF-461E0AA5B61B}"/>
                </a:ext>
              </a:extLst>
            </p:cNvPr>
            <p:cNvSpPr txBox="1"/>
            <p:nvPr/>
          </p:nvSpPr>
          <p:spPr>
            <a:xfrm>
              <a:off x="8026694" y="14132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BBD13A0-DB80-4556-8660-8E412BACB43F}"/>
                </a:ext>
              </a:extLst>
            </p:cNvPr>
            <p:cNvSpPr txBox="1"/>
            <p:nvPr/>
          </p:nvSpPr>
          <p:spPr>
            <a:xfrm>
              <a:off x="7814003" y="2436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DFC12CE-B775-437D-BFA5-A3E49C249AB1}"/>
                </a:ext>
              </a:extLst>
            </p:cNvPr>
            <p:cNvSpPr txBox="1"/>
            <p:nvPr/>
          </p:nvSpPr>
          <p:spPr>
            <a:xfrm>
              <a:off x="8081196" y="209538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AAE2E2C-47EA-4A42-BAFF-E0DA9450425C}"/>
                </a:ext>
              </a:extLst>
            </p:cNvPr>
            <p:cNvSpPr txBox="1"/>
            <p:nvPr/>
          </p:nvSpPr>
          <p:spPr>
            <a:xfrm>
              <a:off x="9176393" y="12327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9C3351-3DDE-4903-9BE5-7E20BC0D9496}"/>
                </a:ext>
              </a:extLst>
            </p:cNvPr>
            <p:cNvSpPr txBox="1"/>
            <p:nvPr/>
          </p:nvSpPr>
          <p:spPr>
            <a:xfrm>
              <a:off x="703462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72B99C1-31F2-4397-AA0D-F74195040628}"/>
                </a:ext>
              </a:extLst>
            </p:cNvPr>
            <p:cNvSpPr txBox="1"/>
            <p:nvPr/>
          </p:nvSpPr>
          <p:spPr>
            <a:xfrm>
              <a:off x="8947805" y="301896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AB4C4E3-B70A-4402-A09C-FCBA78522A76}"/>
                </a:ext>
              </a:extLst>
            </p:cNvPr>
            <p:cNvSpPr txBox="1"/>
            <p:nvPr/>
          </p:nvSpPr>
          <p:spPr>
            <a:xfrm>
              <a:off x="7759635" y="3923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0.0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2CEA524-D505-491B-BE29-E3F2BE0179DE}"/>
                </a:ext>
              </a:extLst>
            </p:cNvPr>
            <p:cNvSpPr txBox="1"/>
            <p:nvPr/>
          </p:nvSpPr>
          <p:spPr>
            <a:xfrm>
              <a:off x="8423871" y="25591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Inhaltsplatzhalter 4">
            <a:extLst>
              <a:ext uri="{FF2B5EF4-FFF2-40B4-BE49-F238E27FC236}">
                <a16:creationId xmlns:a16="http://schemas.microsoft.com/office/drawing/2014/main" id="{6F7231C8-2F71-4AD6-8005-45FA7AF9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7" y="5399225"/>
            <a:ext cx="6172200" cy="687140"/>
          </a:xfr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773AAC0-0466-4F66-B8AC-0277A530A8CD}"/>
              </a:ext>
            </a:extLst>
          </p:cNvPr>
          <p:cNvSpPr txBox="1"/>
          <p:nvPr/>
        </p:nvSpPr>
        <p:spPr>
          <a:xfrm>
            <a:off x="5652120" y="31061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N=55</a:t>
            </a:r>
          </a:p>
        </p:txBody>
      </p:sp>
    </p:spTree>
    <p:extLst>
      <p:ext uri="{BB962C8B-B14F-4D97-AF65-F5344CB8AC3E}">
        <p14:creationId xmlns:p14="http://schemas.microsoft.com/office/powerpoint/2010/main" val="42875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C49C0-ACF9-47D2-B523-C02E220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-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05A6A0-4D24-4290-A149-AEB8875C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7" y="5399225"/>
            <a:ext cx="6172200" cy="687140"/>
          </a:xfr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7AFCDB-0422-4767-BCA2-C7847B03B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53" y="2418443"/>
            <a:ext cx="2312535" cy="1349695"/>
          </a:xfrm>
          <a:prstGeom prst="rect">
            <a:avLst/>
          </a:prstGeom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69A8996-5680-43BA-B312-F3B40EA31CCB}"/>
              </a:ext>
            </a:extLst>
          </p:cNvPr>
          <p:cNvGrpSpPr/>
          <p:nvPr/>
        </p:nvGrpSpPr>
        <p:grpSpPr>
          <a:xfrm>
            <a:off x="467544" y="1052736"/>
            <a:ext cx="3844607" cy="4261735"/>
            <a:chOff x="3908013" y="2189684"/>
            <a:chExt cx="3844607" cy="4261735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F074744-7DA1-458B-911B-F33BEE12D676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3A9104E2-1C93-4313-86D5-F20A4561D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A6000938-4AD2-45D0-A7A1-B64803F5740C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597E5B9-604B-4A4C-B252-ADA578EC1C4C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4DF3DA64-BE62-428C-A920-7B2FA38E69A4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CBC2CA9F-0206-4B35-9790-FA8AE3B420AE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F472E1D-E7C7-4F53-82CB-D27D72527712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51DB74E-C221-4A9F-82CA-3828B66E0197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866CC92B-647A-4D9D-A314-DCCB62AE2B33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9157490E-8671-4B8F-9225-F5A69420CA08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EE7424-8800-4520-9179-76A8DC71D33D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67274CB-8ABA-472A-857F-96BEB793EF2E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9EF7438C-3B38-4273-967E-46A83985B219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094E0FB-02A4-4788-926D-D11D244BD603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F0DBC33B-404D-4C0C-BC8A-C6C465C78E0C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B3E4C61-CD04-4F13-8F22-BF4F3A802BDD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16E7A3FA-6126-4701-AEF3-546D585BF245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56E2025A-3B4E-4A75-B13A-C102FB636F7B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0A639F3-599E-4EFF-A163-A6E2A38266CB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EB529CA-2CD0-4914-A196-99C69AC91316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C4129A3-9792-4465-8C6F-E061F19C8F19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CD85BFB9-427A-46B9-AED6-B5D07B2C3560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ED37295-927D-4706-9B12-CACD11D2CFAD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0228502-3CF5-404C-BA35-F70FA4D68AAC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0428B215-3F8D-46A9-9516-4E827522838F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7EA9BBDD-073D-415E-9BF6-2B2BACAC98E8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87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F713F-7028-4AC9-90F8-AF9AEB8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- </a:t>
            </a:r>
            <a:r>
              <a:rPr lang="de-DE" dirty="0" err="1"/>
              <a:t>Recreated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0C93BE-7063-4F8C-9CD3-0991A614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037760"/>
            <a:ext cx="6172200" cy="782480"/>
          </a:xfrm>
        </p:spPr>
      </p:pic>
    </p:spTree>
    <p:extLst>
      <p:ext uri="{BB962C8B-B14F-4D97-AF65-F5344CB8AC3E}">
        <p14:creationId xmlns:p14="http://schemas.microsoft.com/office/powerpoint/2010/main" val="85900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5DBD-A663-4420-A771-2D01D3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0E8D1-F62E-40D2-83E1-89FB1C5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Applying viterbi algorithm in real time case.</a:t>
            </a:r>
          </a:p>
          <a:p>
            <a:r>
              <a:rPr lang="de-DE" dirty="0"/>
              <a:t>We observe the relation between true state and hidden state.</a:t>
            </a:r>
          </a:p>
          <a:p>
            <a:r>
              <a:rPr lang="de-DE" dirty="0"/>
              <a:t>We also observe the downside of the algorithm.</a:t>
            </a:r>
          </a:p>
          <a:p>
            <a:r>
              <a:rPr lang="de-DE" dirty="0"/>
              <a:t>Student travelling between rooms.</a:t>
            </a:r>
          </a:p>
          <a:p>
            <a:r>
              <a:rPr lang="de-DE"/>
              <a:t>Use result for analyzing and reducing error.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5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5DBD-A663-4420-A771-2D01D3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0E8D1-F62E-40D2-83E1-89FB1C5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Applying viterbi algorithm in real time case.</a:t>
            </a:r>
          </a:p>
          <a:p>
            <a:r>
              <a:rPr lang="de-DE" dirty="0"/>
              <a:t>We observe the relation between true state and hidden state.</a:t>
            </a:r>
          </a:p>
          <a:p>
            <a:r>
              <a:rPr lang="de-DE" dirty="0"/>
              <a:t>We also observe the downside of the algorithm.</a:t>
            </a:r>
          </a:p>
          <a:p>
            <a:r>
              <a:rPr lang="de-DE" dirty="0"/>
              <a:t>Student travelling between rooms.</a:t>
            </a:r>
          </a:p>
          <a:p>
            <a:r>
              <a:rPr lang="de-DE" dirty="0"/>
              <a:t>Use result for analyzing and reducing error.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BF0C93BE-7063-4F8C-9CD3-0991A614D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4149080"/>
            <a:ext cx="63264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15BF-EC4A-48A9-86C6-952686D0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0898"/>
            <a:ext cx="6858000" cy="704850"/>
          </a:xfrm>
        </p:spPr>
        <p:txBody>
          <a:bodyPr/>
          <a:lstStyle/>
          <a:p>
            <a:pPr algn="ctr"/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086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7722E-9715-4C53-97F2-E7091B4F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24A6-69EF-4812-8F3A-12CFD66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Pseudo Code: kontext.fraunhofer.de/</a:t>
            </a:r>
            <a:r>
              <a:rPr lang="de-DE" dirty="0" err="1"/>
              <a:t>haenelt</a:t>
            </a:r>
            <a:r>
              <a:rPr lang="de-DE" dirty="0"/>
              <a:t>/</a:t>
            </a:r>
            <a:r>
              <a:rPr lang="de-DE" dirty="0" err="1"/>
              <a:t>kurs</a:t>
            </a:r>
            <a:r>
              <a:rPr lang="de-DE" dirty="0"/>
              <a:t>/</a:t>
            </a:r>
            <a:r>
              <a:rPr lang="de-DE" dirty="0" err="1"/>
              <a:t>folien</a:t>
            </a:r>
            <a:r>
              <a:rPr lang="de-DE" dirty="0"/>
              <a:t>/Haenelt_Viterbi-Algorithmus.pdf</a:t>
            </a:r>
          </a:p>
          <a:p>
            <a:r>
              <a:rPr lang="de-DE" dirty="0" err="1"/>
              <a:t>Used</a:t>
            </a:r>
            <a:r>
              <a:rPr lang="de-DE" dirty="0"/>
              <a:t> Images: </a:t>
            </a:r>
            <a:r>
              <a:rPr lang="de-DE" dirty="0">
                <a:hlinkClick r:id="rId2"/>
              </a:rPr>
              <a:t>https://forschung.bissantz.de/hidden-markov-modelle-so-bekommt-man-zustaende</a:t>
            </a:r>
            <a:endParaRPr lang="de-DE" dirty="0"/>
          </a:p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https://de.wikipedia.org/wiki/Viterbi-Algorithmus</a:t>
            </a:r>
            <a:r>
              <a:rPr lang="de-DE" dirty="0"/>
              <a:t>, 2018.</a:t>
            </a:r>
          </a:p>
          <a:p>
            <a:r>
              <a:rPr lang="en-US" dirty="0"/>
              <a:t>[2] S. </a:t>
            </a:r>
            <a:r>
              <a:rPr lang="en-US" dirty="0" err="1"/>
              <a:t>Alhaidari</a:t>
            </a:r>
            <a:r>
              <a:rPr lang="en-US" dirty="0"/>
              <a:t> and M. </a:t>
            </a:r>
            <a:r>
              <a:rPr lang="en-US" dirty="0" err="1"/>
              <a:t>Zohdy</a:t>
            </a:r>
            <a:r>
              <a:rPr lang="en-US" dirty="0"/>
              <a:t>. Network anomaly detection using two-dimensional hidden </a:t>
            </a:r>
            <a:r>
              <a:rPr lang="en-US" dirty="0" err="1"/>
              <a:t>markov</a:t>
            </a:r>
            <a:r>
              <a:rPr lang="en-US" dirty="0"/>
              <a:t> model based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April 2019.</a:t>
            </a:r>
          </a:p>
          <a:p>
            <a:r>
              <a:rPr lang="de-DE" dirty="0"/>
              <a:t>[3] A. R. </a:t>
            </a:r>
            <a:r>
              <a:rPr lang="de-DE" dirty="0" err="1"/>
              <a:t>Arsadjaja</a:t>
            </a:r>
            <a:r>
              <a:rPr lang="de-DE" dirty="0"/>
              <a:t> and A. I. </a:t>
            </a:r>
            <a:r>
              <a:rPr lang="de-DE" dirty="0" err="1"/>
              <a:t>Kistijantoro</a:t>
            </a:r>
            <a:r>
              <a:rPr lang="de-DE" dirty="0"/>
              <a:t>. Online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en-US" dirty="0"/>
              <a:t>decoding optimization strategy with </a:t>
            </a:r>
            <a:r>
              <a:rPr lang="en-US" dirty="0" err="1"/>
              <a:t>viterbi</a:t>
            </a:r>
            <a:r>
              <a:rPr lang="en-US" dirty="0"/>
              <a:t> algorithm on </a:t>
            </a:r>
            <a:r>
              <a:rPr lang="de-DE" dirty="0" err="1"/>
              <a:t>gpu</a:t>
            </a:r>
            <a:r>
              <a:rPr lang="de-DE" dirty="0"/>
              <a:t>. 2018.</a:t>
            </a:r>
          </a:p>
          <a:p>
            <a:r>
              <a:rPr lang="de-DE" dirty="0"/>
              <a:t>[4] J. </a:t>
            </a:r>
            <a:r>
              <a:rPr lang="de-DE" dirty="0" err="1"/>
              <a:t>Bobbin</a:t>
            </a:r>
            <a:r>
              <a:rPr lang="de-DE" dirty="0"/>
              <a:t>. An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2017.</a:t>
            </a:r>
          </a:p>
          <a:p>
            <a:r>
              <a:rPr lang="de-DE" dirty="0"/>
              <a:t>[5] M. S. I. Chen Yuan and A. S. </a:t>
            </a:r>
            <a:r>
              <a:rPr lang="de-DE" dirty="0" err="1"/>
              <a:t>Khalsa</a:t>
            </a:r>
            <a:r>
              <a:rPr lang="de-DE" dirty="0"/>
              <a:t>.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restoration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resiliency</a:t>
            </a:r>
            <a:r>
              <a:rPr lang="de-DE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31611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1B633-1F3F-4B0D-A2A6-4A402FFC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529F0-C95C-41D2-A2D6-6ADD620B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[6] G. C. D. Hernando, V. </a:t>
            </a:r>
            <a:r>
              <a:rPr lang="de-DE" dirty="0" err="1"/>
              <a:t>Crespi</a:t>
            </a:r>
            <a:r>
              <a:rPr lang="de-DE" dirty="0"/>
              <a:t>.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the hidden </a:t>
            </a:r>
            <a:r>
              <a:rPr lang="en-US" dirty="0" err="1"/>
              <a:t>markov</a:t>
            </a:r>
            <a:r>
              <a:rPr lang="en-US" dirty="0"/>
              <a:t> model entropy for a given observation </a:t>
            </a:r>
            <a:r>
              <a:rPr lang="de-DE" dirty="0" err="1"/>
              <a:t>sequence</a:t>
            </a:r>
            <a:r>
              <a:rPr lang="de-DE" dirty="0"/>
              <a:t>. June 2005.</a:t>
            </a:r>
          </a:p>
          <a:p>
            <a:r>
              <a:rPr lang="en-US" dirty="0"/>
              <a:t>[7] G. Forney. The </a:t>
            </a:r>
            <a:r>
              <a:rPr lang="en-US" dirty="0" err="1"/>
              <a:t>viterbi</a:t>
            </a:r>
            <a:r>
              <a:rPr lang="en-US" dirty="0"/>
              <a:t> algorithm. 1973.</a:t>
            </a:r>
          </a:p>
          <a:p>
            <a:r>
              <a:rPr lang="de-DE" dirty="0"/>
              <a:t>[8] B. . C. GmbH. Hidden-</a:t>
            </a:r>
            <a:r>
              <a:rPr lang="de-DE" dirty="0" err="1"/>
              <a:t>markov</a:t>
            </a:r>
            <a:r>
              <a:rPr lang="de-DE" dirty="0"/>
              <a:t>-modelle: So bekommt man Zustände! </a:t>
            </a:r>
            <a:r>
              <a:rPr lang="de-DE" dirty="0" err="1"/>
              <a:t>December</a:t>
            </a:r>
            <a:r>
              <a:rPr lang="de-DE" dirty="0"/>
              <a:t> 2014.</a:t>
            </a:r>
          </a:p>
          <a:p>
            <a:r>
              <a:rPr lang="en-US" dirty="0"/>
              <a:t>[9] K. M. </a:t>
            </a:r>
            <a:r>
              <a:rPr lang="en-US" dirty="0" err="1"/>
              <a:t>Kilavo</a:t>
            </a:r>
            <a:r>
              <a:rPr lang="en-US" dirty="0"/>
              <a:t> Hassan and S. I. </a:t>
            </a:r>
            <a:r>
              <a:rPr lang="en-US" dirty="0" err="1"/>
              <a:t>Mrutu</a:t>
            </a:r>
            <a:r>
              <a:rPr lang="en-US" dirty="0"/>
              <a:t>. Performance of soft </a:t>
            </a:r>
            <a:r>
              <a:rPr lang="en-US" dirty="0" err="1"/>
              <a:t>viterbi</a:t>
            </a:r>
            <a:r>
              <a:rPr lang="en-US" dirty="0"/>
              <a:t> decoder enhanced with non-transmittable codewords for storage media. ELECTRICAL and ELECTRONIC </a:t>
            </a:r>
            <a:r>
              <a:rPr lang="de-DE" dirty="0"/>
              <a:t>ENGINEERING, 2018.</a:t>
            </a:r>
          </a:p>
          <a:p>
            <a:r>
              <a:rPr lang="en-US" dirty="0"/>
              <a:t>[10] E. G. S.-T. lecture WS 2012/13 </a:t>
            </a:r>
            <a:r>
              <a:rPr lang="en-US" dirty="0" err="1"/>
              <a:t>Universitity</a:t>
            </a:r>
            <a:r>
              <a:rPr lang="en-US" dirty="0"/>
              <a:t> in Jena. </a:t>
            </a:r>
            <a:r>
              <a:rPr lang="de-DE" dirty="0"/>
              <a:t>Chapter 5 Slide 39 ff. www.minet.uni-jena.de/fakultaet/schukat/MAS/Scriptum/lect05-HMM.pdf, 2019.</a:t>
            </a:r>
          </a:p>
          <a:p>
            <a:r>
              <a:rPr lang="en-US" dirty="0"/>
              <a:t>[11] J. H. </a:t>
            </a:r>
            <a:r>
              <a:rPr lang="en-US" dirty="0" err="1"/>
              <a:t>Ritendra</a:t>
            </a:r>
            <a:r>
              <a:rPr lang="en-US" dirty="0"/>
              <a:t> Datta and B. Ray. On efficient Viterbi </a:t>
            </a:r>
            <a:r>
              <a:rPr lang="da-DK" dirty="0"/>
              <a:t>decoding for hidden semi-markov models. December </a:t>
            </a:r>
            <a:r>
              <a:rPr lang="de-DE" dirty="0"/>
              <a:t>2008.</a:t>
            </a:r>
          </a:p>
          <a:p>
            <a:r>
              <a:rPr lang="en-US" dirty="0"/>
              <a:t>[12] S. Singhal and M. Gilani. https://www.eetimes.com/</a:t>
            </a:r>
            <a:r>
              <a:rPr lang="de-DE" dirty="0" err="1"/>
              <a:t>document.asp?doc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=1277544#, 2002.</a:t>
            </a:r>
          </a:p>
        </p:txBody>
      </p:sp>
    </p:spTree>
    <p:extLst>
      <p:ext uri="{BB962C8B-B14F-4D97-AF65-F5344CB8AC3E}">
        <p14:creationId xmlns:p14="http://schemas.microsoft.com/office/powerpoint/2010/main" val="259682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57E58-5B3C-4147-930F-60B33315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1C32-A4F2-49DF-A3A2-1E2B4D27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[13] R. Yazdani, A. Segura, J.-M. Arnau, and A. Gonz´alez. </a:t>
            </a:r>
            <a:r>
              <a:rPr lang="en-US" dirty="0"/>
              <a:t>Low-power automatic speech recognition through a mobile </a:t>
            </a:r>
            <a:r>
              <a:rPr lang="it-IT" dirty="0" err="1"/>
              <a:t>gpu</a:t>
            </a:r>
            <a:r>
              <a:rPr lang="it-IT" dirty="0"/>
              <a:t> and a </a:t>
            </a:r>
            <a:r>
              <a:rPr lang="it-IT" dirty="0" err="1"/>
              <a:t>viterbi</a:t>
            </a:r>
            <a:r>
              <a:rPr lang="it-IT" dirty="0"/>
              <a:t> </a:t>
            </a:r>
            <a:r>
              <a:rPr lang="it-IT" dirty="0" err="1"/>
              <a:t>accelerator</a:t>
            </a:r>
            <a:r>
              <a:rPr lang="it-IT" dirty="0"/>
              <a:t>. 2017.</a:t>
            </a:r>
          </a:p>
          <a:p>
            <a:r>
              <a:rPr lang="en-US" dirty="0"/>
              <a:t>[14] G. Yin and D. Bruckner. Data analyzing and daily activity learning with hidden </a:t>
            </a:r>
            <a:r>
              <a:rPr lang="en-US" dirty="0" err="1"/>
              <a:t>markov</a:t>
            </a:r>
            <a:r>
              <a:rPr lang="en-US" dirty="0"/>
              <a:t> model. November 2010.</a:t>
            </a:r>
          </a:p>
          <a:p>
            <a:r>
              <a:rPr lang="en-US" dirty="0"/>
              <a:t>[15] </a:t>
            </a:r>
            <a:r>
              <a:rPr lang="de-DE" dirty="0"/>
              <a:t>https://www.youtube.com/watch?v=6JVqutwtzmo.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67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1A5DA-CE58-41DA-8BD7-1DC4FB3B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7427168" cy="2808312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Experiment</a:t>
            </a:r>
          </a:p>
          <a:p>
            <a:r>
              <a:rPr lang="de-DE" dirty="0"/>
              <a:t>Summary</a:t>
            </a:r>
          </a:p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38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71454-CBBF-49A1-8E2C-236A3FD5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A59D6-0492-471B-93EA-BA442B90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travels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rooms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46DF048-FB07-44FE-8C33-8F8CC33B5600}"/>
              </a:ext>
            </a:extLst>
          </p:cNvPr>
          <p:cNvGrpSpPr/>
          <p:nvPr/>
        </p:nvGrpSpPr>
        <p:grpSpPr>
          <a:xfrm>
            <a:off x="2987825" y="2739957"/>
            <a:ext cx="2808312" cy="2755331"/>
            <a:chOff x="6787848" y="1232755"/>
            <a:chExt cx="3023475" cy="30596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40D74BA-F209-48C7-B2C8-6322DF3C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00C17D-28EB-44A3-AE95-31F2CEFF2949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FA82B56-D26C-4515-B573-AA64E2876E5A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D949B2E-D3F3-4826-B139-400B3F33E186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AE83730-9692-48AB-9C36-C525E1F12148}"/>
                </a:ext>
              </a:extLst>
            </p:cNvPr>
            <p:cNvSpPr txBox="1"/>
            <p:nvPr/>
          </p:nvSpPr>
          <p:spPr>
            <a:xfrm>
              <a:off x="6993191" y="126232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9B9BE2A-9896-4D4C-B9E4-467C7E45C692}"/>
                </a:ext>
              </a:extLst>
            </p:cNvPr>
            <p:cNvSpPr txBox="1"/>
            <p:nvPr/>
          </p:nvSpPr>
          <p:spPr>
            <a:xfrm>
              <a:off x="8026694" y="141326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A4CFC91-0157-4235-9C35-FDBBBBED027D}"/>
                </a:ext>
              </a:extLst>
            </p:cNvPr>
            <p:cNvSpPr txBox="1"/>
            <p:nvPr/>
          </p:nvSpPr>
          <p:spPr>
            <a:xfrm>
              <a:off x="7814003" y="2436961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ECCD2B-84AF-41F8-AADC-C3049B5284B5}"/>
                </a:ext>
              </a:extLst>
            </p:cNvPr>
            <p:cNvSpPr txBox="1"/>
            <p:nvPr/>
          </p:nvSpPr>
          <p:spPr>
            <a:xfrm>
              <a:off x="8081196" y="2095389"/>
              <a:ext cx="47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1B18C82-1E7E-4ED4-95F8-F951FA0F8604}"/>
                </a:ext>
              </a:extLst>
            </p:cNvPr>
            <p:cNvSpPr txBox="1"/>
            <p:nvPr/>
          </p:nvSpPr>
          <p:spPr>
            <a:xfrm>
              <a:off x="9176393" y="12327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6CAE7D7-CE62-42BE-9D34-1EDBC18FA820}"/>
                </a:ext>
              </a:extLst>
            </p:cNvPr>
            <p:cNvSpPr txBox="1"/>
            <p:nvPr/>
          </p:nvSpPr>
          <p:spPr>
            <a:xfrm>
              <a:off x="7034625" y="2921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76FE5BB-B05F-40CE-988F-4C3B375FB70B}"/>
                </a:ext>
              </a:extLst>
            </p:cNvPr>
            <p:cNvSpPr txBox="1"/>
            <p:nvPr/>
          </p:nvSpPr>
          <p:spPr>
            <a:xfrm>
              <a:off x="8947805" y="301896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1E06C95-276B-4A32-BAC5-E375A34AD8E7}"/>
                </a:ext>
              </a:extLst>
            </p:cNvPr>
            <p:cNvSpPr txBox="1"/>
            <p:nvPr/>
          </p:nvSpPr>
          <p:spPr>
            <a:xfrm>
              <a:off x="7739505" y="3923037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D6EDF25-1E1B-4CD3-9F85-024C83FE2707}"/>
                </a:ext>
              </a:extLst>
            </p:cNvPr>
            <p:cNvSpPr txBox="1"/>
            <p:nvPr/>
          </p:nvSpPr>
          <p:spPr>
            <a:xfrm>
              <a:off x="8423871" y="2559118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273504EB-F8A2-4971-8F0F-E80EE530F21C}"/>
              </a:ext>
            </a:extLst>
          </p:cNvPr>
          <p:cNvSpPr txBox="1"/>
          <p:nvPr/>
        </p:nvSpPr>
        <p:spPr>
          <a:xfrm>
            <a:off x="1654024" y="5645304"/>
            <a:ext cx="559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</a:t>
            </a:r>
            <a:r>
              <a:rPr lang="de-DE" baseline="-25000" dirty="0" err="1"/>
              <a:t>ij</a:t>
            </a:r>
            <a:r>
              <a:rPr lang="de-DE" baseline="-25000" dirty="0"/>
              <a:t> </a:t>
            </a:r>
            <a:r>
              <a:rPr lang="de-DE" dirty="0"/>
              <a:t>: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endParaRPr lang="de-DE" dirty="0"/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8D0938C-4681-41B5-B964-0081E51E1C21}"/>
              </a:ext>
            </a:extLst>
          </p:cNvPr>
          <p:cNvSpPr txBox="1"/>
          <p:nvPr/>
        </p:nvSpPr>
        <p:spPr>
          <a:xfrm>
            <a:off x="3582091" y="24189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Marcov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6DE2BC7-AD06-4576-AD09-321F3252176D}"/>
              </a:ext>
            </a:extLst>
          </p:cNvPr>
          <p:cNvGrpSpPr/>
          <p:nvPr/>
        </p:nvGrpSpPr>
        <p:grpSpPr>
          <a:xfrm>
            <a:off x="2987825" y="2731797"/>
            <a:ext cx="2808312" cy="2777275"/>
            <a:chOff x="6787848" y="1232755"/>
            <a:chExt cx="3023475" cy="3060249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717B5286-A810-4A4D-A61E-50E4DFA3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3537AA-3D81-4B85-B71E-B5C13AC2F33E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E5D5B49-BA69-45E7-867C-DFCBCF89F837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8173EA4-9367-41A2-97AB-714EA3FA99F9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7BCFC4C-E268-48F3-8447-BAAC0F5DDFE8}"/>
                </a:ext>
              </a:extLst>
            </p:cNvPr>
            <p:cNvSpPr txBox="1"/>
            <p:nvPr/>
          </p:nvSpPr>
          <p:spPr>
            <a:xfrm>
              <a:off x="6993191" y="12623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E2D2322-8CCB-4217-8CA2-EE83334EA924}"/>
                </a:ext>
              </a:extLst>
            </p:cNvPr>
            <p:cNvSpPr txBox="1"/>
            <p:nvPr/>
          </p:nvSpPr>
          <p:spPr>
            <a:xfrm>
              <a:off x="8026694" y="14132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EF98A34-CBDA-4CAE-9C96-FEF781746CE7}"/>
                </a:ext>
              </a:extLst>
            </p:cNvPr>
            <p:cNvSpPr txBox="1"/>
            <p:nvPr/>
          </p:nvSpPr>
          <p:spPr>
            <a:xfrm>
              <a:off x="7814003" y="2436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9D5351A-0BE3-44B9-B89C-A50F5741AA8D}"/>
                </a:ext>
              </a:extLst>
            </p:cNvPr>
            <p:cNvSpPr txBox="1"/>
            <p:nvPr/>
          </p:nvSpPr>
          <p:spPr>
            <a:xfrm>
              <a:off x="8081196" y="209538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6CD4E4D-F524-4454-A41B-7DDBCA1464C1}"/>
                </a:ext>
              </a:extLst>
            </p:cNvPr>
            <p:cNvSpPr txBox="1"/>
            <p:nvPr/>
          </p:nvSpPr>
          <p:spPr>
            <a:xfrm>
              <a:off x="9176393" y="12327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BD11910-E8ED-46B2-9E0E-3E6C1134BF0B}"/>
                </a:ext>
              </a:extLst>
            </p:cNvPr>
            <p:cNvSpPr txBox="1"/>
            <p:nvPr/>
          </p:nvSpPr>
          <p:spPr>
            <a:xfrm>
              <a:off x="703462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48053E8-EA22-463C-A24F-14D75C192F86}"/>
                </a:ext>
              </a:extLst>
            </p:cNvPr>
            <p:cNvSpPr txBox="1"/>
            <p:nvPr/>
          </p:nvSpPr>
          <p:spPr>
            <a:xfrm>
              <a:off x="8947806" y="3018961"/>
              <a:ext cx="543979" cy="40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C995A07-9603-402F-B8CE-A999906DA9E8}"/>
                </a:ext>
              </a:extLst>
            </p:cNvPr>
            <p:cNvSpPr txBox="1"/>
            <p:nvPr/>
          </p:nvSpPr>
          <p:spPr>
            <a:xfrm>
              <a:off x="7759635" y="3923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0.0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D9CCFC1-CABF-406B-A048-552CC3F21356}"/>
                </a:ext>
              </a:extLst>
            </p:cNvPr>
            <p:cNvSpPr txBox="1"/>
            <p:nvPr/>
          </p:nvSpPr>
          <p:spPr>
            <a:xfrm>
              <a:off x="8423871" y="2559118"/>
              <a:ext cx="543979" cy="40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976610-25FF-437C-8A6B-7200B321EF7C}"/>
              </a:ext>
            </a:extLst>
          </p:cNvPr>
          <p:cNvGrpSpPr/>
          <p:nvPr/>
        </p:nvGrpSpPr>
        <p:grpSpPr>
          <a:xfrm>
            <a:off x="5387005" y="1374722"/>
            <a:ext cx="3023475" cy="3060249"/>
            <a:chOff x="6787848" y="1232755"/>
            <a:chExt cx="3023475" cy="3060249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2833A5E-AAE7-4756-8F1F-7506ACC7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B9E5334-A9B9-4E87-99DF-F34D3C8EAB49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9A865B-F343-4CA5-80CF-94A11DC4B4B8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9B454E6-CE8D-45D3-AF35-5E3FD23F3527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718B864-0377-4485-BB1C-28E4398E717B}"/>
                </a:ext>
              </a:extLst>
            </p:cNvPr>
            <p:cNvSpPr txBox="1"/>
            <p:nvPr/>
          </p:nvSpPr>
          <p:spPr>
            <a:xfrm>
              <a:off x="6993191" y="12623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6985346-8ED4-44E2-B4D9-F0396A31F8F9}"/>
                </a:ext>
              </a:extLst>
            </p:cNvPr>
            <p:cNvSpPr txBox="1"/>
            <p:nvPr/>
          </p:nvSpPr>
          <p:spPr>
            <a:xfrm>
              <a:off x="8026694" y="14132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A586200-7C2D-4320-94E5-4DF8C7E917B9}"/>
                </a:ext>
              </a:extLst>
            </p:cNvPr>
            <p:cNvSpPr txBox="1"/>
            <p:nvPr/>
          </p:nvSpPr>
          <p:spPr>
            <a:xfrm>
              <a:off x="7814003" y="2436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C1C1664-B3BF-4CCB-89C3-4615851375A7}"/>
                </a:ext>
              </a:extLst>
            </p:cNvPr>
            <p:cNvSpPr txBox="1"/>
            <p:nvPr/>
          </p:nvSpPr>
          <p:spPr>
            <a:xfrm>
              <a:off x="8081196" y="209538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0DF482F-F020-4562-B859-A71021BE4840}"/>
                </a:ext>
              </a:extLst>
            </p:cNvPr>
            <p:cNvSpPr txBox="1"/>
            <p:nvPr/>
          </p:nvSpPr>
          <p:spPr>
            <a:xfrm>
              <a:off x="9176393" y="12327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62CFC4D-573F-4494-9380-D427C31574C9}"/>
                </a:ext>
              </a:extLst>
            </p:cNvPr>
            <p:cNvSpPr txBox="1"/>
            <p:nvPr/>
          </p:nvSpPr>
          <p:spPr>
            <a:xfrm>
              <a:off x="703462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E032C76-EA1E-490B-BBF4-CF7FAFE183D3}"/>
                </a:ext>
              </a:extLst>
            </p:cNvPr>
            <p:cNvSpPr txBox="1"/>
            <p:nvPr/>
          </p:nvSpPr>
          <p:spPr>
            <a:xfrm>
              <a:off x="8947805" y="301896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2B1BD91-E3AD-4428-A190-C9AC96EC2F30}"/>
                </a:ext>
              </a:extLst>
            </p:cNvPr>
            <p:cNvSpPr txBox="1"/>
            <p:nvPr/>
          </p:nvSpPr>
          <p:spPr>
            <a:xfrm>
              <a:off x="7759635" y="3923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0.0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99095199-5411-4C18-9958-D37A7008425C}"/>
                </a:ext>
              </a:extLst>
            </p:cNvPr>
            <p:cNvSpPr txBox="1"/>
            <p:nvPr/>
          </p:nvSpPr>
          <p:spPr>
            <a:xfrm>
              <a:off x="8423871" y="25591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C05F5387-055F-4BC8-8425-D2A6EDCED19C}"/>
              </a:ext>
            </a:extLst>
          </p:cNvPr>
          <p:cNvGrpSpPr/>
          <p:nvPr/>
        </p:nvGrpSpPr>
        <p:grpSpPr>
          <a:xfrm>
            <a:off x="4868016" y="1548769"/>
            <a:ext cx="3940787" cy="4261735"/>
            <a:chOff x="1048235" y="586560"/>
            <a:chExt cx="3940787" cy="4261735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26524B94-C6DF-4ED8-A644-56537F9BB5D1}"/>
                </a:ext>
              </a:extLst>
            </p:cNvPr>
            <p:cNvGrpSpPr/>
            <p:nvPr/>
          </p:nvGrpSpPr>
          <p:grpSpPr>
            <a:xfrm>
              <a:off x="1413905" y="586560"/>
              <a:ext cx="3166858" cy="4261735"/>
              <a:chOff x="1413905" y="586560"/>
              <a:chExt cx="3166858" cy="4261735"/>
            </a:xfrm>
          </p:grpSpPr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65070664-F627-4821-902D-EF02B7A4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1DBDBB44-9F2F-44C4-B303-BFA5D516226F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7065E00A-072B-43F1-A90C-E9FCC3F92A21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04D8859F-E2B9-420C-BF41-8EBADAED904E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08B98595-606E-4853-B246-457409498E53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6C3CFA7B-37A0-4293-A585-5F8DE974EFC2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70F3FA89-B4AA-4649-9527-C70A0DC2B431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4C92485B-B771-44D2-820B-1A0E466A4E2B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49C4DA6-E9D9-41B7-879A-0B631F17394A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EC40B1A-E1CD-464B-AE10-6EE574FB3768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A2AA9E8B-1D88-4CD3-9D24-1B12558ABB43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C1BC9E60-EF30-4524-8FD4-2B584E1D4876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2C3BDC77-9057-43D9-BDE4-8D6CB801C7BB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B53702-EE72-4580-A515-503C4615147F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156A2E77-49C2-4DCC-9799-95C2EF5A0FAD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B692F638-DB77-49EE-A85E-6CA6F23BA5BC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F884C23F-4C01-4E88-9C2C-F2C8DAF6AB43}"/>
                </a:ext>
              </a:extLst>
            </p:cNvPr>
            <p:cNvSpPr txBox="1"/>
            <p:nvPr/>
          </p:nvSpPr>
          <p:spPr>
            <a:xfrm>
              <a:off x="1048235" y="255797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FEA07193-342C-4090-81C3-2CFA0005D569}"/>
                </a:ext>
              </a:extLst>
            </p:cNvPr>
            <p:cNvSpPr txBox="1"/>
            <p:nvPr/>
          </p:nvSpPr>
          <p:spPr>
            <a:xfrm>
              <a:off x="148086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9CBA1F95-9456-444F-9C24-66BF08112F5B}"/>
                </a:ext>
              </a:extLst>
            </p:cNvPr>
            <p:cNvSpPr txBox="1"/>
            <p:nvPr/>
          </p:nvSpPr>
          <p:spPr>
            <a:xfrm>
              <a:off x="2039649" y="313255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376B01F-E4FF-4744-8A29-134FEB4066A1}"/>
                </a:ext>
              </a:extLst>
            </p:cNvPr>
            <p:cNvSpPr txBox="1"/>
            <p:nvPr/>
          </p:nvSpPr>
          <p:spPr>
            <a:xfrm>
              <a:off x="4509404" y="282701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1A51435-13F7-4DE5-87A9-CF44FCE8996E}"/>
                </a:ext>
              </a:extLst>
            </p:cNvPr>
            <p:cNvSpPr txBox="1"/>
            <p:nvPr/>
          </p:nvSpPr>
          <p:spPr>
            <a:xfrm>
              <a:off x="3997052" y="301270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71913945-3290-47CD-975E-8946F0775701}"/>
                </a:ext>
              </a:extLst>
            </p:cNvPr>
            <p:cNvSpPr txBox="1"/>
            <p:nvPr/>
          </p:nvSpPr>
          <p:spPr>
            <a:xfrm>
              <a:off x="3512351" y="310583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271FDC46-10A2-404F-9955-C7AB0E18DAF6}"/>
                </a:ext>
              </a:extLst>
            </p:cNvPr>
            <p:cNvSpPr txBox="1"/>
            <p:nvPr/>
          </p:nvSpPr>
          <p:spPr>
            <a:xfrm>
              <a:off x="1721337" y="361324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D27A4E05-27FA-4D6D-9E81-3BC979CFA21C}"/>
                </a:ext>
              </a:extLst>
            </p:cNvPr>
            <p:cNvSpPr txBox="1"/>
            <p:nvPr/>
          </p:nvSpPr>
          <p:spPr>
            <a:xfrm>
              <a:off x="2688807" y="329234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53821E68-BF36-4BA6-8BCC-1826B06F6E32}"/>
                </a:ext>
              </a:extLst>
            </p:cNvPr>
            <p:cNvSpPr txBox="1"/>
            <p:nvPr/>
          </p:nvSpPr>
          <p:spPr>
            <a:xfrm>
              <a:off x="3941290" y="366905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2FE6F5-476F-4903-82E5-3CC70AA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Hidden Markov Model (HMM)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3A61A9-A548-4B20-BD8F-CC9A8DF60394}"/>
              </a:ext>
            </a:extLst>
          </p:cNvPr>
          <p:cNvSpPr/>
          <p:nvPr/>
        </p:nvSpPr>
        <p:spPr>
          <a:xfrm>
            <a:off x="539552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space</a:t>
            </a:r>
            <a:r>
              <a:rPr lang="de-DE" dirty="0"/>
              <a:t> S={A, B, C}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Transition </a:t>
            </a:r>
            <a:r>
              <a:rPr lang="de-DE" dirty="0" err="1"/>
              <a:t>matrix</a:t>
            </a:r>
            <a:r>
              <a:rPr lang="de-DE" dirty="0"/>
              <a:t> A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3A0C3A8F-CC71-44E3-8E77-75AC2B4CA1D9}"/>
              </a:ext>
            </a:extLst>
          </p:cNvPr>
          <p:cNvSpPr txBox="1"/>
          <p:nvPr/>
        </p:nvSpPr>
        <p:spPr>
          <a:xfrm>
            <a:off x="3459129" y="5901704"/>
            <a:ext cx="5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</a:t>
            </a:r>
            <a:r>
              <a:rPr lang="de-DE" baseline="-25000" dirty="0" err="1"/>
              <a:t>ij</a:t>
            </a:r>
            <a:r>
              <a:rPr lang="de-DE" baseline="-25000" dirty="0"/>
              <a:t> </a:t>
            </a:r>
            <a:r>
              <a:rPr lang="de-DE" dirty="0"/>
              <a:t>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F591A70-F754-449F-AAED-91719A5CDC82}"/>
              </a:ext>
            </a:extLst>
          </p:cNvPr>
          <p:cNvSpPr/>
          <p:nvPr/>
        </p:nvSpPr>
        <p:spPr>
          <a:xfrm>
            <a:off x="520410" y="27931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Observation </a:t>
            </a:r>
            <a:r>
              <a:rPr lang="de-DE" dirty="0" err="1"/>
              <a:t>space</a:t>
            </a:r>
            <a:r>
              <a:rPr lang="de-DE" dirty="0"/>
              <a:t> O={1, 2, 3}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Emission </a:t>
            </a:r>
            <a:r>
              <a:rPr lang="de-DE" dirty="0" err="1"/>
              <a:t>matrix</a:t>
            </a:r>
            <a:r>
              <a:rPr lang="de-DE" dirty="0"/>
              <a:t> B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observing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y</a:t>
            </a:r>
            <a:r>
              <a:rPr lang="de-DE" baseline="-25000" dirty="0"/>
              <a:t>1</a:t>
            </a:r>
            <a:r>
              <a:rPr lang="de-DE" dirty="0"/>
              <a:t>, y</a:t>
            </a:r>
            <a:r>
              <a:rPr lang="de-DE" baseline="-25000" dirty="0"/>
              <a:t>2</a:t>
            </a:r>
            <a:r>
              <a:rPr lang="de-DE" dirty="0"/>
              <a:t>, .., </a:t>
            </a:r>
            <a:r>
              <a:rPr lang="de-DE" dirty="0" err="1"/>
              <a:t>y</a:t>
            </a:r>
            <a:r>
              <a:rPr lang="de-DE" baseline="-25000" dirty="0" err="1"/>
              <a:t>T</a:t>
            </a:r>
            <a:r>
              <a:rPr lang="de-DE" dirty="0"/>
              <a:t> 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662EC7B2-265E-48E4-9E63-2DC45B6C6C2F}"/>
              </a:ext>
            </a:extLst>
          </p:cNvPr>
          <p:cNvGrpSpPr/>
          <p:nvPr/>
        </p:nvGrpSpPr>
        <p:grpSpPr>
          <a:xfrm>
            <a:off x="4868016" y="1548768"/>
            <a:ext cx="3844607" cy="4261735"/>
            <a:chOff x="3908013" y="2189684"/>
            <a:chExt cx="3844607" cy="4261735"/>
          </a:xfrm>
        </p:grpSpPr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A3ACC34F-DE3B-4BAB-949C-B8C8DCD519BD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193" name="Grafik 192">
                <a:extLst>
                  <a:ext uri="{FF2B5EF4-FFF2-40B4-BE49-F238E27FC236}">
                    <a16:creationId xmlns:a16="http://schemas.microsoft.com/office/drawing/2014/main" id="{4C4F82B3-1699-4FCF-A978-E18ECD2D4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1BCA48E2-187F-4CBA-BA15-9CE4D6C42ADF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EEDB9205-3AFF-4659-8074-C163E3F18BEE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4631519B-5357-42E1-90AC-E7FDAA4B4B90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:a16="http://schemas.microsoft.com/office/drawing/2014/main" id="{54E65A4D-896C-493D-BEDC-546AF4622CED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F2B9F44F-0555-4294-B6B3-80F5A8735C6E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97849D48-A8BE-4E63-93EF-13D21930AC79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743AF0B1-84E7-42E9-B160-E0F38205214A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1C487B32-F0A9-49BD-AD0A-EE8A4E9DB75D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F44FC1F-9A0E-439F-8BB7-C72266068F95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C835CA27-A4F5-46D3-AAFB-51EDFA55D75C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2741A9B9-698D-4929-8C55-5330032D03E9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3DE49E05-462B-4FD3-AB47-66C541D2C8AC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206" name="Textfeld 205">
                <a:extLst>
                  <a:ext uri="{FF2B5EF4-FFF2-40B4-BE49-F238E27FC236}">
                    <a16:creationId xmlns:a16="http://schemas.microsoft.com/office/drawing/2014/main" id="{D0DA4EA5-B4DA-41A1-8127-F5256DE197CE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2A028698-23FD-4592-8263-93096CCE5AB8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21E95704-20DE-4DE9-8FE2-49D14B828E3A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5BE1A248-4927-4C7E-A019-EF10E56EF479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9CC456E8-5A53-4595-95BA-C321E066FC3D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624189B-4510-4320-B056-CF88C8561BB5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15BB5B2C-1178-4AD7-A56D-146752284077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6C35E123-6FC8-43ED-AC90-43B7F438FECB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3DA6F240-7F20-4670-9C71-6B9DCA3B2C11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2B919391-22B8-4546-8E24-01453F321E8E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DE7B01F6-9378-4904-AE25-768713D76B89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23F4E46D-D8C4-484A-85D5-3781901A4804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09A72D9-190B-4011-BC78-2576FE522B58}"/>
              </a:ext>
            </a:extLst>
          </p:cNvPr>
          <p:cNvGrpSpPr/>
          <p:nvPr/>
        </p:nvGrpSpPr>
        <p:grpSpPr>
          <a:xfrm>
            <a:off x="4395029" y="1484784"/>
            <a:ext cx="3844607" cy="4261735"/>
            <a:chOff x="3908013" y="2189684"/>
            <a:chExt cx="3844607" cy="4261735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DAECE8D9-FABF-4425-958D-FDA519DD0CB4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7E0DC353-C7DB-484E-8CCE-787638957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AA721BC-CCEA-4F8E-8DCE-D116E998D212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456140DF-B932-485D-974A-CA6187E69B18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80EADDE-B8BE-40D3-9C66-EF5196E904AC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E4DB1FB-BA96-479B-9E7E-1A01D91804C5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648E4B71-5BB3-4690-B164-513210365037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0E5A7332-B9DF-42E2-A597-8566DAF4738B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74D3AC8-1781-4C13-8EE4-8BCE8F03B264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0BBD6AF-3DA4-4FEE-A0EC-098B65164239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4ACF459D-503F-4FCE-9461-3EAAC9089E4A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5FA78B6A-2318-4361-BECE-09956D328A27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07A1B71E-7106-49AD-8651-E513C8841695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AFC670A0-3753-4BA9-94EE-380BB0ACD457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878D4EE9-E619-47D9-B680-D8DB7958DC08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61B1E3A-BE15-4EDA-9E0E-A7A47B4AA738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BD5758D8-92C0-4D9B-A4FA-C0D17A7C8F70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128B9BA-91BC-4798-A120-5AA73BAB549E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D1F27FD-52C1-4056-A4A8-E085DBAC8868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14E5894-1A41-493C-89ED-B770528D848F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24CECA4-809E-41A4-9DE8-07D3DC8BFF23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EF63870-DB25-4F88-8E7B-B9B9CF41D346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5CFFC1E-E631-4E03-82B3-B62764F04524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A49308F8-2E6E-49D6-9183-A05F329B56BE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F7D7BA4-5C0B-4481-8759-E83D8EBFA099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1CB9EB4-377E-4CC8-8E7D-60DF6649C216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1865186-29B5-4592-B0B2-1E049E76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</a:t>
            </a:r>
            <a:r>
              <a:rPr lang="de-DE" dirty="0" err="1"/>
              <a:t>Observations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550DA-59CA-4602-B10C-878170679258}"/>
              </a:ext>
            </a:extLst>
          </p:cNvPr>
          <p:cNvSpPr/>
          <p:nvPr/>
        </p:nvSpPr>
        <p:spPr>
          <a:xfrm>
            <a:off x="7642334" y="2179982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Hidden States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991F158-C917-46BC-BCEC-01976445CAC9}"/>
              </a:ext>
            </a:extLst>
          </p:cNvPr>
          <p:cNvSpPr/>
          <p:nvPr/>
        </p:nvSpPr>
        <p:spPr>
          <a:xfrm>
            <a:off x="7783496" y="5201727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Observation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790412A-7E46-44CA-BD3E-C830412A89F1}"/>
              </a:ext>
            </a:extLst>
          </p:cNvPr>
          <p:cNvSpPr txBox="1"/>
          <p:nvPr/>
        </p:nvSpPr>
        <p:spPr>
          <a:xfrm>
            <a:off x="409835" y="1233274"/>
            <a:ext cx="394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Problem:</a:t>
            </a:r>
            <a:r>
              <a:rPr lang="de-DE" dirty="0"/>
              <a:t>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HMM</a:t>
            </a:r>
          </a:p>
          <a:p>
            <a:endParaRPr lang="de-DE" dirty="0"/>
          </a:p>
          <a:p>
            <a:r>
              <a:rPr lang="en-US" b="1" dirty="0"/>
              <a:t>Given: </a:t>
            </a:r>
          </a:p>
          <a:p>
            <a:r>
              <a:rPr lang="en-US" dirty="0"/>
              <a:t>HMM with observed states and transition </a:t>
            </a:r>
            <a:r>
              <a:rPr lang="de-DE" dirty="0" err="1"/>
              <a:t>probabilities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Target:</a:t>
            </a:r>
            <a:r>
              <a:rPr lang="de-DE" dirty="0"/>
              <a:t> </a:t>
            </a:r>
          </a:p>
          <a:p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  <a:p>
            <a:r>
              <a:rPr lang="de-DE" dirty="0"/>
              <a:t>-&gt; </a:t>
            </a:r>
            <a:r>
              <a:rPr lang="en-US" dirty="0"/>
              <a:t>emission is visible and gives a stochastically hint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A11108C-183C-4DE3-B713-CFDE298CCA7B}"/>
              </a:ext>
            </a:extLst>
          </p:cNvPr>
          <p:cNvSpPr/>
          <p:nvPr/>
        </p:nvSpPr>
        <p:spPr>
          <a:xfrm>
            <a:off x="4395029" y="1364935"/>
            <a:ext cx="3993395" cy="2780985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38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6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AD856-7B92-4173-986E-D362E83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53412-AC88-4274-BA26-37D291F8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Andrew J. </a:t>
            </a:r>
            <a:r>
              <a:rPr lang="de-DE" dirty="0" err="1"/>
              <a:t>Viterbi</a:t>
            </a:r>
            <a:r>
              <a:rPr lang="de-DE" dirty="0"/>
              <a:t> in 1967</a:t>
            </a:r>
          </a:p>
          <a:p>
            <a:r>
              <a:rPr lang="de-DE" dirty="0"/>
              <a:t>Input via HMM and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decodation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convolutial</a:t>
            </a:r>
            <a:r>
              <a:rPr lang="de-DE" dirty="0"/>
              <a:t> </a:t>
            </a:r>
            <a:r>
              <a:rPr lang="de-DE" dirty="0" err="1"/>
              <a:t>codes</a:t>
            </a:r>
            <a:endParaRPr lang="de-DE" dirty="0"/>
          </a:p>
          <a:p>
            <a:r>
              <a:rPr lang="de-DE" dirty="0"/>
              <a:t>Extended </a:t>
            </a:r>
            <a:r>
              <a:rPr lang="de-DE" dirty="0" err="1"/>
              <a:t>by</a:t>
            </a:r>
            <a:r>
              <a:rPr lang="de-DE" dirty="0"/>
              <a:t> G. D. </a:t>
            </a:r>
            <a:r>
              <a:rPr lang="de-DE" dirty="0" err="1"/>
              <a:t>Forney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472B7-0B94-4CE2-97D2-116A5BA7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1B6092-CD55-4DEE-BF54-437AAA376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3775" y="2057401"/>
                <a:ext cx="6172200" cy="1368839"/>
              </a:xfrm>
            </p:spPr>
            <p:txBody>
              <a:bodyPr/>
              <a:lstStyle/>
              <a:p>
                <a:r>
                  <a:rPr lang="en-US" dirty="0"/>
                  <a:t>Given: a sentence of length n</a:t>
                </a:r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dirty="0"/>
                  <a:t> storing highest reachability </a:t>
                </a:r>
                <a:r>
                  <a:rPr lang="en-US" dirty="0" err="1"/>
                  <a:t>probabilites</a:t>
                </a:r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storing</a:t>
                </a:r>
                <a:r>
                  <a:rPr lang="de-DE" dirty="0"/>
                  <a:t> </a:t>
                </a:r>
                <a:r>
                  <a:rPr lang="de-DE" dirty="0" err="1"/>
                  <a:t>contributing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reachability</a:t>
                </a:r>
                <a:endParaRPr lang="de-DE" dirty="0"/>
              </a:p>
              <a:p>
                <a:r>
                  <a:rPr lang="de-DE" dirty="0" err="1"/>
                  <a:t>Initialization</a:t>
                </a:r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1B6092-CD55-4DEE-BF54-437AAA376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3775" y="2057401"/>
                <a:ext cx="6172200" cy="1368839"/>
              </a:xfrm>
              <a:blipFill>
                <a:blip r:embed="rId2"/>
                <a:stretch>
                  <a:fillRect l="-592" t="-2679" b="-5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0E16179C-1B37-493F-AF85-96FB292732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3775" y="3426240"/>
                <a:ext cx="6172200" cy="1368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dirty="0" err="1">
                    <a:ea typeface="Cambria Math" panose="02040503050406030204" pitchFamily="18" charset="0"/>
                  </a:rPr>
                  <a:t>for</a:t>
                </a:r>
                <a:r>
                  <a:rPr lang="de-DE" sz="1800" dirty="0">
                    <a:ea typeface="Cambria Math" panose="02040503050406030204" pitchFamily="18" charset="0"/>
                  </a:rPr>
                  <a:t> all </a:t>
                </a:r>
                <a:r>
                  <a:rPr lang="de-DE" sz="1800" dirty="0" err="1">
                    <a:ea typeface="Cambria Math" panose="02040503050406030204" pitchFamily="18" charset="0"/>
                  </a:rPr>
                  <a:t>states</a:t>
                </a:r>
                <a:r>
                  <a:rPr lang="de-DE" sz="1800" dirty="0">
                    <a:ea typeface="Cambria Math" panose="02040503050406030204" pitchFamily="18" charset="0"/>
                  </a:rPr>
                  <a:t> i do</a:t>
                </a:r>
              </a:p>
              <a:p>
                <a:pPr marL="0" indent="0">
                  <a:buNone/>
                </a:pPr>
                <a:r>
                  <a:rPr lang="de-DE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800" i="1" dirty="0"/>
              </a:p>
              <a:p>
                <a:pPr marL="0" indent="0">
                  <a:buNone/>
                </a:pPr>
                <a:r>
                  <a:rPr lang="de-DE" sz="18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1800" i="1" dirty="0"/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0E16179C-1B37-493F-AF85-96FB2927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775" y="3426240"/>
                <a:ext cx="6172200" cy="1368839"/>
              </a:xfrm>
              <a:prstGeom prst="rect">
                <a:avLst/>
              </a:prstGeom>
              <a:blipFill>
                <a:blip r:embed="rId3"/>
                <a:stretch>
                  <a:fillRect l="-1185" t="-3111" b="-4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55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91049-C536-4DCA-B6F2-7FEF70A5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2/3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115F0-2D7A-4FF8-8CCD-9C9193E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75" y="2057401"/>
            <a:ext cx="6172200" cy="399492"/>
          </a:xfrm>
        </p:spPr>
        <p:txBody>
          <a:bodyPr/>
          <a:lstStyle/>
          <a:p>
            <a:r>
              <a:rPr lang="de-DE" dirty="0" err="1"/>
              <a:t>Induction</a:t>
            </a:r>
            <a:r>
              <a:rPr lang="de-DE" dirty="0"/>
              <a:t>: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4998EB3-8F5D-4AAE-90AD-CD863227D2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3775" y="2456893"/>
                <a:ext cx="6172200" cy="2889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dirty="0"/>
                  <a:t>f</a:t>
                </a:r>
                <a:r>
                  <a:rPr lang="de-DE" sz="1800" dirty="0" err="1"/>
                  <a:t>or</a:t>
                </a:r>
                <a:r>
                  <a:rPr lang="de-DE" sz="1800" dirty="0"/>
                  <a:t> t := 2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n </a:t>
                </a:r>
                <a:r>
                  <a:rPr lang="de-DE" sz="1800" dirty="0" err="1"/>
                  <a:t>step</a:t>
                </a:r>
                <a:r>
                  <a:rPr lang="de-DE" sz="1800" dirty="0"/>
                  <a:t> 1 do</a:t>
                </a:r>
              </a:p>
              <a:p>
                <a:pPr marL="0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all </a:t>
                </a:r>
                <a:r>
                  <a:rPr lang="de-DE" sz="1800" dirty="0" err="1"/>
                  <a:t>states</a:t>
                </a:r>
                <a:r>
                  <a:rPr lang="de-DE" sz="1800" dirty="0"/>
                  <a:t> i do</a:t>
                </a:r>
              </a:p>
              <a:p>
                <a:pPr marL="0" indent="0">
                  <a:buNone/>
                </a:pPr>
                <a:r>
                  <a:rPr lang="de-DE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≤|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|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≤|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	end</a:t>
                </a:r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4998EB3-8F5D-4AAE-90AD-CD863227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775" y="2456893"/>
                <a:ext cx="6172200" cy="2889653"/>
              </a:xfrm>
              <a:prstGeom prst="rect">
                <a:avLst/>
              </a:prstGeom>
              <a:blipFill>
                <a:blip r:embed="rId2"/>
                <a:stretch>
                  <a:fillRect l="-1185" t="-1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44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66431-54B6-4EEB-880A-D13C786A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3/3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02AE6-B5FA-4A1F-98BF-0B93471F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75" y="2057402"/>
            <a:ext cx="6172200" cy="399491"/>
          </a:xfrm>
        </p:spPr>
        <p:txBody>
          <a:bodyPr/>
          <a:lstStyle/>
          <a:p>
            <a:r>
              <a:rPr lang="de-DE" dirty="0"/>
              <a:t>Termination and </a:t>
            </a:r>
            <a:r>
              <a:rPr lang="de-DE" dirty="0" err="1"/>
              <a:t>path-readout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101197-BF55-483D-B733-289CE15F3C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39652" y="2453083"/>
                <a:ext cx="6172200" cy="1948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for</a:t>
                </a:r>
                <a:r>
                  <a:rPr lang="de-DE" sz="1800" dirty="0"/>
                  <a:t> j := n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1 </a:t>
                </a:r>
                <a:r>
                  <a:rPr lang="de-DE" sz="1800" dirty="0" err="1"/>
                  <a:t>step</a:t>
                </a:r>
                <a:r>
                  <a:rPr lang="de-DE" sz="1800" dirty="0"/>
                  <a:t> -1 do</a:t>
                </a:r>
              </a:p>
              <a:p>
                <a:pPr marL="0" indent="0">
                  <a:buNone/>
                </a:pPr>
                <a:r>
                  <a:rPr lang="de-DE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fName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≤|</m:t>
                              </m:r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101197-BF55-483D-B733-289CE15F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652" y="2453083"/>
                <a:ext cx="6172200" cy="1948026"/>
              </a:xfrm>
              <a:prstGeom prst="rect">
                <a:avLst/>
              </a:prstGeom>
              <a:blipFill>
                <a:blip r:embed="rId2"/>
                <a:stretch>
                  <a:fillRect l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3340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1003</Words>
  <Application>Microsoft Office PowerPoint</Application>
  <PresentationFormat>Bildschirmpräsentation (4:3)</PresentationFormat>
  <Paragraphs>262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ComTec_pptx_EN_v15.0_Powerpoint_Office2010</vt:lpstr>
      <vt:lpstr>Communication Technologies 1 (CT1) Machine Learning Viterbi Algorithm</vt:lpstr>
      <vt:lpstr>Agenda</vt:lpstr>
      <vt:lpstr>Introduction</vt:lpstr>
      <vt:lpstr>Introduction – Hidden Markov Model (HMM)</vt:lpstr>
      <vt:lpstr>Introduction - Observations</vt:lpstr>
      <vt:lpstr>Viterbi Algorithm</vt:lpstr>
      <vt:lpstr>Viterbi Algorithm - Pseudo Code 1/3</vt:lpstr>
      <vt:lpstr>Viterbi Algorithm - Pseudo Code 2/3</vt:lpstr>
      <vt:lpstr>Viterbi Algorithm - Pseudo Code 3/3</vt:lpstr>
      <vt:lpstr>Experiment</vt:lpstr>
      <vt:lpstr>Experiment - Used Sequence</vt:lpstr>
      <vt:lpstr>Experiment - Recreated Sequence</vt:lpstr>
      <vt:lpstr>Summary</vt:lpstr>
      <vt:lpstr>Summary</vt:lpstr>
      <vt:lpstr>Questions?</vt:lpstr>
      <vt:lpstr>Sources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Philipp Copei</cp:lastModifiedBy>
  <cp:revision>408</cp:revision>
  <dcterms:created xsi:type="dcterms:W3CDTF">2016-10-12T12:41:28Z</dcterms:created>
  <dcterms:modified xsi:type="dcterms:W3CDTF">2019-09-19T07:21:48Z</dcterms:modified>
</cp:coreProperties>
</file>