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1E6"/>
    <a:srgbClr val="365F91"/>
    <a:srgbClr val="06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7117" autoAdjust="0"/>
  </p:normalViewPr>
  <p:slideViewPr>
    <p:cSldViewPr>
      <p:cViewPr>
        <p:scale>
          <a:sx n="70" d="100"/>
          <a:sy n="70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92A8-E3E8-434C-92C0-520E1DF9277B}" type="datetimeFigureOut">
              <a:rPr lang="de-DE" smtClean="0"/>
              <a:t>17.05.2019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C420-CE83-453F-83A5-25E4D29069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9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67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mmanuel\Desktop\Uni K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" y="347857"/>
            <a:ext cx="3357198" cy="6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8" name="Textfeld 19"/>
          <p:cNvSpPr txBox="1">
            <a:spLocks noChangeArrowheads="1"/>
          </p:cNvSpPr>
          <p:nvPr userDrawn="1"/>
        </p:nvSpPr>
        <p:spPr bwMode="auto">
          <a:xfrm>
            <a:off x="4760897" y="364640"/>
            <a:ext cx="335018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GB" sz="1200" b="1" noProof="0" dirty="0"/>
              <a:t>Chair for Communication Technology</a:t>
            </a:r>
          </a:p>
          <a:p>
            <a:pPr algn="r" eaLnBrk="1" hangingPunct="1"/>
            <a:endParaRPr lang="en-GB" sz="1100" b="1" noProof="0" dirty="0"/>
          </a:p>
          <a:p>
            <a:pPr algn="r" eaLnBrk="1" hangingPunct="1"/>
            <a:r>
              <a:rPr lang="en-GB" sz="1200" b="1" noProof="0" dirty="0" err="1"/>
              <a:t>Prof.</a:t>
            </a:r>
            <a:r>
              <a:rPr lang="en-GB" sz="1200" b="1" noProof="0" dirty="0"/>
              <a:t> Dr.-</a:t>
            </a:r>
            <a:r>
              <a:rPr lang="en-GB" sz="1200" b="1" noProof="0" dirty="0" err="1"/>
              <a:t>Ing</a:t>
            </a:r>
            <a:r>
              <a:rPr lang="en-GB" sz="1200" b="1" noProof="0" dirty="0"/>
              <a:t>. Klaus David</a:t>
            </a:r>
          </a:p>
        </p:txBody>
      </p:sp>
      <p:sp>
        <p:nvSpPr>
          <p:cNvPr id="26626" name="Titelplatzhalt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/>
          <a:lstStyle>
            <a:lvl1pPr algn="ctr">
              <a:defRPr sz="6000" smtClean="0">
                <a:solidFill>
                  <a:srgbClr val="0E61E6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26629" name="Textplatzhalter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z="3200" smtClean="0"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07504" y="6557546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2019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\\141.51.114.8\docu\Poster-Flyer-Logos\Logos\ComTec\neu_2012\Logo-ohne-Spiegelung_20120521_v1_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rcod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44" y="5855664"/>
            <a:ext cx="648889" cy="64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0" name="Gruppieren 9"/>
          <p:cNvGrpSpPr/>
          <p:nvPr userDrawn="1"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3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7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9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4375" y="274638"/>
            <a:ext cx="6643688" cy="9398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443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Tec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/>
              <a:t>ComTec</a:t>
            </a:r>
            <a:r>
              <a:rPr lang="de-DE" dirty="0"/>
              <a:t> Farben und Schriftgrößen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251520" y="3178917"/>
            <a:ext cx="8648628" cy="1619976"/>
          </a:xfrm>
          <a:prstGeom prst="rect">
            <a:avLst/>
          </a:prstGeom>
          <a:solidFill>
            <a:srgbClr val="0E61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07504" y="4438853"/>
            <a:ext cx="1152000" cy="1152128"/>
          </a:xfrm>
          <a:prstGeom prst="rect">
            <a:avLst/>
          </a:prstGeom>
          <a:solidFill>
            <a:srgbClr val="558E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-36512" y="5879013"/>
            <a:ext cx="138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85 142 234</a:t>
            </a:r>
          </a:p>
          <a:p>
            <a:pPr algn="ctr"/>
            <a:r>
              <a:rPr lang="de-DE" sz="1200" dirty="0"/>
              <a:t>CMYK: 64 39 0 8</a:t>
            </a:r>
          </a:p>
          <a:p>
            <a:pPr algn="ctr"/>
            <a:r>
              <a:rPr lang="de-DE" sz="1200" dirty="0"/>
              <a:t>Hex: 558EEA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421058" y="4438853"/>
            <a:ext cx="1152000" cy="1152128"/>
          </a:xfrm>
          <a:prstGeom prst="rect">
            <a:avLst/>
          </a:prstGeom>
          <a:solidFill>
            <a:srgbClr val="062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1259632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6 43 102</a:t>
            </a:r>
          </a:p>
          <a:p>
            <a:pPr algn="ctr"/>
            <a:r>
              <a:rPr lang="de-DE" sz="1200" dirty="0"/>
              <a:t>CMYK: 94 58 0 60</a:t>
            </a:r>
          </a:p>
          <a:p>
            <a:pPr algn="ctr"/>
            <a:r>
              <a:rPr lang="de-DE" sz="1200" dirty="0"/>
              <a:t>Hex: 062B66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2717201" y="4438853"/>
            <a:ext cx="1152000" cy="1152128"/>
          </a:xfrm>
          <a:prstGeom prst="rect">
            <a:avLst/>
          </a:prstGeom>
          <a:solidFill>
            <a:srgbClr val="3B4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555776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59 70 89</a:t>
            </a:r>
          </a:p>
          <a:p>
            <a:pPr algn="ctr"/>
            <a:r>
              <a:rPr lang="de-DE" sz="1200" dirty="0"/>
              <a:t>CMYK: 34 21 0 65</a:t>
            </a:r>
          </a:p>
          <a:p>
            <a:pPr algn="ctr"/>
            <a:r>
              <a:rPr lang="de-DE" sz="1200" dirty="0"/>
              <a:t>Hex: 3B4659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5320454" y="4438853"/>
            <a:ext cx="1152000" cy="1152128"/>
          </a:xfrm>
          <a:prstGeom prst="rect">
            <a:avLst/>
          </a:prstGeom>
          <a:solidFill>
            <a:srgbClr val="6572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5148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101 114 64</a:t>
            </a:r>
          </a:p>
          <a:p>
            <a:pPr algn="ctr"/>
            <a:r>
              <a:rPr lang="de-DE" sz="1200" dirty="0"/>
              <a:t>CMYK: 12 0 44 55</a:t>
            </a:r>
          </a:p>
          <a:p>
            <a:pPr algn="ctr"/>
            <a:r>
              <a:rPr lang="de-DE" sz="1200" dirty="0"/>
              <a:t>Hex: 657240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4024310" y="4438853"/>
            <a:ext cx="1152000" cy="1152128"/>
          </a:xfrm>
          <a:prstGeom prst="rect">
            <a:avLst/>
          </a:prstGeom>
          <a:solidFill>
            <a:srgbClr val="6D82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851920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109 130 165</a:t>
            </a:r>
          </a:p>
          <a:p>
            <a:pPr algn="ctr"/>
            <a:r>
              <a:rPr lang="de-DE" sz="1200" dirty="0"/>
              <a:t>CMYK: 34 21 0 35</a:t>
            </a:r>
          </a:p>
          <a:p>
            <a:pPr algn="ctr"/>
            <a:r>
              <a:rPr lang="de-DE" sz="1200" dirty="0"/>
              <a:t>Hex: 6D82A5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884496" y="4438853"/>
            <a:ext cx="1152000" cy="1152128"/>
          </a:xfrm>
          <a:prstGeom prst="rect">
            <a:avLst/>
          </a:prstGeom>
          <a:solidFill>
            <a:srgbClr val="D8A2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7698208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216 162 121</a:t>
            </a:r>
          </a:p>
          <a:p>
            <a:pPr algn="ctr"/>
            <a:r>
              <a:rPr lang="de-DE" sz="1200" dirty="0"/>
              <a:t>CMYK: 0 25 44 15</a:t>
            </a:r>
          </a:p>
          <a:p>
            <a:pPr algn="ctr"/>
            <a:r>
              <a:rPr lang="de-DE" sz="1200" dirty="0"/>
              <a:t>Hex: D8A279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71018" y="3322933"/>
            <a:ext cx="143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ComTec</a:t>
            </a:r>
            <a:r>
              <a:rPr lang="de-DE" sz="1200" dirty="0">
                <a:solidFill>
                  <a:schemeClr val="bg1"/>
                </a:solidFill>
              </a:rPr>
              <a:t>-Blau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RGB: 14 97 230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CMYK: 94 58 0 10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HEX: 0E61E6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 hasCustomPrompt="1"/>
          </p:nvPr>
        </p:nvSpPr>
        <p:spPr>
          <a:xfrm>
            <a:off x="414366" y="1600201"/>
            <a:ext cx="8229600" cy="1612776"/>
          </a:xfrm>
        </p:spPr>
        <p:txBody>
          <a:bodyPr/>
          <a:lstStyle>
            <a:lvl1pPr>
              <a:defRPr/>
            </a:lvl1pPr>
          </a:lstStyle>
          <a:p>
            <a:r>
              <a:rPr lang="de-DE" sz="2800" dirty="0"/>
              <a:t>Schriftgröße Titelfolie</a:t>
            </a:r>
            <a:r>
              <a:rPr lang="de-DE" sz="2800" baseline="0" dirty="0"/>
              <a:t> Titel: 	60 punkte</a:t>
            </a:r>
          </a:p>
          <a:p>
            <a:r>
              <a:rPr lang="de-DE" sz="2800" dirty="0"/>
              <a:t>Schriftgröße Titelfolie Untertitel:</a:t>
            </a:r>
            <a:r>
              <a:rPr lang="de-DE" sz="2800" baseline="0" dirty="0"/>
              <a:t> 	32 punkte</a:t>
            </a:r>
            <a:endParaRPr lang="de-DE" sz="2800" dirty="0"/>
          </a:p>
          <a:p>
            <a:r>
              <a:rPr lang="de-DE" sz="2800" dirty="0"/>
              <a:t>Schriftgröße Folientitel: 		32</a:t>
            </a:r>
            <a:r>
              <a:rPr lang="de-DE" sz="2800" baseline="0" dirty="0"/>
              <a:t> punkte</a:t>
            </a:r>
            <a:endParaRPr lang="de-DE" sz="2800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6611151" y="4438853"/>
            <a:ext cx="1152000" cy="1152128"/>
          </a:xfrm>
          <a:prstGeom prst="rect">
            <a:avLst/>
          </a:prstGeom>
          <a:solidFill>
            <a:srgbClr val="365F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6402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54 95 154</a:t>
            </a:r>
          </a:p>
          <a:p>
            <a:pPr algn="ctr"/>
            <a:r>
              <a:rPr lang="de-DE" sz="1200" dirty="0"/>
              <a:t>CMYK: 65 38 0 40</a:t>
            </a:r>
          </a:p>
          <a:p>
            <a:pPr algn="ctr"/>
            <a:r>
              <a:rPr lang="de-DE" sz="1200" dirty="0"/>
              <a:t>Hex: 365F9A</a:t>
            </a:r>
          </a:p>
        </p:txBody>
      </p:sp>
    </p:spTree>
    <p:extLst>
      <p:ext uri="{BB962C8B-B14F-4D97-AF65-F5344CB8AC3E}">
        <p14:creationId xmlns:p14="http://schemas.microsoft.com/office/powerpoint/2010/main" val="27358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643734" cy="939784"/>
          </a:xfrm>
        </p:spPr>
        <p:txBody>
          <a:bodyPr/>
          <a:lstStyle>
            <a:lvl1pPr>
              <a:defRPr>
                <a:solidFill>
                  <a:srgbClr val="0E61E6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4366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33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13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0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1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24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67544" y="260648"/>
            <a:ext cx="66436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7504" y="6556481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2019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3688" y="6570662"/>
            <a:ext cx="5472113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pic>
        <p:nvPicPr>
          <p:cNvPr id="11" name="Picture 2" descr="\\141.51.114.8\docu\Poster-Flyer-Logos\Logos\ComTec\neu_2012\Logo-ohne-Spiegelung_20120521_v1_ap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161333" y="6569968"/>
            <a:ext cx="61466" cy="288032"/>
            <a:chOff x="7246838" y="6569968"/>
            <a:chExt cx="61466" cy="288032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>
          <a:solidFill>
            <a:srgbClr val="0E61E6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5" y="1484784"/>
            <a:ext cx="7704431" cy="3024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Communication Technologies 1 (CT1)</a:t>
            </a:r>
            <a:br>
              <a:rPr lang="en-US" sz="3200" dirty="0"/>
            </a:br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4800" dirty="0" smtClean="0"/>
              <a:t>[</a:t>
            </a:r>
            <a:r>
              <a:rPr lang="en-US" sz="2400" dirty="0" smtClean="0"/>
              <a:t>Decision Trees</a:t>
            </a:r>
            <a:r>
              <a:rPr lang="en-US" sz="4800" dirty="0" smtClean="0"/>
              <a:t>]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7383" y="4725144"/>
            <a:ext cx="7702624" cy="1368152"/>
          </a:xfrm>
        </p:spPr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Akanchha</a:t>
            </a:r>
            <a:r>
              <a:rPr lang="en-US" dirty="0" smtClean="0"/>
              <a:t> </a:t>
            </a:r>
            <a:r>
              <a:rPr lang="en-US" dirty="0" err="1" smtClean="0"/>
              <a:t>Choudhary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sz="2000" dirty="0"/>
              <a:t>Lecture in SS 2019</a:t>
            </a:r>
            <a:br>
              <a:rPr lang="en-US" sz="2000" dirty="0"/>
            </a:br>
            <a:r>
              <a:rPr lang="en-US" sz="2000" dirty="0" smtClean="0"/>
              <a:t>[10-05-2019]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28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D2E1A5DA-CE58-41DA-8BD7-1DC4FB3B4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476672"/>
                <a:ext cx="8640960" cy="6381328"/>
              </a:xfrm>
            </p:spPr>
            <p:txBody>
              <a:bodyPr/>
              <a:lstStyle/>
              <a:p>
                <a:pPr algn="just"/>
                <a:r>
                  <a:rPr lang="de-DE" dirty="0" smtClean="0"/>
                  <a:t>In decision trees we learn to solve a problem using divide and conquer by taking help of Fibonacci no.to understand.</a:t>
                </a:r>
              </a:p>
              <a:p>
                <a:pPr algn="just"/>
                <a:endParaRPr lang="de-DE" dirty="0"/>
              </a:p>
              <a:p>
                <a:pPr algn="just"/>
                <a:r>
                  <a:rPr lang="de-DE" dirty="0" smtClean="0"/>
                  <a:t>They have some ordered pair of numbering that helps in decision rules.</a:t>
                </a:r>
              </a:p>
              <a:p>
                <a:pPr algn="just"/>
                <a:endParaRPr lang="de-DE" dirty="0"/>
              </a:p>
              <a:p>
                <a:pPr algn="just"/>
                <a:r>
                  <a:rPr lang="de-DE" dirty="0" smtClean="0"/>
                  <a:t>Used simple “else-if“ statement for programming to count the numbers.</a:t>
                </a:r>
              </a:p>
              <a:p>
                <a:pPr algn="just"/>
                <a:endParaRPr lang="de-DE" dirty="0" smtClean="0"/>
              </a:p>
              <a:p>
                <a:pPr algn="just"/>
                <a:r>
                  <a:rPr lang="de-DE" dirty="0" smtClean="0"/>
                  <a:t>Impurity/Entropy that help in measuring the level of impurity</a:t>
                </a:r>
              </a:p>
              <a:p>
                <a:pPr algn="just"/>
                <a:endParaRPr lang="de-DE" dirty="0"/>
              </a:p>
              <a:p>
                <a:pPr algn="just"/>
                <a:r>
                  <a:rPr lang="de-DE" dirty="0" smtClean="0"/>
                  <a:t>Information is proportional to Entropy.</a:t>
                </a:r>
              </a:p>
              <a:p>
                <a:pPr algn="just"/>
                <a:r>
                  <a:rPr lang="de-DE" dirty="0"/>
                  <a:t> </a:t>
                </a:r>
                <a:r>
                  <a:rPr lang="de-DE" dirty="0" smtClean="0"/>
                  <a:t>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𝑝𝑖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𝑝𝑖</m:t>
                            </m:r>
                          </m:e>
                        </m:func>
                      </m:e>
                    </m:nary>
                  </m:oMath>
                </a14:m>
                <a:endParaRPr lang="de-DE" dirty="0" smtClean="0"/>
              </a:p>
              <a:p>
                <a:pPr algn="just"/>
                <a:r>
                  <a:rPr lang="de-DE" dirty="0"/>
                  <a:t> </a:t>
                </a:r>
                <a:r>
                  <a:rPr lang="de-DE" dirty="0" smtClean="0"/>
                  <a:t>    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/>
                          </a:rPr>
                        </m:ctrlPr>
                      </m:funcPr>
                      <m:fName/>
                      <m:e>
                        <m:r>
                          <a:rPr lang="en-US" b="0" i="1" smtClean="0">
                            <a:latin typeface="Cambria Math"/>
                          </a:rPr>
                          <m:t>𝑝𝑖</m:t>
                        </m:r>
                        <m:r>
                          <a:rPr lang="en-US" b="0" i="1" smtClean="0">
                            <a:latin typeface="Cambria Math"/>
                          </a:rPr>
                          <m:t>  </m:t>
                        </m:r>
                      </m:e>
                    </m:func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the probability of class i 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D2E1A5DA-CE58-41DA-8BD7-1DC4FB3B4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476672"/>
                <a:ext cx="8640960" cy="6381328"/>
              </a:xfrm>
              <a:blipFill rotWithShape="1">
                <a:blip r:embed="rId2"/>
                <a:stretch>
                  <a:fillRect l="-917" t="-669" r="-1975" b="-5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5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320438" cy="6048672"/>
          </a:xfrm>
        </p:spPr>
        <p:txBody>
          <a:bodyPr/>
          <a:lstStyle/>
          <a:p>
            <a:r>
              <a:rPr lang="en-US" dirty="0" smtClean="0"/>
              <a:t>Understanding through the example ;</a:t>
            </a:r>
          </a:p>
          <a:p>
            <a:r>
              <a:rPr lang="en-US" dirty="0" smtClean="0"/>
              <a:t>When we should go to play?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smtClean="0"/>
              <a:t>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Checked for </a:t>
            </a:r>
            <a:r>
              <a:rPr lang="en-US" dirty="0" err="1" smtClean="0"/>
              <a:t>no.of</a:t>
            </a:r>
            <a:r>
              <a:rPr lang="en-US" dirty="0" smtClean="0"/>
              <a:t> YES and NO for the weather conditions.</a:t>
            </a:r>
          </a:p>
          <a:p>
            <a:r>
              <a:rPr lang="en-US" dirty="0" smtClean="0"/>
              <a:t>Used information entropy formula and substituted the </a:t>
            </a:r>
            <a:r>
              <a:rPr lang="en-US" dirty="0" err="1" smtClean="0"/>
              <a:t>no.of</a:t>
            </a:r>
            <a:r>
              <a:rPr lang="en-US" dirty="0" smtClean="0"/>
              <a:t> YES and NO based upon which we made the decision if should play out or not.</a:t>
            </a:r>
            <a:endParaRPr lang="en-IN" dirty="0"/>
          </a:p>
        </p:txBody>
      </p:sp>
      <p:pic>
        <p:nvPicPr>
          <p:cNvPr id="2" name="Picture 1" descr="Snipping To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0" b="-2308"/>
          <a:stretch/>
        </p:blipFill>
        <p:spPr>
          <a:xfrm>
            <a:off x="1259632" y="1700808"/>
            <a:ext cx="561662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67302"/>
      </p:ext>
    </p:extLst>
  </p:cSld>
  <p:clrMapOvr>
    <a:masterClrMapping/>
  </p:clrMapOvr>
</p:sld>
</file>

<file path=ppt/theme/theme1.xml><?xml version="1.0" encoding="utf-8"?>
<a:theme xmlns:a="http://schemas.openxmlformats.org/drawingml/2006/main" name="ComTec_pptx_EN_v15.0_Powerpoint_Office20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äsentation1" id="{7C200ECA-DD3D-F04E-8DA0-41CB102B7F0C}" vid="{246AED23-2DF0-B745-A74B-432438745D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ComTec_pptx_DE_v16.0_Powerpoint_Office2010</Template>
  <TotalTime>153</TotalTime>
  <Words>152</Words>
  <Application>Microsoft Office PowerPoint</Application>
  <PresentationFormat>On-screen Show (4:3)</PresentationFormat>
  <Paragraphs>25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ComTec_pptx_EN_v15.0_Powerpoint_Office2010</vt:lpstr>
      <vt:lpstr>Communication Technologies 1 (CT1) Machine Learning [Decision Trees]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Technologies 2 (CT2) - Introduction</dc:title>
  <dc:creator>Michel Morold</dc:creator>
  <cp:lastModifiedBy>dell</cp:lastModifiedBy>
  <cp:revision>291</cp:revision>
  <dcterms:created xsi:type="dcterms:W3CDTF">2016-10-12T12:41:28Z</dcterms:created>
  <dcterms:modified xsi:type="dcterms:W3CDTF">2019-05-17T19:07:01Z</dcterms:modified>
</cp:coreProperties>
</file>