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64" r:id="rId5"/>
    <p:sldId id="273" r:id="rId6"/>
    <p:sldId id="261" r:id="rId7"/>
    <p:sldId id="266" r:id="rId8"/>
    <p:sldId id="267" r:id="rId9"/>
    <p:sldId id="268" r:id="rId10"/>
    <p:sldId id="274" r:id="rId11"/>
    <p:sldId id="271" r:id="rId12"/>
    <p:sldId id="270" r:id="rId13"/>
    <p:sldId id="263" r:id="rId14"/>
    <p:sldId id="277" r:id="rId15"/>
    <p:sldId id="259" r:id="rId16"/>
    <p:sldId id="258" r:id="rId17"/>
    <p:sldId id="275" r:id="rId18"/>
    <p:sldId id="276" r:id="rId1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1E6"/>
    <a:srgbClr val="365F91"/>
    <a:srgbClr val="062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8" autoAdjust="0"/>
    <p:restoredTop sz="95342" autoAdjust="0"/>
  </p:normalViewPr>
  <p:slideViewPr>
    <p:cSldViewPr>
      <p:cViewPr>
        <p:scale>
          <a:sx n="100" d="100"/>
          <a:sy n="100" d="100"/>
        </p:scale>
        <p:origin x="-98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392A8-E3E8-434C-92C0-520E1DF9277B}" type="datetimeFigureOut">
              <a:rPr lang="de-DE" smtClean="0"/>
              <a:t>19.09.2019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7C420-CE83-453F-83A5-25E4D29069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49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674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665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(</a:t>
            </a:r>
            <a:r>
              <a:rPr lang="de-DE" dirty="0" err="1"/>
              <a:t>above</a:t>
            </a:r>
            <a:r>
              <a:rPr lang="de-DE" dirty="0"/>
              <a:t>): </a:t>
            </a:r>
            <a:r>
              <a:rPr lang="de-DE" dirty="0" err="1"/>
              <a:t>unobserved</a:t>
            </a:r>
            <a:r>
              <a:rPr lang="de-DE" dirty="0"/>
              <a:t> HMM </a:t>
            </a:r>
            <a:r>
              <a:rPr lang="de-DE" dirty="0" err="1"/>
              <a:t>states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below</a:t>
            </a:r>
            <a:r>
              <a:rPr lang="de-DE" dirty="0"/>
              <a:t>): </a:t>
            </a:r>
            <a:r>
              <a:rPr lang="de-DE" dirty="0" err="1"/>
              <a:t>observed</a:t>
            </a:r>
            <a:r>
              <a:rPr lang="de-DE" dirty="0"/>
              <a:t> </a:t>
            </a:r>
            <a:r>
              <a:rPr lang="de-DE" dirty="0" err="1"/>
              <a:t>emission</a:t>
            </a:r>
            <a:r>
              <a:rPr lang="de-DE" dirty="0"/>
              <a:t> </a:t>
            </a:r>
            <a:r>
              <a:rPr lang="de-DE" dirty="0" err="1"/>
              <a:t>states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118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(</a:t>
            </a:r>
            <a:r>
              <a:rPr lang="de-DE" dirty="0" err="1"/>
              <a:t>above</a:t>
            </a:r>
            <a:r>
              <a:rPr lang="de-DE" dirty="0"/>
              <a:t>): </a:t>
            </a:r>
            <a:r>
              <a:rPr lang="de-DE" dirty="0" err="1"/>
              <a:t>unobserved</a:t>
            </a:r>
            <a:r>
              <a:rPr lang="de-DE" dirty="0"/>
              <a:t> HMM </a:t>
            </a:r>
            <a:r>
              <a:rPr lang="de-DE" dirty="0" err="1"/>
              <a:t>states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below</a:t>
            </a:r>
            <a:r>
              <a:rPr lang="de-DE" dirty="0"/>
              <a:t>): </a:t>
            </a:r>
            <a:r>
              <a:rPr lang="de-DE" dirty="0" err="1"/>
              <a:t>observed</a:t>
            </a:r>
            <a:r>
              <a:rPr lang="de-DE" dirty="0"/>
              <a:t> </a:t>
            </a:r>
            <a:r>
              <a:rPr lang="de-DE" dirty="0" err="1"/>
              <a:t>emission</a:t>
            </a:r>
            <a:r>
              <a:rPr lang="de-DE" dirty="0"/>
              <a:t> </a:t>
            </a:r>
            <a:r>
              <a:rPr lang="de-DE" dirty="0" err="1"/>
              <a:t>states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9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42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Immanuel\Desktop\Uni K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4" y="347857"/>
            <a:ext cx="3357198" cy="65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8" name="Textfeld 19"/>
          <p:cNvSpPr txBox="1">
            <a:spLocks noChangeArrowheads="1"/>
          </p:cNvSpPr>
          <p:nvPr userDrawn="1"/>
        </p:nvSpPr>
        <p:spPr bwMode="auto">
          <a:xfrm>
            <a:off x="4760898" y="364640"/>
            <a:ext cx="3350183" cy="49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GB" sz="900" b="1" noProof="0" dirty="0"/>
              <a:t>Chair for Communication Technology</a:t>
            </a:r>
          </a:p>
          <a:p>
            <a:pPr algn="r" eaLnBrk="1" hangingPunct="1"/>
            <a:endParaRPr lang="en-GB" sz="825" b="1" noProof="0" dirty="0"/>
          </a:p>
          <a:p>
            <a:pPr algn="r" eaLnBrk="1" hangingPunct="1"/>
            <a:r>
              <a:rPr lang="en-GB" sz="900" b="1" noProof="0" dirty="0" err="1"/>
              <a:t>Prof.</a:t>
            </a:r>
            <a:r>
              <a:rPr lang="en-GB" sz="900" b="1" noProof="0" dirty="0"/>
              <a:t> Dr.-</a:t>
            </a:r>
            <a:r>
              <a:rPr lang="en-GB" sz="900" b="1" noProof="0" dirty="0" err="1"/>
              <a:t>Ing</a:t>
            </a:r>
            <a:r>
              <a:rPr lang="en-GB" sz="900" b="1" noProof="0" dirty="0"/>
              <a:t>. Klaus David</a:t>
            </a:r>
          </a:p>
        </p:txBody>
      </p:sp>
      <p:sp>
        <p:nvSpPr>
          <p:cNvPr id="26626" name="Titelplatzhalter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 wrap="square"/>
          <a:lstStyle>
            <a:lvl1pPr algn="ctr">
              <a:defRPr sz="4500" smtClean="0">
                <a:solidFill>
                  <a:srgbClr val="0E61E6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26629" name="Textplatzhalter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z="2400" smtClean="0">
                <a:latin typeface="Arial" charset="0"/>
                <a:cs typeface="Arial" charset="0"/>
              </a:defRPr>
            </a:lvl1pPr>
          </a:lstStyle>
          <a:p>
            <a:r>
              <a:rPr lang="de-DE" noProof="0"/>
              <a:t>Formatvorlage des Untertitelmasters durch Klicken bearbeiten</a:t>
            </a:r>
            <a:endParaRPr lang="en-GB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07504" y="6557547"/>
            <a:ext cx="1724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7000" rIns="675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ComTec 2019</a:t>
            </a:r>
          </a:p>
        </p:txBody>
      </p:sp>
      <p:sp>
        <p:nvSpPr>
          <p:cNvPr id="18" name="Rectangle 22"/>
          <p:cNvSpPr txBox="1">
            <a:spLocks noChangeArrowheads="1"/>
          </p:cNvSpPr>
          <p:nvPr/>
        </p:nvSpPr>
        <p:spPr bwMode="auto">
          <a:xfrm>
            <a:off x="8222799" y="6610350"/>
            <a:ext cx="92120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2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1200" noProof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\\141.51.114.8\docu\Poster-Flyer-Logos\Logos\ComTec\neu_2012\Logo-ohne-Spiegelung_20120521_v1_a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8" y="350157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qrcod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745" y="5855666"/>
            <a:ext cx="648889" cy="64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pSp>
        <p:nvGrpSpPr>
          <p:cNvPr id="10" name="Gruppieren 9"/>
          <p:cNvGrpSpPr/>
          <p:nvPr userDrawn="1"/>
        </p:nvGrpSpPr>
        <p:grpSpPr>
          <a:xfrm>
            <a:off x="8142283" y="6569968"/>
            <a:ext cx="61466" cy="288032"/>
            <a:chOff x="7246838" y="6569968"/>
            <a:chExt cx="61466" cy="288032"/>
          </a:xfrm>
        </p:grpSpPr>
        <p:cxnSp>
          <p:nvCxnSpPr>
            <p:cNvPr id="13" name="Gerade Verbindung 12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736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9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179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9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39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4376" y="274638"/>
            <a:ext cx="6643688" cy="939800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9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44434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Tec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err="1"/>
              <a:t>ComTec</a:t>
            </a:r>
            <a:r>
              <a:rPr lang="de-DE" dirty="0"/>
              <a:t> Farben und Schriftgrößen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251520" y="3178917"/>
            <a:ext cx="8648628" cy="1619976"/>
          </a:xfrm>
          <a:prstGeom prst="rect">
            <a:avLst/>
          </a:prstGeom>
          <a:solidFill>
            <a:srgbClr val="0E61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07504" y="4438853"/>
            <a:ext cx="1152000" cy="1152128"/>
          </a:xfrm>
          <a:prstGeom prst="rect">
            <a:avLst/>
          </a:prstGeom>
          <a:solidFill>
            <a:srgbClr val="558E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-36512" y="5879015"/>
            <a:ext cx="13886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RGB: 85 142 234</a:t>
            </a:r>
          </a:p>
          <a:p>
            <a:pPr algn="ctr"/>
            <a:r>
              <a:rPr lang="de-DE" sz="900" dirty="0"/>
              <a:t>CMYK: 64 39 0 8</a:t>
            </a:r>
          </a:p>
          <a:p>
            <a:pPr algn="ctr"/>
            <a:r>
              <a:rPr lang="de-DE" sz="900" dirty="0"/>
              <a:t>Hex: 558EEA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1421058" y="4438853"/>
            <a:ext cx="1152000" cy="1152128"/>
          </a:xfrm>
          <a:prstGeom prst="rect">
            <a:avLst/>
          </a:prstGeom>
          <a:solidFill>
            <a:srgbClr val="062B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1259633" y="5879015"/>
            <a:ext cx="1464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RGB: 6 43 102</a:t>
            </a:r>
          </a:p>
          <a:p>
            <a:pPr algn="ctr"/>
            <a:r>
              <a:rPr lang="de-DE" sz="900" dirty="0"/>
              <a:t>CMYK: 94 58 0 60</a:t>
            </a:r>
          </a:p>
          <a:p>
            <a:pPr algn="ctr"/>
            <a:r>
              <a:rPr lang="de-DE" sz="900" dirty="0"/>
              <a:t>Hex: 062B66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2717201" y="4438853"/>
            <a:ext cx="1152000" cy="1152128"/>
          </a:xfrm>
          <a:prstGeom prst="rect">
            <a:avLst/>
          </a:prstGeom>
          <a:solidFill>
            <a:srgbClr val="3B46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2555777" y="5879015"/>
            <a:ext cx="1464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RGB: 59 70 89</a:t>
            </a:r>
          </a:p>
          <a:p>
            <a:pPr algn="ctr"/>
            <a:r>
              <a:rPr lang="de-DE" sz="900" dirty="0"/>
              <a:t>CMYK: 34 21 0 65</a:t>
            </a:r>
          </a:p>
          <a:p>
            <a:pPr algn="ctr"/>
            <a:r>
              <a:rPr lang="de-DE" sz="900" dirty="0"/>
              <a:t>Hex: 3B4659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5320454" y="4438853"/>
            <a:ext cx="1152000" cy="1152128"/>
          </a:xfrm>
          <a:prstGeom prst="rect">
            <a:avLst/>
          </a:prstGeom>
          <a:solidFill>
            <a:srgbClr val="6572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5148064" y="5879015"/>
            <a:ext cx="14823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RGB: 101 114 64</a:t>
            </a:r>
          </a:p>
          <a:p>
            <a:pPr algn="ctr"/>
            <a:r>
              <a:rPr lang="de-DE" sz="900" dirty="0"/>
              <a:t>CMYK: 12 0 44 55</a:t>
            </a:r>
          </a:p>
          <a:p>
            <a:pPr algn="ctr"/>
            <a:r>
              <a:rPr lang="de-DE" sz="900" dirty="0"/>
              <a:t>Hex: 657240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4024310" y="4438853"/>
            <a:ext cx="1152000" cy="1152128"/>
          </a:xfrm>
          <a:prstGeom prst="rect">
            <a:avLst/>
          </a:prstGeom>
          <a:solidFill>
            <a:srgbClr val="6D82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851921" y="5879015"/>
            <a:ext cx="14823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RGB: 109 130 165</a:t>
            </a:r>
          </a:p>
          <a:p>
            <a:pPr algn="ctr"/>
            <a:r>
              <a:rPr lang="de-DE" sz="900" dirty="0"/>
              <a:t>CMYK: 34 21 0 35</a:t>
            </a:r>
          </a:p>
          <a:p>
            <a:pPr algn="ctr"/>
            <a:r>
              <a:rPr lang="de-DE" sz="900" dirty="0"/>
              <a:t>Hex: 6D82A5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7884496" y="4438853"/>
            <a:ext cx="1152000" cy="1152128"/>
          </a:xfrm>
          <a:prstGeom prst="rect">
            <a:avLst/>
          </a:prstGeom>
          <a:solidFill>
            <a:srgbClr val="D8A2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7698209" y="5879015"/>
            <a:ext cx="14823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RGB: 216 162 121</a:t>
            </a:r>
          </a:p>
          <a:p>
            <a:pPr algn="ctr"/>
            <a:r>
              <a:rPr lang="de-DE" sz="900" dirty="0"/>
              <a:t>CMYK: 0 25 44 15</a:t>
            </a:r>
          </a:p>
          <a:p>
            <a:pPr algn="ctr"/>
            <a:r>
              <a:rPr lang="de-DE" sz="900" dirty="0"/>
              <a:t>Hex: D8A279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527311" y="3322935"/>
            <a:ext cx="1127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>
                <a:solidFill>
                  <a:schemeClr val="bg1"/>
                </a:solidFill>
              </a:rPr>
              <a:t>ComTec</a:t>
            </a:r>
            <a:r>
              <a:rPr lang="de-DE" sz="900" dirty="0">
                <a:solidFill>
                  <a:schemeClr val="bg1"/>
                </a:solidFill>
              </a:rPr>
              <a:t>-Blau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RGB: 14 97 230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CMYK: 94 58 0 10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HEX: 0E61E6</a:t>
            </a:r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9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0" name="Inhaltsplatzhalter 2"/>
          <p:cNvSpPr>
            <a:spLocks noGrp="1"/>
          </p:cNvSpPr>
          <p:nvPr>
            <p:ph idx="1" hasCustomPrompt="1"/>
          </p:nvPr>
        </p:nvSpPr>
        <p:spPr>
          <a:xfrm>
            <a:off x="414366" y="1600201"/>
            <a:ext cx="8229600" cy="1612776"/>
          </a:xfrm>
        </p:spPr>
        <p:txBody>
          <a:bodyPr/>
          <a:lstStyle>
            <a:lvl1pPr>
              <a:defRPr/>
            </a:lvl1pPr>
          </a:lstStyle>
          <a:p>
            <a:r>
              <a:rPr lang="de-DE" sz="2100" dirty="0"/>
              <a:t>Schriftgröße Titelfolie</a:t>
            </a:r>
            <a:r>
              <a:rPr lang="de-DE" sz="2100" baseline="0" dirty="0"/>
              <a:t> Titel: 	60 punkte</a:t>
            </a:r>
          </a:p>
          <a:p>
            <a:r>
              <a:rPr lang="de-DE" sz="2100" dirty="0"/>
              <a:t>Schriftgröße Titelfolie Untertitel:</a:t>
            </a:r>
            <a:r>
              <a:rPr lang="de-DE" sz="2100" baseline="0" dirty="0"/>
              <a:t> 	32 punkte</a:t>
            </a:r>
            <a:endParaRPr lang="de-DE" sz="2100" dirty="0"/>
          </a:p>
          <a:p>
            <a:r>
              <a:rPr lang="de-DE" sz="2100" dirty="0"/>
              <a:t>Schriftgröße Folientitel: 		32</a:t>
            </a:r>
            <a:r>
              <a:rPr lang="de-DE" sz="2100" baseline="0" dirty="0"/>
              <a:t> punkte</a:t>
            </a:r>
            <a:endParaRPr lang="de-DE" sz="2100" dirty="0"/>
          </a:p>
        </p:txBody>
      </p:sp>
      <p:sp>
        <p:nvSpPr>
          <p:cNvPr id="19" name="Rechteck 18"/>
          <p:cNvSpPr/>
          <p:nvPr userDrawn="1"/>
        </p:nvSpPr>
        <p:spPr>
          <a:xfrm>
            <a:off x="6611151" y="4438853"/>
            <a:ext cx="1152000" cy="1152128"/>
          </a:xfrm>
          <a:prstGeom prst="rect">
            <a:avLst/>
          </a:prstGeom>
          <a:solidFill>
            <a:srgbClr val="365F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6402065" y="5879015"/>
            <a:ext cx="14823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RGB: 54 95 154</a:t>
            </a:r>
          </a:p>
          <a:p>
            <a:pPr algn="ctr"/>
            <a:r>
              <a:rPr lang="de-DE" sz="900" dirty="0"/>
              <a:t>CMYK: 65 38 0 40</a:t>
            </a:r>
          </a:p>
          <a:p>
            <a:pPr algn="ctr"/>
            <a:r>
              <a:rPr lang="de-DE" sz="900" dirty="0"/>
              <a:t>Hex: 365F9A</a:t>
            </a:r>
          </a:p>
        </p:txBody>
      </p:sp>
    </p:spTree>
    <p:extLst>
      <p:ext uri="{BB962C8B-B14F-4D97-AF65-F5344CB8AC3E}">
        <p14:creationId xmlns:p14="http://schemas.microsoft.com/office/powerpoint/2010/main" val="273586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6643734" cy="939784"/>
          </a:xfrm>
        </p:spPr>
        <p:txBody>
          <a:bodyPr/>
          <a:lstStyle>
            <a:lvl1pPr>
              <a:defRPr>
                <a:solidFill>
                  <a:srgbClr val="0E61E6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4366" y="1600202"/>
            <a:ext cx="8229600" cy="45259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9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2725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9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330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9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669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9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4132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9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389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1763689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089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9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119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9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24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67545" y="260648"/>
            <a:ext cx="6643688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Titel</a:t>
            </a:r>
            <a:endParaRPr lang="en-GB" noProof="0" dirty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028" name="Rectangle 32"/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07504" y="6556482"/>
            <a:ext cx="1724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7000" rIns="675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ComTec 2019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63689" y="6570662"/>
            <a:ext cx="5472113" cy="287338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pic>
        <p:nvPicPr>
          <p:cNvPr id="11" name="Picture 2" descr="\\141.51.114.8\docu\Poster-Flyer-Logos\Logos\ComTec\neu_2012\Logo-ohne-Spiegelung_20120521_v1_ap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8" y="350157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2"/>
          <p:cNvSpPr txBox="1">
            <a:spLocks noChangeArrowheads="1"/>
          </p:cNvSpPr>
          <p:nvPr/>
        </p:nvSpPr>
        <p:spPr bwMode="auto">
          <a:xfrm>
            <a:off x="8222799" y="6610350"/>
            <a:ext cx="92120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2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1200" noProof="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8161333" y="6569968"/>
            <a:ext cx="61466" cy="288032"/>
            <a:chOff x="7246838" y="6569968"/>
            <a:chExt cx="61466" cy="288032"/>
          </a:xfrm>
        </p:grpSpPr>
        <p:cxnSp>
          <p:nvCxnSpPr>
            <p:cNvPr id="18" name="Gerade Verbindung 17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>
          <a:solidFill>
            <a:srgbClr val="0E61E6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Viterbi-Algorithmus" TargetMode="External"/><Relationship Id="rId2" Type="http://schemas.openxmlformats.org/officeDocument/2006/relationships/hyperlink" Target="https://forschung.bissantz.de/hidden-markov-modelle-so-bekommt-man-zustaend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09683" y="1970838"/>
            <a:ext cx="5778323" cy="22682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Communication Technologies 1 (CT1)</a:t>
            </a:r>
            <a:br>
              <a:rPr lang="en-US" sz="2400" dirty="0"/>
            </a:br>
            <a:r>
              <a:rPr lang="en-US" sz="2400" dirty="0"/>
              <a:t>Machine Learning</a:t>
            </a:r>
            <a:br>
              <a:rPr lang="en-US" sz="2400" dirty="0"/>
            </a:br>
            <a:r>
              <a:rPr lang="en-US" sz="3600" dirty="0"/>
              <a:t>Viterbi Algorithm</a:t>
            </a:r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11037" y="4401108"/>
            <a:ext cx="5776968" cy="1026114"/>
          </a:xfrm>
        </p:spPr>
        <p:txBody>
          <a:bodyPr/>
          <a:lstStyle/>
          <a:p>
            <a:r>
              <a:rPr lang="en-US" sz="1350" dirty="0" err="1"/>
              <a:t>Akancha</a:t>
            </a:r>
            <a:r>
              <a:rPr lang="en-US" sz="1350" dirty="0"/>
              <a:t> </a:t>
            </a:r>
            <a:r>
              <a:rPr lang="en-US" sz="1350" dirty="0" err="1"/>
              <a:t>Choudharry</a:t>
            </a:r>
            <a:r>
              <a:rPr lang="en-US" sz="1350" dirty="0"/>
              <a:t>, Philipp Copei, Robert </a:t>
            </a:r>
            <a:r>
              <a:rPr lang="en-US" sz="1350" dirty="0" err="1"/>
              <a:t>Koczula</a:t>
            </a:r>
            <a:r>
              <a:rPr lang="en-US" sz="1350" dirty="0"/>
              <a:t>, Tobias </a:t>
            </a:r>
            <a:r>
              <a:rPr lang="en-US" sz="1350" dirty="0" err="1"/>
              <a:t>Schellien</a:t>
            </a:r>
            <a:endParaRPr lang="en-US" sz="1350" dirty="0"/>
          </a:p>
          <a:p>
            <a:r>
              <a:rPr lang="en-US" sz="1500" dirty="0"/>
              <a:t>Lecture in SS 2019</a:t>
            </a:r>
            <a:br>
              <a:rPr lang="en-US" sz="1500" dirty="0"/>
            </a:br>
            <a:r>
              <a:rPr lang="en-US" sz="1500" dirty="0"/>
              <a:t>19.09.2019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28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DC07A9E-9F47-4473-8BF2-5F471EE0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="" xmlns:a16="http://schemas.microsoft.com/office/drawing/2014/main" id="{C7F15728-3154-40DF-911B-E12F321867C3}"/>
              </a:ext>
            </a:extLst>
          </p:cNvPr>
          <p:cNvGrpSpPr/>
          <p:nvPr/>
        </p:nvGrpSpPr>
        <p:grpSpPr>
          <a:xfrm>
            <a:off x="1259632" y="1700808"/>
            <a:ext cx="3023475" cy="3060249"/>
            <a:chOff x="6787848" y="1232755"/>
            <a:chExt cx="3023475" cy="3060249"/>
          </a:xfrm>
        </p:grpSpPr>
        <p:pic>
          <p:nvPicPr>
            <p:cNvPr id="5" name="Grafik 4">
              <a:extLst>
                <a:ext uri="{FF2B5EF4-FFF2-40B4-BE49-F238E27FC236}">
                  <a16:creationId xmlns="" xmlns:a16="http://schemas.microsoft.com/office/drawing/2014/main" id="{C04E2CBE-17A1-43A5-AB93-3C7C76438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7848" y="1631660"/>
              <a:ext cx="3023475" cy="2389709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="" xmlns:a16="http://schemas.microsoft.com/office/drawing/2014/main" id="{FC33BD33-1FCF-47C7-8406-686634AC5514}"/>
                </a:ext>
              </a:extLst>
            </p:cNvPr>
            <p:cNvSpPr txBox="1"/>
            <p:nvPr/>
          </p:nvSpPr>
          <p:spPr>
            <a:xfrm>
              <a:off x="7299535" y="194766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chemeClr val="accent6"/>
                  </a:solidFill>
                </a:rPr>
                <a:t>A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="" xmlns:a16="http://schemas.microsoft.com/office/drawing/2014/main" id="{210128A5-B7FD-4219-9E6B-AC608F5F6BCC}"/>
                </a:ext>
              </a:extLst>
            </p:cNvPr>
            <p:cNvSpPr txBox="1"/>
            <p:nvPr/>
          </p:nvSpPr>
          <p:spPr>
            <a:xfrm>
              <a:off x="8858741" y="192465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="" xmlns:a16="http://schemas.microsoft.com/office/drawing/2014/main" id="{04C24510-DD12-420E-9DED-A2670AD97541}"/>
                </a:ext>
              </a:extLst>
            </p:cNvPr>
            <p:cNvSpPr txBox="1"/>
            <p:nvPr/>
          </p:nvSpPr>
          <p:spPr>
            <a:xfrm>
              <a:off x="8081196" y="3208743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rgbClr val="0070C0"/>
                  </a:solidFill>
                </a:rPr>
                <a:t>C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="" xmlns:a16="http://schemas.microsoft.com/office/drawing/2014/main" id="{A0AD7BB8-78DF-4A62-9D02-C8F19C4997C1}"/>
                </a:ext>
              </a:extLst>
            </p:cNvPr>
            <p:cNvSpPr txBox="1"/>
            <p:nvPr/>
          </p:nvSpPr>
          <p:spPr>
            <a:xfrm>
              <a:off x="6993191" y="126232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0.8</a:t>
              </a:r>
              <a:endParaRPr lang="de-DE" b="1" dirty="0">
                <a:solidFill>
                  <a:schemeClr val="accent6"/>
                </a:solidFill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="" xmlns:a16="http://schemas.microsoft.com/office/drawing/2014/main" id="{84E30B19-DF7A-4964-ADBF-461E0AA5B61B}"/>
                </a:ext>
              </a:extLst>
            </p:cNvPr>
            <p:cNvSpPr txBox="1"/>
            <p:nvPr/>
          </p:nvSpPr>
          <p:spPr>
            <a:xfrm>
              <a:off x="8026694" y="14132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0.1</a:t>
              </a:r>
              <a:endParaRPr lang="de-DE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="" xmlns:a16="http://schemas.microsoft.com/office/drawing/2014/main" id="{DBBD13A0-DB80-4556-8660-8E412BACB43F}"/>
                </a:ext>
              </a:extLst>
            </p:cNvPr>
            <p:cNvSpPr txBox="1"/>
            <p:nvPr/>
          </p:nvSpPr>
          <p:spPr>
            <a:xfrm>
              <a:off x="7814003" y="24369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0.1</a:t>
              </a:r>
              <a:endParaRPr lang="de-DE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Textfeld 11">
              <a:extLst>
                <a:ext uri="{FF2B5EF4-FFF2-40B4-BE49-F238E27FC236}">
                  <a16:creationId xmlns="" xmlns:a16="http://schemas.microsoft.com/office/drawing/2014/main" id="{2DFC12CE-B775-437D-BFA5-A3E49C249AB1}"/>
                </a:ext>
              </a:extLst>
            </p:cNvPr>
            <p:cNvSpPr txBox="1"/>
            <p:nvPr/>
          </p:nvSpPr>
          <p:spPr>
            <a:xfrm>
              <a:off x="8081196" y="209538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0.1</a:t>
              </a:r>
              <a:endParaRPr lang="de-DE" b="1" dirty="0">
                <a:solidFill>
                  <a:schemeClr val="accent6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="" xmlns:a16="http://schemas.microsoft.com/office/drawing/2014/main" id="{3AAE2E2C-47EA-4A42-BAFF-E0DA9450425C}"/>
                </a:ext>
              </a:extLst>
            </p:cNvPr>
            <p:cNvSpPr txBox="1"/>
            <p:nvPr/>
          </p:nvSpPr>
          <p:spPr>
            <a:xfrm>
              <a:off x="9176393" y="123275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0.8</a:t>
              </a:r>
              <a:endParaRPr lang="de-DE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="" xmlns:a16="http://schemas.microsoft.com/office/drawing/2014/main" id="{1B9C3351-3DDE-4903-9BE5-7E20BC0D9496}"/>
                </a:ext>
              </a:extLst>
            </p:cNvPr>
            <p:cNvSpPr txBox="1"/>
            <p:nvPr/>
          </p:nvSpPr>
          <p:spPr>
            <a:xfrm>
              <a:off x="7034625" y="292116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0.5</a:t>
              </a:r>
              <a:endParaRPr lang="de-DE" b="1" dirty="0">
                <a:solidFill>
                  <a:schemeClr val="accent6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="" xmlns:a16="http://schemas.microsoft.com/office/drawing/2014/main" id="{072B99C1-31F2-4397-AA0D-F74195040628}"/>
                </a:ext>
              </a:extLst>
            </p:cNvPr>
            <p:cNvSpPr txBox="1"/>
            <p:nvPr/>
          </p:nvSpPr>
          <p:spPr>
            <a:xfrm>
              <a:off x="8947805" y="30189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0.1</a:t>
              </a:r>
              <a:endParaRPr lang="de-DE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="" xmlns:a16="http://schemas.microsoft.com/office/drawing/2014/main" id="{EAB4C4E3-B70A-4402-A09C-FCBA78522A76}"/>
                </a:ext>
              </a:extLst>
            </p:cNvPr>
            <p:cNvSpPr txBox="1"/>
            <p:nvPr/>
          </p:nvSpPr>
          <p:spPr>
            <a:xfrm>
              <a:off x="7759635" y="392367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0.0</a:t>
              </a:r>
              <a:endParaRPr lang="de-DE" b="1" dirty="0">
                <a:solidFill>
                  <a:srgbClr val="0070C0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="" xmlns:a16="http://schemas.microsoft.com/office/drawing/2014/main" id="{22CEA524-D505-491B-BE29-E3F2BE0179DE}"/>
                </a:ext>
              </a:extLst>
            </p:cNvPr>
            <p:cNvSpPr txBox="1"/>
            <p:nvPr/>
          </p:nvSpPr>
          <p:spPr>
            <a:xfrm>
              <a:off x="8423871" y="255911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0.5</a:t>
              </a:r>
              <a:endParaRPr lang="de-DE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8" name="Inhaltsplatzhalter 4">
            <a:extLst>
              <a:ext uri="{FF2B5EF4-FFF2-40B4-BE49-F238E27FC236}">
                <a16:creationId xmlns="" xmlns:a16="http://schemas.microsoft.com/office/drawing/2014/main" id="{6F7231C8-2F71-4AD6-8005-45FA7AF95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97" y="5399225"/>
            <a:ext cx="6172200" cy="687140"/>
          </a:xfrm>
        </p:spPr>
      </p:pic>
      <p:sp>
        <p:nvSpPr>
          <p:cNvPr id="19" name="Textfeld 18">
            <a:extLst>
              <a:ext uri="{FF2B5EF4-FFF2-40B4-BE49-F238E27FC236}">
                <a16:creationId xmlns="" xmlns:a16="http://schemas.microsoft.com/office/drawing/2014/main" id="{0773AAC0-0466-4F66-B8AC-0277A530A8CD}"/>
              </a:ext>
            </a:extLst>
          </p:cNvPr>
          <p:cNvSpPr txBox="1"/>
          <p:nvPr/>
        </p:nvSpPr>
        <p:spPr>
          <a:xfrm>
            <a:off x="5652120" y="310615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N=55</a:t>
            </a:r>
          </a:p>
        </p:txBody>
      </p:sp>
    </p:spTree>
    <p:extLst>
      <p:ext uri="{BB962C8B-B14F-4D97-AF65-F5344CB8AC3E}">
        <p14:creationId xmlns:p14="http://schemas.microsoft.com/office/powerpoint/2010/main" val="428752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35C49C0-ACF9-47D2-B523-C02E220E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 -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="" xmlns:a16="http://schemas.microsoft.com/office/drawing/2014/main" id="{6005A6A0-4D24-4290-A149-AEB8875CE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97" y="5399225"/>
            <a:ext cx="6172200" cy="687140"/>
          </a:xfr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="" xmlns:a16="http://schemas.microsoft.com/office/drawing/2014/main" id="{C97AFCDB-0422-4767-BCA2-C7847B03B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253" y="2418443"/>
            <a:ext cx="2312535" cy="1349695"/>
          </a:xfrm>
          <a:prstGeom prst="rect">
            <a:avLst/>
          </a:prstGeom>
        </p:spPr>
      </p:pic>
      <p:grpSp>
        <p:nvGrpSpPr>
          <p:cNvPr id="61" name="Gruppieren 60">
            <a:extLst>
              <a:ext uri="{FF2B5EF4-FFF2-40B4-BE49-F238E27FC236}">
                <a16:creationId xmlns="" xmlns:a16="http://schemas.microsoft.com/office/drawing/2014/main" id="{F69A8996-5680-43BA-B312-F3B40EA31CCB}"/>
              </a:ext>
            </a:extLst>
          </p:cNvPr>
          <p:cNvGrpSpPr/>
          <p:nvPr/>
        </p:nvGrpSpPr>
        <p:grpSpPr>
          <a:xfrm>
            <a:off x="467544" y="1052736"/>
            <a:ext cx="3844607" cy="4261735"/>
            <a:chOff x="3908013" y="2189684"/>
            <a:chExt cx="3844607" cy="4261735"/>
          </a:xfrm>
        </p:grpSpPr>
        <p:grpSp>
          <p:nvGrpSpPr>
            <p:cNvPr id="62" name="Gruppieren 61">
              <a:extLst>
                <a:ext uri="{FF2B5EF4-FFF2-40B4-BE49-F238E27FC236}">
                  <a16:creationId xmlns="" xmlns:a16="http://schemas.microsoft.com/office/drawing/2014/main" id="{1F074744-7DA1-458B-911B-F33BEE12D676}"/>
                </a:ext>
              </a:extLst>
            </p:cNvPr>
            <p:cNvGrpSpPr/>
            <p:nvPr/>
          </p:nvGrpSpPr>
          <p:grpSpPr>
            <a:xfrm>
              <a:off x="4273683" y="2189684"/>
              <a:ext cx="3166858" cy="4261735"/>
              <a:chOff x="1413905" y="586560"/>
              <a:chExt cx="3166858" cy="4261735"/>
            </a:xfrm>
          </p:grpSpPr>
          <p:pic>
            <p:nvPicPr>
              <p:cNvPr id="72" name="Grafik 71">
                <a:extLst>
                  <a:ext uri="{FF2B5EF4-FFF2-40B4-BE49-F238E27FC236}">
                    <a16:creationId xmlns="" xmlns:a16="http://schemas.microsoft.com/office/drawing/2014/main" id="{3A9104E2-1C93-4313-86D5-F20A4561D1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3905" y="814386"/>
                <a:ext cx="3166858" cy="4033909"/>
              </a:xfrm>
              <a:prstGeom prst="rect">
                <a:avLst/>
              </a:prstGeom>
            </p:spPr>
          </p:pic>
          <p:sp>
            <p:nvSpPr>
              <p:cNvPr id="73" name="Textfeld 72">
                <a:extLst>
                  <a:ext uri="{FF2B5EF4-FFF2-40B4-BE49-F238E27FC236}">
                    <a16:creationId xmlns="" xmlns:a16="http://schemas.microsoft.com/office/drawing/2014/main" id="{A6000938-4AD2-45D0-A7A1-B64803F5740C}"/>
                  </a:ext>
                </a:extLst>
              </p:cNvPr>
              <p:cNvSpPr txBox="1"/>
              <p:nvPr/>
            </p:nvSpPr>
            <p:spPr>
              <a:xfrm>
                <a:off x="2805794" y="697298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0.1</a:t>
                </a: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="" xmlns:a16="http://schemas.microsoft.com/office/drawing/2014/main" id="{B597E5B9-604B-4A4C-B252-ADA578EC1C4C}"/>
                  </a:ext>
                </a:extLst>
              </p:cNvPr>
              <p:cNvSpPr txBox="1"/>
              <p:nvPr/>
            </p:nvSpPr>
            <p:spPr>
              <a:xfrm>
                <a:off x="2849074" y="1413261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0.1</a:t>
                </a:r>
              </a:p>
            </p:txBody>
          </p:sp>
          <p:sp>
            <p:nvSpPr>
              <p:cNvPr id="75" name="Textfeld 74">
                <a:extLst>
                  <a:ext uri="{FF2B5EF4-FFF2-40B4-BE49-F238E27FC236}">
                    <a16:creationId xmlns="" xmlns:a16="http://schemas.microsoft.com/office/drawing/2014/main" id="{4DF3DA64-BE62-428C-A920-7B2FA38E69A4}"/>
                  </a:ext>
                </a:extLst>
              </p:cNvPr>
              <p:cNvSpPr txBox="1"/>
              <p:nvPr/>
            </p:nvSpPr>
            <p:spPr>
              <a:xfrm>
                <a:off x="4026250" y="620499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0.8</a:t>
                </a:r>
              </a:p>
            </p:txBody>
          </p:sp>
          <p:sp>
            <p:nvSpPr>
              <p:cNvPr id="76" name="Textfeld 75">
                <a:extLst>
                  <a:ext uri="{FF2B5EF4-FFF2-40B4-BE49-F238E27FC236}">
                    <a16:creationId xmlns="" xmlns:a16="http://schemas.microsoft.com/office/drawing/2014/main" id="{CBC2CA9F-0206-4B35-9790-FA8AE3B420AE}"/>
                  </a:ext>
                </a:extLst>
              </p:cNvPr>
              <p:cNvSpPr txBox="1"/>
              <p:nvPr/>
            </p:nvSpPr>
            <p:spPr>
              <a:xfrm>
                <a:off x="1708500" y="586560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0.8</a:t>
                </a: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="" xmlns:a16="http://schemas.microsoft.com/office/drawing/2014/main" id="{6F472E1D-E7C7-4F53-82CB-D27D72527712}"/>
                  </a:ext>
                </a:extLst>
              </p:cNvPr>
              <p:cNvSpPr txBox="1"/>
              <p:nvPr/>
            </p:nvSpPr>
            <p:spPr>
              <a:xfrm>
                <a:off x="2422356" y="3152001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0.0</a:t>
                </a:r>
              </a:p>
            </p:txBody>
          </p:sp>
          <p:sp>
            <p:nvSpPr>
              <p:cNvPr id="78" name="Textfeld 77">
                <a:extLst>
                  <a:ext uri="{FF2B5EF4-FFF2-40B4-BE49-F238E27FC236}">
                    <a16:creationId xmlns="" xmlns:a16="http://schemas.microsoft.com/office/drawing/2014/main" id="{A51DB74E-C221-4A9F-82CA-3828B66E0197}"/>
                  </a:ext>
                </a:extLst>
              </p:cNvPr>
              <p:cNvSpPr txBox="1"/>
              <p:nvPr/>
            </p:nvSpPr>
            <p:spPr>
              <a:xfrm>
                <a:off x="3215451" y="1821912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0.5</a:t>
                </a:r>
              </a:p>
            </p:txBody>
          </p:sp>
          <p:sp>
            <p:nvSpPr>
              <p:cNvPr id="79" name="Textfeld 78">
                <a:extLst>
                  <a:ext uri="{FF2B5EF4-FFF2-40B4-BE49-F238E27FC236}">
                    <a16:creationId xmlns="" xmlns:a16="http://schemas.microsoft.com/office/drawing/2014/main" id="{866CC92B-647A-4D9D-A314-DCCB62AE2B33}"/>
                  </a:ext>
                </a:extLst>
              </p:cNvPr>
              <p:cNvSpPr txBox="1"/>
              <p:nvPr/>
            </p:nvSpPr>
            <p:spPr>
              <a:xfrm>
                <a:off x="1998016" y="2340147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0.5</a:t>
                </a:r>
              </a:p>
            </p:txBody>
          </p:sp>
          <p:sp>
            <p:nvSpPr>
              <p:cNvPr id="80" name="Textfeld 79">
                <a:extLst>
                  <a:ext uri="{FF2B5EF4-FFF2-40B4-BE49-F238E27FC236}">
                    <a16:creationId xmlns="" xmlns:a16="http://schemas.microsoft.com/office/drawing/2014/main" id="{9157490E-8671-4B8F-9225-F5A69420CA08}"/>
                  </a:ext>
                </a:extLst>
              </p:cNvPr>
              <p:cNvSpPr txBox="1"/>
              <p:nvPr/>
            </p:nvSpPr>
            <p:spPr>
              <a:xfrm>
                <a:off x="3715704" y="2111618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0.1</a:t>
                </a:r>
              </a:p>
            </p:txBody>
          </p:sp>
          <p:sp>
            <p:nvSpPr>
              <p:cNvPr id="81" name="Textfeld 80">
                <a:extLst>
                  <a:ext uri="{FF2B5EF4-FFF2-40B4-BE49-F238E27FC236}">
                    <a16:creationId xmlns="" xmlns:a16="http://schemas.microsoft.com/office/drawing/2014/main" id="{58EE7424-8800-4520-9179-76A8DC71D33D}"/>
                  </a:ext>
                </a:extLst>
              </p:cNvPr>
              <p:cNvSpPr txBox="1"/>
              <p:nvPr/>
            </p:nvSpPr>
            <p:spPr>
              <a:xfrm>
                <a:off x="2319192" y="1924650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0.1</a:t>
                </a:r>
              </a:p>
            </p:txBody>
          </p:sp>
          <p:sp>
            <p:nvSpPr>
              <p:cNvPr id="82" name="Textfeld 81">
                <a:extLst>
                  <a:ext uri="{FF2B5EF4-FFF2-40B4-BE49-F238E27FC236}">
                    <a16:creationId xmlns="" xmlns:a16="http://schemas.microsoft.com/office/drawing/2014/main" id="{F67274CB-8ABA-472A-857F-96BEB793EF2E}"/>
                  </a:ext>
                </a:extLst>
              </p:cNvPr>
              <p:cNvSpPr txBox="1"/>
              <p:nvPr/>
            </p:nvSpPr>
            <p:spPr>
              <a:xfrm>
                <a:off x="2080056" y="1135209"/>
                <a:ext cx="370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accent6"/>
                    </a:solidFill>
                  </a:rPr>
                  <a:t>A</a:t>
                </a:r>
              </a:p>
            </p:txBody>
          </p:sp>
          <p:sp>
            <p:nvSpPr>
              <p:cNvPr id="83" name="Textfeld 82">
                <a:extLst>
                  <a:ext uri="{FF2B5EF4-FFF2-40B4-BE49-F238E27FC236}">
                    <a16:creationId xmlns="" xmlns:a16="http://schemas.microsoft.com/office/drawing/2014/main" id="{9EF7438C-3B38-4273-967E-46A83985B219}"/>
                  </a:ext>
                </a:extLst>
              </p:cNvPr>
              <p:cNvSpPr txBox="1"/>
              <p:nvPr/>
            </p:nvSpPr>
            <p:spPr>
              <a:xfrm>
                <a:off x="3639262" y="1112190"/>
                <a:ext cx="357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sp>
            <p:nvSpPr>
              <p:cNvPr id="84" name="Textfeld 83">
                <a:extLst>
                  <a:ext uri="{FF2B5EF4-FFF2-40B4-BE49-F238E27FC236}">
                    <a16:creationId xmlns="" xmlns:a16="http://schemas.microsoft.com/office/drawing/2014/main" id="{4094E0FB-02A4-4788-926D-D11D244BD603}"/>
                  </a:ext>
                </a:extLst>
              </p:cNvPr>
              <p:cNvSpPr txBox="1"/>
              <p:nvPr/>
            </p:nvSpPr>
            <p:spPr>
              <a:xfrm>
                <a:off x="2861717" y="2396283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0070C0"/>
                    </a:solidFill>
                  </a:rPr>
                  <a:t>C</a:t>
                </a:r>
              </a:p>
            </p:txBody>
          </p:sp>
          <p:sp>
            <p:nvSpPr>
              <p:cNvPr id="85" name="Textfeld 84">
                <a:extLst>
                  <a:ext uri="{FF2B5EF4-FFF2-40B4-BE49-F238E27FC236}">
                    <a16:creationId xmlns="" xmlns:a16="http://schemas.microsoft.com/office/drawing/2014/main" id="{F0DBC33B-404D-4C0C-BC8A-C6C465C78E0C}"/>
                  </a:ext>
                </a:extLst>
              </p:cNvPr>
              <p:cNvSpPr txBox="1"/>
              <p:nvPr/>
            </p:nvSpPr>
            <p:spPr>
              <a:xfrm>
                <a:off x="1849577" y="438663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FC000"/>
                    </a:solidFill>
                  </a:rPr>
                  <a:t>1</a:t>
                </a:r>
              </a:p>
            </p:txBody>
          </p:sp>
          <p:sp>
            <p:nvSpPr>
              <p:cNvPr id="86" name="Textfeld 85">
                <a:extLst>
                  <a:ext uri="{FF2B5EF4-FFF2-40B4-BE49-F238E27FC236}">
                    <a16:creationId xmlns="" xmlns:a16="http://schemas.microsoft.com/office/drawing/2014/main" id="{3B3E4C61-CD04-4F13-8F22-BF4F3A802BDD}"/>
                  </a:ext>
                </a:extLst>
              </p:cNvPr>
              <p:cNvSpPr txBox="1"/>
              <p:nvPr/>
            </p:nvSpPr>
            <p:spPr>
              <a:xfrm>
                <a:off x="2892354" y="438662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FC000"/>
                    </a:solidFill>
                  </a:rPr>
                  <a:t>2</a:t>
                </a:r>
              </a:p>
            </p:txBody>
          </p:sp>
          <p:sp>
            <p:nvSpPr>
              <p:cNvPr id="87" name="Textfeld 86">
                <a:extLst>
                  <a:ext uri="{FF2B5EF4-FFF2-40B4-BE49-F238E27FC236}">
                    <a16:creationId xmlns="" xmlns:a16="http://schemas.microsoft.com/office/drawing/2014/main" id="{16E7A3FA-6126-4701-AEF3-546D585BF245}"/>
                  </a:ext>
                </a:extLst>
              </p:cNvPr>
              <p:cNvSpPr txBox="1"/>
              <p:nvPr/>
            </p:nvSpPr>
            <p:spPr>
              <a:xfrm>
                <a:off x="3940052" y="437545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FC000"/>
                    </a:solidFill>
                  </a:rPr>
                  <a:t>3</a:t>
                </a:r>
              </a:p>
            </p:txBody>
          </p:sp>
        </p:grpSp>
        <p:sp>
          <p:nvSpPr>
            <p:cNvPr id="63" name="Textfeld 62">
              <a:extLst>
                <a:ext uri="{FF2B5EF4-FFF2-40B4-BE49-F238E27FC236}">
                  <a16:creationId xmlns="" xmlns:a16="http://schemas.microsoft.com/office/drawing/2014/main" id="{56E2025A-3B4E-4A75-B13A-C102FB636F7B}"/>
                </a:ext>
              </a:extLst>
            </p:cNvPr>
            <p:cNvSpPr txBox="1"/>
            <p:nvPr/>
          </p:nvSpPr>
          <p:spPr>
            <a:xfrm>
              <a:off x="3908013" y="4161100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0.9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64" name="Textfeld 63">
              <a:extLst>
                <a:ext uri="{FF2B5EF4-FFF2-40B4-BE49-F238E27FC236}">
                  <a16:creationId xmlns="" xmlns:a16="http://schemas.microsoft.com/office/drawing/2014/main" id="{50A639F3-599E-4EFF-A163-A6E2A38266CB}"/>
                </a:ext>
              </a:extLst>
            </p:cNvPr>
            <p:cNvSpPr txBox="1"/>
            <p:nvPr/>
          </p:nvSpPr>
          <p:spPr>
            <a:xfrm>
              <a:off x="4340643" y="4524292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0.1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65" name="Textfeld 64">
              <a:extLst>
                <a:ext uri="{FF2B5EF4-FFF2-40B4-BE49-F238E27FC236}">
                  <a16:creationId xmlns="" xmlns:a16="http://schemas.microsoft.com/office/drawing/2014/main" id="{2EB529CA-2CD0-4914-A196-99C69AC91316}"/>
                </a:ext>
              </a:extLst>
            </p:cNvPr>
            <p:cNvSpPr txBox="1"/>
            <p:nvPr/>
          </p:nvSpPr>
          <p:spPr>
            <a:xfrm>
              <a:off x="4899427" y="4735681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0.0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66" name="Textfeld 65">
              <a:extLst>
                <a:ext uri="{FF2B5EF4-FFF2-40B4-BE49-F238E27FC236}">
                  <a16:creationId xmlns="" xmlns:a16="http://schemas.microsoft.com/office/drawing/2014/main" id="{FC4129A3-9792-4465-8C6F-E061F19C8F19}"/>
                </a:ext>
              </a:extLst>
            </p:cNvPr>
            <p:cNvSpPr txBox="1"/>
            <p:nvPr/>
          </p:nvSpPr>
          <p:spPr>
            <a:xfrm>
              <a:off x="7369182" y="4430142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0.1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67" name="Textfeld 66">
              <a:extLst>
                <a:ext uri="{FF2B5EF4-FFF2-40B4-BE49-F238E27FC236}">
                  <a16:creationId xmlns="" xmlns:a16="http://schemas.microsoft.com/office/drawing/2014/main" id="{CD85BFB9-427A-46B9-AED6-B5D07B2C3560}"/>
                </a:ext>
              </a:extLst>
            </p:cNvPr>
            <p:cNvSpPr txBox="1"/>
            <p:nvPr/>
          </p:nvSpPr>
          <p:spPr>
            <a:xfrm>
              <a:off x="6856830" y="4615830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0.8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68" name="Textfeld 67">
              <a:extLst>
                <a:ext uri="{FF2B5EF4-FFF2-40B4-BE49-F238E27FC236}">
                  <a16:creationId xmlns="" xmlns:a16="http://schemas.microsoft.com/office/drawing/2014/main" id="{2ED37295-927D-4706-9B12-CACD11D2CFAD}"/>
                </a:ext>
              </a:extLst>
            </p:cNvPr>
            <p:cNvSpPr txBox="1"/>
            <p:nvPr/>
          </p:nvSpPr>
          <p:spPr>
            <a:xfrm>
              <a:off x="6372129" y="4708958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0.1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="" xmlns:a16="http://schemas.microsoft.com/office/drawing/2014/main" id="{70228502-3CF5-404C-BA35-F70FA4D68AAC}"/>
                </a:ext>
              </a:extLst>
            </p:cNvPr>
            <p:cNvSpPr txBox="1"/>
            <p:nvPr/>
          </p:nvSpPr>
          <p:spPr>
            <a:xfrm>
              <a:off x="4581115" y="5216372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0.0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70" name="Textfeld 69">
              <a:extLst>
                <a:ext uri="{FF2B5EF4-FFF2-40B4-BE49-F238E27FC236}">
                  <a16:creationId xmlns="" xmlns:a16="http://schemas.microsoft.com/office/drawing/2014/main" id="{0428B215-3F8D-46A9-9516-4E827522838F}"/>
                </a:ext>
              </a:extLst>
            </p:cNvPr>
            <p:cNvSpPr txBox="1"/>
            <p:nvPr/>
          </p:nvSpPr>
          <p:spPr>
            <a:xfrm>
              <a:off x="5548585" y="4895464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0.1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71" name="Textfeld 70">
              <a:extLst>
                <a:ext uri="{FF2B5EF4-FFF2-40B4-BE49-F238E27FC236}">
                  <a16:creationId xmlns="" xmlns:a16="http://schemas.microsoft.com/office/drawing/2014/main" id="{7EA9BBDD-073D-415E-9BF6-2B2BACAC98E8}"/>
                </a:ext>
              </a:extLst>
            </p:cNvPr>
            <p:cNvSpPr txBox="1"/>
            <p:nvPr/>
          </p:nvSpPr>
          <p:spPr>
            <a:xfrm>
              <a:off x="6801068" y="5272177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0.9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887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E2F713F-7028-4AC9-90F8-AF9AEB86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 - </a:t>
            </a:r>
            <a:r>
              <a:rPr lang="de-DE" dirty="0" err="1"/>
              <a:t>Recreated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="" xmlns:a16="http://schemas.microsoft.com/office/drawing/2014/main" id="{BF0C93BE-7063-4F8C-9CD3-0991A614D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3037760"/>
            <a:ext cx="6172200" cy="782480"/>
          </a:xfrm>
        </p:spPr>
      </p:pic>
    </p:spTree>
    <p:extLst>
      <p:ext uri="{BB962C8B-B14F-4D97-AF65-F5344CB8AC3E}">
        <p14:creationId xmlns:p14="http://schemas.microsoft.com/office/powerpoint/2010/main" val="859005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D755DBD-A663-4420-A771-2D01D31A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1E0E8D1-F62E-40D2-83E1-89FB1C5D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Applying viterbi algorithm in real time case.</a:t>
            </a:r>
          </a:p>
          <a:p>
            <a:r>
              <a:rPr lang="de-DE" dirty="0"/>
              <a:t>We observe the relation between true state and hidden state.</a:t>
            </a:r>
          </a:p>
          <a:p>
            <a:r>
              <a:rPr lang="de-DE" dirty="0"/>
              <a:t>We also observe the downside of the algorithm.</a:t>
            </a:r>
          </a:p>
          <a:p>
            <a:r>
              <a:rPr lang="de-DE" dirty="0"/>
              <a:t>Student travelling between rooms.</a:t>
            </a:r>
          </a:p>
          <a:p>
            <a:r>
              <a:rPr lang="de-DE" dirty="0"/>
              <a:t>Use result for analyzing and reducing error.</a:t>
            </a:r>
          </a:p>
          <a:p>
            <a:r>
              <a:rPr lang="de-DE" smtClean="0"/>
              <a:t>Also helpful in reducing memory usage.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45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D755DBD-A663-4420-A771-2D01D31A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1E0E8D1-F62E-40D2-83E1-89FB1C5D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Applying viterbi algorithm in real time case.</a:t>
            </a:r>
          </a:p>
          <a:p>
            <a:r>
              <a:rPr lang="de-DE" dirty="0" smtClean="0"/>
              <a:t>We observe the relation between true state and hidden state.</a:t>
            </a:r>
          </a:p>
          <a:p>
            <a:r>
              <a:rPr lang="de-DE" dirty="0" smtClean="0"/>
              <a:t>We also observe the downside of the algorithm.</a:t>
            </a:r>
          </a:p>
          <a:p>
            <a:r>
              <a:rPr lang="de-DE" dirty="0" smtClean="0"/>
              <a:t>Student travelling between rooms.</a:t>
            </a:r>
          </a:p>
          <a:p>
            <a:r>
              <a:rPr lang="de-DE" dirty="0" smtClean="0"/>
              <a:t>Use result for analyzing and reducing error.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="" xmlns:a16="http://schemas.microsoft.com/office/drawing/2014/main" id="{BF0C93BE-7063-4F8C-9CD3-0991A614D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640" y="4149080"/>
            <a:ext cx="632646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211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4D715BF-EC4A-48A9-86C6-952686D0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0898"/>
            <a:ext cx="6858000" cy="704850"/>
          </a:xfrm>
        </p:spPr>
        <p:txBody>
          <a:bodyPr/>
          <a:lstStyle/>
          <a:p>
            <a:pPr algn="ctr"/>
            <a:r>
              <a:rPr lang="de-DE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9086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A87722E-9715-4C53-97F2-E7091B4F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910724A6-69EF-4812-8F3A-12CFD663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Pseudo Code: kontext.fraunhofer.de/</a:t>
            </a:r>
            <a:r>
              <a:rPr lang="de-DE" dirty="0" err="1"/>
              <a:t>haenelt</a:t>
            </a:r>
            <a:r>
              <a:rPr lang="de-DE" dirty="0"/>
              <a:t>/</a:t>
            </a:r>
            <a:r>
              <a:rPr lang="de-DE" dirty="0" err="1"/>
              <a:t>kurs</a:t>
            </a:r>
            <a:r>
              <a:rPr lang="de-DE" dirty="0"/>
              <a:t>/</a:t>
            </a:r>
            <a:r>
              <a:rPr lang="de-DE" dirty="0" err="1"/>
              <a:t>folien</a:t>
            </a:r>
            <a:r>
              <a:rPr lang="de-DE" dirty="0"/>
              <a:t>/Haenelt_Viterbi-Algorithmus.pdf</a:t>
            </a:r>
          </a:p>
          <a:p>
            <a:r>
              <a:rPr lang="de-DE" dirty="0" err="1"/>
              <a:t>Used</a:t>
            </a:r>
            <a:r>
              <a:rPr lang="de-DE" dirty="0"/>
              <a:t> Images: </a:t>
            </a:r>
            <a:r>
              <a:rPr lang="de-DE" dirty="0">
                <a:hlinkClick r:id="rId2"/>
              </a:rPr>
              <a:t>https://forschung.bissantz.de/hidden-markov-modelle-so-bekommt-man-zustaende</a:t>
            </a:r>
            <a:endParaRPr lang="de-DE" dirty="0"/>
          </a:p>
          <a:p>
            <a:r>
              <a:rPr lang="de-DE" dirty="0"/>
              <a:t>[1] </a:t>
            </a:r>
            <a:r>
              <a:rPr lang="de-DE" dirty="0">
                <a:hlinkClick r:id="rId3"/>
              </a:rPr>
              <a:t>https://de.wikipedia.org/wiki/Viterbi-Algorithmus</a:t>
            </a:r>
            <a:r>
              <a:rPr lang="de-DE" dirty="0"/>
              <a:t>, 2018.</a:t>
            </a:r>
          </a:p>
          <a:p>
            <a:r>
              <a:rPr lang="en-US" dirty="0"/>
              <a:t>[2] S. </a:t>
            </a:r>
            <a:r>
              <a:rPr lang="en-US" dirty="0" err="1"/>
              <a:t>Alhaidari</a:t>
            </a:r>
            <a:r>
              <a:rPr lang="en-US" dirty="0"/>
              <a:t> and M. </a:t>
            </a:r>
            <a:r>
              <a:rPr lang="en-US" dirty="0" err="1"/>
              <a:t>Zohdy</a:t>
            </a:r>
            <a:r>
              <a:rPr lang="en-US" dirty="0"/>
              <a:t>. Network anomaly detection using two-dimensional hidden </a:t>
            </a:r>
            <a:r>
              <a:rPr lang="en-US" dirty="0" err="1"/>
              <a:t>markov</a:t>
            </a:r>
            <a:r>
              <a:rPr lang="en-US" dirty="0"/>
              <a:t> model based </a:t>
            </a:r>
            <a:r>
              <a:rPr lang="de-DE" dirty="0" err="1"/>
              <a:t>viterbi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. April 2019.</a:t>
            </a:r>
          </a:p>
          <a:p>
            <a:r>
              <a:rPr lang="de-DE" dirty="0"/>
              <a:t>[3] A. R. </a:t>
            </a:r>
            <a:r>
              <a:rPr lang="de-DE" dirty="0" err="1"/>
              <a:t>Arsadjaja</a:t>
            </a:r>
            <a:r>
              <a:rPr lang="de-DE" dirty="0"/>
              <a:t> and A. I. </a:t>
            </a:r>
            <a:r>
              <a:rPr lang="de-DE" dirty="0" err="1"/>
              <a:t>Kistijantoro</a:t>
            </a:r>
            <a:r>
              <a:rPr lang="de-DE" dirty="0"/>
              <a:t>. Online </a:t>
            </a:r>
            <a:r>
              <a:rPr lang="de-DE" dirty="0" err="1"/>
              <a:t>speech</a:t>
            </a:r>
            <a:r>
              <a:rPr lang="de-DE" dirty="0"/>
              <a:t> </a:t>
            </a:r>
            <a:r>
              <a:rPr lang="en-US" dirty="0"/>
              <a:t>decoding optimization strategy with </a:t>
            </a:r>
            <a:r>
              <a:rPr lang="en-US" dirty="0" err="1"/>
              <a:t>viterbi</a:t>
            </a:r>
            <a:r>
              <a:rPr lang="en-US" dirty="0"/>
              <a:t> algorithm on </a:t>
            </a:r>
            <a:r>
              <a:rPr lang="de-DE" dirty="0" err="1"/>
              <a:t>gpu</a:t>
            </a:r>
            <a:r>
              <a:rPr lang="de-DE" dirty="0"/>
              <a:t>. 2018.</a:t>
            </a:r>
          </a:p>
          <a:p>
            <a:r>
              <a:rPr lang="de-DE" dirty="0"/>
              <a:t>[4] J. </a:t>
            </a:r>
            <a:r>
              <a:rPr lang="de-DE" dirty="0" err="1"/>
              <a:t>Bobbin</a:t>
            </a:r>
            <a:r>
              <a:rPr lang="de-DE" dirty="0"/>
              <a:t>. An </a:t>
            </a:r>
            <a:r>
              <a:rPr lang="de-DE" dirty="0" err="1"/>
              <a:t>incremental</a:t>
            </a:r>
            <a:r>
              <a:rPr lang="de-DE" dirty="0"/>
              <a:t> </a:t>
            </a:r>
            <a:r>
              <a:rPr lang="de-DE" dirty="0" err="1"/>
              <a:t>viterbi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. 2017.</a:t>
            </a:r>
          </a:p>
          <a:p>
            <a:r>
              <a:rPr lang="de-DE" dirty="0"/>
              <a:t>[5] M. S. I. Chen Yuan and A. S. </a:t>
            </a:r>
            <a:r>
              <a:rPr lang="de-DE" dirty="0" err="1"/>
              <a:t>Khalsa</a:t>
            </a:r>
            <a:r>
              <a:rPr lang="de-DE" dirty="0"/>
              <a:t>. </a:t>
            </a:r>
            <a:r>
              <a:rPr lang="de-DE" dirty="0" err="1"/>
              <a:t>Modified</a:t>
            </a:r>
            <a:r>
              <a:rPr lang="de-DE" dirty="0"/>
              <a:t> </a:t>
            </a:r>
            <a:r>
              <a:rPr lang="de-DE" dirty="0" err="1"/>
              <a:t>viterbi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restoration</a:t>
            </a:r>
            <a:r>
              <a:rPr lang="de-DE" dirty="0"/>
              <a:t> </a:t>
            </a:r>
            <a:r>
              <a:rPr lang="de-DE" dirty="0" err="1"/>
              <a:t>strategy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 </a:t>
            </a:r>
            <a:r>
              <a:rPr lang="de-DE" dirty="0" err="1"/>
              <a:t>resiliency</a:t>
            </a:r>
            <a:r>
              <a:rPr lang="de-DE" dirty="0"/>
              <a:t>. 2017.</a:t>
            </a:r>
          </a:p>
        </p:txBody>
      </p:sp>
    </p:spTree>
    <p:extLst>
      <p:ext uri="{BB962C8B-B14F-4D97-AF65-F5344CB8AC3E}">
        <p14:creationId xmlns:p14="http://schemas.microsoft.com/office/powerpoint/2010/main" val="3161120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C81B633-1F3F-4B0D-A2A6-4A402FFC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AF529F0-C95C-41D2-A2D6-6ADD620B8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[6] G. C. D. Hernando, V. </a:t>
            </a:r>
            <a:r>
              <a:rPr lang="de-DE" dirty="0" err="1"/>
              <a:t>Crespi</a:t>
            </a:r>
            <a:r>
              <a:rPr lang="de-DE" dirty="0"/>
              <a:t>.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en-US" dirty="0"/>
              <a:t>the hidden </a:t>
            </a:r>
            <a:r>
              <a:rPr lang="en-US" dirty="0" err="1"/>
              <a:t>markov</a:t>
            </a:r>
            <a:r>
              <a:rPr lang="en-US" dirty="0"/>
              <a:t> model entropy for a given observation </a:t>
            </a:r>
            <a:r>
              <a:rPr lang="de-DE" dirty="0" err="1"/>
              <a:t>sequence</a:t>
            </a:r>
            <a:r>
              <a:rPr lang="de-DE" dirty="0"/>
              <a:t>. June 2005.</a:t>
            </a:r>
          </a:p>
          <a:p>
            <a:r>
              <a:rPr lang="en-US" dirty="0"/>
              <a:t>[7] G. Forney. The </a:t>
            </a:r>
            <a:r>
              <a:rPr lang="en-US" dirty="0" err="1"/>
              <a:t>viterbi</a:t>
            </a:r>
            <a:r>
              <a:rPr lang="en-US" dirty="0"/>
              <a:t> algorithm. 1973.</a:t>
            </a:r>
          </a:p>
          <a:p>
            <a:r>
              <a:rPr lang="de-DE" dirty="0"/>
              <a:t>[8] B. . C. GmbH. Hidden-</a:t>
            </a:r>
            <a:r>
              <a:rPr lang="de-DE" dirty="0" err="1"/>
              <a:t>markov</a:t>
            </a:r>
            <a:r>
              <a:rPr lang="de-DE" dirty="0"/>
              <a:t>-modelle: So bekommt man Zustände! </a:t>
            </a:r>
            <a:r>
              <a:rPr lang="de-DE" dirty="0" err="1"/>
              <a:t>December</a:t>
            </a:r>
            <a:r>
              <a:rPr lang="de-DE" dirty="0"/>
              <a:t> 2014.</a:t>
            </a:r>
          </a:p>
          <a:p>
            <a:r>
              <a:rPr lang="en-US" dirty="0"/>
              <a:t>[9] K. M. </a:t>
            </a:r>
            <a:r>
              <a:rPr lang="en-US" dirty="0" err="1"/>
              <a:t>Kilavo</a:t>
            </a:r>
            <a:r>
              <a:rPr lang="en-US" dirty="0"/>
              <a:t> Hassan and S. I. </a:t>
            </a:r>
            <a:r>
              <a:rPr lang="en-US" dirty="0" err="1"/>
              <a:t>Mrutu</a:t>
            </a:r>
            <a:r>
              <a:rPr lang="en-US" dirty="0"/>
              <a:t>. Performance of soft </a:t>
            </a:r>
            <a:r>
              <a:rPr lang="en-US" dirty="0" err="1"/>
              <a:t>viterbi</a:t>
            </a:r>
            <a:r>
              <a:rPr lang="en-US" dirty="0"/>
              <a:t> decoder enhanced with non-transmittable codewords for storage media. ELECTRICAL and ELECTRONIC </a:t>
            </a:r>
            <a:r>
              <a:rPr lang="de-DE" dirty="0"/>
              <a:t>ENGINEERING, 2018.</a:t>
            </a:r>
          </a:p>
          <a:p>
            <a:r>
              <a:rPr lang="en-US" dirty="0"/>
              <a:t>[10] E. G. S.-T. lecture WS 2012/13 </a:t>
            </a:r>
            <a:r>
              <a:rPr lang="en-US" dirty="0" err="1"/>
              <a:t>Universitity</a:t>
            </a:r>
            <a:r>
              <a:rPr lang="en-US" dirty="0"/>
              <a:t> in Jena. </a:t>
            </a:r>
            <a:r>
              <a:rPr lang="de-DE" dirty="0"/>
              <a:t>Chapter 5 Slide 39 ff. www.minet.uni-jena.de/fakultaet/schukat/MAS/Scriptum/lect05-HMM.pdf, 2019.</a:t>
            </a:r>
          </a:p>
          <a:p>
            <a:r>
              <a:rPr lang="en-US" dirty="0"/>
              <a:t>[11] J. H. </a:t>
            </a:r>
            <a:r>
              <a:rPr lang="en-US" dirty="0" err="1"/>
              <a:t>Ritendra</a:t>
            </a:r>
            <a:r>
              <a:rPr lang="en-US" dirty="0"/>
              <a:t> Datta and B. Ray. On efficient Viterbi </a:t>
            </a:r>
            <a:r>
              <a:rPr lang="da-DK" dirty="0"/>
              <a:t>decoding for hidden semi-markov models. December </a:t>
            </a:r>
            <a:r>
              <a:rPr lang="de-DE" dirty="0"/>
              <a:t>2008.</a:t>
            </a:r>
          </a:p>
          <a:p>
            <a:r>
              <a:rPr lang="en-US" dirty="0"/>
              <a:t>[12] S. Singhal and M. Gilani. https://www.eetimes.com/</a:t>
            </a:r>
            <a:r>
              <a:rPr lang="de-DE" dirty="0" err="1"/>
              <a:t>document.asp?doc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=1277544#, 2002.</a:t>
            </a:r>
          </a:p>
        </p:txBody>
      </p:sp>
    </p:spTree>
    <p:extLst>
      <p:ext uri="{BB962C8B-B14F-4D97-AF65-F5344CB8AC3E}">
        <p14:creationId xmlns:p14="http://schemas.microsoft.com/office/powerpoint/2010/main" val="2596826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3D57E58-5B3C-4147-930F-60B33315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2D41C32-A4F2-49DF-A3A2-1E2B4D27E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[13] R. Yazdani, A. Segura, J.-M. Arnau, and A. Gonz´alez. </a:t>
            </a:r>
            <a:r>
              <a:rPr lang="en-US" dirty="0"/>
              <a:t>Low-power automatic speech recognition through a mobile </a:t>
            </a:r>
            <a:r>
              <a:rPr lang="it-IT" dirty="0" err="1"/>
              <a:t>gpu</a:t>
            </a:r>
            <a:r>
              <a:rPr lang="it-IT" dirty="0"/>
              <a:t> and a </a:t>
            </a:r>
            <a:r>
              <a:rPr lang="it-IT" dirty="0" err="1"/>
              <a:t>viterbi</a:t>
            </a:r>
            <a:r>
              <a:rPr lang="it-IT" dirty="0"/>
              <a:t> </a:t>
            </a:r>
            <a:r>
              <a:rPr lang="it-IT" dirty="0" err="1"/>
              <a:t>accelerator</a:t>
            </a:r>
            <a:r>
              <a:rPr lang="it-IT" dirty="0"/>
              <a:t>. 2017.</a:t>
            </a:r>
          </a:p>
          <a:p>
            <a:r>
              <a:rPr lang="en-US" dirty="0"/>
              <a:t>[14] G. Yin and D. Bruckner. Data analyzing and daily activity learning with hidden </a:t>
            </a:r>
            <a:r>
              <a:rPr lang="en-US" dirty="0" err="1"/>
              <a:t>markov</a:t>
            </a:r>
            <a:r>
              <a:rPr lang="en-US" dirty="0"/>
              <a:t> model. November 2010.</a:t>
            </a:r>
          </a:p>
          <a:p>
            <a:r>
              <a:rPr lang="en-US" dirty="0"/>
              <a:t>[15] </a:t>
            </a:r>
            <a:r>
              <a:rPr lang="de-DE" dirty="0"/>
              <a:t>https://www.youtube.com/watch?v=6JVqutwtzmo.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667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67C9858-73FF-4458-8DA0-AB792361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2E1A5DA-CE58-41DA-8BD7-1DC4FB3B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  <a:p>
            <a:r>
              <a:rPr lang="de-DE" dirty="0" err="1"/>
              <a:t>Viterbi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r>
              <a:rPr lang="de-DE" dirty="0"/>
              <a:t>Experiment</a:t>
            </a:r>
          </a:p>
          <a:p>
            <a:r>
              <a:rPr lang="de-DE" dirty="0"/>
              <a:t>Summary</a:t>
            </a:r>
          </a:p>
          <a:p>
            <a:r>
              <a:rPr lang="de-DE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3857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8E71454-CBBF-49A1-8E2C-236A3FD5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27A59D6-0492-471B-93EA-BA442B90F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/>
          <a:lstStyle/>
          <a:p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recreate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sequences</a:t>
            </a:r>
            <a:endParaRPr lang="de-DE" dirty="0"/>
          </a:p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student</a:t>
            </a:r>
            <a:r>
              <a:rPr lang="de-DE" dirty="0"/>
              <a:t> </a:t>
            </a:r>
            <a:r>
              <a:rPr lang="de-DE" dirty="0" err="1"/>
              <a:t>travels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rooms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="" xmlns:a16="http://schemas.microsoft.com/office/drawing/2014/main" id="{246DF048-FB07-44FE-8C33-8F8CC33B5600}"/>
              </a:ext>
            </a:extLst>
          </p:cNvPr>
          <p:cNvGrpSpPr/>
          <p:nvPr/>
        </p:nvGrpSpPr>
        <p:grpSpPr>
          <a:xfrm>
            <a:off x="2987825" y="2739957"/>
            <a:ext cx="2808312" cy="2755331"/>
            <a:chOff x="6787848" y="1232755"/>
            <a:chExt cx="3023475" cy="3059614"/>
          </a:xfrm>
        </p:grpSpPr>
        <p:pic>
          <p:nvPicPr>
            <p:cNvPr id="8" name="Grafik 7">
              <a:extLst>
                <a:ext uri="{FF2B5EF4-FFF2-40B4-BE49-F238E27FC236}">
                  <a16:creationId xmlns="" xmlns:a16="http://schemas.microsoft.com/office/drawing/2014/main" id="{E40D74BA-F209-48C7-B2C8-6322DF3CF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7848" y="1631660"/>
              <a:ext cx="3023475" cy="2389709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="" xmlns:a16="http://schemas.microsoft.com/office/drawing/2014/main" id="{0D00C17D-28EB-44A3-AE95-31F2CEFF2949}"/>
                </a:ext>
              </a:extLst>
            </p:cNvPr>
            <p:cNvSpPr txBox="1"/>
            <p:nvPr/>
          </p:nvSpPr>
          <p:spPr>
            <a:xfrm>
              <a:off x="7299535" y="194766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chemeClr val="accent6"/>
                  </a:solidFill>
                </a:rPr>
                <a:t>A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="" xmlns:a16="http://schemas.microsoft.com/office/drawing/2014/main" id="{2FA82B56-D26C-4515-B573-AA64E2876E5A}"/>
                </a:ext>
              </a:extLst>
            </p:cNvPr>
            <p:cNvSpPr txBox="1"/>
            <p:nvPr/>
          </p:nvSpPr>
          <p:spPr>
            <a:xfrm>
              <a:off x="8858741" y="192465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="" xmlns:a16="http://schemas.microsoft.com/office/drawing/2014/main" id="{BD949B2E-D3F3-4826-B139-400B3F33E186}"/>
                </a:ext>
              </a:extLst>
            </p:cNvPr>
            <p:cNvSpPr txBox="1"/>
            <p:nvPr/>
          </p:nvSpPr>
          <p:spPr>
            <a:xfrm>
              <a:off x="8081196" y="3208743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rgbClr val="0070C0"/>
                  </a:solidFill>
                </a:rPr>
                <a:t>C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="" xmlns:a16="http://schemas.microsoft.com/office/drawing/2014/main" id="{CAE83730-9692-48AB-9C36-C525E1F12148}"/>
                </a:ext>
              </a:extLst>
            </p:cNvPr>
            <p:cNvSpPr txBox="1"/>
            <p:nvPr/>
          </p:nvSpPr>
          <p:spPr>
            <a:xfrm>
              <a:off x="6993191" y="1262328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b="1" baseline="-25000" dirty="0">
                  <a:solidFill>
                    <a:schemeClr val="accent6"/>
                  </a:solidFill>
                </a:rPr>
                <a:t>AA</a:t>
              </a:r>
              <a:endParaRPr lang="de-DE" b="1" dirty="0">
                <a:solidFill>
                  <a:schemeClr val="accent6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="" xmlns:a16="http://schemas.microsoft.com/office/drawing/2014/main" id="{A9B9BE2A-9896-4D4C-B9E4-467C7E45C692}"/>
                </a:ext>
              </a:extLst>
            </p:cNvPr>
            <p:cNvSpPr txBox="1"/>
            <p:nvPr/>
          </p:nvSpPr>
          <p:spPr>
            <a:xfrm>
              <a:off x="8026694" y="1413261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b="1" baseline="-25000" dirty="0">
                  <a:solidFill>
                    <a:schemeClr val="accent6"/>
                  </a:solidFill>
                </a:rPr>
                <a:t>A</a:t>
              </a:r>
              <a:r>
                <a:rPr lang="de-DE" b="1" baseline="-25000" dirty="0">
                  <a:solidFill>
                    <a:srgbClr val="FF0000"/>
                  </a:solidFill>
                </a:rPr>
                <a:t>B</a:t>
              </a:r>
              <a:endParaRPr lang="de-DE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="" xmlns:a16="http://schemas.microsoft.com/office/drawing/2014/main" id="{4A4CFC91-0157-4235-9C35-FDBBBBED027D}"/>
                </a:ext>
              </a:extLst>
            </p:cNvPr>
            <p:cNvSpPr txBox="1"/>
            <p:nvPr/>
          </p:nvSpPr>
          <p:spPr>
            <a:xfrm>
              <a:off x="7814003" y="2436961"/>
              <a:ext cx="471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b="1" baseline="-25000" dirty="0">
                  <a:solidFill>
                    <a:schemeClr val="accent6"/>
                  </a:solidFill>
                </a:rPr>
                <a:t>A</a:t>
              </a:r>
              <a:r>
                <a:rPr lang="de-DE" b="1" baseline="-25000" dirty="0">
                  <a:solidFill>
                    <a:srgbClr val="0070C0"/>
                  </a:solidFill>
                </a:rPr>
                <a:t>C</a:t>
              </a:r>
              <a:endParaRPr lang="de-DE" b="1" dirty="0">
                <a:solidFill>
                  <a:srgbClr val="0070C0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="" xmlns:a16="http://schemas.microsoft.com/office/drawing/2014/main" id="{5CECCD2B-84AF-41F8-AADC-C3049B5284B5}"/>
                </a:ext>
              </a:extLst>
            </p:cNvPr>
            <p:cNvSpPr txBox="1"/>
            <p:nvPr/>
          </p:nvSpPr>
          <p:spPr>
            <a:xfrm>
              <a:off x="8081196" y="2095389"/>
              <a:ext cx="476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b="1" baseline="-25000" dirty="0">
                  <a:solidFill>
                    <a:srgbClr val="FF0000"/>
                  </a:solidFill>
                </a:rPr>
                <a:t>B</a:t>
              </a:r>
              <a:r>
                <a:rPr lang="de-DE" b="1" baseline="-25000" dirty="0">
                  <a:solidFill>
                    <a:schemeClr val="accent6"/>
                  </a:solidFill>
                </a:rPr>
                <a:t>A</a:t>
              </a:r>
              <a:endParaRPr lang="de-DE" b="1" dirty="0">
                <a:solidFill>
                  <a:schemeClr val="accent6"/>
                </a:solidFill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="" xmlns:a16="http://schemas.microsoft.com/office/drawing/2014/main" id="{C1B18C82-1E7E-4ED4-95F8-F951FA0F8604}"/>
                </a:ext>
              </a:extLst>
            </p:cNvPr>
            <p:cNvSpPr txBox="1"/>
            <p:nvPr/>
          </p:nvSpPr>
          <p:spPr>
            <a:xfrm>
              <a:off x="9176393" y="1232755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b="1" baseline="-25000" dirty="0">
                  <a:solidFill>
                    <a:srgbClr val="FF0000"/>
                  </a:solidFill>
                </a:rPr>
                <a:t>BB</a:t>
              </a:r>
              <a:endParaRPr lang="de-DE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="" xmlns:a16="http://schemas.microsoft.com/office/drawing/2014/main" id="{E6CAE7D7-CE62-42BE-9D34-1EDBC18FA820}"/>
                </a:ext>
              </a:extLst>
            </p:cNvPr>
            <p:cNvSpPr txBox="1"/>
            <p:nvPr/>
          </p:nvSpPr>
          <p:spPr>
            <a:xfrm>
              <a:off x="7034625" y="292116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b="1" baseline="-25000" dirty="0">
                  <a:solidFill>
                    <a:srgbClr val="0070C0"/>
                  </a:solidFill>
                </a:rPr>
                <a:t>C</a:t>
              </a:r>
              <a:r>
                <a:rPr lang="de-DE" b="1" baseline="-25000" dirty="0">
                  <a:solidFill>
                    <a:schemeClr val="accent6"/>
                  </a:solidFill>
                </a:rPr>
                <a:t>A</a:t>
              </a:r>
              <a:endParaRPr lang="de-DE" b="1" dirty="0">
                <a:solidFill>
                  <a:schemeClr val="accent6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="" xmlns:a16="http://schemas.microsoft.com/office/drawing/2014/main" id="{D76FE5BB-B05F-40CE-988F-4C3B375FB70B}"/>
                </a:ext>
              </a:extLst>
            </p:cNvPr>
            <p:cNvSpPr txBox="1"/>
            <p:nvPr/>
          </p:nvSpPr>
          <p:spPr>
            <a:xfrm>
              <a:off x="8947805" y="301896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b="1" baseline="-25000" dirty="0">
                  <a:solidFill>
                    <a:srgbClr val="0070C0"/>
                  </a:solidFill>
                </a:rPr>
                <a:t>C</a:t>
              </a:r>
              <a:r>
                <a:rPr lang="de-DE" b="1" baseline="-25000" dirty="0">
                  <a:solidFill>
                    <a:srgbClr val="FF0000"/>
                  </a:solidFill>
                </a:rPr>
                <a:t>B</a:t>
              </a:r>
              <a:endParaRPr lang="de-DE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="" xmlns:a16="http://schemas.microsoft.com/office/drawing/2014/main" id="{21E06C95-276B-4A32-BAC5-E375A34AD8E7}"/>
                </a:ext>
              </a:extLst>
            </p:cNvPr>
            <p:cNvSpPr txBox="1"/>
            <p:nvPr/>
          </p:nvSpPr>
          <p:spPr>
            <a:xfrm>
              <a:off x="7739505" y="3923037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b="1" baseline="-25000" dirty="0">
                  <a:solidFill>
                    <a:srgbClr val="0070C0"/>
                  </a:solidFill>
                </a:rPr>
                <a:t>CC</a:t>
              </a:r>
              <a:endParaRPr lang="de-DE" b="1" dirty="0">
                <a:solidFill>
                  <a:srgbClr val="0070C0"/>
                </a:solidFill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="" xmlns:a16="http://schemas.microsoft.com/office/drawing/2014/main" id="{1D6EDF25-1E1B-4CD3-9F85-024C83FE2707}"/>
                </a:ext>
              </a:extLst>
            </p:cNvPr>
            <p:cNvSpPr txBox="1"/>
            <p:nvPr/>
          </p:nvSpPr>
          <p:spPr>
            <a:xfrm>
              <a:off x="8423871" y="2559118"/>
              <a:ext cx="471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b="1" baseline="-25000" dirty="0">
                  <a:solidFill>
                    <a:srgbClr val="FF0000"/>
                  </a:solidFill>
                </a:rPr>
                <a:t>B</a:t>
              </a:r>
              <a:r>
                <a:rPr lang="de-DE" b="1" baseline="-25000" dirty="0">
                  <a:solidFill>
                    <a:srgbClr val="0070C0"/>
                  </a:solidFill>
                </a:rPr>
                <a:t>C</a:t>
              </a:r>
              <a:endParaRPr lang="de-DE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="" xmlns:a16="http://schemas.microsoft.com/office/drawing/2014/main" id="{273504EB-F8A2-4971-8F0F-E80EE530F21C}"/>
              </a:ext>
            </a:extLst>
          </p:cNvPr>
          <p:cNvSpPr txBox="1"/>
          <p:nvPr/>
        </p:nvSpPr>
        <p:spPr>
          <a:xfrm>
            <a:off x="1654024" y="5645304"/>
            <a:ext cx="5590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</a:t>
            </a:r>
            <a:r>
              <a:rPr lang="de-DE" baseline="-25000" dirty="0" err="1"/>
              <a:t>ij</a:t>
            </a:r>
            <a:r>
              <a:rPr lang="de-DE" baseline="-25000" dirty="0"/>
              <a:t> </a:t>
            </a:r>
            <a:r>
              <a:rPr lang="de-DE" dirty="0"/>
              <a:t>: </a:t>
            </a:r>
            <a:r>
              <a:rPr lang="de-DE" dirty="0" err="1"/>
              <a:t>transition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endParaRPr lang="de-DE" dirty="0"/>
          </a:p>
          <a:p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="" xmlns:a16="http://schemas.microsoft.com/office/drawing/2014/main" id="{18D0938C-4681-41B5-B964-0081E51E1C21}"/>
              </a:ext>
            </a:extLst>
          </p:cNvPr>
          <p:cNvSpPr txBox="1"/>
          <p:nvPr/>
        </p:nvSpPr>
        <p:spPr>
          <a:xfrm>
            <a:off x="3582091" y="241898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Marcov</a:t>
            </a:r>
            <a:r>
              <a:rPr lang="de-DE" dirty="0"/>
              <a:t> </a:t>
            </a:r>
            <a:r>
              <a:rPr lang="de-DE" dirty="0" err="1"/>
              <a:t>chain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531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D2FE6F5-476F-4903-82E5-3CC70AA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– HMM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6B3A61A9-A548-4B20-BD8F-CC9A8DF60394}"/>
              </a:ext>
            </a:extLst>
          </p:cNvPr>
          <p:cNvSpPr/>
          <p:nvPr/>
        </p:nvSpPr>
        <p:spPr>
          <a:xfrm>
            <a:off x="539552" y="141277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State </a:t>
            </a:r>
            <a:r>
              <a:rPr lang="de-DE" dirty="0" err="1"/>
              <a:t>space</a:t>
            </a:r>
            <a:r>
              <a:rPr lang="de-DE" dirty="0"/>
              <a:t> S={A, B, C}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Initial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Transition </a:t>
            </a:r>
            <a:r>
              <a:rPr lang="de-DE" dirty="0" err="1"/>
              <a:t>matrix</a:t>
            </a:r>
            <a:r>
              <a:rPr lang="de-DE" dirty="0"/>
              <a:t> A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transition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true</a:t>
            </a:r>
            <a:r>
              <a:rPr lang="de-DE" dirty="0"/>
              <a:t> </a:t>
            </a:r>
            <a:r>
              <a:rPr lang="de-DE" dirty="0" err="1"/>
              <a:t>states</a:t>
            </a:r>
            <a:endParaRPr lang="de-DE" dirty="0"/>
          </a:p>
        </p:txBody>
      </p:sp>
      <p:grpSp>
        <p:nvGrpSpPr>
          <p:cNvPr id="16" name="Gruppieren 15">
            <a:extLst>
              <a:ext uri="{FF2B5EF4-FFF2-40B4-BE49-F238E27FC236}">
                <a16:creationId xmlns="" xmlns:a16="http://schemas.microsoft.com/office/drawing/2014/main" id="{875A4845-2494-4E00-9FBF-1CD1ED8432D1}"/>
              </a:ext>
            </a:extLst>
          </p:cNvPr>
          <p:cNvGrpSpPr/>
          <p:nvPr/>
        </p:nvGrpSpPr>
        <p:grpSpPr>
          <a:xfrm>
            <a:off x="5592299" y="1340768"/>
            <a:ext cx="3023475" cy="3059614"/>
            <a:chOff x="6787848" y="1232755"/>
            <a:chExt cx="3023475" cy="3059614"/>
          </a:xfrm>
        </p:grpSpPr>
        <p:pic>
          <p:nvPicPr>
            <p:cNvPr id="17" name="Grafik 16">
              <a:extLst>
                <a:ext uri="{FF2B5EF4-FFF2-40B4-BE49-F238E27FC236}">
                  <a16:creationId xmlns="" xmlns:a16="http://schemas.microsoft.com/office/drawing/2014/main" id="{1AE1E90C-9E1F-4C41-95C0-F2A4A3F53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7848" y="1631660"/>
              <a:ext cx="3023475" cy="2389709"/>
            </a:xfrm>
            <a:prstGeom prst="rect">
              <a:avLst/>
            </a:prstGeom>
          </p:spPr>
        </p:pic>
        <p:sp>
          <p:nvSpPr>
            <p:cNvPr id="18" name="Textfeld 17">
              <a:extLst>
                <a:ext uri="{FF2B5EF4-FFF2-40B4-BE49-F238E27FC236}">
                  <a16:creationId xmlns="" xmlns:a16="http://schemas.microsoft.com/office/drawing/2014/main" id="{6B9D1358-E84F-4ED7-AB5A-7D1BDC97C2D4}"/>
                </a:ext>
              </a:extLst>
            </p:cNvPr>
            <p:cNvSpPr txBox="1"/>
            <p:nvPr/>
          </p:nvSpPr>
          <p:spPr>
            <a:xfrm>
              <a:off x="7299535" y="194766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chemeClr val="accent6"/>
                  </a:solidFill>
                </a:rPr>
                <a:t>A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="" xmlns:a16="http://schemas.microsoft.com/office/drawing/2014/main" id="{3C7BC8D8-2F9A-4D54-98DB-B63C9C8C8A90}"/>
                </a:ext>
              </a:extLst>
            </p:cNvPr>
            <p:cNvSpPr txBox="1"/>
            <p:nvPr/>
          </p:nvSpPr>
          <p:spPr>
            <a:xfrm>
              <a:off x="8858741" y="192465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="" xmlns:a16="http://schemas.microsoft.com/office/drawing/2014/main" id="{0C935B19-286E-462C-975B-ED41E6F56E53}"/>
                </a:ext>
              </a:extLst>
            </p:cNvPr>
            <p:cNvSpPr txBox="1"/>
            <p:nvPr/>
          </p:nvSpPr>
          <p:spPr>
            <a:xfrm>
              <a:off x="8081196" y="3208743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rgbClr val="0070C0"/>
                  </a:solidFill>
                </a:rPr>
                <a:t>C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="" xmlns:a16="http://schemas.microsoft.com/office/drawing/2014/main" id="{F4FB9813-C43D-411B-9E3F-0BE1C62470F9}"/>
                </a:ext>
              </a:extLst>
            </p:cNvPr>
            <p:cNvSpPr txBox="1"/>
            <p:nvPr/>
          </p:nvSpPr>
          <p:spPr>
            <a:xfrm>
              <a:off x="6993191" y="1262328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b="1" baseline="-25000" dirty="0">
                  <a:solidFill>
                    <a:schemeClr val="accent6"/>
                  </a:solidFill>
                </a:rPr>
                <a:t>AA</a:t>
              </a:r>
              <a:endParaRPr lang="de-DE" b="1" dirty="0">
                <a:solidFill>
                  <a:schemeClr val="accent6"/>
                </a:solidFill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="" xmlns:a16="http://schemas.microsoft.com/office/drawing/2014/main" id="{8C25B601-E6FA-4C93-A644-9A3D87B8A9E5}"/>
                </a:ext>
              </a:extLst>
            </p:cNvPr>
            <p:cNvSpPr txBox="1"/>
            <p:nvPr/>
          </p:nvSpPr>
          <p:spPr>
            <a:xfrm>
              <a:off x="8026694" y="1413261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b="1" baseline="-25000" dirty="0">
                  <a:solidFill>
                    <a:schemeClr val="accent6"/>
                  </a:solidFill>
                </a:rPr>
                <a:t>A</a:t>
              </a:r>
              <a:r>
                <a:rPr lang="de-DE" b="1" baseline="-25000" dirty="0">
                  <a:solidFill>
                    <a:srgbClr val="FF0000"/>
                  </a:solidFill>
                </a:rPr>
                <a:t>B</a:t>
              </a:r>
              <a:endParaRPr lang="de-DE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="" xmlns:a16="http://schemas.microsoft.com/office/drawing/2014/main" id="{44E73573-5DDB-4CA6-B20D-291E64895CBE}"/>
                </a:ext>
              </a:extLst>
            </p:cNvPr>
            <p:cNvSpPr txBox="1"/>
            <p:nvPr/>
          </p:nvSpPr>
          <p:spPr>
            <a:xfrm>
              <a:off x="7814003" y="2436961"/>
              <a:ext cx="471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b="1" baseline="-25000" dirty="0">
                  <a:solidFill>
                    <a:schemeClr val="accent6"/>
                  </a:solidFill>
                </a:rPr>
                <a:t>A</a:t>
              </a:r>
              <a:r>
                <a:rPr lang="de-DE" b="1" baseline="-25000" dirty="0">
                  <a:solidFill>
                    <a:srgbClr val="0070C0"/>
                  </a:solidFill>
                </a:rPr>
                <a:t>C</a:t>
              </a:r>
              <a:endParaRPr lang="de-DE" b="1" dirty="0">
                <a:solidFill>
                  <a:srgbClr val="0070C0"/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="" xmlns:a16="http://schemas.microsoft.com/office/drawing/2014/main" id="{B4345BAC-277B-4A09-BB32-C79129FB00CF}"/>
                </a:ext>
              </a:extLst>
            </p:cNvPr>
            <p:cNvSpPr txBox="1"/>
            <p:nvPr/>
          </p:nvSpPr>
          <p:spPr>
            <a:xfrm>
              <a:off x="8081196" y="2095389"/>
              <a:ext cx="476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b="1" baseline="-25000" dirty="0">
                  <a:solidFill>
                    <a:srgbClr val="FF0000"/>
                  </a:solidFill>
                </a:rPr>
                <a:t>B</a:t>
              </a:r>
              <a:r>
                <a:rPr lang="de-DE" b="1" baseline="-25000" dirty="0">
                  <a:solidFill>
                    <a:schemeClr val="accent6"/>
                  </a:solidFill>
                </a:rPr>
                <a:t>A</a:t>
              </a:r>
              <a:endParaRPr lang="de-DE" b="1" dirty="0">
                <a:solidFill>
                  <a:schemeClr val="accent6"/>
                </a:solidFill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="" xmlns:a16="http://schemas.microsoft.com/office/drawing/2014/main" id="{A070B62D-0CA8-45C5-916A-57122EBC8494}"/>
                </a:ext>
              </a:extLst>
            </p:cNvPr>
            <p:cNvSpPr txBox="1"/>
            <p:nvPr/>
          </p:nvSpPr>
          <p:spPr>
            <a:xfrm>
              <a:off x="9176393" y="1232755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b="1" baseline="-25000" dirty="0">
                  <a:solidFill>
                    <a:srgbClr val="FF0000"/>
                  </a:solidFill>
                </a:rPr>
                <a:t>BB</a:t>
              </a:r>
              <a:endParaRPr lang="de-DE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="" xmlns:a16="http://schemas.microsoft.com/office/drawing/2014/main" id="{AF4FC04D-3D2E-4749-A21D-00B533DAA57D}"/>
                </a:ext>
              </a:extLst>
            </p:cNvPr>
            <p:cNvSpPr txBox="1"/>
            <p:nvPr/>
          </p:nvSpPr>
          <p:spPr>
            <a:xfrm>
              <a:off x="7034625" y="292116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b="1" baseline="-25000" dirty="0">
                  <a:solidFill>
                    <a:srgbClr val="0070C0"/>
                  </a:solidFill>
                </a:rPr>
                <a:t>C</a:t>
              </a:r>
              <a:r>
                <a:rPr lang="de-DE" b="1" baseline="-25000" dirty="0">
                  <a:solidFill>
                    <a:schemeClr val="accent6"/>
                  </a:solidFill>
                </a:rPr>
                <a:t>A</a:t>
              </a:r>
              <a:endParaRPr lang="de-DE" b="1" dirty="0">
                <a:solidFill>
                  <a:schemeClr val="accent6"/>
                </a:solidFill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="" xmlns:a16="http://schemas.microsoft.com/office/drawing/2014/main" id="{6C5963A9-F9F7-4565-91AC-118D528D67BE}"/>
                </a:ext>
              </a:extLst>
            </p:cNvPr>
            <p:cNvSpPr txBox="1"/>
            <p:nvPr/>
          </p:nvSpPr>
          <p:spPr>
            <a:xfrm>
              <a:off x="8947805" y="301896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b="1" baseline="-25000" dirty="0">
                  <a:solidFill>
                    <a:srgbClr val="0070C0"/>
                  </a:solidFill>
                </a:rPr>
                <a:t>C</a:t>
              </a:r>
              <a:r>
                <a:rPr lang="de-DE" b="1" baseline="-25000" dirty="0">
                  <a:solidFill>
                    <a:srgbClr val="FF0000"/>
                  </a:solidFill>
                </a:rPr>
                <a:t>B</a:t>
              </a:r>
              <a:endParaRPr lang="de-DE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="" xmlns:a16="http://schemas.microsoft.com/office/drawing/2014/main" id="{29AB22E3-B2A9-4054-A628-9B143E1B52A1}"/>
                </a:ext>
              </a:extLst>
            </p:cNvPr>
            <p:cNvSpPr txBox="1"/>
            <p:nvPr/>
          </p:nvSpPr>
          <p:spPr>
            <a:xfrm>
              <a:off x="7739505" y="3923037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b="1" baseline="-25000" dirty="0">
                  <a:solidFill>
                    <a:srgbClr val="0070C0"/>
                  </a:solidFill>
                </a:rPr>
                <a:t>CC</a:t>
              </a:r>
              <a:endParaRPr lang="de-DE" b="1" dirty="0">
                <a:solidFill>
                  <a:srgbClr val="0070C0"/>
                </a:solidFill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="" xmlns:a16="http://schemas.microsoft.com/office/drawing/2014/main" id="{8D516A73-D714-4312-B531-2F82D0093460}"/>
                </a:ext>
              </a:extLst>
            </p:cNvPr>
            <p:cNvSpPr txBox="1"/>
            <p:nvPr/>
          </p:nvSpPr>
          <p:spPr>
            <a:xfrm>
              <a:off x="8423871" y="2559118"/>
              <a:ext cx="471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b="1" baseline="-25000" dirty="0">
                  <a:solidFill>
                    <a:srgbClr val="FF0000"/>
                  </a:solidFill>
                </a:rPr>
                <a:t>B</a:t>
              </a:r>
              <a:r>
                <a:rPr lang="de-DE" b="1" baseline="-25000" dirty="0">
                  <a:solidFill>
                    <a:srgbClr val="0070C0"/>
                  </a:solidFill>
                </a:rPr>
                <a:t>C</a:t>
              </a:r>
              <a:endParaRPr lang="de-DE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="" xmlns:a16="http://schemas.microsoft.com/office/drawing/2014/main" id="{42976610-25FF-437C-8A6B-7200B321EF7C}"/>
              </a:ext>
            </a:extLst>
          </p:cNvPr>
          <p:cNvGrpSpPr/>
          <p:nvPr/>
        </p:nvGrpSpPr>
        <p:grpSpPr>
          <a:xfrm>
            <a:off x="5600115" y="1340133"/>
            <a:ext cx="3023475" cy="3060249"/>
            <a:chOff x="6787848" y="1232755"/>
            <a:chExt cx="3023475" cy="3060249"/>
          </a:xfrm>
        </p:grpSpPr>
        <p:pic>
          <p:nvPicPr>
            <p:cNvPr id="31" name="Grafik 30">
              <a:extLst>
                <a:ext uri="{FF2B5EF4-FFF2-40B4-BE49-F238E27FC236}">
                  <a16:creationId xmlns="" xmlns:a16="http://schemas.microsoft.com/office/drawing/2014/main" id="{02833A5E-AAE7-4756-8F1F-7506ACC73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7848" y="1631660"/>
              <a:ext cx="3023475" cy="2389709"/>
            </a:xfrm>
            <a:prstGeom prst="rect">
              <a:avLst/>
            </a:prstGeom>
          </p:spPr>
        </p:pic>
        <p:sp>
          <p:nvSpPr>
            <p:cNvPr id="32" name="Textfeld 31">
              <a:extLst>
                <a:ext uri="{FF2B5EF4-FFF2-40B4-BE49-F238E27FC236}">
                  <a16:creationId xmlns="" xmlns:a16="http://schemas.microsoft.com/office/drawing/2014/main" id="{1B9E5334-A9B9-4E87-99DF-F34D3C8EAB49}"/>
                </a:ext>
              </a:extLst>
            </p:cNvPr>
            <p:cNvSpPr txBox="1"/>
            <p:nvPr/>
          </p:nvSpPr>
          <p:spPr>
            <a:xfrm>
              <a:off x="7299535" y="194766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chemeClr val="accent6"/>
                  </a:solidFill>
                </a:rPr>
                <a:t>A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="" xmlns:a16="http://schemas.microsoft.com/office/drawing/2014/main" id="{F99A865B-F343-4CA5-80CF-94A11DC4B4B8}"/>
                </a:ext>
              </a:extLst>
            </p:cNvPr>
            <p:cNvSpPr txBox="1"/>
            <p:nvPr/>
          </p:nvSpPr>
          <p:spPr>
            <a:xfrm>
              <a:off x="8858741" y="192465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="" xmlns:a16="http://schemas.microsoft.com/office/drawing/2014/main" id="{99B454E6-CE8D-45D3-AF35-5E3FD23F3527}"/>
                </a:ext>
              </a:extLst>
            </p:cNvPr>
            <p:cNvSpPr txBox="1"/>
            <p:nvPr/>
          </p:nvSpPr>
          <p:spPr>
            <a:xfrm>
              <a:off x="8081196" y="3208743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rgbClr val="0070C0"/>
                  </a:solidFill>
                </a:rPr>
                <a:t>C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="" xmlns:a16="http://schemas.microsoft.com/office/drawing/2014/main" id="{9718B864-0377-4485-BB1C-28E4398E717B}"/>
                </a:ext>
              </a:extLst>
            </p:cNvPr>
            <p:cNvSpPr txBox="1"/>
            <p:nvPr/>
          </p:nvSpPr>
          <p:spPr>
            <a:xfrm>
              <a:off x="6993191" y="126232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0.8</a:t>
              </a:r>
              <a:endParaRPr lang="de-DE" b="1" dirty="0">
                <a:solidFill>
                  <a:schemeClr val="accent6"/>
                </a:solidFill>
              </a:endParaRPr>
            </a:p>
          </p:txBody>
        </p:sp>
        <p:sp>
          <p:nvSpPr>
            <p:cNvPr id="36" name="Textfeld 35">
              <a:extLst>
                <a:ext uri="{FF2B5EF4-FFF2-40B4-BE49-F238E27FC236}">
                  <a16:creationId xmlns="" xmlns:a16="http://schemas.microsoft.com/office/drawing/2014/main" id="{46985346-8ED4-44E2-B4D9-F0396A31F8F9}"/>
                </a:ext>
              </a:extLst>
            </p:cNvPr>
            <p:cNvSpPr txBox="1"/>
            <p:nvPr/>
          </p:nvSpPr>
          <p:spPr>
            <a:xfrm>
              <a:off x="8026694" y="14132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0.1</a:t>
              </a:r>
              <a:endParaRPr lang="de-DE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feld 36">
              <a:extLst>
                <a:ext uri="{FF2B5EF4-FFF2-40B4-BE49-F238E27FC236}">
                  <a16:creationId xmlns="" xmlns:a16="http://schemas.microsoft.com/office/drawing/2014/main" id="{6A586200-7C2D-4320-94E5-4DF8C7E917B9}"/>
                </a:ext>
              </a:extLst>
            </p:cNvPr>
            <p:cNvSpPr txBox="1"/>
            <p:nvPr/>
          </p:nvSpPr>
          <p:spPr>
            <a:xfrm>
              <a:off x="7814003" y="24369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0.1</a:t>
              </a:r>
              <a:endParaRPr lang="de-DE" b="1" dirty="0">
                <a:solidFill>
                  <a:srgbClr val="0070C0"/>
                </a:solidFill>
              </a:endParaRPr>
            </a:p>
          </p:txBody>
        </p:sp>
        <p:sp>
          <p:nvSpPr>
            <p:cNvPr id="38" name="Textfeld 37">
              <a:extLst>
                <a:ext uri="{FF2B5EF4-FFF2-40B4-BE49-F238E27FC236}">
                  <a16:creationId xmlns="" xmlns:a16="http://schemas.microsoft.com/office/drawing/2014/main" id="{0C1C1664-B3BF-4CCB-89C3-4615851375A7}"/>
                </a:ext>
              </a:extLst>
            </p:cNvPr>
            <p:cNvSpPr txBox="1"/>
            <p:nvPr/>
          </p:nvSpPr>
          <p:spPr>
            <a:xfrm>
              <a:off x="8081196" y="209538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0.1</a:t>
              </a:r>
              <a:endParaRPr lang="de-DE" b="1" dirty="0">
                <a:solidFill>
                  <a:schemeClr val="accent6"/>
                </a:solidFill>
              </a:endParaRPr>
            </a:p>
          </p:txBody>
        </p:sp>
        <p:sp>
          <p:nvSpPr>
            <p:cNvPr id="39" name="Textfeld 38">
              <a:extLst>
                <a:ext uri="{FF2B5EF4-FFF2-40B4-BE49-F238E27FC236}">
                  <a16:creationId xmlns="" xmlns:a16="http://schemas.microsoft.com/office/drawing/2014/main" id="{B0DF482F-F020-4562-B859-A71021BE4840}"/>
                </a:ext>
              </a:extLst>
            </p:cNvPr>
            <p:cNvSpPr txBox="1"/>
            <p:nvPr/>
          </p:nvSpPr>
          <p:spPr>
            <a:xfrm>
              <a:off x="9176393" y="123275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0.8</a:t>
              </a:r>
              <a:endParaRPr lang="de-DE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="" xmlns:a16="http://schemas.microsoft.com/office/drawing/2014/main" id="{D62CFC4D-573F-4494-9380-D427C31574C9}"/>
                </a:ext>
              </a:extLst>
            </p:cNvPr>
            <p:cNvSpPr txBox="1"/>
            <p:nvPr/>
          </p:nvSpPr>
          <p:spPr>
            <a:xfrm>
              <a:off x="7034625" y="292116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0.5</a:t>
              </a:r>
              <a:endParaRPr lang="de-DE" b="1" dirty="0">
                <a:solidFill>
                  <a:schemeClr val="accent6"/>
                </a:solidFill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="" xmlns:a16="http://schemas.microsoft.com/office/drawing/2014/main" id="{3E032C76-EA1E-490B-BBF4-CF7FAFE183D3}"/>
                </a:ext>
              </a:extLst>
            </p:cNvPr>
            <p:cNvSpPr txBox="1"/>
            <p:nvPr/>
          </p:nvSpPr>
          <p:spPr>
            <a:xfrm>
              <a:off x="8947805" y="30189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0.1</a:t>
              </a:r>
              <a:endParaRPr lang="de-DE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feld 41">
              <a:extLst>
                <a:ext uri="{FF2B5EF4-FFF2-40B4-BE49-F238E27FC236}">
                  <a16:creationId xmlns="" xmlns:a16="http://schemas.microsoft.com/office/drawing/2014/main" id="{42B1BD91-E3AD-4428-A190-C9AC96EC2F30}"/>
                </a:ext>
              </a:extLst>
            </p:cNvPr>
            <p:cNvSpPr txBox="1"/>
            <p:nvPr/>
          </p:nvSpPr>
          <p:spPr>
            <a:xfrm>
              <a:off x="7759635" y="392367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0.0</a:t>
              </a:r>
              <a:endParaRPr lang="de-DE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Textfeld 42">
              <a:extLst>
                <a:ext uri="{FF2B5EF4-FFF2-40B4-BE49-F238E27FC236}">
                  <a16:creationId xmlns="" xmlns:a16="http://schemas.microsoft.com/office/drawing/2014/main" id="{99095199-5411-4C18-9958-D37A7008425C}"/>
                </a:ext>
              </a:extLst>
            </p:cNvPr>
            <p:cNvSpPr txBox="1"/>
            <p:nvPr/>
          </p:nvSpPr>
          <p:spPr>
            <a:xfrm>
              <a:off x="8423871" y="255911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0.5</a:t>
              </a:r>
              <a:endParaRPr lang="de-DE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="" xmlns:a16="http://schemas.microsoft.com/office/drawing/2014/main" id="{38AB7623-ACED-4952-ADAC-8002BC6FD922}"/>
              </a:ext>
            </a:extLst>
          </p:cNvPr>
          <p:cNvGrpSpPr/>
          <p:nvPr/>
        </p:nvGrpSpPr>
        <p:grpSpPr>
          <a:xfrm>
            <a:off x="5081126" y="1501188"/>
            <a:ext cx="3940787" cy="4261735"/>
            <a:chOff x="1048235" y="586560"/>
            <a:chExt cx="3940787" cy="4261735"/>
          </a:xfrm>
        </p:grpSpPr>
        <p:grpSp>
          <p:nvGrpSpPr>
            <p:cNvPr id="45" name="Gruppieren 44">
              <a:extLst>
                <a:ext uri="{FF2B5EF4-FFF2-40B4-BE49-F238E27FC236}">
                  <a16:creationId xmlns="" xmlns:a16="http://schemas.microsoft.com/office/drawing/2014/main" id="{D1BA8E2E-8686-421F-B959-AEFC2307769C}"/>
                </a:ext>
              </a:extLst>
            </p:cNvPr>
            <p:cNvGrpSpPr/>
            <p:nvPr/>
          </p:nvGrpSpPr>
          <p:grpSpPr>
            <a:xfrm>
              <a:off x="1413905" y="586560"/>
              <a:ext cx="3166858" cy="4261735"/>
              <a:chOff x="1413905" y="586560"/>
              <a:chExt cx="3166858" cy="4261735"/>
            </a:xfrm>
          </p:grpSpPr>
          <p:pic>
            <p:nvPicPr>
              <p:cNvPr id="55" name="Grafik 54">
                <a:extLst>
                  <a:ext uri="{FF2B5EF4-FFF2-40B4-BE49-F238E27FC236}">
                    <a16:creationId xmlns="" xmlns:a16="http://schemas.microsoft.com/office/drawing/2014/main" id="{ED4461EC-10A8-4C73-B958-DC89FE3FEC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3905" y="814386"/>
                <a:ext cx="3166858" cy="4033909"/>
              </a:xfrm>
              <a:prstGeom prst="rect">
                <a:avLst/>
              </a:prstGeom>
            </p:spPr>
          </p:pic>
          <p:sp>
            <p:nvSpPr>
              <p:cNvPr id="56" name="Textfeld 55">
                <a:extLst>
                  <a:ext uri="{FF2B5EF4-FFF2-40B4-BE49-F238E27FC236}">
                    <a16:creationId xmlns="" xmlns:a16="http://schemas.microsoft.com/office/drawing/2014/main" id="{7F324013-DBE6-4760-B078-29E3479CEC7A}"/>
                  </a:ext>
                </a:extLst>
              </p:cNvPr>
              <p:cNvSpPr txBox="1"/>
              <p:nvPr/>
            </p:nvSpPr>
            <p:spPr>
              <a:xfrm>
                <a:off x="2805794" y="697298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0.1</a:t>
                </a:r>
              </a:p>
            </p:txBody>
          </p:sp>
          <p:sp>
            <p:nvSpPr>
              <p:cNvPr id="57" name="Textfeld 56">
                <a:extLst>
                  <a:ext uri="{FF2B5EF4-FFF2-40B4-BE49-F238E27FC236}">
                    <a16:creationId xmlns="" xmlns:a16="http://schemas.microsoft.com/office/drawing/2014/main" id="{FA48BDB0-0764-4955-9D0C-A809CF532FFE}"/>
                  </a:ext>
                </a:extLst>
              </p:cNvPr>
              <p:cNvSpPr txBox="1"/>
              <p:nvPr/>
            </p:nvSpPr>
            <p:spPr>
              <a:xfrm>
                <a:off x="2849074" y="1413261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0.1</a:t>
                </a: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="" xmlns:a16="http://schemas.microsoft.com/office/drawing/2014/main" id="{704117B4-9299-4CA2-A449-C242ED37DC7F}"/>
                  </a:ext>
                </a:extLst>
              </p:cNvPr>
              <p:cNvSpPr txBox="1"/>
              <p:nvPr/>
            </p:nvSpPr>
            <p:spPr>
              <a:xfrm>
                <a:off x="4026250" y="620499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0.8</a:t>
                </a:r>
              </a:p>
            </p:txBody>
          </p:sp>
          <p:sp>
            <p:nvSpPr>
              <p:cNvPr id="59" name="Textfeld 58">
                <a:extLst>
                  <a:ext uri="{FF2B5EF4-FFF2-40B4-BE49-F238E27FC236}">
                    <a16:creationId xmlns="" xmlns:a16="http://schemas.microsoft.com/office/drawing/2014/main" id="{689C46BF-E038-4F67-B9B4-2CF940B4759B}"/>
                  </a:ext>
                </a:extLst>
              </p:cNvPr>
              <p:cNvSpPr txBox="1"/>
              <p:nvPr/>
            </p:nvSpPr>
            <p:spPr>
              <a:xfrm>
                <a:off x="1708500" y="586560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0.8</a:t>
                </a:r>
              </a:p>
            </p:txBody>
          </p:sp>
          <p:sp>
            <p:nvSpPr>
              <p:cNvPr id="60" name="Textfeld 59">
                <a:extLst>
                  <a:ext uri="{FF2B5EF4-FFF2-40B4-BE49-F238E27FC236}">
                    <a16:creationId xmlns="" xmlns:a16="http://schemas.microsoft.com/office/drawing/2014/main" id="{1C8BE054-F057-4E2B-BE1A-321923421DCA}"/>
                  </a:ext>
                </a:extLst>
              </p:cNvPr>
              <p:cNvSpPr txBox="1"/>
              <p:nvPr/>
            </p:nvSpPr>
            <p:spPr>
              <a:xfrm>
                <a:off x="2422356" y="3152001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0.0</a:t>
                </a:r>
              </a:p>
            </p:txBody>
          </p:sp>
          <p:sp>
            <p:nvSpPr>
              <p:cNvPr id="61" name="Textfeld 60">
                <a:extLst>
                  <a:ext uri="{FF2B5EF4-FFF2-40B4-BE49-F238E27FC236}">
                    <a16:creationId xmlns="" xmlns:a16="http://schemas.microsoft.com/office/drawing/2014/main" id="{B13EDED8-41E7-4613-80DA-F4CD0C017FB1}"/>
                  </a:ext>
                </a:extLst>
              </p:cNvPr>
              <p:cNvSpPr txBox="1"/>
              <p:nvPr/>
            </p:nvSpPr>
            <p:spPr>
              <a:xfrm>
                <a:off x="3215451" y="1821912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0.5</a:t>
                </a:r>
              </a:p>
            </p:txBody>
          </p:sp>
          <p:sp>
            <p:nvSpPr>
              <p:cNvPr id="62" name="Textfeld 61">
                <a:extLst>
                  <a:ext uri="{FF2B5EF4-FFF2-40B4-BE49-F238E27FC236}">
                    <a16:creationId xmlns="" xmlns:a16="http://schemas.microsoft.com/office/drawing/2014/main" id="{58B9AA58-2B1D-4E4A-B6F7-7E63CBA042CF}"/>
                  </a:ext>
                </a:extLst>
              </p:cNvPr>
              <p:cNvSpPr txBox="1"/>
              <p:nvPr/>
            </p:nvSpPr>
            <p:spPr>
              <a:xfrm>
                <a:off x="1998016" y="2340147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0.5</a:t>
                </a:r>
              </a:p>
            </p:txBody>
          </p:sp>
          <p:sp>
            <p:nvSpPr>
              <p:cNvPr id="63" name="Textfeld 62">
                <a:extLst>
                  <a:ext uri="{FF2B5EF4-FFF2-40B4-BE49-F238E27FC236}">
                    <a16:creationId xmlns="" xmlns:a16="http://schemas.microsoft.com/office/drawing/2014/main" id="{D99B0B20-45E0-43E0-B0B0-E19BB78E9A93}"/>
                  </a:ext>
                </a:extLst>
              </p:cNvPr>
              <p:cNvSpPr txBox="1"/>
              <p:nvPr/>
            </p:nvSpPr>
            <p:spPr>
              <a:xfrm>
                <a:off x="3715704" y="2111618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0.1</a:t>
                </a:r>
              </a:p>
            </p:txBody>
          </p:sp>
          <p:sp>
            <p:nvSpPr>
              <p:cNvPr id="64" name="Textfeld 63">
                <a:extLst>
                  <a:ext uri="{FF2B5EF4-FFF2-40B4-BE49-F238E27FC236}">
                    <a16:creationId xmlns="" xmlns:a16="http://schemas.microsoft.com/office/drawing/2014/main" id="{8C7FA50A-BDF3-4656-945D-3387D500B649}"/>
                  </a:ext>
                </a:extLst>
              </p:cNvPr>
              <p:cNvSpPr txBox="1"/>
              <p:nvPr/>
            </p:nvSpPr>
            <p:spPr>
              <a:xfrm>
                <a:off x="2319192" y="1924650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0.1</a:t>
                </a:r>
              </a:p>
            </p:txBody>
          </p:sp>
          <p:sp>
            <p:nvSpPr>
              <p:cNvPr id="65" name="Textfeld 64">
                <a:extLst>
                  <a:ext uri="{FF2B5EF4-FFF2-40B4-BE49-F238E27FC236}">
                    <a16:creationId xmlns="" xmlns:a16="http://schemas.microsoft.com/office/drawing/2014/main" id="{65099CB3-1C0B-4CA8-B6F2-0EEDCCBE0745}"/>
                  </a:ext>
                </a:extLst>
              </p:cNvPr>
              <p:cNvSpPr txBox="1"/>
              <p:nvPr/>
            </p:nvSpPr>
            <p:spPr>
              <a:xfrm>
                <a:off x="2080056" y="1135209"/>
                <a:ext cx="370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accent6"/>
                    </a:solidFill>
                  </a:rPr>
                  <a:t>A</a:t>
                </a:r>
              </a:p>
            </p:txBody>
          </p:sp>
          <p:sp>
            <p:nvSpPr>
              <p:cNvPr id="66" name="Textfeld 65">
                <a:extLst>
                  <a:ext uri="{FF2B5EF4-FFF2-40B4-BE49-F238E27FC236}">
                    <a16:creationId xmlns="" xmlns:a16="http://schemas.microsoft.com/office/drawing/2014/main" id="{17C1F925-9B98-4B04-9DB6-2EFCB5BD0123}"/>
                  </a:ext>
                </a:extLst>
              </p:cNvPr>
              <p:cNvSpPr txBox="1"/>
              <p:nvPr/>
            </p:nvSpPr>
            <p:spPr>
              <a:xfrm>
                <a:off x="3639262" y="1112190"/>
                <a:ext cx="357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sp>
            <p:nvSpPr>
              <p:cNvPr id="67" name="Textfeld 66">
                <a:extLst>
                  <a:ext uri="{FF2B5EF4-FFF2-40B4-BE49-F238E27FC236}">
                    <a16:creationId xmlns="" xmlns:a16="http://schemas.microsoft.com/office/drawing/2014/main" id="{B247EAC7-DE2D-44E2-BB08-80FF777D09F0}"/>
                  </a:ext>
                </a:extLst>
              </p:cNvPr>
              <p:cNvSpPr txBox="1"/>
              <p:nvPr/>
            </p:nvSpPr>
            <p:spPr>
              <a:xfrm>
                <a:off x="2861717" y="2396283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0070C0"/>
                    </a:solidFill>
                  </a:rPr>
                  <a:t>C</a:t>
                </a:r>
              </a:p>
            </p:txBody>
          </p:sp>
          <p:sp>
            <p:nvSpPr>
              <p:cNvPr id="68" name="Textfeld 67">
                <a:extLst>
                  <a:ext uri="{FF2B5EF4-FFF2-40B4-BE49-F238E27FC236}">
                    <a16:creationId xmlns="" xmlns:a16="http://schemas.microsoft.com/office/drawing/2014/main" id="{132AABB9-88C0-4F8C-A19C-4E249B993BD1}"/>
                  </a:ext>
                </a:extLst>
              </p:cNvPr>
              <p:cNvSpPr txBox="1"/>
              <p:nvPr/>
            </p:nvSpPr>
            <p:spPr>
              <a:xfrm>
                <a:off x="1849577" y="438663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FC000"/>
                    </a:solidFill>
                  </a:rPr>
                  <a:t>1</a:t>
                </a: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="" xmlns:a16="http://schemas.microsoft.com/office/drawing/2014/main" id="{23B32CA0-74FB-4C1F-BB38-8A6CDF936EB9}"/>
                  </a:ext>
                </a:extLst>
              </p:cNvPr>
              <p:cNvSpPr txBox="1"/>
              <p:nvPr/>
            </p:nvSpPr>
            <p:spPr>
              <a:xfrm>
                <a:off x="2892354" y="438662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FC000"/>
                    </a:solidFill>
                  </a:rPr>
                  <a:t>2</a:t>
                </a:r>
              </a:p>
            </p:txBody>
          </p:sp>
          <p:sp>
            <p:nvSpPr>
              <p:cNvPr id="70" name="Textfeld 69">
                <a:extLst>
                  <a:ext uri="{FF2B5EF4-FFF2-40B4-BE49-F238E27FC236}">
                    <a16:creationId xmlns="" xmlns:a16="http://schemas.microsoft.com/office/drawing/2014/main" id="{B56FC5FF-A37A-4B3A-95DA-5D8DEC39011A}"/>
                  </a:ext>
                </a:extLst>
              </p:cNvPr>
              <p:cNvSpPr txBox="1"/>
              <p:nvPr/>
            </p:nvSpPr>
            <p:spPr>
              <a:xfrm>
                <a:off x="3940052" y="437545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FC000"/>
                    </a:solidFill>
                  </a:rPr>
                  <a:t>3</a:t>
                </a:r>
              </a:p>
            </p:txBody>
          </p:sp>
        </p:grpSp>
        <p:sp>
          <p:nvSpPr>
            <p:cNvPr id="46" name="Textfeld 45">
              <a:extLst>
                <a:ext uri="{FF2B5EF4-FFF2-40B4-BE49-F238E27FC236}">
                  <a16:creationId xmlns="" xmlns:a16="http://schemas.microsoft.com/office/drawing/2014/main" id="{9F8FFC0E-33BE-43D3-AEDA-C5BB6651AE83}"/>
                </a:ext>
              </a:extLst>
            </p:cNvPr>
            <p:cNvSpPr txBox="1"/>
            <p:nvPr/>
          </p:nvSpPr>
          <p:spPr>
            <a:xfrm>
              <a:off x="1048235" y="2557976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b</a:t>
              </a:r>
              <a:r>
                <a:rPr lang="de-DE" b="1" baseline="-25000" dirty="0">
                  <a:solidFill>
                    <a:srgbClr val="00B050"/>
                  </a:solidFill>
                </a:rPr>
                <a:t>A</a:t>
              </a:r>
              <a:r>
                <a:rPr lang="de-DE" b="1" baseline="-25000" dirty="0">
                  <a:solidFill>
                    <a:srgbClr val="FFC000"/>
                  </a:solidFill>
                </a:rPr>
                <a:t>1</a:t>
              </a:r>
              <a:endParaRPr lang="de-DE" b="1" dirty="0">
                <a:solidFill>
                  <a:srgbClr val="FFC000"/>
                </a:solidFill>
              </a:endParaRPr>
            </a:p>
          </p:txBody>
        </p:sp>
        <p:sp>
          <p:nvSpPr>
            <p:cNvPr id="47" name="Textfeld 46">
              <a:extLst>
                <a:ext uri="{FF2B5EF4-FFF2-40B4-BE49-F238E27FC236}">
                  <a16:creationId xmlns="" xmlns:a16="http://schemas.microsoft.com/office/drawing/2014/main" id="{E215AE79-C1F9-4EA3-BE12-083F5D7489A9}"/>
                </a:ext>
              </a:extLst>
            </p:cNvPr>
            <p:cNvSpPr txBox="1"/>
            <p:nvPr/>
          </p:nvSpPr>
          <p:spPr>
            <a:xfrm>
              <a:off x="1480865" y="292116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b</a:t>
              </a:r>
              <a:r>
                <a:rPr lang="de-DE" b="1" baseline="-25000" dirty="0">
                  <a:solidFill>
                    <a:srgbClr val="00B050"/>
                  </a:solidFill>
                </a:rPr>
                <a:t>A</a:t>
              </a:r>
              <a:r>
                <a:rPr lang="de-DE" b="1" baseline="-25000" dirty="0">
                  <a:solidFill>
                    <a:srgbClr val="FFC000"/>
                  </a:solidFill>
                </a:rPr>
                <a:t>2</a:t>
              </a:r>
              <a:endParaRPr lang="de-DE" b="1" dirty="0">
                <a:solidFill>
                  <a:srgbClr val="FFC000"/>
                </a:solidFill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="" xmlns:a16="http://schemas.microsoft.com/office/drawing/2014/main" id="{7B0406DB-375F-4FC0-A5A3-FC76F3C17272}"/>
                </a:ext>
              </a:extLst>
            </p:cNvPr>
            <p:cNvSpPr txBox="1"/>
            <p:nvPr/>
          </p:nvSpPr>
          <p:spPr>
            <a:xfrm>
              <a:off x="2039649" y="3132557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b</a:t>
              </a:r>
              <a:r>
                <a:rPr lang="de-DE" b="1" baseline="-25000" dirty="0">
                  <a:solidFill>
                    <a:srgbClr val="00B050"/>
                  </a:solidFill>
                </a:rPr>
                <a:t>A</a:t>
              </a:r>
              <a:r>
                <a:rPr lang="de-DE" b="1" baseline="-25000" dirty="0">
                  <a:solidFill>
                    <a:srgbClr val="FFC000"/>
                  </a:solidFill>
                </a:rPr>
                <a:t>3</a:t>
              </a:r>
              <a:endParaRPr lang="de-DE" b="1" dirty="0">
                <a:solidFill>
                  <a:srgbClr val="FFC000"/>
                </a:solidFill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="" xmlns:a16="http://schemas.microsoft.com/office/drawing/2014/main" id="{CAB9F2D7-53AA-44F9-AC9A-38AAFF96FD83}"/>
                </a:ext>
              </a:extLst>
            </p:cNvPr>
            <p:cNvSpPr txBox="1"/>
            <p:nvPr/>
          </p:nvSpPr>
          <p:spPr>
            <a:xfrm>
              <a:off x="4509404" y="282701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b</a:t>
              </a:r>
              <a:r>
                <a:rPr lang="de-DE" b="1" baseline="-25000" dirty="0">
                  <a:solidFill>
                    <a:srgbClr val="FF0000"/>
                  </a:solidFill>
                </a:rPr>
                <a:t>A</a:t>
              </a:r>
              <a:r>
                <a:rPr lang="de-DE" b="1" baseline="-25000" dirty="0">
                  <a:solidFill>
                    <a:srgbClr val="FFC000"/>
                  </a:solidFill>
                </a:rPr>
                <a:t>3</a:t>
              </a:r>
              <a:endParaRPr lang="de-DE" b="1" dirty="0">
                <a:solidFill>
                  <a:srgbClr val="FFC000"/>
                </a:solidFill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="" xmlns:a16="http://schemas.microsoft.com/office/drawing/2014/main" id="{62840D26-E50B-4368-A741-A66270CF4FAE}"/>
                </a:ext>
              </a:extLst>
            </p:cNvPr>
            <p:cNvSpPr txBox="1"/>
            <p:nvPr/>
          </p:nvSpPr>
          <p:spPr>
            <a:xfrm>
              <a:off x="3997052" y="3012706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b</a:t>
              </a:r>
              <a:r>
                <a:rPr lang="de-DE" b="1" baseline="-25000" dirty="0">
                  <a:solidFill>
                    <a:srgbClr val="FF0000"/>
                  </a:solidFill>
                </a:rPr>
                <a:t>A</a:t>
              </a:r>
              <a:r>
                <a:rPr lang="de-DE" b="1" baseline="-25000" dirty="0">
                  <a:solidFill>
                    <a:srgbClr val="FFC000"/>
                  </a:solidFill>
                </a:rPr>
                <a:t>2</a:t>
              </a:r>
              <a:endParaRPr lang="de-DE" b="1" dirty="0">
                <a:solidFill>
                  <a:srgbClr val="FFC000"/>
                </a:solidFill>
              </a:endParaRPr>
            </a:p>
          </p:txBody>
        </p:sp>
        <p:sp>
          <p:nvSpPr>
            <p:cNvPr id="51" name="Textfeld 50">
              <a:extLst>
                <a:ext uri="{FF2B5EF4-FFF2-40B4-BE49-F238E27FC236}">
                  <a16:creationId xmlns="" xmlns:a16="http://schemas.microsoft.com/office/drawing/2014/main" id="{D6BB0B4F-4381-49EA-9556-0C84370D7E2D}"/>
                </a:ext>
              </a:extLst>
            </p:cNvPr>
            <p:cNvSpPr txBox="1"/>
            <p:nvPr/>
          </p:nvSpPr>
          <p:spPr>
            <a:xfrm>
              <a:off x="3512351" y="310583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b</a:t>
              </a:r>
              <a:r>
                <a:rPr lang="de-DE" b="1" baseline="-25000" dirty="0">
                  <a:solidFill>
                    <a:srgbClr val="FF0000"/>
                  </a:solidFill>
                </a:rPr>
                <a:t>A</a:t>
              </a:r>
              <a:r>
                <a:rPr lang="de-DE" b="1" baseline="-25000" dirty="0">
                  <a:solidFill>
                    <a:srgbClr val="FFC000"/>
                  </a:solidFill>
                </a:rPr>
                <a:t>1</a:t>
              </a:r>
              <a:endParaRPr lang="de-DE" b="1" dirty="0">
                <a:solidFill>
                  <a:srgbClr val="FFC000"/>
                </a:solidFill>
              </a:endParaRPr>
            </a:p>
          </p:txBody>
        </p:sp>
        <p:sp>
          <p:nvSpPr>
            <p:cNvPr id="52" name="Textfeld 51">
              <a:extLst>
                <a:ext uri="{FF2B5EF4-FFF2-40B4-BE49-F238E27FC236}">
                  <a16:creationId xmlns="" xmlns:a16="http://schemas.microsoft.com/office/drawing/2014/main" id="{0BBEBD56-C26E-4A1C-BC92-4CE64DD1C8C2}"/>
                </a:ext>
              </a:extLst>
            </p:cNvPr>
            <p:cNvSpPr txBox="1"/>
            <p:nvPr/>
          </p:nvSpPr>
          <p:spPr>
            <a:xfrm>
              <a:off x="1721337" y="3613248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b</a:t>
              </a:r>
              <a:r>
                <a:rPr lang="de-DE" b="1" baseline="-25000" dirty="0">
                  <a:solidFill>
                    <a:srgbClr val="0070C0"/>
                  </a:solidFill>
                </a:rPr>
                <a:t>C</a:t>
              </a:r>
              <a:r>
                <a:rPr lang="de-DE" b="1" baseline="-25000" dirty="0">
                  <a:solidFill>
                    <a:srgbClr val="FFC000"/>
                  </a:solidFill>
                </a:rPr>
                <a:t>1</a:t>
              </a:r>
              <a:endParaRPr lang="de-DE" b="1" dirty="0">
                <a:solidFill>
                  <a:srgbClr val="FFC000"/>
                </a:solidFill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="" xmlns:a16="http://schemas.microsoft.com/office/drawing/2014/main" id="{28BAF417-5124-49BB-959F-C95EB5C5687D}"/>
                </a:ext>
              </a:extLst>
            </p:cNvPr>
            <p:cNvSpPr txBox="1"/>
            <p:nvPr/>
          </p:nvSpPr>
          <p:spPr>
            <a:xfrm>
              <a:off x="2688807" y="3292340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b</a:t>
              </a:r>
              <a:r>
                <a:rPr lang="de-DE" b="1" baseline="-25000" dirty="0">
                  <a:solidFill>
                    <a:srgbClr val="0070C0"/>
                  </a:solidFill>
                </a:rPr>
                <a:t>C</a:t>
              </a:r>
              <a:r>
                <a:rPr lang="de-DE" b="1" baseline="-25000" dirty="0">
                  <a:solidFill>
                    <a:srgbClr val="FFC000"/>
                  </a:solidFill>
                </a:rPr>
                <a:t>2</a:t>
              </a:r>
              <a:endParaRPr lang="de-DE" b="1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="" xmlns:a16="http://schemas.microsoft.com/office/drawing/2014/main" id="{1714A9CE-9057-49BA-A55B-B068EBB10263}"/>
                </a:ext>
              </a:extLst>
            </p:cNvPr>
            <p:cNvSpPr txBox="1"/>
            <p:nvPr/>
          </p:nvSpPr>
          <p:spPr>
            <a:xfrm>
              <a:off x="3941290" y="3669053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b</a:t>
              </a:r>
              <a:r>
                <a:rPr lang="de-DE" b="1" baseline="-25000" dirty="0">
                  <a:solidFill>
                    <a:srgbClr val="0070C0"/>
                  </a:solidFill>
                </a:rPr>
                <a:t>C</a:t>
              </a:r>
              <a:r>
                <a:rPr lang="de-DE" b="1" baseline="-25000" dirty="0">
                  <a:solidFill>
                    <a:srgbClr val="FFC000"/>
                  </a:solidFill>
                </a:rPr>
                <a:t>3</a:t>
              </a:r>
              <a:endParaRPr lang="de-DE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72" name="Textfeld 71">
            <a:extLst>
              <a:ext uri="{FF2B5EF4-FFF2-40B4-BE49-F238E27FC236}">
                <a16:creationId xmlns="" xmlns:a16="http://schemas.microsoft.com/office/drawing/2014/main" id="{3A0C3A8F-CC71-44E3-8E77-75AC2B4CA1D9}"/>
              </a:ext>
            </a:extLst>
          </p:cNvPr>
          <p:cNvSpPr txBox="1"/>
          <p:nvPr/>
        </p:nvSpPr>
        <p:spPr>
          <a:xfrm>
            <a:off x="3459129" y="5901704"/>
            <a:ext cx="533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</a:t>
            </a:r>
            <a:r>
              <a:rPr lang="de-DE" baseline="-25000" dirty="0" err="1"/>
              <a:t>ij</a:t>
            </a:r>
            <a:r>
              <a:rPr lang="de-DE" baseline="-25000" dirty="0"/>
              <a:t> </a:t>
            </a:r>
            <a:r>
              <a:rPr lang="de-DE" dirty="0"/>
              <a:t>: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observation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  <a:p>
            <a:endParaRPr lang="de-DE" dirty="0"/>
          </a:p>
        </p:txBody>
      </p:sp>
      <p:sp>
        <p:nvSpPr>
          <p:cNvPr id="73" name="Rechteck 72">
            <a:extLst>
              <a:ext uri="{FF2B5EF4-FFF2-40B4-BE49-F238E27FC236}">
                <a16:creationId xmlns="" xmlns:a16="http://schemas.microsoft.com/office/drawing/2014/main" id="{5F591A70-F754-449F-AAED-91719A5CDC82}"/>
              </a:ext>
            </a:extLst>
          </p:cNvPr>
          <p:cNvSpPr/>
          <p:nvPr/>
        </p:nvSpPr>
        <p:spPr>
          <a:xfrm>
            <a:off x="520410" y="279311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Observation </a:t>
            </a:r>
            <a:r>
              <a:rPr lang="de-DE" dirty="0" err="1"/>
              <a:t>space</a:t>
            </a:r>
            <a:r>
              <a:rPr lang="de-DE" dirty="0"/>
              <a:t> O={1, 2, 3}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Emission </a:t>
            </a:r>
            <a:r>
              <a:rPr lang="de-DE" dirty="0" err="1"/>
              <a:t>matrix</a:t>
            </a:r>
            <a:r>
              <a:rPr lang="de-DE" dirty="0"/>
              <a:t> B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stores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transition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true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observing</a:t>
            </a:r>
            <a:r>
              <a:rPr lang="de-DE" dirty="0"/>
              <a:t> </a:t>
            </a:r>
            <a:r>
              <a:rPr lang="de-DE" dirty="0" err="1"/>
              <a:t>states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observations</a:t>
            </a:r>
            <a:r>
              <a:rPr lang="de-DE" dirty="0"/>
              <a:t> y</a:t>
            </a:r>
            <a:r>
              <a:rPr lang="de-DE" baseline="-25000" dirty="0"/>
              <a:t>1</a:t>
            </a:r>
            <a:r>
              <a:rPr lang="de-DE" dirty="0"/>
              <a:t>, y</a:t>
            </a:r>
            <a:r>
              <a:rPr lang="de-DE" baseline="-25000" dirty="0"/>
              <a:t>2</a:t>
            </a:r>
            <a:r>
              <a:rPr lang="de-DE" dirty="0"/>
              <a:t>, .., </a:t>
            </a:r>
            <a:r>
              <a:rPr lang="de-DE" dirty="0" err="1"/>
              <a:t>y</a:t>
            </a:r>
            <a:r>
              <a:rPr lang="de-DE" baseline="-25000" dirty="0" err="1"/>
              <a:t>T</a:t>
            </a:r>
            <a:r>
              <a:rPr lang="de-DE" dirty="0"/>
              <a:t> </a:t>
            </a:r>
          </a:p>
        </p:txBody>
      </p:sp>
      <p:grpSp>
        <p:nvGrpSpPr>
          <p:cNvPr id="102" name="Gruppieren 101">
            <a:extLst>
              <a:ext uri="{FF2B5EF4-FFF2-40B4-BE49-F238E27FC236}">
                <a16:creationId xmlns="" xmlns:a16="http://schemas.microsoft.com/office/drawing/2014/main" id="{D2311341-3260-46D7-A758-B3BCE0CAEA08}"/>
              </a:ext>
            </a:extLst>
          </p:cNvPr>
          <p:cNvGrpSpPr/>
          <p:nvPr/>
        </p:nvGrpSpPr>
        <p:grpSpPr>
          <a:xfrm>
            <a:off x="5079080" y="1501187"/>
            <a:ext cx="3844607" cy="4261735"/>
            <a:chOff x="3908013" y="2189684"/>
            <a:chExt cx="3844607" cy="4261735"/>
          </a:xfrm>
        </p:grpSpPr>
        <p:grpSp>
          <p:nvGrpSpPr>
            <p:cNvPr id="103" name="Gruppieren 102">
              <a:extLst>
                <a:ext uri="{FF2B5EF4-FFF2-40B4-BE49-F238E27FC236}">
                  <a16:creationId xmlns="" xmlns:a16="http://schemas.microsoft.com/office/drawing/2014/main" id="{B7EF2CBF-BE93-4580-B9BC-F3E512502B9D}"/>
                </a:ext>
              </a:extLst>
            </p:cNvPr>
            <p:cNvGrpSpPr/>
            <p:nvPr/>
          </p:nvGrpSpPr>
          <p:grpSpPr>
            <a:xfrm>
              <a:off x="4273683" y="2189684"/>
              <a:ext cx="3166858" cy="4261735"/>
              <a:chOff x="1413905" y="586560"/>
              <a:chExt cx="3166858" cy="4261735"/>
            </a:xfrm>
          </p:grpSpPr>
          <p:pic>
            <p:nvPicPr>
              <p:cNvPr id="113" name="Grafik 112">
                <a:extLst>
                  <a:ext uri="{FF2B5EF4-FFF2-40B4-BE49-F238E27FC236}">
                    <a16:creationId xmlns="" xmlns:a16="http://schemas.microsoft.com/office/drawing/2014/main" id="{973A5E97-9855-461C-B64A-D34B80E5DD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3905" y="814386"/>
                <a:ext cx="3166858" cy="4033909"/>
              </a:xfrm>
              <a:prstGeom prst="rect">
                <a:avLst/>
              </a:prstGeom>
            </p:spPr>
          </p:pic>
          <p:sp>
            <p:nvSpPr>
              <p:cNvPr id="114" name="Textfeld 113">
                <a:extLst>
                  <a:ext uri="{FF2B5EF4-FFF2-40B4-BE49-F238E27FC236}">
                    <a16:creationId xmlns="" xmlns:a16="http://schemas.microsoft.com/office/drawing/2014/main" id="{B226140B-40ED-4805-93C6-50A6FFFA558D}"/>
                  </a:ext>
                </a:extLst>
              </p:cNvPr>
              <p:cNvSpPr txBox="1"/>
              <p:nvPr/>
            </p:nvSpPr>
            <p:spPr>
              <a:xfrm>
                <a:off x="2805794" y="697298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0.1</a:t>
                </a:r>
              </a:p>
            </p:txBody>
          </p:sp>
          <p:sp>
            <p:nvSpPr>
              <p:cNvPr id="115" name="Textfeld 114">
                <a:extLst>
                  <a:ext uri="{FF2B5EF4-FFF2-40B4-BE49-F238E27FC236}">
                    <a16:creationId xmlns="" xmlns:a16="http://schemas.microsoft.com/office/drawing/2014/main" id="{51A1DAFD-8210-4105-941D-48D4EEAD542E}"/>
                  </a:ext>
                </a:extLst>
              </p:cNvPr>
              <p:cNvSpPr txBox="1"/>
              <p:nvPr/>
            </p:nvSpPr>
            <p:spPr>
              <a:xfrm>
                <a:off x="2849074" y="1413261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0.1</a:t>
                </a:r>
              </a:p>
            </p:txBody>
          </p:sp>
          <p:sp>
            <p:nvSpPr>
              <p:cNvPr id="116" name="Textfeld 115">
                <a:extLst>
                  <a:ext uri="{FF2B5EF4-FFF2-40B4-BE49-F238E27FC236}">
                    <a16:creationId xmlns="" xmlns:a16="http://schemas.microsoft.com/office/drawing/2014/main" id="{A09BB366-5AF6-4E48-886B-BC06D6F5EA87}"/>
                  </a:ext>
                </a:extLst>
              </p:cNvPr>
              <p:cNvSpPr txBox="1"/>
              <p:nvPr/>
            </p:nvSpPr>
            <p:spPr>
              <a:xfrm>
                <a:off x="4026250" y="620499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0.8</a:t>
                </a:r>
              </a:p>
            </p:txBody>
          </p:sp>
          <p:sp>
            <p:nvSpPr>
              <p:cNvPr id="117" name="Textfeld 116">
                <a:extLst>
                  <a:ext uri="{FF2B5EF4-FFF2-40B4-BE49-F238E27FC236}">
                    <a16:creationId xmlns="" xmlns:a16="http://schemas.microsoft.com/office/drawing/2014/main" id="{4D5AD6F2-C55B-4662-BB78-950C3B18AE38}"/>
                  </a:ext>
                </a:extLst>
              </p:cNvPr>
              <p:cNvSpPr txBox="1"/>
              <p:nvPr/>
            </p:nvSpPr>
            <p:spPr>
              <a:xfrm>
                <a:off x="1708500" y="586560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0.8</a:t>
                </a:r>
              </a:p>
            </p:txBody>
          </p:sp>
          <p:sp>
            <p:nvSpPr>
              <p:cNvPr id="118" name="Textfeld 117">
                <a:extLst>
                  <a:ext uri="{FF2B5EF4-FFF2-40B4-BE49-F238E27FC236}">
                    <a16:creationId xmlns="" xmlns:a16="http://schemas.microsoft.com/office/drawing/2014/main" id="{3348C518-78E5-4A8D-96A5-F633F808AD23}"/>
                  </a:ext>
                </a:extLst>
              </p:cNvPr>
              <p:cNvSpPr txBox="1"/>
              <p:nvPr/>
            </p:nvSpPr>
            <p:spPr>
              <a:xfrm>
                <a:off x="2422356" y="3152001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0.0</a:t>
                </a:r>
              </a:p>
            </p:txBody>
          </p:sp>
          <p:sp>
            <p:nvSpPr>
              <p:cNvPr id="119" name="Textfeld 118">
                <a:extLst>
                  <a:ext uri="{FF2B5EF4-FFF2-40B4-BE49-F238E27FC236}">
                    <a16:creationId xmlns="" xmlns:a16="http://schemas.microsoft.com/office/drawing/2014/main" id="{32D2EBCD-7517-44A7-8985-8DF1DF209737}"/>
                  </a:ext>
                </a:extLst>
              </p:cNvPr>
              <p:cNvSpPr txBox="1"/>
              <p:nvPr/>
            </p:nvSpPr>
            <p:spPr>
              <a:xfrm>
                <a:off x="3215451" y="1821912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0.5</a:t>
                </a:r>
              </a:p>
            </p:txBody>
          </p:sp>
          <p:sp>
            <p:nvSpPr>
              <p:cNvPr id="120" name="Textfeld 119">
                <a:extLst>
                  <a:ext uri="{FF2B5EF4-FFF2-40B4-BE49-F238E27FC236}">
                    <a16:creationId xmlns="" xmlns:a16="http://schemas.microsoft.com/office/drawing/2014/main" id="{5477A77E-12AB-4444-9CF0-613E9192098F}"/>
                  </a:ext>
                </a:extLst>
              </p:cNvPr>
              <p:cNvSpPr txBox="1"/>
              <p:nvPr/>
            </p:nvSpPr>
            <p:spPr>
              <a:xfrm>
                <a:off x="1998016" y="2340147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0.5</a:t>
                </a:r>
              </a:p>
            </p:txBody>
          </p:sp>
          <p:sp>
            <p:nvSpPr>
              <p:cNvPr id="121" name="Textfeld 120">
                <a:extLst>
                  <a:ext uri="{FF2B5EF4-FFF2-40B4-BE49-F238E27FC236}">
                    <a16:creationId xmlns="" xmlns:a16="http://schemas.microsoft.com/office/drawing/2014/main" id="{C6CE258B-7599-47DC-96B7-2A30FA3071B8}"/>
                  </a:ext>
                </a:extLst>
              </p:cNvPr>
              <p:cNvSpPr txBox="1"/>
              <p:nvPr/>
            </p:nvSpPr>
            <p:spPr>
              <a:xfrm>
                <a:off x="3715704" y="2111618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0.1</a:t>
                </a:r>
              </a:p>
            </p:txBody>
          </p:sp>
          <p:sp>
            <p:nvSpPr>
              <p:cNvPr id="122" name="Textfeld 121">
                <a:extLst>
                  <a:ext uri="{FF2B5EF4-FFF2-40B4-BE49-F238E27FC236}">
                    <a16:creationId xmlns="" xmlns:a16="http://schemas.microsoft.com/office/drawing/2014/main" id="{F6655FEE-A436-44CA-BDF4-7BE4B05063D1}"/>
                  </a:ext>
                </a:extLst>
              </p:cNvPr>
              <p:cNvSpPr txBox="1"/>
              <p:nvPr/>
            </p:nvSpPr>
            <p:spPr>
              <a:xfrm>
                <a:off x="2319192" y="1924650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0.1</a:t>
                </a:r>
              </a:p>
            </p:txBody>
          </p:sp>
          <p:sp>
            <p:nvSpPr>
              <p:cNvPr id="123" name="Textfeld 122">
                <a:extLst>
                  <a:ext uri="{FF2B5EF4-FFF2-40B4-BE49-F238E27FC236}">
                    <a16:creationId xmlns="" xmlns:a16="http://schemas.microsoft.com/office/drawing/2014/main" id="{0EC840C4-8CB0-4662-B607-D6971925C62B}"/>
                  </a:ext>
                </a:extLst>
              </p:cNvPr>
              <p:cNvSpPr txBox="1"/>
              <p:nvPr/>
            </p:nvSpPr>
            <p:spPr>
              <a:xfrm>
                <a:off x="2080056" y="1135209"/>
                <a:ext cx="370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accent6"/>
                    </a:solidFill>
                  </a:rPr>
                  <a:t>A</a:t>
                </a:r>
              </a:p>
            </p:txBody>
          </p:sp>
          <p:sp>
            <p:nvSpPr>
              <p:cNvPr id="124" name="Textfeld 123">
                <a:extLst>
                  <a:ext uri="{FF2B5EF4-FFF2-40B4-BE49-F238E27FC236}">
                    <a16:creationId xmlns="" xmlns:a16="http://schemas.microsoft.com/office/drawing/2014/main" id="{1D603B2B-9D18-4614-A5FA-2FF45CB07C06}"/>
                  </a:ext>
                </a:extLst>
              </p:cNvPr>
              <p:cNvSpPr txBox="1"/>
              <p:nvPr/>
            </p:nvSpPr>
            <p:spPr>
              <a:xfrm>
                <a:off x="3639262" y="1112190"/>
                <a:ext cx="357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sp>
            <p:nvSpPr>
              <p:cNvPr id="125" name="Textfeld 124">
                <a:extLst>
                  <a:ext uri="{FF2B5EF4-FFF2-40B4-BE49-F238E27FC236}">
                    <a16:creationId xmlns="" xmlns:a16="http://schemas.microsoft.com/office/drawing/2014/main" id="{BE3A898F-F459-45CF-BD5E-412BBE41CF5B}"/>
                  </a:ext>
                </a:extLst>
              </p:cNvPr>
              <p:cNvSpPr txBox="1"/>
              <p:nvPr/>
            </p:nvSpPr>
            <p:spPr>
              <a:xfrm>
                <a:off x="2861717" y="2396283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0070C0"/>
                    </a:solidFill>
                  </a:rPr>
                  <a:t>C</a:t>
                </a:r>
              </a:p>
            </p:txBody>
          </p:sp>
          <p:sp>
            <p:nvSpPr>
              <p:cNvPr id="126" name="Textfeld 125">
                <a:extLst>
                  <a:ext uri="{FF2B5EF4-FFF2-40B4-BE49-F238E27FC236}">
                    <a16:creationId xmlns="" xmlns:a16="http://schemas.microsoft.com/office/drawing/2014/main" id="{5818FB31-60B7-4CEB-8719-864F901FA298}"/>
                  </a:ext>
                </a:extLst>
              </p:cNvPr>
              <p:cNvSpPr txBox="1"/>
              <p:nvPr/>
            </p:nvSpPr>
            <p:spPr>
              <a:xfrm>
                <a:off x="1849577" y="438663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FC000"/>
                    </a:solidFill>
                  </a:rPr>
                  <a:t>1</a:t>
                </a:r>
              </a:p>
            </p:txBody>
          </p:sp>
          <p:sp>
            <p:nvSpPr>
              <p:cNvPr id="127" name="Textfeld 126">
                <a:extLst>
                  <a:ext uri="{FF2B5EF4-FFF2-40B4-BE49-F238E27FC236}">
                    <a16:creationId xmlns="" xmlns:a16="http://schemas.microsoft.com/office/drawing/2014/main" id="{798D012C-E6DB-4E2B-9BA1-A4BFE4A92210}"/>
                  </a:ext>
                </a:extLst>
              </p:cNvPr>
              <p:cNvSpPr txBox="1"/>
              <p:nvPr/>
            </p:nvSpPr>
            <p:spPr>
              <a:xfrm>
                <a:off x="2892354" y="438662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FC000"/>
                    </a:solidFill>
                  </a:rPr>
                  <a:t>2</a:t>
                </a:r>
              </a:p>
            </p:txBody>
          </p:sp>
          <p:sp>
            <p:nvSpPr>
              <p:cNvPr id="128" name="Textfeld 127">
                <a:extLst>
                  <a:ext uri="{FF2B5EF4-FFF2-40B4-BE49-F238E27FC236}">
                    <a16:creationId xmlns="" xmlns:a16="http://schemas.microsoft.com/office/drawing/2014/main" id="{8A6F1EC6-EB03-4349-884E-050075438F43}"/>
                  </a:ext>
                </a:extLst>
              </p:cNvPr>
              <p:cNvSpPr txBox="1"/>
              <p:nvPr/>
            </p:nvSpPr>
            <p:spPr>
              <a:xfrm>
                <a:off x="3940052" y="437545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FC000"/>
                    </a:solidFill>
                  </a:rPr>
                  <a:t>3</a:t>
                </a:r>
              </a:p>
            </p:txBody>
          </p:sp>
        </p:grpSp>
        <p:sp>
          <p:nvSpPr>
            <p:cNvPr id="104" name="Textfeld 103">
              <a:extLst>
                <a:ext uri="{FF2B5EF4-FFF2-40B4-BE49-F238E27FC236}">
                  <a16:creationId xmlns="" xmlns:a16="http://schemas.microsoft.com/office/drawing/2014/main" id="{52068F40-EC74-4DFD-8557-FE9F8856C903}"/>
                </a:ext>
              </a:extLst>
            </p:cNvPr>
            <p:cNvSpPr txBox="1"/>
            <p:nvPr/>
          </p:nvSpPr>
          <p:spPr>
            <a:xfrm>
              <a:off x="3908013" y="4161100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0.9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="" xmlns:a16="http://schemas.microsoft.com/office/drawing/2014/main" id="{8C23C25C-19A5-45FB-AD5C-287C8C6029FB}"/>
                </a:ext>
              </a:extLst>
            </p:cNvPr>
            <p:cNvSpPr txBox="1"/>
            <p:nvPr/>
          </p:nvSpPr>
          <p:spPr>
            <a:xfrm>
              <a:off x="4340643" y="4524292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0.1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="" xmlns:a16="http://schemas.microsoft.com/office/drawing/2014/main" id="{33365BF7-FB7E-47FB-85EC-7C113710EB87}"/>
                </a:ext>
              </a:extLst>
            </p:cNvPr>
            <p:cNvSpPr txBox="1"/>
            <p:nvPr/>
          </p:nvSpPr>
          <p:spPr>
            <a:xfrm>
              <a:off x="4899427" y="4735681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0.0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07" name="Textfeld 106">
              <a:extLst>
                <a:ext uri="{FF2B5EF4-FFF2-40B4-BE49-F238E27FC236}">
                  <a16:creationId xmlns="" xmlns:a16="http://schemas.microsoft.com/office/drawing/2014/main" id="{BB461D52-DE73-42DA-8FA7-2BCFF7E516BE}"/>
                </a:ext>
              </a:extLst>
            </p:cNvPr>
            <p:cNvSpPr txBox="1"/>
            <p:nvPr/>
          </p:nvSpPr>
          <p:spPr>
            <a:xfrm>
              <a:off x="7369182" y="4430142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0.1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="" xmlns:a16="http://schemas.microsoft.com/office/drawing/2014/main" id="{C8B13651-AD1F-4BCC-9500-E264AD206058}"/>
                </a:ext>
              </a:extLst>
            </p:cNvPr>
            <p:cNvSpPr txBox="1"/>
            <p:nvPr/>
          </p:nvSpPr>
          <p:spPr>
            <a:xfrm>
              <a:off x="6856830" y="4615830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0.8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="" xmlns:a16="http://schemas.microsoft.com/office/drawing/2014/main" id="{699512F8-615F-4F46-83C4-328A42FCAF27}"/>
                </a:ext>
              </a:extLst>
            </p:cNvPr>
            <p:cNvSpPr txBox="1"/>
            <p:nvPr/>
          </p:nvSpPr>
          <p:spPr>
            <a:xfrm>
              <a:off x="6372129" y="4708958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0.1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="" xmlns:a16="http://schemas.microsoft.com/office/drawing/2014/main" id="{E7E5D76C-C4F0-4079-87CD-4ED038F78E47}"/>
                </a:ext>
              </a:extLst>
            </p:cNvPr>
            <p:cNvSpPr txBox="1"/>
            <p:nvPr/>
          </p:nvSpPr>
          <p:spPr>
            <a:xfrm>
              <a:off x="4581115" y="5216372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0.0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="" xmlns:a16="http://schemas.microsoft.com/office/drawing/2014/main" id="{AA923E0B-6A72-4F13-8618-325F60B5E1DD}"/>
                </a:ext>
              </a:extLst>
            </p:cNvPr>
            <p:cNvSpPr txBox="1"/>
            <p:nvPr/>
          </p:nvSpPr>
          <p:spPr>
            <a:xfrm>
              <a:off x="5548585" y="4895464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0.1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="" xmlns:a16="http://schemas.microsoft.com/office/drawing/2014/main" id="{67AEDD9B-255A-45A6-8E29-D1AA63CEDB0E}"/>
                </a:ext>
              </a:extLst>
            </p:cNvPr>
            <p:cNvSpPr txBox="1"/>
            <p:nvPr/>
          </p:nvSpPr>
          <p:spPr>
            <a:xfrm>
              <a:off x="6801068" y="5272177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0.9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68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ieren 43">
            <a:extLst>
              <a:ext uri="{FF2B5EF4-FFF2-40B4-BE49-F238E27FC236}">
                <a16:creationId xmlns="" xmlns:a16="http://schemas.microsoft.com/office/drawing/2014/main" id="{D09A72D9-190B-4011-BC78-2576FE522B58}"/>
              </a:ext>
            </a:extLst>
          </p:cNvPr>
          <p:cNvGrpSpPr/>
          <p:nvPr/>
        </p:nvGrpSpPr>
        <p:grpSpPr>
          <a:xfrm>
            <a:off x="4395029" y="1484784"/>
            <a:ext cx="3844607" cy="4261735"/>
            <a:chOff x="3908013" y="2189684"/>
            <a:chExt cx="3844607" cy="4261735"/>
          </a:xfrm>
        </p:grpSpPr>
        <p:grpSp>
          <p:nvGrpSpPr>
            <p:cNvPr id="45" name="Gruppieren 44">
              <a:extLst>
                <a:ext uri="{FF2B5EF4-FFF2-40B4-BE49-F238E27FC236}">
                  <a16:creationId xmlns="" xmlns:a16="http://schemas.microsoft.com/office/drawing/2014/main" id="{DAECE8D9-FABF-4425-958D-FDA519DD0CB4}"/>
                </a:ext>
              </a:extLst>
            </p:cNvPr>
            <p:cNvGrpSpPr/>
            <p:nvPr/>
          </p:nvGrpSpPr>
          <p:grpSpPr>
            <a:xfrm>
              <a:off x="4273683" y="2189684"/>
              <a:ext cx="3166858" cy="4261735"/>
              <a:chOff x="1413905" y="586560"/>
              <a:chExt cx="3166858" cy="4261735"/>
            </a:xfrm>
          </p:grpSpPr>
          <p:pic>
            <p:nvPicPr>
              <p:cNvPr id="55" name="Grafik 54">
                <a:extLst>
                  <a:ext uri="{FF2B5EF4-FFF2-40B4-BE49-F238E27FC236}">
                    <a16:creationId xmlns="" xmlns:a16="http://schemas.microsoft.com/office/drawing/2014/main" id="{7E0DC353-C7DB-484E-8CCE-7876389578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13905" y="814386"/>
                <a:ext cx="3166858" cy="4033909"/>
              </a:xfrm>
              <a:prstGeom prst="rect">
                <a:avLst/>
              </a:prstGeom>
            </p:spPr>
          </p:pic>
          <p:sp>
            <p:nvSpPr>
              <p:cNvPr id="56" name="Textfeld 55">
                <a:extLst>
                  <a:ext uri="{FF2B5EF4-FFF2-40B4-BE49-F238E27FC236}">
                    <a16:creationId xmlns="" xmlns:a16="http://schemas.microsoft.com/office/drawing/2014/main" id="{0AA721BC-CCEA-4F8E-8DCE-D116E998D212}"/>
                  </a:ext>
                </a:extLst>
              </p:cNvPr>
              <p:cNvSpPr txBox="1"/>
              <p:nvPr/>
            </p:nvSpPr>
            <p:spPr>
              <a:xfrm>
                <a:off x="2805794" y="697298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0.1</a:t>
                </a:r>
              </a:p>
            </p:txBody>
          </p:sp>
          <p:sp>
            <p:nvSpPr>
              <p:cNvPr id="57" name="Textfeld 56">
                <a:extLst>
                  <a:ext uri="{FF2B5EF4-FFF2-40B4-BE49-F238E27FC236}">
                    <a16:creationId xmlns="" xmlns:a16="http://schemas.microsoft.com/office/drawing/2014/main" id="{456140DF-B932-485D-974A-CA6187E69B18}"/>
                  </a:ext>
                </a:extLst>
              </p:cNvPr>
              <p:cNvSpPr txBox="1"/>
              <p:nvPr/>
            </p:nvSpPr>
            <p:spPr>
              <a:xfrm>
                <a:off x="2849074" y="1413261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0.1</a:t>
                </a: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="" xmlns:a16="http://schemas.microsoft.com/office/drawing/2014/main" id="{A80EADDE-B8BE-40D3-9C66-EF5196E904AC}"/>
                  </a:ext>
                </a:extLst>
              </p:cNvPr>
              <p:cNvSpPr txBox="1"/>
              <p:nvPr/>
            </p:nvSpPr>
            <p:spPr>
              <a:xfrm>
                <a:off x="4026250" y="620499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0.8</a:t>
                </a:r>
              </a:p>
            </p:txBody>
          </p:sp>
          <p:sp>
            <p:nvSpPr>
              <p:cNvPr id="59" name="Textfeld 58">
                <a:extLst>
                  <a:ext uri="{FF2B5EF4-FFF2-40B4-BE49-F238E27FC236}">
                    <a16:creationId xmlns="" xmlns:a16="http://schemas.microsoft.com/office/drawing/2014/main" id="{6E4DB1FB-BA96-479B-9E7E-1A01D91804C5}"/>
                  </a:ext>
                </a:extLst>
              </p:cNvPr>
              <p:cNvSpPr txBox="1"/>
              <p:nvPr/>
            </p:nvSpPr>
            <p:spPr>
              <a:xfrm>
                <a:off x="1708500" y="586560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0.8</a:t>
                </a:r>
              </a:p>
            </p:txBody>
          </p:sp>
          <p:sp>
            <p:nvSpPr>
              <p:cNvPr id="60" name="Textfeld 59">
                <a:extLst>
                  <a:ext uri="{FF2B5EF4-FFF2-40B4-BE49-F238E27FC236}">
                    <a16:creationId xmlns="" xmlns:a16="http://schemas.microsoft.com/office/drawing/2014/main" id="{648E4B71-5BB3-4690-B164-513210365037}"/>
                  </a:ext>
                </a:extLst>
              </p:cNvPr>
              <p:cNvSpPr txBox="1"/>
              <p:nvPr/>
            </p:nvSpPr>
            <p:spPr>
              <a:xfrm>
                <a:off x="2422356" y="3152001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0.0</a:t>
                </a:r>
              </a:p>
            </p:txBody>
          </p:sp>
          <p:sp>
            <p:nvSpPr>
              <p:cNvPr id="61" name="Textfeld 60">
                <a:extLst>
                  <a:ext uri="{FF2B5EF4-FFF2-40B4-BE49-F238E27FC236}">
                    <a16:creationId xmlns="" xmlns:a16="http://schemas.microsoft.com/office/drawing/2014/main" id="{0E5A7332-B9DF-42E2-A597-8566DAF4738B}"/>
                  </a:ext>
                </a:extLst>
              </p:cNvPr>
              <p:cNvSpPr txBox="1"/>
              <p:nvPr/>
            </p:nvSpPr>
            <p:spPr>
              <a:xfrm>
                <a:off x="3215451" y="1821912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0.5</a:t>
                </a:r>
              </a:p>
            </p:txBody>
          </p:sp>
          <p:sp>
            <p:nvSpPr>
              <p:cNvPr id="62" name="Textfeld 61">
                <a:extLst>
                  <a:ext uri="{FF2B5EF4-FFF2-40B4-BE49-F238E27FC236}">
                    <a16:creationId xmlns="" xmlns:a16="http://schemas.microsoft.com/office/drawing/2014/main" id="{074D3AC8-1781-4C13-8EE4-8BCE8F03B264}"/>
                  </a:ext>
                </a:extLst>
              </p:cNvPr>
              <p:cNvSpPr txBox="1"/>
              <p:nvPr/>
            </p:nvSpPr>
            <p:spPr>
              <a:xfrm>
                <a:off x="1998016" y="2340147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0.5</a:t>
                </a:r>
              </a:p>
            </p:txBody>
          </p:sp>
          <p:sp>
            <p:nvSpPr>
              <p:cNvPr id="63" name="Textfeld 62">
                <a:extLst>
                  <a:ext uri="{FF2B5EF4-FFF2-40B4-BE49-F238E27FC236}">
                    <a16:creationId xmlns="" xmlns:a16="http://schemas.microsoft.com/office/drawing/2014/main" id="{60BBD6AF-3DA4-4FEE-A0EC-098B65164239}"/>
                  </a:ext>
                </a:extLst>
              </p:cNvPr>
              <p:cNvSpPr txBox="1"/>
              <p:nvPr/>
            </p:nvSpPr>
            <p:spPr>
              <a:xfrm>
                <a:off x="3715704" y="2111618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0.1</a:t>
                </a:r>
              </a:p>
            </p:txBody>
          </p:sp>
          <p:sp>
            <p:nvSpPr>
              <p:cNvPr id="64" name="Textfeld 63">
                <a:extLst>
                  <a:ext uri="{FF2B5EF4-FFF2-40B4-BE49-F238E27FC236}">
                    <a16:creationId xmlns="" xmlns:a16="http://schemas.microsoft.com/office/drawing/2014/main" id="{4ACF459D-503F-4FCE-9461-3EAAC9089E4A}"/>
                  </a:ext>
                </a:extLst>
              </p:cNvPr>
              <p:cNvSpPr txBox="1"/>
              <p:nvPr/>
            </p:nvSpPr>
            <p:spPr>
              <a:xfrm>
                <a:off x="2319192" y="1924650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0.1</a:t>
                </a:r>
              </a:p>
            </p:txBody>
          </p:sp>
          <p:sp>
            <p:nvSpPr>
              <p:cNvPr id="65" name="Textfeld 64">
                <a:extLst>
                  <a:ext uri="{FF2B5EF4-FFF2-40B4-BE49-F238E27FC236}">
                    <a16:creationId xmlns="" xmlns:a16="http://schemas.microsoft.com/office/drawing/2014/main" id="{5FA78B6A-2318-4361-BECE-09956D328A27}"/>
                  </a:ext>
                </a:extLst>
              </p:cNvPr>
              <p:cNvSpPr txBox="1"/>
              <p:nvPr/>
            </p:nvSpPr>
            <p:spPr>
              <a:xfrm>
                <a:off x="2080056" y="1135209"/>
                <a:ext cx="370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accent6"/>
                    </a:solidFill>
                  </a:rPr>
                  <a:t>A</a:t>
                </a:r>
              </a:p>
            </p:txBody>
          </p:sp>
          <p:sp>
            <p:nvSpPr>
              <p:cNvPr id="66" name="Textfeld 65">
                <a:extLst>
                  <a:ext uri="{FF2B5EF4-FFF2-40B4-BE49-F238E27FC236}">
                    <a16:creationId xmlns="" xmlns:a16="http://schemas.microsoft.com/office/drawing/2014/main" id="{07A1B71E-7106-49AD-8651-E513C8841695}"/>
                  </a:ext>
                </a:extLst>
              </p:cNvPr>
              <p:cNvSpPr txBox="1"/>
              <p:nvPr/>
            </p:nvSpPr>
            <p:spPr>
              <a:xfrm>
                <a:off x="3639262" y="1112190"/>
                <a:ext cx="357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sp>
            <p:nvSpPr>
              <p:cNvPr id="67" name="Textfeld 66">
                <a:extLst>
                  <a:ext uri="{FF2B5EF4-FFF2-40B4-BE49-F238E27FC236}">
                    <a16:creationId xmlns="" xmlns:a16="http://schemas.microsoft.com/office/drawing/2014/main" id="{AFC670A0-3753-4BA9-94EE-380BB0ACD457}"/>
                  </a:ext>
                </a:extLst>
              </p:cNvPr>
              <p:cNvSpPr txBox="1"/>
              <p:nvPr/>
            </p:nvSpPr>
            <p:spPr>
              <a:xfrm>
                <a:off x="2861717" y="2396283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0070C0"/>
                    </a:solidFill>
                  </a:rPr>
                  <a:t>C</a:t>
                </a:r>
              </a:p>
            </p:txBody>
          </p:sp>
          <p:sp>
            <p:nvSpPr>
              <p:cNvPr id="68" name="Textfeld 67">
                <a:extLst>
                  <a:ext uri="{FF2B5EF4-FFF2-40B4-BE49-F238E27FC236}">
                    <a16:creationId xmlns="" xmlns:a16="http://schemas.microsoft.com/office/drawing/2014/main" id="{878D4EE9-E619-47D9-B680-D8DB7958DC08}"/>
                  </a:ext>
                </a:extLst>
              </p:cNvPr>
              <p:cNvSpPr txBox="1"/>
              <p:nvPr/>
            </p:nvSpPr>
            <p:spPr>
              <a:xfrm>
                <a:off x="1849577" y="438663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FC000"/>
                    </a:solidFill>
                  </a:rPr>
                  <a:t>1</a:t>
                </a: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="" xmlns:a16="http://schemas.microsoft.com/office/drawing/2014/main" id="{A61B1E3A-BE15-4EDA-9E0E-A7A47B4AA738}"/>
                  </a:ext>
                </a:extLst>
              </p:cNvPr>
              <p:cNvSpPr txBox="1"/>
              <p:nvPr/>
            </p:nvSpPr>
            <p:spPr>
              <a:xfrm>
                <a:off x="2892354" y="438662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FC000"/>
                    </a:solidFill>
                  </a:rPr>
                  <a:t>2</a:t>
                </a:r>
              </a:p>
            </p:txBody>
          </p:sp>
          <p:sp>
            <p:nvSpPr>
              <p:cNvPr id="70" name="Textfeld 69">
                <a:extLst>
                  <a:ext uri="{FF2B5EF4-FFF2-40B4-BE49-F238E27FC236}">
                    <a16:creationId xmlns="" xmlns:a16="http://schemas.microsoft.com/office/drawing/2014/main" id="{BD5758D8-92C0-4D9B-A4FA-C0D17A7C8F70}"/>
                  </a:ext>
                </a:extLst>
              </p:cNvPr>
              <p:cNvSpPr txBox="1"/>
              <p:nvPr/>
            </p:nvSpPr>
            <p:spPr>
              <a:xfrm>
                <a:off x="3940052" y="437545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FC000"/>
                    </a:solidFill>
                  </a:rPr>
                  <a:t>3</a:t>
                </a:r>
              </a:p>
            </p:txBody>
          </p:sp>
        </p:grpSp>
        <p:sp>
          <p:nvSpPr>
            <p:cNvPr id="46" name="Textfeld 45">
              <a:extLst>
                <a:ext uri="{FF2B5EF4-FFF2-40B4-BE49-F238E27FC236}">
                  <a16:creationId xmlns="" xmlns:a16="http://schemas.microsoft.com/office/drawing/2014/main" id="{9128B9BA-91BC-4798-A120-5AA73BAB549E}"/>
                </a:ext>
              </a:extLst>
            </p:cNvPr>
            <p:cNvSpPr txBox="1"/>
            <p:nvPr/>
          </p:nvSpPr>
          <p:spPr>
            <a:xfrm>
              <a:off x="3908013" y="4161100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0.9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47" name="Textfeld 46">
              <a:extLst>
                <a:ext uri="{FF2B5EF4-FFF2-40B4-BE49-F238E27FC236}">
                  <a16:creationId xmlns="" xmlns:a16="http://schemas.microsoft.com/office/drawing/2014/main" id="{FD1F27FD-52C1-4056-A4A8-E085DBAC8868}"/>
                </a:ext>
              </a:extLst>
            </p:cNvPr>
            <p:cNvSpPr txBox="1"/>
            <p:nvPr/>
          </p:nvSpPr>
          <p:spPr>
            <a:xfrm>
              <a:off x="4340643" y="4524292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0.1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="" xmlns:a16="http://schemas.microsoft.com/office/drawing/2014/main" id="{B14E5894-1A41-493C-89ED-B770528D848F}"/>
                </a:ext>
              </a:extLst>
            </p:cNvPr>
            <p:cNvSpPr txBox="1"/>
            <p:nvPr/>
          </p:nvSpPr>
          <p:spPr>
            <a:xfrm>
              <a:off x="4899427" y="4735681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0.0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="" xmlns:a16="http://schemas.microsoft.com/office/drawing/2014/main" id="{B24CECA4-809E-41A4-9DE8-07D3DC8BFF23}"/>
                </a:ext>
              </a:extLst>
            </p:cNvPr>
            <p:cNvSpPr txBox="1"/>
            <p:nvPr/>
          </p:nvSpPr>
          <p:spPr>
            <a:xfrm>
              <a:off x="7369182" y="4430142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0.1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="" xmlns:a16="http://schemas.microsoft.com/office/drawing/2014/main" id="{CEF63870-DB25-4F88-8E7B-B9B9CF41D346}"/>
                </a:ext>
              </a:extLst>
            </p:cNvPr>
            <p:cNvSpPr txBox="1"/>
            <p:nvPr/>
          </p:nvSpPr>
          <p:spPr>
            <a:xfrm>
              <a:off x="6856830" y="4615830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0.8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51" name="Textfeld 50">
              <a:extLst>
                <a:ext uri="{FF2B5EF4-FFF2-40B4-BE49-F238E27FC236}">
                  <a16:creationId xmlns="" xmlns:a16="http://schemas.microsoft.com/office/drawing/2014/main" id="{05CFFC1E-E631-4E03-82B3-B62764F04524}"/>
                </a:ext>
              </a:extLst>
            </p:cNvPr>
            <p:cNvSpPr txBox="1"/>
            <p:nvPr/>
          </p:nvSpPr>
          <p:spPr>
            <a:xfrm>
              <a:off x="6372129" y="4708958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0.1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52" name="Textfeld 51">
              <a:extLst>
                <a:ext uri="{FF2B5EF4-FFF2-40B4-BE49-F238E27FC236}">
                  <a16:creationId xmlns="" xmlns:a16="http://schemas.microsoft.com/office/drawing/2014/main" id="{A49308F8-2E6E-49D6-9183-A05F329B56BE}"/>
                </a:ext>
              </a:extLst>
            </p:cNvPr>
            <p:cNvSpPr txBox="1"/>
            <p:nvPr/>
          </p:nvSpPr>
          <p:spPr>
            <a:xfrm>
              <a:off x="4581115" y="5216372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0.0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="" xmlns:a16="http://schemas.microsoft.com/office/drawing/2014/main" id="{2F7D7BA4-5C0B-4481-8759-E83D8EBFA099}"/>
                </a:ext>
              </a:extLst>
            </p:cNvPr>
            <p:cNvSpPr txBox="1"/>
            <p:nvPr/>
          </p:nvSpPr>
          <p:spPr>
            <a:xfrm>
              <a:off x="5548585" y="4895464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0.1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="" xmlns:a16="http://schemas.microsoft.com/office/drawing/2014/main" id="{91CB9EB4-377E-4CC8-8E7D-60DF6649C216}"/>
                </a:ext>
              </a:extLst>
            </p:cNvPr>
            <p:cNvSpPr txBox="1"/>
            <p:nvPr/>
          </p:nvSpPr>
          <p:spPr>
            <a:xfrm>
              <a:off x="6801068" y="5272177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0.9</a:t>
              </a:r>
              <a:endParaRPr lang="de-DE" sz="12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1865186-29B5-4592-B0B2-1E049E76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- </a:t>
            </a:r>
            <a:r>
              <a:rPr lang="de-DE" dirty="0" err="1"/>
              <a:t>Observations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FFFA59B0-CB02-4343-A717-86BCAC2A7CD7}"/>
              </a:ext>
            </a:extLst>
          </p:cNvPr>
          <p:cNvSpPr/>
          <p:nvPr/>
        </p:nvSpPr>
        <p:spPr>
          <a:xfrm>
            <a:off x="4395029" y="1364935"/>
            <a:ext cx="3993395" cy="2780985"/>
          </a:xfrm>
          <a:prstGeom prst="rect">
            <a:avLst/>
          </a:prstGeom>
          <a:solidFill>
            <a:schemeClr val="dk1">
              <a:alpha val="7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38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2DF550DA-59CA-4602-B10C-878170679258}"/>
              </a:ext>
            </a:extLst>
          </p:cNvPr>
          <p:cNvSpPr/>
          <p:nvPr/>
        </p:nvSpPr>
        <p:spPr>
          <a:xfrm>
            <a:off x="7642334" y="2179982"/>
            <a:ext cx="15295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/>
              <a:t>Hidden States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="" xmlns:a16="http://schemas.microsoft.com/office/drawing/2014/main" id="{C991F158-C917-46BC-BCEC-01976445CAC9}"/>
              </a:ext>
            </a:extLst>
          </p:cNvPr>
          <p:cNvSpPr/>
          <p:nvPr/>
        </p:nvSpPr>
        <p:spPr>
          <a:xfrm>
            <a:off x="7783496" y="5201727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/>
              <a:t>Observation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="" xmlns:a16="http://schemas.microsoft.com/office/drawing/2014/main" id="{5790412A-7E46-44CA-BD3E-C830412A89F1}"/>
              </a:ext>
            </a:extLst>
          </p:cNvPr>
          <p:cNvSpPr txBox="1"/>
          <p:nvPr/>
        </p:nvSpPr>
        <p:spPr>
          <a:xfrm>
            <a:off x="424989" y="1052736"/>
            <a:ext cx="39405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Problem:</a:t>
            </a:r>
            <a:r>
              <a:rPr lang="de-DE" dirty="0"/>
              <a:t> 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true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HMM</a:t>
            </a:r>
          </a:p>
          <a:p>
            <a:endParaRPr lang="de-DE" dirty="0"/>
          </a:p>
          <a:p>
            <a:r>
              <a:rPr lang="en-US" b="1" dirty="0"/>
              <a:t>Given: </a:t>
            </a:r>
          </a:p>
          <a:p>
            <a:r>
              <a:rPr lang="en-US" dirty="0"/>
              <a:t>HMM with observed states and transition </a:t>
            </a:r>
            <a:r>
              <a:rPr lang="de-DE" dirty="0" err="1"/>
              <a:t>probabilities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Target:</a:t>
            </a:r>
            <a:r>
              <a:rPr lang="de-DE" dirty="0"/>
              <a:t> </a:t>
            </a:r>
          </a:p>
          <a:p>
            <a:r>
              <a:rPr lang="de-DE" dirty="0" err="1"/>
              <a:t>Estimate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true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(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b="1" dirty="0" err="1"/>
              <a:t>How</a:t>
            </a:r>
            <a:r>
              <a:rPr lang="de-DE" b="1" dirty="0"/>
              <a:t>:</a:t>
            </a:r>
            <a:r>
              <a:rPr lang="de-DE" dirty="0"/>
              <a:t> </a:t>
            </a:r>
          </a:p>
          <a:p>
            <a:r>
              <a:rPr lang="de-DE" dirty="0"/>
              <a:t>Use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observations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</a:p>
          <a:p>
            <a:r>
              <a:rPr lang="de-DE" dirty="0"/>
              <a:t>-&gt; </a:t>
            </a:r>
            <a:r>
              <a:rPr lang="en-US" dirty="0"/>
              <a:t>emission is visible and gives a stochastically hint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de-DE" dirty="0"/>
          </a:p>
          <a:p>
            <a:endParaRPr lang="de-DE" dirty="0"/>
          </a:p>
        </p:txBody>
      </p:sp>
      <p:sp>
        <p:nvSpPr>
          <p:cNvPr id="20" name="Rectangle 1">
            <a:extLst>
              <a:ext uri="{FF2B5EF4-FFF2-40B4-BE49-F238E27FC236}">
                <a16:creationId xmlns="" xmlns:a16="http://schemas.microsoft.com/office/drawing/2014/main" id="{7269A204-4DD1-4E97-89EA-09B0AC828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555345"/>
            <a:ext cx="65" cy="14686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4463" rIns="0" bIns="-4463" numCol="1" anchor="ctr" anchorCtr="0" compatLnSpc="1">
            <a:prstTxWarp prst="textNoShape">
              <a:avLst/>
            </a:prstTxWarp>
            <a:spAutoFit/>
          </a:bodyPr>
          <a:lstStyle/>
          <a:p>
            <a:pPr defTabSz="514350" eaLnBrk="0" hangingPunct="0"/>
            <a:endParaRPr lang="de-DE" altLang="de-DE" sz="1013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1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E0AD856-7B92-4173-986E-D362E83C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Viterbi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6A53412-AC88-4274-BA26-37D291F88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Invented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Andrew J. </a:t>
            </a:r>
            <a:r>
              <a:rPr lang="de-DE" dirty="0" err="1"/>
              <a:t>Vitberi</a:t>
            </a:r>
            <a:r>
              <a:rPr lang="de-DE" dirty="0"/>
              <a:t> in 1967</a:t>
            </a:r>
          </a:p>
          <a:p>
            <a:r>
              <a:rPr lang="de-DE" dirty="0"/>
              <a:t>Input via HMM and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dirty="0" err="1"/>
              <a:t>Calculates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probability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decodation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convolutial</a:t>
            </a:r>
            <a:r>
              <a:rPr lang="de-DE" dirty="0"/>
              <a:t> </a:t>
            </a:r>
            <a:r>
              <a:rPr lang="de-DE" dirty="0" err="1"/>
              <a:t>codes</a:t>
            </a:r>
            <a:endParaRPr lang="de-DE" dirty="0"/>
          </a:p>
          <a:p>
            <a:r>
              <a:rPr lang="de-DE" dirty="0"/>
              <a:t>Extended </a:t>
            </a:r>
            <a:r>
              <a:rPr lang="de-DE" dirty="0" err="1"/>
              <a:t>by</a:t>
            </a:r>
            <a:r>
              <a:rPr lang="de-DE" dirty="0"/>
              <a:t> G. D. </a:t>
            </a:r>
            <a:r>
              <a:rPr lang="de-DE" dirty="0" err="1"/>
              <a:t>Forney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errors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035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C5472B7-0B94-4CE2-97D2-116A5BA7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Viterbi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- Pseudo Code 1/3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id="{EF1B6092-CD55-4DEE-BF54-437AAA3762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3775" y="2057401"/>
                <a:ext cx="6172200" cy="1368839"/>
              </a:xfrm>
            </p:spPr>
            <p:txBody>
              <a:bodyPr/>
              <a:lstStyle/>
              <a:p>
                <a:r>
                  <a:rPr lang="en-US" dirty="0"/>
                  <a:t>Given: a sentence of length n</a:t>
                </a:r>
              </a:p>
              <a:p>
                <a:r>
                  <a:rPr lang="en-US" dirty="0"/>
                  <a:t>Matrix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en-US" dirty="0"/>
                  <a:t> storing highest reachability </a:t>
                </a:r>
                <a:r>
                  <a:rPr lang="en-US" dirty="0" err="1"/>
                  <a:t>probabilites</a:t>
                </a:r>
                <a:endParaRPr lang="en-US" dirty="0"/>
              </a:p>
              <a:p>
                <a:r>
                  <a:rPr lang="en-US" dirty="0"/>
                  <a:t>Matrix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storing</a:t>
                </a:r>
                <a:r>
                  <a:rPr lang="de-DE" dirty="0"/>
                  <a:t> </a:t>
                </a:r>
                <a:r>
                  <a:rPr lang="de-DE" dirty="0" err="1"/>
                  <a:t>contributing</a:t>
                </a:r>
                <a:r>
                  <a:rPr lang="de-DE" dirty="0"/>
                  <a:t> </a:t>
                </a:r>
                <a:r>
                  <a:rPr lang="de-DE" dirty="0" err="1"/>
                  <a:t>states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reachability</a:t>
                </a:r>
                <a:endParaRPr lang="de-DE" dirty="0"/>
              </a:p>
              <a:p>
                <a:r>
                  <a:rPr lang="de-DE" dirty="0" err="1"/>
                  <a:t>Initialization</a:t>
                </a:r>
                <a:r>
                  <a:rPr lang="de-DE" dirty="0"/>
                  <a:t>: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F1B6092-CD55-4DEE-BF54-437AAA3762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3775" y="2057401"/>
                <a:ext cx="6172200" cy="1368839"/>
              </a:xfrm>
              <a:blipFill>
                <a:blip r:embed="rId2"/>
                <a:stretch>
                  <a:fillRect l="-592" t="-2679" b="-58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="" xmlns:a16="http://schemas.microsoft.com/office/drawing/2014/main" id="{0E16179C-1B37-493F-AF85-96FB2927324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53775" y="3426240"/>
                <a:ext cx="6172200" cy="13688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e-DE" sz="1800" dirty="0" err="1">
                    <a:ea typeface="Cambria Math" panose="02040503050406030204" pitchFamily="18" charset="0"/>
                  </a:rPr>
                  <a:t>for</a:t>
                </a:r>
                <a:r>
                  <a:rPr lang="de-DE" sz="1800" dirty="0">
                    <a:ea typeface="Cambria Math" panose="02040503050406030204" pitchFamily="18" charset="0"/>
                  </a:rPr>
                  <a:t> all </a:t>
                </a:r>
                <a:r>
                  <a:rPr lang="de-DE" sz="1800" dirty="0" err="1">
                    <a:ea typeface="Cambria Math" panose="02040503050406030204" pitchFamily="18" charset="0"/>
                  </a:rPr>
                  <a:t>states</a:t>
                </a:r>
                <a:r>
                  <a:rPr lang="de-DE" sz="1800" dirty="0">
                    <a:ea typeface="Cambria Math" panose="02040503050406030204" pitchFamily="18" charset="0"/>
                  </a:rPr>
                  <a:t> i do</a:t>
                </a:r>
              </a:p>
              <a:p>
                <a:pPr marL="0" indent="0">
                  <a:buNone/>
                </a:pPr>
                <a:r>
                  <a:rPr lang="de-DE" sz="18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sz="1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sz="1800" i="1" dirty="0"/>
              </a:p>
              <a:p>
                <a:pPr marL="0" indent="0">
                  <a:buNone/>
                </a:pPr>
                <a:r>
                  <a:rPr lang="de-DE" sz="1800" i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sz="1800" i="1" dirty="0"/>
              </a:p>
              <a:p>
                <a:pPr marL="0" indent="0">
                  <a:buNone/>
                </a:pPr>
                <a:r>
                  <a:rPr lang="de-DE" sz="1800" dirty="0"/>
                  <a:t>end</a:t>
                </a:r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0E16179C-1B37-493F-AF85-96FB2927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3775" y="3426240"/>
                <a:ext cx="6172200" cy="1368839"/>
              </a:xfrm>
              <a:prstGeom prst="rect">
                <a:avLst/>
              </a:prstGeom>
              <a:blipFill>
                <a:blip r:embed="rId3"/>
                <a:stretch>
                  <a:fillRect l="-1185" t="-3111" b="-48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55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E891049-C536-4DCA-B6F2-7FEF70A5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Viterbi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- Pseudo Code 2/3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3B115F0-2D7A-4FF8-8CCD-9C9193E4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775" y="2057401"/>
            <a:ext cx="6172200" cy="399492"/>
          </a:xfrm>
        </p:spPr>
        <p:txBody>
          <a:bodyPr/>
          <a:lstStyle/>
          <a:p>
            <a:r>
              <a:rPr lang="de-DE" dirty="0" err="1"/>
              <a:t>Induction</a:t>
            </a:r>
            <a:r>
              <a:rPr lang="de-DE" dirty="0"/>
              <a:t>:</a:t>
            </a: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="" xmlns:a16="http://schemas.microsoft.com/office/drawing/2014/main" id="{84998EB3-8F5D-4AAE-90AD-CD863227D28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53775" y="2456893"/>
                <a:ext cx="6172200" cy="28896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e-DE" sz="1800" dirty="0"/>
                  <a:t>f</a:t>
                </a:r>
                <a:r>
                  <a:rPr lang="de-DE" sz="1800" dirty="0" err="1"/>
                  <a:t>or</a:t>
                </a:r>
                <a:r>
                  <a:rPr lang="de-DE" sz="1800" dirty="0"/>
                  <a:t> t := 2 </a:t>
                </a:r>
                <a:r>
                  <a:rPr lang="de-DE" sz="1800" dirty="0" err="1"/>
                  <a:t>to</a:t>
                </a:r>
                <a:r>
                  <a:rPr lang="de-DE" sz="1800" dirty="0"/>
                  <a:t> n </a:t>
                </a:r>
                <a:r>
                  <a:rPr lang="de-DE" sz="1800" dirty="0" err="1"/>
                  <a:t>step</a:t>
                </a:r>
                <a:r>
                  <a:rPr lang="de-DE" sz="1800" dirty="0"/>
                  <a:t> 1 do</a:t>
                </a:r>
              </a:p>
              <a:p>
                <a:pPr marL="0" indent="0">
                  <a:buNone/>
                </a:pPr>
                <a:r>
                  <a:rPr lang="de-DE" sz="1800" dirty="0"/>
                  <a:t>	</a:t>
                </a:r>
                <a:r>
                  <a:rPr lang="de-DE" sz="1800" dirty="0" err="1"/>
                  <a:t>for</a:t>
                </a:r>
                <a:r>
                  <a:rPr lang="de-DE" sz="1800" dirty="0"/>
                  <a:t> all </a:t>
                </a:r>
                <a:r>
                  <a:rPr lang="de-DE" sz="1800" dirty="0" err="1"/>
                  <a:t>states</a:t>
                </a:r>
                <a:r>
                  <a:rPr lang="de-DE" sz="1800" dirty="0"/>
                  <a:t> i do</a:t>
                </a:r>
              </a:p>
              <a:p>
                <a:pPr marL="0" indent="0">
                  <a:buNone/>
                </a:pPr>
                <a:r>
                  <a:rPr lang="de-DE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de-DE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de-DE" sz="1800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de-DE" sz="18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sz="18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e-DE" sz="1800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m:rPr>
                                <m:sty m:val="p"/>
                              </m:rPr>
                              <a:rPr lang="de-DE" sz="180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de-DE" sz="1800">
                                <a:latin typeface="Cambria Math" panose="02040503050406030204" pitchFamily="18" charset="0"/>
                              </a:rPr>
                              <m:t>≤|</m:t>
                            </m:r>
                            <m:r>
                              <m:rPr>
                                <m:sty m:val="p"/>
                              </m:rPr>
                              <a:rPr lang="de-DE" sz="180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de-DE" sz="1800">
                                <a:latin typeface="Cambria Math" panose="02040503050406030204" pitchFamily="18" charset="0"/>
                              </a:rPr>
                              <m:t>|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de-DE" sz="1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𝜗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de-DE" sz="1800" dirty="0"/>
              </a:p>
              <a:p>
                <a:pPr marL="0" indent="0">
                  <a:buNone/>
                </a:pPr>
                <a:r>
                  <a:rPr lang="de-DE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de-DE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sz="1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de-DE" sz="1800" i="1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de-DE" sz="18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de-DE" sz="1800">
                                    <a:latin typeface="Cambria Math" panose="02040503050406030204" pitchFamily="18" charset="0"/>
                                  </a:rPr>
                                  <m:t>1≤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8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de-DE" sz="1800">
                                    <a:latin typeface="Cambria Math" panose="02040503050406030204" pitchFamily="18" charset="0"/>
                                  </a:rPr>
                                  <m:t>≤|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de-DE" sz="18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</a:rPr>
                                      <m:t>𝑗𝑖</m:t>
                                    </m:r>
                                  </m:sub>
                                </m:sSub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</a:rPr>
                                      <m:t>𝜗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de-DE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1800" dirty="0"/>
              </a:p>
              <a:p>
                <a:pPr marL="0" indent="0">
                  <a:buNone/>
                </a:pPr>
                <a:r>
                  <a:rPr lang="de-DE" sz="1800" dirty="0"/>
                  <a:t>	end</a:t>
                </a:r>
              </a:p>
              <a:p>
                <a:pPr marL="0" indent="0">
                  <a:buNone/>
                </a:pPr>
                <a:r>
                  <a:rPr lang="de-DE" sz="1800" dirty="0"/>
                  <a:t>end</a:t>
                </a:r>
              </a:p>
              <a:p>
                <a:endParaRPr lang="de-DE" sz="1800" dirty="0"/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84998EB3-8F5D-4AAE-90AD-CD863227D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3775" y="2456893"/>
                <a:ext cx="6172200" cy="2889653"/>
              </a:xfrm>
              <a:prstGeom prst="rect">
                <a:avLst/>
              </a:prstGeom>
              <a:blipFill>
                <a:blip r:embed="rId2"/>
                <a:stretch>
                  <a:fillRect l="-1185" t="-14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44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2166431-54B6-4EEB-880A-D13C786A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Viterbi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- Pseudo Code 3/3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46502AE6-B5FA-4A1F-98BF-0B93471F7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775" y="2057402"/>
            <a:ext cx="6172200" cy="399491"/>
          </a:xfrm>
        </p:spPr>
        <p:txBody>
          <a:bodyPr/>
          <a:lstStyle/>
          <a:p>
            <a:r>
              <a:rPr lang="de-DE" dirty="0"/>
              <a:t>Termination and </a:t>
            </a:r>
            <a:r>
              <a:rPr lang="de-DE" dirty="0" err="1"/>
              <a:t>path-readout</a:t>
            </a:r>
            <a:r>
              <a:rPr lang="de-DE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="" xmlns:a16="http://schemas.microsoft.com/office/drawing/2014/main" id="{FF101197-BF55-483D-B733-289CE15F3C2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39652" y="2453083"/>
                <a:ext cx="6172200" cy="19480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sz="1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18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8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de-DE" sz="1800">
                                      <a:latin typeface="Cambria Math" panose="02040503050406030204" pitchFamily="18" charset="0"/>
                                    </a:rPr>
                                    <m:t>1≤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80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de-DE" sz="180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1800"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𝜗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:r>
                  <a:rPr lang="de-DE" sz="1800" dirty="0" err="1"/>
                  <a:t>for</a:t>
                </a:r>
                <a:r>
                  <a:rPr lang="de-DE" sz="1800" dirty="0"/>
                  <a:t> j := n </a:t>
                </a:r>
                <a:r>
                  <a:rPr lang="de-DE" sz="1800" dirty="0" err="1"/>
                  <a:t>to</a:t>
                </a:r>
                <a:r>
                  <a:rPr lang="de-DE" sz="1800" dirty="0"/>
                  <a:t> 1 </a:t>
                </a:r>
                <a:r>
                  <a:rPr lang="de-DE" sz="1800" dirty="0" err="1"/>
                  <a:t>step</a:t>
                </a:r>
                <a:r>
                  <a:rPr lang="de-DE" sz="1800" dirty="0"/>
                  <a:t> -1 do</a:t>
                </a:r>
              </a:p>
              <a:p>
                <a:pPr marL="0" indent="0">
                  <a:buNone/>
                </a:pPr>
                <a:r>
                  <a:rPr lang="de-DE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sz="18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fName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de-DE" sz="1800" dirty="0"/>
              </a:p>
              <a:p>
                <a:pPr marL="0" indent="0">
                  <a:buNone/>
                </a:pPr>
                <a:r>
                  <a:rPr lang="de-DE" sz="1800" dirty="0"/>
                  <a:t>end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de-DE" sz="1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sz="18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m:rPr>
                                  <m:sty m:val="p"/>
                                </m:rPr>
                                <a:rPr lang="de-DE" sz="18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≤|</m:t>
                              </m:r>
                              <m:r>
                                <m:rPr>
                                  <m:sty m:val="p"/>
                                </m:rPr>
                                <a:rPr lang="de-DE" sz="18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lim>
                          </m:limLow>
                        </m:fName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𝜗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FF101197-BF55-483D-B733-289CE15F3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9652" y="2453083"/>
                <a:ext cx="6172200" cy="1948026"/>
              </a:xfrm>
              <a:prstGeom prst="rect">
                <a:avLst/>
              </a:prstGeom>
              <a:blipFill>
                <a:blip r:embed="rId2"/>
                <a:stretch>
                  <a:fillRect l="-11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133404"/>
      </p:ext>
    </p:extLst>
  </p:cSld>
  <p:clrMapOvr>
    <a:masterClrMapping/>
  </p:clrMapOvr>
</p:sld>
</file>

<file path=ppt/theme/theme1.xml><?xml version="1.0" encoding="utf-8"?>
<a:theme xmlns:a="http://schemas.openxmlformats.org/drawingml/2006/main" name="ComTec_pptx_EN_v15.0_Powerpoint_Office2010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äsentation1" id="{7C200ECA-DD3D-F04E-8DA0-41CB102B7F0C}" vid="{246AED23-2DF0-B745-A74B-432438745D6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ComTec_pptx_DE_v16.0_Powerpoint_Office2010</Template>
  <TotalTime>33</TotalTime>
  <Words>949</Words>
  <Application>Microsoft Office PowerPoint</Application>
  <PresentationFormat>On-screen Show (4:3)</PresentationFormat>
  <Paragraphs>263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ComTec_pptx_EN_v15.0_Powerpoint_Office2010</vt:lpstr>
      <vt:lpstr>Communication Technologies 1 (CT1) Machine Learning Viterbi Algorithm</vt:lpstr>
      <vt:lpstr>Agenda</vt:lpstr>
      <vt:lpstr>Introduction</vt:lpstr>
      <vt:lpstr>Introduction – HMM</vt:lpstr>
      <vt:lpstr>Introduction - Observations</vt:lpstr>
      <vt:lpstr>Viterbi Algorithm</vt:lpstr>
      <vt:lpstr>Viterbi Algorithm - Pseudo Code 1/3</vt:lpstr>
      <vt:lpstr>Viterbi Algorithm - Pseudo Code 2/3</vt:lpstr>
      <vt:lpstr>Viterbi Algorithm - Pseudo Code 3/3</vt:lpstr>
      <vt:lpstr>Experiment</vt:lpstr>
      <vt:lpstr>Experiment - Used Sequence</vt:lpstr>
      <vt:lpstr>Experiment - Recreated Sequence</vt:lpstr>
      <vt:lpstr>Summary</vt:lpstr>
      <vt:lpstr>Summary</vt:lpstr>
      <vt:lpstr>Questions?</vt:lpstr>
      <vt:lpstr>Sources</vt:lpstr>
      <vt:lpstr>Sources</vt:lpstr>
      <vt:lpstr>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Technologies 2 (CT2) - Introduction</dc:title>
  <dc:creator>Michel Morold</dc:creator>
  <cp:lastModifiedBy>dell</cp:lastModifiedBy>
  <cp:revision>404</cp:revision>
  <dcterms:created xsi:type="dcterms:W3CDTF">2016-10-12T12:41:28Z</dcterms:created>
  <dcterms:modified xsi:type="dcterms:W3CDTF">2019-09-19T07:20:00Z</dcterms:modified>
</cp:coreProperties>
</file>