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90" d="100"/>
          <a:sy n="90" d="100"/>
        </p:scale>
        <p:origin x="-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-341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52B22-5E9A-400E-AB98-67D9D3BEF6F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DBE17-69F8-4E6C-A363-4BD915D0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8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 smtClean="0"/>
              <a:t>www.pwc.com</a:t>
            </a:r>
            <a:endParaRPr lang="en-GB" noProof="0" dirty="0"/>
          </a:p>
        </p:txBody>
      </p:sp>
      <p:grpSp>
        <p:nvGrpSpPr>
          <p:cNvPr id="1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28106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76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4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7696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2"/>
            <a:ext cx="107696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2"/>
            <a:ext cx="107696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0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0"/>
            <a:ext cx="107696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9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711202" y="2819400"/>
            <a:ext cx="52831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1"/>
            <a:ext cx="107696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6820410" y="-3874008"/>
            <a:ext cx="152399" cy="9119616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291457" y="5768682"/>
            <a:ext cx="1643044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7634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812801" y="3048000"/>
            <a:ext cx="12192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652115" y="2901698"/>
            <a:ext cx="1613003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smtClean="0"/>
              <a:t>Click to add the presentation’s main title</a:t>
            </a:r>
            <a:endParaRPr lang="en-GB" noProof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9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64804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2336800" y="2899978"/>
            <a:ext cx="84328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6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9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9855200" y="685802"/>
            <a:ext cx="23368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336800" y="0"/>
            <a:ext cx="75184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336800" y="685800"/>
            <a:ext cx="75184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1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1073045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5867400"/>
            <a:ext cx="64008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smtClean="0"/>
              <a:t>Add legal and copyright disclaimers here.</a:t>
            </a:r>
            <a:endParaRPr lang="en-GB" noProof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7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4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1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7112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368802" y="1752602"/>
            <a:ext cx="3454399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3352800"/>
            <a:ext cx="5283200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0" y="3352800"/>
            <a:ext cx="5283201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10769600" cy="14478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80264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3688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685800"/>
            <a:ext cx="7112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368800" y="1752600"/>
            <a:ext cx="7112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34544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7002" y="-2971800"/>
            <a:ext cx="152399" cy="73152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1" y="685800"/>
            <a:ext cx="107696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</a:t>
            </a:r>
            <a:br>
              <a:rPr lang="en-GB" noProof="0" smtClean="0"/>
            </a:br>
            <a:r>
              <a:rPr lang="en-GB" noProof="0" smtClean="0"/>
              <a:t>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1752600"/>
            <a:ext cx="107695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9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 – A part of feature engineering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ltGray">
          <a:xfrm>
            <a:off x="0" y="1261532"/>
            <a:ext cx="12192000" cy="14304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0238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Defined: Manipulation of the </a:t>
            </a: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raw/base data </a:t>
            </a: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 to generate </a:t>
            </a: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more variables or attributes out of </a:t>
            </a: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the data</a:t>
            </a: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apart from what already exists. 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Purpose: Generate </a:t>
            </a: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more information that allows us to understand why the data is behaving the way it is</a:t>
            </a:r>
            <a:endParaRPr lang="en-US" sz="1400" dirty="0">
              <a:solidFill>
                <a:schemeClr val="tx1"/>
              </a:solidFill>
              <a:latin typeface="Georgia" pitchFamily="18" charset="0"/>
            </a:endParaRPr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This term is common to the field of data analytics.  Any </a:t>
            </a: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transformation done on </a:t>
            </a: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raw </a:t>
            </a: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data can be </a:t>
            </a: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classified </a:t>
            </a: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as </a:t>
            </a: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“feature generation” but </a:t>
            </a: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generally </a:t>
            </a: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refers </a:t>
            </a: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to </a:t>
            </a: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the combination of </a:t>
            </a: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advanced operations and </a:t>
            </a: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use of </a:t>
            </a: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industry </a:t>
            </a: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knowledge, </a:t>
            </a:r>
            <a:r>
              <a:rPr lang="en-US" sz="1400" i="1" dirty="0" smtClean="0">
                <a:solidFill>
                  <a:schemeClr val="tx1"/>
                </a:solidFill>
                <a:latin typeface="Georgia" pitchFamily="18" charset="0"/>
              </a:rPr>
              <a:t>see below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0509" y="3443774"/>
            <a:ext cx="2842529" cy="320997"/>
          </a:xfrm>
          <a:prstGeom prst="rect">
            <a:avLst/>
          </a:prstGeom>
          <a:solidFill>
            <a:schemeClr val="tx2"/>
          </a:solidFill>
          <a:ln>
            <a:headEnd type="none" w="sm" len="sm"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36000" rIns="72000" bIns="36000" anchor="ctr"/>
          <a:lstStyle/>
          <a:p>
            <a:pPr algn="ctr">
              <a:buFontTx/>
              <a:buNone/>
            </a:pPr>
            <a:r>
              <a:rPr lang="en-GB" sz="1050" b="1" dirty="0" smtClean="0">
                <a:solidFill>
                  <a:schemeClr val="bg1"/>
                </a:solidFill>
                <a:latin typeface="+mj-lt"/>
              </a:rPr>
              <a:t>Process</a:t>
            </a:r>
            <a:endParaRPr lang="en-GB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64140" y="3443774"/>
            <a:ext cx="8197659" cy="320997"/>
          </a:xfrm>
          <a:prstGeom prst="rect">
            <a:avLst/>
          </a:prstGeom>
          <a:solidFill>
            <a:schemeClr val="tx2"/>
          </a:solidFill>
          <a:ln>
            <a:headEnd type="none" w="sm" len="sm"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36000" rIns="72000" bIns="36000" anchor="ctr"/>
          <a:lstStyle/>
          <a:p>
            <a:pPr algn="ctr">
              <a:buFontTx/>
              <a:buNone/>
            </a:pPr>
            <a:r>
              <a:rPr lang="en-GB" sz="1050" b="1" dirty="0" smtClean="0">
                <a:solidFill>
                  <a:schemeClr val="bg1"/>
                </a:solidFill>
                <a:latin typeface="+mj-lt"/>
              </a:rPr>
              <a:t>Description</a:t>
            </a:r>
            <a:endParaRPr lang="en-GB" sz="105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0394" y="3849605"/>
            <a:ext cx="11591406" cy="2032562"/>
            <a:chOff x="652972" y="2692548"/>
            <a:chExt cx="8742470" cy="5148762"/>
          </a:xfrm>
        </p:grpSpPr>
        <p:grpSp>
          <p:nvGrpSpPr>
            <p:cNvPr id="8" name="Group 71"/>
            <p:cNvGrpSpPr/>
            <p:nvPr/>
          </p:nvGrpSpPr>
          <p:grpSpPr>
            <a:xfrm>
              <a:off x="652972" y="2692548"/>
              <a:ext cx="8742470" cy="1211910"/>
              <a:chOff x="652972" y="2692548"/>
              <a:chExt cx="8742470" cy="1812392"/>
            </a:xfrm>
          </p:grpSpPr>
          <p:sp>
            <p:nvSpPr>
              <p:cNvPr id="21" name="Rectangle 4"/>
              <p:cNvSpPr>
                <a:spLocks noChangeArrowheads="1"/>
              </p:cNvSpPr>
              <p:nvPr/>
            </p:nvSpPr>
            <p:spPr bwMode="auto">
              <a:xfrm>
                <a:off x="652972" y="2692548"/>
                <a:ext cx="2143980" cy="1806300"/>
              </a:xfrm>
              <a:prstGeom prst="rect">
                <a:avLst/>
              </a:prstGeom>
              <a:noFill/>
              <a:ln w="9525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lIns="180000" tIns="144000" rIns="180000" bIns="144000"/>
              <a:lstStyle/>
              <a:p>
                <a:pPr marL="266700" indent="-266700" defTabSz="695325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GB" sz="1050" dirty="0" smtClean="0">
                    <a:latin typeface="+mj-lt"/>
                  </a:rPr>
                  <a:t>Mathematical transformation</a:t>
                </a:r>
                <a:endParaRPr lang="en-GB" sz="1050" dirty="0">
                  <a:latin typeface="+mj-lt"/>
                </a:endParaRPr>
              </a:p>
            </p:txBody>
          </p:sp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3206496" y="2698640"/>
                <a:ext cx="6188946" cy="1806300"/>
              </a:xfrm>
              <a:prstGeom prst="rect">
                <a:avLst/>
              </a:prstGeom>
              <a:noFill/>
              <a:ln w="9525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lIns="180000" tIns="144000" rIns="180000" bIns="144000"/>
              <a:lstStyle/>
              <a:p>
                <a:pPr marL="266700" indent="-266700" defTabSz="695325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GB" sz="1050" dirty="0" smtClean="0">
                    <a:latin typeface="+mj-lt"/>
                  </a:rPr>
                  <a:t>Operations like inverse, squared, cubic, log, exponential and modulus of the variables.  The type of operation depends on the relation with the dependent variable</a:t>
                </a:r>
                <a:endParaRPr lang="en-GB" sz="1050" dirty="0">
                  <a:latin typeface="+mj-lt"/>
                </a:endParaRP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5400000">
                <a:off x="2287749" y="3452428"/>
                <a:ext cx="1420169" cy="160210"/>
              </a:xfrm>
              <a:prstGeom prst="triangl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endParaRPr lang="en-GB" sz="1400" dirty="0" smtClean="0">
                  <a:latin typeface="+mj-lt"/>
                </a:endParaRPr>
              </a:p>
            </p:txBody>
          </p:sp>
        </p:grpSp>
        <p:grpSp>
          <p:nvGrpSpPr>
            <p:cNvPr id="9" name="Group 72"/>
            <p:cNvGrpSpPr/>
            <p:nvPr/>
          </p:nvGrpSpPr>
          <p:grpSpPr>
            <a:xfrm>
              <a:off x="652972" y="5317116"/>
              <a:ext cx="8742470" cy="1211910"/>
              <a:chOff x="652972" y="2692548"/>
              <a:chExt cx="8742470" cy="1812392"/>
            </a:xfrm>
          </p:grpSpPr>
          <p:sp>
            <p:nvSpPr>
              <p:cNvPr id="18" name="Rectangle 4"/>
              <p:cNvSpPr>
                <a:spLocks noChangeArrowheads="1"/>
              </p:cNvSpPr>
              <p:nvPr/>
            </p:nvSpPr>
            <p:spPr bwMode="auto">
              <a:xfrm>
                <a:off x="652972" y="2692548"/>
                <a:ext cx="2143980" cy="1806300"/>
              </a:xfrm>
              <a:prstGeom prst="rect">
                <a:avLst/>
              </a:prstGeom>
              <a:noFill/>
              <a:ln w="9525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lIns="180000" tIns="144000" rIns="180000" bIns="144000"/>
              <a:lstStyle/>
              <a:p>
                <a:pPr marL="266700" indent="-266700" defTabSz="695325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GB" sz="1050" dirty="0" smtClean="0">
                    <a:latin typeface="+mj-lt"/>
                  </a:rPr>
                  <a:t>Summarization</a:t>
                </a:r>
                <a:endParaRPr lang="en-GB" sz="1050" dirty="0">
                  <a:latin typeface="+mj-lt"/>
                </a:endParaRPr>
              </a:p>
            </p:txBody>
          </p:sp>
          <p:sp>
            <p:nvSpPr>
              <p:cNvPr id="19" name="Rectangle 4"/>
              <p:cNvSpPr>
                <a:spLocks noChangeArrowheads="1"/>
              </p:cNvSpPr>
              <p:nvPr/>
            </p:nvSpPr>
            <p:spPr bwMode="auto">
              <a:xfrm>
                <a:off x="3206496" y="2698640"/>
                <a:ext cx="6188946" cy="1806300"/>
              </a:xfrm>
              <a:prstGeom prst="rect">
                <a:avLst/>
              </a:prstGeom>
              <a:noFill/>
              <a:ln w="9525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lIns="180000" tIns="144000" rIns="180000" bIns="144000" anchor="ctr"/>
              <a:lstStyle/>
              <a:p>
                <a:pPr marL="266700" indent="-266700" defTabSz="695325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GB" sz="1050" dirty="0" smtClean="0">
                    <a:latin typeface="+mj-lt"/>
                  </a:rPr>
                  <a:t>Mostly used when there is a need to calculate </a:t>
                </a:r>
                <a:r>
                  <a:rPr lang="en-GB" sz="1050" dirty="0" smtClean="0">
                    <a:latin typeface="+mj-lt"/>
                  </a:rPr>
                  <a:t>aggregate  measures like </a:t>
                </a:r>
                <a:r>
                  <a:rPr lang="en-GB" sz="1050" dirty="0" smtClean="0">
                    <a:latin typeface="+mj-lt"/>
                  </a:rPr>
                  <a:t>total population by a certain category, percentage of total, or product of two variables like price per quantity as total sales/ total quantity</a:t>
                </a:r>
                <a:endParaRPr lang="en-GB" sz="1050" dirty="0">
                  <a:latin typeface="+mj-lt"/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5400000">
                <a:off x="2287749" y="3452428"/>
                <a:ext cx="1420169" cy="160210"/>
              </a:xfrm>
              <a:prstGeom prst="triangl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endParaRPr lang="en-GB" sz="1400" dirty="0" smtClean="0">
                  <a:latin typeface="+mj-lt"/>
                </a:endParaRPr>
              </a:p>
            </p:txBody>
          </p:sp>
        </p:grpSp>
        <p:grpSp>
          <p:nvGrpSpPr>
            <p:cNvPr id="10" name="Group 76"/>
            <p:cNvGrpSpPr/>
            <p:nvPr/>
          </p:nvGrpSpPr>
          <p:grpSpPr>
            <a:xfrm>
              <a:off x="652972" y="4004832"/>
              <a:ext cx="8742470" cy="1211910"/>
              <a:chOff x="652972" y="2692548"/>
              <a:chExt cx="8742470" cy="1812392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652972" y="2692548"/>
                <a:ext cx="2143980" cy="1806300"/>
              </a:xfrm>
              <a:prstGeom prst="rect">
                <a:avLst/>
              </a:prstGeom>
              <a:noFill/>
              <a:ln w="9525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lIns="180000" tIns="144000" rIns="180000" bIns="144000"/>
              <a:lstStyle/>
              <a:p>
                <a:pPr marL="266700" indent="-266700" defTabSz="695325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GB" sz="1050" dirty="0" smtClean="0">
                    <a:latin typeface="+mj-lt"/>
                  </a:rPr>
                  <a:t>Dummy variables</a:t>
                </a:r>
                <a:endParaRPr lang="en-GB" sz="1050" dirty="0">
                  <a:latin typeface="+mj-lt"/>
                </a:endParaRPr>
              </a:p>
            </p:txBody>
          </p:sp>
          <p:sp>
            <p:nvSpPr>
              <p:cNvPr id="16" name="Rectangle 4"/>
              <p:cNvSpPr>
                <a:spLocks noChangeArrowheads="1"/>
              </p:cNvSpPr>
              <p:nvPr/>
            </p:nvSpPr>
            <p:spPr bwMode="auto">
              <a:xfrm>
                <a:off x="3206496" y="2698640"/>
                <a:ext cx="6188946" cy="1806300"/>
              </a:xfrm>
              <a:prstGeom prst="rect">
                <a:avLst/>
              </a:prstGeom>
              <a:noFill/>
              <a:ln w="9525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lIns="180000" tIns="144000" rIns="180000" bIns="144000"/>
              <a:lstStyle/>
              <a:p>
                <a:pPr marL="266700" indent="-266700" defTabSz="695325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GB" sz="1050" dirty="0" smtClean="0">
                    <a:latin typeface="+mj-lt"/>
                  </a:rPr>
                  <a:t>Usually </a:t>
                </a:r>
                <a:r>
                  <a:rPr lang="en-GB" sz="1050" dirty="0" smtClean="0">
                    <a:latin typeface="+mj-lt"/>
                  </a:rPr>
                  <a:t>are </a:t>
                </a:r>
                <a:r>
                  <a:rPr lang="en-GB" sz="1050" dirty="0" smtClean="0">
                    <a:latin typeface="+mj-lt"/>
                  </a:rPr>
                  <a:t>created to transform categorical variable </a:t>
                </a:r>
                <a:r>
                  <a:rPr lang="en-GB" sz="1050" dirty="0" smtClean="0">
                    <a:latin typeface="+mj-lt"/>
                  </a:rPr>
                  <a:t>s into </a:t>
                </a:r>
                <a:r>
                  <a:rPr lang="en-GB" sz="1050" dirty="0" smtClean="0">
                    <a:latin typeface="+mj-lt"/>
                  </a:rPr>
                  <a:t>numeric. Ex – if there is a variable for gender as ‘M’ or ‘F’, we can create two numeric variables, one of them will have value 1 when category is ‘M’ or 0 otherwise and vice versa</a:t>
                </a:r>
                <a:endParaRPr lang="en-GB" sz="1050" dirty="0">
                  <a:latin typeface="+mj-lt"/>
                </a:endParaRP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rot="5400000">
                <a:off x="2287749" y="3452428"/>
                <a:ext cx="1420169" cy="160210"/>
              </a:xfrm>
              <a:prstGeom prst="triangl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endParaRPr lang="en-GB" sz="1400" dirty="0" smtClean="0">
                  <a:latin typeface="+mj-lt"/>
                </a:endParaRPr>
              </a:p>
            </p:txBody>
          </p:sp>
        </p:grpSp>
        <p:grpSp>
          <p:nvGrpSpPr>
            <p:cNvPr id="11" name="Group 72"/>
            <p:cNvGrpSpPr/>
            <p:nvPr/>
          </p:nvGrpSpPr>
          <p:grpSpPr>
            <a:xfrm>
              <a:off x="652972" y="6629400"/>
              <a:ext cx="8742470" cy="1211910"/>
              <a:chOff x="652972" y="2692548"/>
              <a:chExt cx="8742470" cy="181239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652972" y="2692548"/>
                <a:ext cx="2143980" cy="1806300"/>
              </a:xfrm>
              <a:prstGeom prst="rect">
                <a:avLst/>
              </a:prstGeom>
              <a:noFill/>
              <a:ln w="9525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lIns="180000" tIns="144000" rIns="180000" bIns="144000"/>
              <a:lstStyle/>
              <a:p>
                <a:pPr marL="266700" indent="-266700" defTabSz="695325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GB" sz="1050" dirty="0" smtClean="0">
                    <a:latin typeface="+mj-lt"/>
                  </a:rPr>
                  <a:t>Cardinality reduction</a:t>
                </a:r>
                <a:endParaRPr lang="en-GB" sz="1050" dirty="0">
                  <a:latin typeface="+mj-lt"/>
                </a:endParaRPr>
              </a:p>
            </p:txBody>
          </p:sp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3206496" y="2698640"/>
                <a:ext cx="6188946" cy="1806300"/>
              </a:xfrm>
              <a:prstGeom prst="rect">
                <a:avLst/>
              </a:prstGeom>
              <a:noFill/>
              <a:ln w="9525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lIns="180000" tIns="144000" rIns="180000" bIns="144000"/>
              <a:lstStyle/>
              <a:p>
                <a:pPr marL="266700" indent="-266700" defTabSz="695325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GB" sz="1050" dirty="0" smtClean="0">
                    <a:latin typeface="+mj-lt"/>
                  </a:rPr>
                  <a:t>If a categorical variable </a:t>
                </a:r>
                <a:r>
                  <a:rPr lang="en-GB" sz="1050" dirty="0" smtClean="0">
                    <a:latin typeface="+mj-lt"/>
                  </a:rPr>
                  <a:t>contains  multiple  levels </a:t>
                </a:r>
                <a:r>
                  <a:rPr lang="en-GB" sz="1050" dirty="0" smtClean="0">
                    <a:latin typeface="+mj-lt"/>
                  </a:rPr>
                  <a:t>like zip </a:t>
                </a:r>
                <a:r>
                  <a:rPr lang="en-GB" sz="1050" dirty="0" smtClean="0">
                    <a:latin typeface="+mj-lt"/>
                  </a:rPr>
                  <a:t>codes or </a:t>
                </a:r>
                <a:r>
                  <a:rPr lang="en-GB" sz="1050" dirty="0" smtClean="0">
                    <a:latin typeface="+mj-lt"/>
                  </a:rPr>
                  <a:t>city</a:t>
                </a:r>
                <a:r>
                  <a:rPr lang="en-GB" sz="1050" dirty="0">
                    <a:latin typeface="+mj-lt"/>
                  </a:rPr>
                  <a:t> </a:t>
                </a:r>
                <a:r>
                  <a:rPr lang="en-GB" sz="1050" dirty="0" smtClean="0">
                    <a:latin typeface="+mj-lt"/>
                  </a:rPr>
                  <a:t>to be categorized into </a:t>
                </a:r>
                <a:r>
                  <a:rPr lang="en-GB" sz="1050" dirty="0" smtClean="0">
                    <a:latin typeface="+mj-lt"/>
                  </a:rPr>
                  <a:t>states</a:t>
                </a:r>
                <a:endParaRPr lang="en-GB" sz="1050" dirty="0">
                  <a:latin typeface="+mj-lt"/>
                </a:endParaRPr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 rot="5400000">
                <a:off x="2287749" y="3452428"/>
                <a:ext cx="1420169" cy="160210"/>
              </a:xfrm>
              <a:prstGeom prst="triangl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endParaRPr lang="en-GB" sz="1400" dirty="0" smtClean="0">
                  <a:latin typeface="+mj-lt"/>
                </a:endParaRPr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10067" y="5998110"/>
            <a:ext cx="119803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latin typeface="Georgia" pitchFamily="18" charset="0"/>
              </a:rPr>
              <a:t>Apart from the above common methods, </a:t>
            </a:r>
            <a:r>
              <a:rPr lang="en-US" sz="1100" i="1" dirty="0" smtClean="0">
                <a:latin typeface="Georgia" pitchFamily="18" charset="0"/>
              </a:rPr>
              <a:t> other variables can be </a:t>
            </a:r>
            <a:r>
              <a:rPr lang="en-US" sz="1100" i="1" dirty="0">
                <a:latin typeface="Georgia" pitchFamily="18" charset="0"/>
              </a:rPr>
              <a:t>derived through domain </a:t>
            </a:r>
            <a:r>
              <a:rPr lang="en-US" sz="1100" i="1" dirty="0" smtClean="0">
                <a:latin typeface="Georgia" pitchFamily="18" charset="0"/>
              </a:rPr>
              <a:t>knowledge.</a:t>
            </a:r>
            <a:endParaRPr lang="en-US" sz="1100" i="1" dirty="0">
              <a:latin typeface="Georgi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661" y="3089765"/>
            <a:ext cx="11104677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en-US" sz="1600" dirty="0" smtClean="0">
                <a:latin typeface="Georgia" pitchFamily="18" charset="0"/>
              </a:rPr>
              <a:t>Below are some common exercises performed to </a:t>
            </a:r>
            <a:r>
              <a:rPr lang="en-US" sz="1600" dirty="0" smtClean="0">
                <a:latin typeface="Georgia" pitchFamily="18" charset="0"/>
              </a:rPr>
              <a:t>gain </a:t>
            </a:r>
            <a:r>
              <a:rPr lang="en-US" sz="1600" dirty="0" smtClean="0">
                <a:latin typeface="Georgia" pitchFamily="18" charset="0"/>
              </a:rPr>
              <a:t>more </a:t>
            </a:r>
            <a:r>
              <a:rPr lang="en-US" sz="1600" dirty="0" smtClean="0">
                <a:latin typeface="Georgia" pitchFamily="18" charset="0"/>
              </a:rPr>
              <a:t>ideas </a:t>
            </a:r>
            <a:r>
              <a:rPr lang="en-US" sz="1600" dirty="0" smtClean="0">
                <a:latin typeface="Georgia" pitchFamily="18" charset="0"/>
              </a:rPr>
              <a:t>about the data </a:t>
            </a:r>
            <a:r>
              <a:rPr lang="en-US" sz="1600" dirty="0" smtClean="0">
                <a:latin typeface="Georgia" pitchFamily="18" charset="0"/>
              </a:rPr>
              <a:t>through data analysis:</a:t>
            </a:r>
            <a:endParaRPr lang="en-US" sz="1600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9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wC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E27588"/>
      </a:accent4>
      <a:accent5>
        <a:srgbClr val="A32020"/>
      </a:accent5>
      <a:accent6>
        <a:srgbClr val="E0301E"/>
      </a:accent6>
      <a:hlink>
        <a:srgbClr val="0000FF"/>
      </a:hlink>
      <a:folHlink>
        <a:srgbClr val="0000FF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B94186EA-B0B2-4E41-A351-6242F0C72D9D}" vid="{E142F899-578D-4885-93C2-118BB84F88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406</TotalTime>
  <Words>272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PwC</vt:lpstr>
      <vt:lpstr>Feature Generation – A part of feature engineering</vt:lpstr>
    </vt:vector>
  </TitlesOfParts>
  <Company>PricewaterhouseCoopers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Generation</dc:title>
  <dc:creator>Ratna Raj Singh</dc:creator>
  <cp:lastModifiedBy>My T Tran</cp:lastModifiedBy>
  <cp:revision>10</cp:revision>
  <dcterms:created xsi:type="dcterms:W3CDTF">2017-05-15T07:55:28Z</dcterms:created>
  <dcterms:modified xsi:type="dcterms:W3CDTF">2017-05-15T22:51:41Z</dcterms:modified>
</cp:coreProperties>
</file>