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9" r:id="rId4"/>
    <p:sldId id="296" r:id="rId5"/>
    <p:sldId id="298" r:id="rId6"/>
    <p:sldId id="297" r:id="rId7"/>
    <p:sldId id="263" r:id="rId8"/>
    <p:sldId id="258" r:id="rId9"/>
    <p:sldId id="259" r:id="rId10"/>
    <p:sldId id="260" r:id="rId11"/>
    <p:sldId id="267" r:id="rId12"/>
    <p:sldId id="302" r:id="rId13"/>
    <p:sldId id="303" r:id="rId14"/>
    <p:sldId id="304" r:id="rId15"/>
    <p:sldId id="266" r:id="rId16"/>
    <p:sldId id="312" r:id="rId17"/>
    <p:sldId id="301" r:id="rId18"/>
    <p:sldId id="311" r:id="rId19"/>
    <p:sldId id="306" r:id="rId20"/>
    <p:sldId id="309" r:id="rId21"/>
    <p:sldId id="310" r:id="rId22"/>
    <p:sldId id="265" r:id="rId23"/>
    <p:sldId id="268" r:id="rId24"/>
    <p:sldId id="269" r:id="rId25"/>
    <p:sldId id="308" r:id="rId26"/>
    <p:sldId id="286" r:id="rId27"/>
    <p:sldId id="290" r:id="rId28"/>
    <p:sldId id="291" r:id="rId29"/>
    <p:sldId id="292" r:id="rId30"/>
    <p:sldId id="293" r:id="rId31"/>
    <p:sldId id="294" r:id="rId32"/>
    <p:sldId id="288" r:id="rId33"/>
    <p:sldId id="313" r:id="rId34"/>
    <p:sldId id="315" r:id="rId35"/>
    <p:sldId id="314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25" autoAdjust="0"/>
  </p:normalViewPr>
  <p:slideViewPr>
    <p:cSldViewPr>
      <p:cViewPr varScale="1">
        <p:scale>
          <a:sx n="80" d="100"/>
          <a:sy n="80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26.03.19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1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Explain K-Means in detail! Show an example (picture) for the other students to understand it easily.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2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Explain K-Means in detail! Show an example (picture) for the other students to understand it easily.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5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k-means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–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k-means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0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k-means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–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k-means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2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6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Explain stress. What is stress? Where does this definition comes from?</a:t>
            </a:r>
          </a:p>
          <a:p>
            <a:endParaRPr lang="en-CA" noProof="0" dirty="0"/>
          </a:p>
          <a:p>
            <a:r>
              <a:rPr lang="en-CA" noProof="0" dirty="0"/>
              <a:t>You need to explain “smart device” and give an overview of all sensors.</a:t>
            </a:r>
          </a:p>
          <a:p>
            <a:r>
              <a:rPr lang="en-CA" noProof="0" dirty="0"/>
              <a:t>Do you really first use k-means and then fit GMM on the data?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9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Explain stress. What is stress? Where does this definition comes from?</a:t>
            </a:r>
          </a:p>
          <a:p>
            <a:endParaRPr lang="en-CA" noProof="0" dirty="0"/>
          </a:p>
          <a:p>
            <a:r>
              <a:rPr lang="en-CA" noProof="0" dirty="0"/>
              <a:t>You need to explain “smart device” and give an overview of all sensors.</a:t>
            </a:r>
          </a:p>
          <a:p>
            <a:r>
              <a:rPr lang="en-CA" noProof="0" dirty="0"/>
              <a:t>Do you really first use k-means and then fit GMM on the data?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8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Axis –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  <a:p>
            <a:r>
              <a:rPr lang="de-DE" dirty="0"/>
              <a:t>Legend </a:t>
            </a:r>
            <a:r>
              <a:rPr lang="de-DE" dirty="0" err="1"/>
              <a:t>missing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81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Why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It‘s</a:t>
                </a:r>
                <a:r>
                  <a:rPr lang="de-DE" dirty="0"/>
                  <a:t> not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evaluation</a:t>
                </a:r>
                <a:r>
                  <a:rPr lang="de-DE" dirty="0"/>
                  <a:t> -  </a:t>
                </a:r>
                <a:r>
                  <a:rPr lang="de-DE" dirty="0" err="1"/>
                  <a:t>change</a:t>
                </a:r>
                <a:r>
                  <a:rPr lang="de-DE" dirty="0"/>
                  <a:t> </a:t>
                </a:r>
                <a:r>
                  <a:rPr lang="de-DE" dirty="0" err="1"/>
                  <a:t>headline</a:t>
                </a:r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Why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𝑛𝑜 𝑢𝑛𝑖𝑡?</a:t>
                </a:r>
                <a:endParaRPr lang="de-DE" dirty="0"/>
              </a:p>
              <a:p>
                <a:r>
                  <a:rPr lang="de-DE" dirty="0" err="1"/>
                  <a:t>It‘s</a:t>
                </a:r>
                <a:r>
                  <a:rPr lang="de-DE" dirty="0"/>
                  <a:t> not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evaluation</a:t>
                </a:r>
                <a:r>
                  <a:rPr lang="de-DE" dirty="0"/>
                  <a:t> -  </a:t>
                </a:r>
                <a:r>
                  <a:rPr lang="de-DE" dirty="0" err="1"/>
                  <a:t>change</a:t>
                </a:r>
                <a:r>
                  <a:rPr lang="de-DE" dirty="0"/>
                  <a:t> </a:t>
                </a:r>
                <a:r>
                  <a:rPr lang="de-DE" dirty="0" err="1"/>
                  <a:t>headline</a:t>
                </a:r>
                <a:r>
                  <a:rPr lang="de-DE" dirty="0"/>
                  <a:t>!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61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Everywhere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Axis –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  <a:p>
            <a:r>
              <a:rPr lang="de-DE" dirty="0"/>
              <a:t>Legend </a:t>
            </a:r>
            <a:r>
              <a:rPr lang="de-DE" dirty="0" err="1"/>
              <a:t>missing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CPT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385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Everywhere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Axis –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  <a:p>
            <a:r>
              <a:rPr lang="de-DE" dirty="0"/>
              <a:t>Legend </a:t>
            </a:r>
            <a:r>
              <a:rPr lang="de-DE" dirty="0" err="1"/>
              <a:t>missing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5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Stressed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?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BEFORE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explaining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14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03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Highlight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! -&gt;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3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en-GB" dirty="0"/>
              <a:t>no too much overlapping “ how much is that? Use numbers!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52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Fig</a:t>
            </a:r>
            <a:r>
              <a:rPr lang="de-DE" dirty="0"/>
              <a:t> 3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889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fig</a:t>
            </a:r>
            <a:r>
              <a:rPr lang="de-DE" dirty="0"/>
              <a:t>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74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!</a:t>
            </a:r>
          </a:p>
          <a:p>
            <a:r>
              <a:rPr lang="de-DE" dirty="0"/>
              <a:t>Reference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71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!</a:t>
            </a:r>
          </a:p>
          <a:p>
            <a:r>
              <a:rPr lang="de-DE" dirty="0"/>
              <a:t>Reference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33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!</a:t>
            </a:r>
          </a:p>
          <a:p>
            <a:r>
              <a:rPr lang="de-DE" dirty="0"/>
              <a:t>Reference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44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! 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44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!</a:t>
            </a:r>
          </a:p>
          <a:p>
            <a:r>
              <a:rPr lang="de-DE" dirty="0"/>
              <a:t>Reference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Delete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12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4 </a:t>
            </a:r>
            <a:r>
              <a:rPr lang="de-DE" dirty="0" err="1"/>
              <a:t>unclear</a:t>
            </a:r>
            <a:endParaRPr lang="de-DE" dirty="0"/>
          </a:p>
          <a:p>
            <a:endParaRPr lang="de-DE" dirty="0"/>
          </a:p>
          <a:p>
            <a:r>
              <a:rPr lang="de-DE" dirty="0"/>
              <a:t>Bring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12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Motaivation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!</a:t>
            </a:r>
          </a:p>
          <a:p>
            <a:r>
              <a:rPr lang="de-DE" dirty="0"/>
              <a:t>Reference </a:t>
            </a:r>
            <a:r>
              <a:rPr lang="de-DE" dirty="0" err="1"/>
              <a:t>missing</a:t>
            </a:r>
            <a:r>
              <a:rPr lang="de-DE" dirty="0"/>
              <a:t>! -&gt; </a:t>
            </a:r>
            <a:r>
              <a:rPr lang="de-DE" dirty="0" err="1"/>
              <a:t>figure</a:t>
            </a:r>
            <a:r>
              <a:rPr lang="de-DE" dirty="0"/>
              <a:t> 1</a:t>
            </a:r>
          </a:p>
          <a:p>
            <a:r>
              <a:rPr lang="de-DE" dirty="0" err="1"/>
              <a:t>No</a:t>
            </a:r>
            <a:r>
              <a:rPr lang="de-DE" dirty="0"/>
              <a:t> bring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70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all </a:t>
            </a:r>
            <a:r>
              <a:rPr lang="de-DE" dirty="0" err="1"/>
              <a:t>spelling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grammar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in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!!!!</a:t>
            </a:r>
          </a:p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63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Reference </a:t>
            </a:r>
            <a:r>
              <a:rPr lang="de-DE" dirty="0" err="1"/>
              <a:t>missing</a:t>
            </a:r>
            <a:endParaRPr lang="de-DE" dirty="0"/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!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bishop</a:t>
            </a:r>
            <a:endParaRPr lang="de-DE" dirty="0"/>
          </a:p>
          <a:p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25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....GMM</a:t>
            </a:r>
          </a:p>
          <a:p>
            <a:r>
              <a:rPr lang="de-DE" dirty="0"/>
              <a:t>Bring all GMM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2018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2018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5" y="1484784"/>
            <a:ext cx="7704431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Technologies 2 (CT2)</a:t>
            </a:r>
            <a:br>
              <a:rPr lang="en-US" sz="3200" dirty="0"/>
            </a:br>
            <a:r>
              <a:rPr lang="en-US" sz="3200" dirty="0"/>
              <a:t>Machine Learning: Applications and Algorithms</a:t>
            </a:r>
            <a:br>
              <a:rPr lang="en-US" sz="3200" dirty="0"/>
            </a:br>
            <a:r>
              <a:rPr lang="en-US" sz="2400" dirty="0"/>
              <a:t>Recognition of stress and no stress with Gaussian Mixture Models (GMM) and k-Means Algorithm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sz="2000" dirty="0"/>
              <a:t>Youssef Ahmed Rawy Baghdady, </a:t>
            </a:r>
            <a:r>
              <a:rPr lang="en-US" sz="2000" dirty="0" err="1"/>
              <a:t>Ebraam</a:t>
            </a:r>
            <a:r>
              <a:rPr lang="en-US" sz="2000" dirty="0"/>
              <a:t> Khalifa</a:t>
            </a:r>
          </a:p>
          <a:p>
            <a:r>
              <a:rPr lang="en-US" sz="2000" dirty="0" err="1"/>
              <a:t>Akshesh</a:t>
            </a:r>
            <a:r>
              <a:rPr lang="en-US" sz="2000" dirty="0"/>
              <a:t> </a:t>
            </a:r>
            <a:r>
              <a:rPr lang="en-US" sz="2000" dirty="0" err="1"/>
              <a:t>Chavda</a:t>
            </a:r>
            <a:r>
              <a:rPr lang="en-US" sz="2000" dirty="0"/>
              <a:t>, </a:t>
            </a:r>
            <a:r>
              <a:rPr lang="en-US" sz="2000" dirty="0" err="1"/>
              <a:t>Akcanchha</a:t>
            </a:r>
            <a:r>
              <a:rPr lang="en-US" sz="2000" dirty="0"/>
              <a:t> Choudhary </a:t>
            </a:r>
          </a:p>
          <a:p>
            <a:r>
              <a:rPr lang="en-US" sz="2000" dirty="0"/>
              <a:t>Lecture in WS 2018 / 2019</a:t>
            </a:r>
            <a:br>
              <a:rPr lang="en-US" sz="2000" dirty="0"/>
            </a:br>
            <a:r>
              <a:rPr lang="en-US" sz="2000" dirty="0"/>
              <a:t>25/03/2019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96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B2CC4-DC78-E547-A6C2-A91D5F71D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0432"/>
            <a:ext cx="7560840" cy="44608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E23109-247C-7142-BAB4-0CB497731ECE}"/>
              </a:ext>
            </a:extLst>
          </p:cNvPr>
          <p:cNvSpPr/>
          <p:nvPr/>
        </p:nvSpPr>
        <p:spPr>
          <a:xfrm>
            <a:off x="2205235" y="1918672"/>
            <a:ext cx="3024336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303F0-699F-9749-A61B-B99E8590EE08}"/>
              </a:ext>
            </a:extLst>
          </p:cNvPr>
          <p:cNvSpPr/>
          <p:nvPr/>
        </p:nvSpPr>
        <p:spPr>
          <a:xfrm>
            <a:off x="2051720" y="4005064"/>
            <a:ext cx="1368152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DC348-2665-3B42-9D3F-904372EE43AD}"/>
              </a:ext>
            </a:extLst>
          </p:cNvPr>
          <p:cNvSpPr txBox="1"/>
          <p:nvPr/>
        </p:nvSpPr>
        <p:spPr>
          <a:xfrm>
            <a:off x="3095836" y="583319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</a:t>
            </a:r>
            <a:r>
              <a:rPr lang="en-US" dirty="0"/>
              <a:t> GMM 1-Dimensional [3]  </a:t>
            </a:r>
          </a:p>
        </p:txBody>
      </p:sp>
    </p:spTree>
    <p:extLst>
      <p:ext uri="{BB962C8B-B14F-4D97-AF65-F5344CB8AC3E}">
        <p14:creationId xmlns:p14="http://schemas.microsoft.com/office/powerpoint/2010/main" val="56857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60" y="1988840"/>
                <a:ext cx="8229600" cy="2232248"/>
              </a:xfrm>
            </p:spPr>
            <p:txBody>
              <a:bodyPr/>
              <a:lstStyle/>
              <a:p>
                <a:r>
                  <a:rPr lang="en-GB" dirty="0"/>
                  <a:t>GMM algorithm,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sz="2400" dirty="0"/>
                  <a:t>The likelihood function maximizes with respect to the parameters mean and variances of GMM </a:t>
                </a:r>
                <a:r>
                  <a:rPr lang="en-US" sz="2400" dirty="0"/>
                  <a:t>with given D-dimensional data points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GB" sz="24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sz="2400" dirty="0"/>
                  <a:t>The parameters are estimated using Expectation Maximization (EM)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60" y="1988840"/>
                <a:ext cx="8229600" cy="2232248"/>
              </a:xfrm>
              <a:blipFill>
                <a:blip r:embed="rId3"/>
                <a:stretch>
                  <a:fillRect l="-924" t="-2273" r="-1233" b="-3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45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29600" cy="3565017"/>
              </a:xfrm>
            </p:spPr>
            <p:txBody>
              <a:bodyPr/>
              <a:lstStyle/>
              <a:p>
                <a:r>
                  <a:rPr lang="en-US" dirty="0"/>
                  <a:t>The steps for EM algorithm are given below:[3]</a:t>
                </a:r>
              </a:p>
              <a:p>
                <a:endParaRPr lang="en-US" dirty="0"/>
              </a:p>
              <a:p>
                <a:pPr marL="400050" lvl="1" indent="0">
                  <a:buNone/>
                </a:pPr>
                <a:r>
                  <a:rPr lang="en-US" sz="2400" dirty="0"/>
                  <a:t>1. Initialize all mean values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covariances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and mixing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GB" sz="2400" dirty="0"/>
                  <a:t>2. </a:t>
                </a:r>
                <a:r>
                  <a:rPr lang="en-US" sz="2400" dirty="0"/>
                  <a:t>Expectation step: Evaluate the posterior probabilities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400" dirty="0"/>
                  <a:t>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belongs to component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given by: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29600" cy="3565017"/>
              </a:xfrm>
              <a:blipFill>
                <a:blip r:embed="rId2"/>
                <a:stretch>
                  <a:fillRect l="-924" t="-1423" b="-8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9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/>
              <p:nvPr/>
            </p:nvSpPr>
            <p:spPr>
              <a:xfrm>
                <a:off x="395536" y="1432428"/>
                <a:ext cx="8208912" cy="3815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/>
                <a:r>
                  <a:rPr lang="en-US" sz="2400" dirty="0"/>
                  <a:t>3. Maximization step: For each component k re-estimate the parameters using the current probabilities, which are mixing coefficient means, and variances, given by: [3]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d>
                      </m:e>
                    </m:nary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32428"/>
                <a:ext cx="8208912" cy="3815019"/>
              </a:xfrm>
              <a:prstGeom prst="rect">
                <a:avLst/>
              </a:prstGeom>
              <a:blipFill>
                <a:blip r:embed="rId2"/>
                <a:stretch>
                  <a:fillRect t="-1329" r="-1698" b="-5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68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/>
              <p:nvPr/>
            </p:nvSpPr>
            <p:spPr>
              <a:xfrm>
                <a:off x="395536" y="1988840"/>
                <a:ext cx="8208912" cy="1953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/>
                  <a:t>4.Evaluate the log likelihood function, given by:[3]</a:t>
                </a:r>
              </a:p>
              <a:p>
                <a:pPr lvl="1"/>
                <a:r>
                  <a:rPr lang="en-US" sz="2400" dirty="0"/>
                  <a:t> 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 </a:t>
                </a:r>
              </a:p>
              <a:p>
                <a:pPr lvl="1"/>
                <a:r>
                  <a:rPr lang="en-US" sz="2400" dirty="0"/>
                  <a:t>If the convergence criterion is not satisfied, return to step 2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8208912" cy="1953805"/>
              </a:xfrm>
              <a:prstGeom prst="rect">
                <a:avLst/>
              </a:prstGeom>
              <a:blipFill>
                <a:blip r:embed="rId2"/>
                <a:stretch>
                  <a:fillRect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74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089483"/>
          </a:xfrm>
        </p:spPr>
        <p:txBody>
          <a:bodyPr/>
          <a:lstStyle/>
          <a:p>
            <a:r>
              <a:rPr lang="en-US" dirty="0">
                <a:effectLst/>
              </a:rPr>
              <a:t>K-Means algorithm is deterministic clustering algorithms that aims to dividing the observation into K-Groups.</a:t>
            </a:r>
          </a:p>
          <a:p>
            <a:r>
              <a:rPr lang="en-US" dirty="0"/>
              <a:t>Each of observation only belong to one cluster which has the nearest cluster centroid to this observation.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87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K-Means algorithm,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Segments the input data points into K-Clusters.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distance can be measure by using the Euclidian distance ,given by:[4]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two points in a D-dimensional. </a:t>
                </a:r>
              </a:p>
              <a:p>
                <a:pPr marL="857250" lvl="1" indent="-457200">
                  <a:buAutoNum type="arabicPeriod" startAt="3"/>
                </a:pPr>
                <a:r>
                  <a:rPr lang="en-US" dirty="0"/>
                  <a:t>The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could be updated, given by: </a:t>
                </a:r>
                <a:endParaRPr lang="en-US" i="1" dirty="0"/>
              </a:p>
              <a:p>
                <a:pPr marL="400050" lvl="1" indent="0">
                  <a:buNone/>
                </a:pPr>
                <a:r>
                  <a:rPr lang="en-US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 this will be correspond to expectation and maximization steps of the EM algorithm.[3]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9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3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729634" cy="4525963"/>
          </a:xfrm>
        </p:spPr>
        <p:txBody>
          <a:bodyPr/>
          <a:lstStyle/>
          <a:p>
            <a:r>
              <a:rPr lang="en-US" dirty="0"/>
              <a:t>The K-Means algorithm has the following producer steps:[5]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9A3F7-93E7-3A49-B3F2-7DFA4D292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76872"/>
            <a:ext cx="3467100" cy="36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E0C8A-CC97-994F-9383-F2627E80C9AE}"/>
              </a:ext>
            </a:extLst>
          </p:cNvPr>
          <p:cNvSpPr txBox="1"/>
          <p:nvPr/>
        </p:nvSpPr>
        <p:spPr>
          <a:xfrm>
            <a:off x="2426342" y="5793499"/>
            <a:ext cx="423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5</a:t>
            </a:r>
            <a:r>
              <a:rPr lang="en-US" dirty="0"/>
              <a:t> Flow Chart of K-Means steps [5]  </a:t>
            </a:r>
          </a:p>
        </p:txBody>
      </p:sp>
    </p:spTree>
    <p:extLst>
      <p:ext uri="{BB962C8B-B14F-4D97-AF65-F5344CB8AC3E}">
        <p14:creationId xmlns:p14="http://schemas.microsoft.com/office/powerpoint/2010/main" val="364925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6DE89-E176-A34E-B3EC-DCA0833BA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00432"/>
            <a:ext cx="6120680" cy="41044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AA6E0-385E-5849-9FDF-1BD1E00333D7}"/>
              </a:ext>
            </a:extLst>
          </p:cNvPr>
          <p:cNvSpPr txBox="1"/>
          <p:nvPr/>
        </p:nvSpPr>
        <p:spPr>
          <a:xfrm>
            <a:off x="2358750" y="55172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</a:t>
            </a:r>
            <a:r>
              <a:rPr lang="en-US" dirty="0"/>
              <a:t>5 Illustration of K-Means algorithm[3]  </a:t>
            </a:r>
          </a:p>
        </p:txBody>
      </p:sp>
    </p:spTree>
    <p:extLst>
      <p:ext uri="{BB962C8B-B14F-4D97-AF65-F5344CB8AC3E}">
        <p14:creationId xmlns:p14="http://schemas.microsoft.com/office/powerpoint/2010/main" val="188271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FAB64-9DB0-B045-8598-3E01A7F64593}"/>
              </a:ext>
            </a:extLst>
          </p:cNvPr>
          <p:cNvSpPr/>
          <p:nvPr/>
        </p:nvSpPr>
        <p:spPr>
          <a:xfrm>
            <a:off x="395536" y="1988840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difference of two algorithms,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GMM algorithm is soft assigns a point to clusters.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K-Means algorithm defines as hard assign a data point to one cluster.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GMM can make an elliptic shape cluster.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K-Means can only detect the spherical cluster.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b="1" dirty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4525963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Process of Measurement for initial state and stress state </a:t>
            </a:r>
          </a:p>
          <a:p>
            <a:r>
              <a:rPr lang="en-US" dirty="0"/>
              <a:t>Methodology of recognition</a:t>
            </a:r>
          </a:p>
          <a:p>
            <a:r>
              <a:rPr lang="en-US" dirty="0"/>
              <a:t>Evaluation of recognition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08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/>
              <p:nvPr/>
            </p:nvSpPr>
            <p:spPr>
              <a:xfrm>
                <a:off x="-29108" y="1052736"/>
                <a:ext cx="8208912" cy="8586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procedure of methodology are,</a:t>
                </a:r>
              </a:p>
              <a:p>
                <a:pPr marL="1371600" lvl="2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The smart device created the data sets for all sensors.</a:t>
                </a:r>
              </a:p>
              <a:p>
                <a:pPr marL="1371600" lvl="2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The data sets for No-Stress and Stress will be labeled as </a:t>
                </a:r>
                <a:r>
                  <a:rPr lang="en-GB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“</a:t>
                </a:r>
                <a:r>
                  <a:rPr lang="en-GB" sz="24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Notstressed</a:t>
                </a:r>
                <a:r>
                  <a:rPr lang="en-GB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 and “stressed”.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0" lvl="3" indent="-342900">
                  <a:buFont typeface="Wingdings" pitchFamily="2" charset="2"/>
                  <a:buChar char="§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stress, it is a feeling of strain and pressure.</a:t>
                </a:r>
              </a:p>
              <a:p>
                <a:pPr lvl="3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0" lvl="3" indent="-342900">
                  <a:buFont typeface="Wingdings" pitchFamily="2" charset="2"/>
                  <a:buChar char="§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a type of psychological pain.</a:t>
                </a:r>
              </a:p>
              <a:p>
                <a:pPr lvl="3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0" lvl="3" indent="-342900">
                  <a:buFont typeface="Wingdings" pitchFamily="2" charset="2"/>
                  <a:buChar char="§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case of our project, we use cold water near to 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put a hand into it that participant will feel stressed due to nervous system as like, for example, psychological pain.</a:t>
                </a:r>
              </a:p>
              <a:p>
                <a:pPr lvl="1">
                  <a:spcBef>
                    <a:spcPts val="600"/>
                  </a:spcBef>
                </a:pPr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  <a:p>
                <a:pPr lvl="2"/>
                <a:endParaRPr lang="en-US" sz="24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b="1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FAB64-9DB0-B045-8598-3E01A7F64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08" y="1052736"/>
                <a:ext cx="8208912" cy="8586966"/>
              </a:xfrm>
              <a:prstGeom prst="rect">
                <a:avLst/>
              </a:prstGeom>
              <a:blipFill>
                <a:blip r:embed="rId3"/>
                <a:stretch>
                  <a:fillRect t="-443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49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FAB64-9DB0-B045-8598-3E01A7F64593}"/>
              </a:ext>
            </a:extLst>
          </p:cNvPr>
          <p:cNvSpPr/>
          <p:nvPr/>
        </p:nvSpPr>
        <p:spPr>
          <a:xfrm>
            <a:off x="921587" y="206084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Accelerometer is excluded in our procedure.</a:t>
            </a:r>
          </a:p>
          <a:p>
            <a:endParaRPr lang="en-US" sz="2400" dirty="0"/>
          </a:p>
          <a:p>
            <a:r>
              <a:rPr lang="en-US" sz="2400" dirty="0"/>
              <a:t>4. Fitting the data in a shape of distribution by GMM algorithm.</a:t>
            </a:r>
          </a:p>
          <a:p>
            <a:endParaRPr lang="en-US" sz="2400" dirty="0"/>
          </a:p>
          <a:p>
            <a:r>
              <a:rPr lang="en-US" sz="2400" dirty="0"/>
              <a:t>5. By using K-Means algorithm, the data sets result centroid and error in percentage.</a:t>
            </a:r>
          </a:p>
          <a:p>
            <a:pPr lvl="2"/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endParaRPr lang="en-US" sz="2400" b="1" dirty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72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recognition 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4E531-0988-D54C-964B-6FFA7F457D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97" y="1466067"/>
            <a:ext cx="4306979" cy="3112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12482-3E79-D74C-A3DE-D9E8ADFA9D4E}"/>
              </a:ext>
            </a:extLst>
          </p:cNvPr>
          <p:cNvSpPr txBox="1"/>
          <p:nvPr/>
        </p:nvSpPr>
        <p:spPr>
          <a:xfrm>
            <a:off x="1612557" y="46071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B697-2FED-D840-B603-8BDC6689F977}"/>
              </a:ext>
            </a:extLst>
          </p:cNvPr>
          <p:cNvSpPr txBox="1"/>
          <p:nvPr/>
        </p:nvSpPr>
        <p:spPr>
          <a:xfrm>
            <a:off x="6470830" y="4607190"/>
            <a:ext cx="9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DE4-98EA-AC44-AD2F-CCC067A69618}"/>
              </a:ext>
            </a:extLst>
          </p:cNvPr>
          <p:cNvSpPr txBox="1"/>
          <p:nvPr/>
        </p:nvSpPr>
        <p:spPr>
          <a:xfrm>
            <a:off x="273151" y="5445224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Weka shows all data sets for two different clusters, but Python just making a boundary between two cluster with red for initial and black for stress to avoid overlapping.</a:t>
            </a:r>
            <a:r>
              <a:rPr lang="en-US" sz="20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D6723-8CEF-B441-BA3D-E8AC88489427}"/>
              </a:ext>
            </a:extLst>
          </p:cNvPr>
          <p:cNvSpPr txBox="1"/>
          <p:nvPr/>
        </p:nvSpPr>
        <p:spPr>
          <a:xfrm>
            <a:off x="2141801" y="5047277"/>
            <a:ext cx="48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Fig. 6</a:t>
            </a:r>
            <a:r>
              <a:rPr lang="en-GB" dirty="0"/>
              <a:t> GMM EDA result on Weka and Python.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FEE2B-3584-224B-909D-4157D68AB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94910"/>
            <a:ext cx="4788024" cy="31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36121"/>
            <a:ext cx="6643734" cy="939784"/>
          </a:xfrm>
        </p:spPr>
        <p:txBody>
          <a:bodyPr/>
          <a:lstStyle/>
          <a:p>
            <a:r>
              <a:rPr lang="en-US" dirty="0"/>
              <a:t>Test of recognition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FD9FCFF-CE49-924C-969D-75C266C1E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88001"/>
                  </p:ext>
                </p:extLst>
              </p:nvPr>
            </p:nvGraphicFramePr>
            <p:xfrm>
              <a:off x="0" y="1412776"/>
              <a:ext cx="9144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55119239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8099828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69165527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89475996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44802492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2070498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1502091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157236940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type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K-Means for  No-Stress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K-Means for Stress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dirty="0"/>
                            <a:t>  for No-Stress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dirty="0"/>
                            <a:t>  for Stress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dirty="0"/>
                            <a:t> for No-Stress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dirty="0"/>
                            <a:t> for Stress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772547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BVP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8.9493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-20.2456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-12.12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8.6454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11.9001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8.6454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49.3884%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201974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EDA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0.2988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0.2629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0.3012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0.2446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0.0073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0.0064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43.7026%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771450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HR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74.0901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80.3454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78.9624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81.778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1.6418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0.5033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  <m:r>
                                <a:rPr lang="en-I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33.119%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072205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IBI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0.7403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0.8256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45.4167%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376951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33.141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32.9815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32.9512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33.1553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0.0148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770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FD9FCFF-CE49-924C-969D-75C266C1E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88001"/>
                  </p:ext>
                </p:extLst>
              </p:nvPr>
            </p:nvGraphicFramePr>
            <p:xfrm>
              <a:off x="0" y="1412776"/>
              <a:ext cx="9144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55119239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8099828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69165527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89475996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44802492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2070498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15020914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15723694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type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K-Means for  No-Stress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K-Means for Stress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167" r="-402222" b="-35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167" r="-302222" b="-35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167" r="-202222" b="-35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4167" r="-102222" b="-35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Error 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772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BVP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8.9493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-20.2456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-12.12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8.6454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nW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11.9001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8.6454 </a:t>
                          </a:r>
                          <a:r>
                            <a:rPr lang="en-GB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nW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49.3884%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2019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EDA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0.2988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0.2629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0.3012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0.2446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0.0073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0.0064</a:t>
                          </a:r>
                          <a:r>
                            <a:rPr lang="en-US" dirty="0">
                              <a:effectLst/>
                            </a:rPr>
                            <a:t> bpm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43.7026%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771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HR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5098" r="-6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45098" r="-5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45098" r="-4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45098" r="-3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45098" r="-2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345098" r="-102222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33.119%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0722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IBI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0.7403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0.8256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0.7662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0.0512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r>
                            <a:rPr lang="en-US" dirty="0" err="1">
                              <a:effectLst/>
                            </a:rPr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45.4167%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3769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43137" r="-6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43137" r="-5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43137" r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543137" r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543137" r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543137" r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77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7B1604-7CFF-E64C-B172-263BA0A9D3A3}"/>
              </a:ext>
            </a:extLst>
          </p:cNvPr>
          <p:cNvSpPr txBox="1"/>
          <p:nvPr/>
        </p:nvSpPr>
        <p:spPr>
          <a:xfrm>
            <a:off x="1439652" y="5733256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Table.</a:t>
            </a:r>
            <a:r>
              <a:rPr lang="en-GB" dirty="0"/>
              <a:t> 1 K-Means and GMM results for test measurements.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recognition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09B94-B712-B44A-97DA-835F728D3CAC}"/>
              </a:ext>
            </a:extLst>
          </p:cNvPr>
          <p:cNvSpPr txBox="1"/>
          <p:nvPr/>
        </p:nvSpPr>
        <p:spPr>
          <a:xfrm>
            <a:off x="3131840" y="529752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Fig. </a:t>
            </a:r>
            <a:r>
              <a:rPr lang="en-GB" dirty="0"/>
              <a:t>3 GMM for BVP test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1E2D-15EF-F54A-9CE7-DC0211F1F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16789"/>
            <a:ext cx="7251700" cy="42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033A1-BBBF-024C-B24A-D76C2422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61530"/>
            <a:ext cx="5346700" cy="30243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recognition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09B94-B712-B44A-97DA-835F728D3CAC}"/>
              </a:ext>
            </a:extLst>
          </p:cNvPr>
          <p:cNvSpPr txBox="1"/>
          <p:nvPr/>
        </p:nvSpPr>
        <p:spPr>
          <a:xfrm>
            <a:off x="2411760" y="37890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Fig. </a:t>
            </a:r>
            <a:r>
              <a:rPr lang="en-GB" dirty="0"/>
              <a:t>3 </a:t>
            </a:r>
            <a:r>
              <a:rPr lang="en-US" dirty="0"/>
              <a:t>Calculation error by using WEKA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326E1-CE7F-5D44-905A-556BCB678AF8}"/>
                  </a:ext>
                </a:extLst>
              </p:cNvPr>
              <p:cNvSpPr txBox="1"/>
              <p:nvPr/>
            </p:nvSpPr>
            <p:spPr>
              <a:xfrm>
                <a:off x="800634" y="4196827"/>
                <a:ext cx="7848872" cy="226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shows the calculation of error for No-Stress and Stress as mentioned in Fig.3.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example, error for Class 0, which is Stressed, equals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4805+4276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= 52.91% while error for Class 1, which is </a:t>
                </a:r>
                <a:r>
                  <a:rPr lang="en-US" dirty="0" err="1"/>
                  <a:t>Notstressed</a:t>
                </a:r>
                <a:r>
                  <a:rPr lang="en-US" dirty="0"/>
                  <a:t> equals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7362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7966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7362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= 48.03%.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As average of clustered instances given 12167, error is 49.84 % calculated by WEKA.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326E1-CE7F-5D44-905A-556BCB678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4" y="4196827"/>
                <a:ext cx="7848872" cy="2268250"/>
              </a:xfrm>
              <a:prstGeom prst="rect">
                <a:avLst/>
              </a:prstGeom>
              <a:blipFill>
                <a:blip r:embed="rId4"/>
                <a:stretch>
                  <a:fillRect l="-323" t="-55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6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64273-0833-8E4F-9B67-C3CBEFDA76BE}"/>
              </a:ext>
            </a:extLst>
          </p:cNvPr>
          <p:cNvSpPr txBox="1"/>
          <p:nvPr/>
        </p:nvSpPr>
        <p:spPr>
          <a:xfrm>
            <a:off x="1088250" y="5039601"/>
            <a:ext cx="7325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</a:t>
            </a:r>
            <a:r>
              <a:rPr lang="en-US" sz="2000" dirty="0"/>
              <a:t>2</a:t>
            </a:r>
            <a:r>
              <a:rPr lang="en-US" sz="2000" b="1" dirty="0"/>
              <a:t>. </a:t>
            </a:r>
            <a:r>
              <a:rPr lang="en-US" sz="2000" dirty="0"/>
              <a:t>A comparison between stressed and not stressed in K-mean for three different sensors..</a:t>
            </a:r>
          </a:p>
          <a:p>
            <a:endParaRPr lang="en-US" b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88743"/>
              </p:ext>
            </p:extLst>
          </p:nvPr>
        </p:nvGraphicFramePr>
        <p:xfrm>
          <a:off x="8928" y="1196243"/>
          <a:ext cx="9123305" cy="373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5539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Participant </a:t>
                      </a:r>
                    </a:p>
                    <a:p>
                      <a:pPr algn="ctr"/>
                      <a:r>
                        <a:rPr lang="en-US" sz="16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BVP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 No-Stress [</a:t>
                      </a:r>
                      <a:r>
                        <a:rPr lang="en-US" sz="1400" b="1" dirty="0" err="1"/>
                        <a:t>nW</a:t>
                      </a:r>
                      <a:r>
                        <a:rPr lang="en-US" sz="1400" b="1" dirty="0"/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 Stress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1" dirty="0" err="1"/>
                        <a:t>nW</a:t>
                      </a:r>
                      <a:r>
                        <a:rPr lang="en-US" sz="1400" b="1" dirty="0"/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[%]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 No-Stress [</a:t>
                      </a:r>
                      <a:r>
                        <a:rPr kumimoji="0" lang="en-GB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 Stress [</a:t>
                      </a:r>
                      <a:r>
                        <a:rPr kumimoji="0" lang="en-GB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Error</a:t>
                      </a:r>
                    </a:p>
                    <a:p>
                      <a:pPr algn="ctr"/>
                      <a:r>
                        <a:rPr lang="en-US" sz="1400" b="1" dirty="0"/>
                        <a:t>[%]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 No-Stress [</a:t>
                      </a:r>
                      <a:r>
                        <a:rPr kumimoji="0" lang="en-GB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K-Means for Stress [</a:t>
                      </a:r>
                      <a:r>
                        <a:rPr kumimoji="0" lang="en-GB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Error</a:t>
                      </a:r>
                    </a:p>
                    <a:p>
                      <a:pPr algn="ctr"/>
                      <a:r>
                        <a:rPr lang="en-US" sz="1400" b="1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77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77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-47.5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77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677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AFC-EDBA-1A43-9945-877453DB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From table 2 we can see:</a:t>
            </a:r>
          </a:p>
          <a:p>
            <a:pPr marL="0" indent="0">
              <a:buNone/>
            </a:pPr>
            <a:endParaRPr lang="en-GB" b="1" u="sng" dirty="0"/>
          </a:p>
          <a:p>
            <a:r>
              <a:rPr lang="en-GB" dirty="0"/>
              <a:t>BVP sensor worst results and highest error.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Temp sensor best results and lowest error.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Participant number 2 has the best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Participant number 4 has the worst results.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64273-0833-8E4F-9B67-C3CBEFDA76BE}"/>
              </a:ext>
            </a:extLst>
          </p:cNvPr>
          <p:cNvSpPr txBox="1"/>
          <p:nvPr/>
        </p:nvSpPr>
        <p:spPr>
          <a:xfrm>
            <a:off x="1115616" y="5873115"/>
            <a:ext cx="7325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3. </a:t>
            </a:r>
            <a:r>
              <a:rPr lang="en-US" sz="2000" dirty="0"/>
              <a:t>A comparison between stressed and not stressed in GMM for three different sensors.</a:t>
            </a:r>
          </a:p>
          <a:p>
            <a:endParaRPr lang="en-US" b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485310"/>
                  </p:ext>
                </p:extLst>
              </p:nvPr>
            </p:nvGraphicFramePr>
            <p:xfrm>
              <a:off x="1" y="1096955"/>
              <a:ext cx="9143999" cy="477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68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9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091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091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424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265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755576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592563"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P-NUM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BVP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HR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Temp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544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No-Stress [</a:t>
                          </a:r>
                          <a:r>
                            <a:rPr lang="en-US" sz="1400" dirty="0" err="1"/>
                            <a:t>nW</a:t>
                          </a:r>
                          <a:r>
                            <a:rPr lang="en-US" sz="1400" dirty="0"/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No-Stress [</a:t>
                          </a:r>
                          <a:r>
                            <a:rPr lang="en-US" sz="1400" dirty="0" err="1"/>
                            <a:t>nW</a:t>
                          </a:r>
                          <a:r>
                            <a:rPr lang="en-US" sz="1400" dirty="0"/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Stress [</a:t>
                          </a:r>
                          <a:r>
                            <a:rPr lang="en-US" sz="1400" dirty="0" err="1"/>
                            <a:t>nW</a:t>
                          </a:r>
                          <a:r>
                            <a:rPr lang="en-US" sz="1400" dirty="0"/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Stress [</a:t>
                          </a:r>
                          <a:r>
                            <a:rPr lang="en-US" sz="1400" dirty="0" err="1"/>
                            <a:t>nW</a:t>
                          </a:r>
                          <a:r>
                            <a:rPr lang="en-US" sz="1400" dirty="0"/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No-Stress [bmp]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No-Stress [bmp]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Stress [bmp]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Stress [bmp]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No-Stress 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]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No-Stress 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]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400" dirty="0"/>
                            <a:t>  for Stress[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]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1400" dirty="0"/>
                            <a:t> for Stress 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]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80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85.6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92.7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680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24.8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77.7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77.7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34.2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17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15.01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85.7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81.6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17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78.7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485310"/>
                  </p:ext>
                </p:extLst>
              </p:nvPr>
            </p:nvGraphicFramePr>
            <p:xfrm>
              <a:off x="1" y="1096955"/>
              <a:ext cx="9143999" cy="477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68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9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091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091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424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265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755576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592563"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GMM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2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P-NUM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BVP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HR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Temp Sensor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544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09" t="-124176" r="-11200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211" t="-124176" r="-980702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9286" t="-124176" r="-898214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364" t="-124176" r="-814545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500" t="-124176" r="-7000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7500" t="-124176" r="-6000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2963" t="-124176" r="-522222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0175" t="-124176" r="-394737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0175" t="-124176" r="-294737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7500" t="-124176" r="-200000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1154" t="-124176" r="-115385" b="-1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0339" t="-124176" r="-1695" b="-1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80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85.6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92.7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680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24.8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77.7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77.7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34.2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17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15.01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85.7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1.6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81.6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17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78.7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097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AFC-EDBA-1A43-9945-877453DB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From table 3 we can see: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Participant number 2 has the best results because there is not have any kind of overlapping in the two clusters of distribution.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Participant number 4 has the worst results because it has worst result with overlapping between its clusters.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792088"/>
          </a:xfrm>
        </p:spPr>
        <p:txBody>
          <a:bodyPr/>
          <a:lstStyle/>
          <a:p>
            <a:r>
              <a:rPr lang="en-US" dirty="0"/>
              <a:t>Motivation.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544616"/>
          </a:xfrm>
        </p:spPr>
        <p:txBody>
          <a:bodyPr/>
          <a:lstStyle/>
          <a:p>
            <a:pPr algn="just"/>
            <a:r>
              <a:rPr lang="en-US" dirty="0"/>
              <a:t>In today’s world stress is the most important health factor to be recognized in human beings.</a:t>
            </a:r>
          </a:p>
          <a:p>
            <a:pPr algn="just"/>
            <a:r>
              <a:rPr lang="en-US" dirty="0"/>
              <a:t>It comes with many hidden health problems in human life.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Important to find out the most reliable and spontaneous method or technology to perform this task.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5904656" cy="259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FE301-850F-3F47-ACBC-145A69E85F94}"/>
              </a:ext>
            </a:extLst>
          </p:cNvPr>
          <p:cNvSpPr txBox="1"/>
          <p:nvPr/>
        </p:nvSpPr>
        <p:spPr>
          <a:xfrm>
            <a:off x="2718790" y="50851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</a:t>
            </a:r>
            <a:r>
              <a:rPr lang="en-US" dirty="0"/>
              <a:t>1 Brain Strom of Stress </a:t>
            </a:r>
            <a:r>
              <a:rPr lang="en-GB" dirty="0"/>
              <a:t>[1]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92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AFC-EDBA-1A43-9945-877453DB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5704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we can see overlapping problem in next figure:</a:t>
            </a:r>
          </a:p>
          <a:p>
            <a:pPr marL="0" indent="0">
              <a:buNone/>
            </a:pPr>
            <a:r>
              <a:rPr lang="en-GB" dirty="0"/>
              <a:t>Here with less overlapping for P2.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for Not Stressed </a:t>
            </a:r>
            <a:r>
              <a:rPr lang="en-GB" dirty="0"/>
              <a:t>and black for stressed.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3654983" y="5934670"/>
            <a:ext cx="18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7. </a:t>
            </a:r>
          </a:p>
          <a:p>
            <a:pPr algn="ctr"/>
            <a:r>
              <a:rPr lang="en-US" dirty="0"/>
              <a:t>GMM for BVP</a:t>
            </a:r>
          </a:p>
          <a:p>
            <a:pPr algn="ctr"/>
            <a:r>
              <a:rPr lang="en-US" dirty="0"/>
              <a:t>P2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4E679-E5DF-5A42-BDEF-FD458B43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2276872"/>
            <a:ext cx="7522666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AFC-EDBA-1A43-9945-877453DB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85255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we can see overlapping problem in next figure:</a:t>
            </a:r>
          </a:p>
          <a:p>
            <a:pPr marL="0" indent="0">
              <a:buNone/>
            </a:pPr>
            <a:r>
              <a:rPr lang="en-GB" dirty="0"/>
              <a:t>Here with High overlapping for P4.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for Not Stressed </a:t>
            </a:r>
            <a:r>
              <a:rPr lang="en-GB" dirty="0"/>
              <a:t>and black for stressed.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Evaluation of recognition</a:t>
            </a:r>
            <a:br>
              <a:rPr lang="en-US" cap="small" dirty="0"/>
            </a:b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3711842" y="5934670"/>
            <a:ext cx="18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8. </a:t>
            </a:r>
          </a:p>
          <a:p>
            <a:pPr algn="ctr"/>
            <a:r>
              <a:rPr lang="en-US" dirty="0"/>
              <a:t>GMM for BVP</a:t>
            </a:r>
          </a:p>
          <a:p>
            <a:pPr algn="ctr"/>
            <a:r>
              <a:rPr lang="en-US" dirty="0"/>
              <a:t>P4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4BD2E-549B-6C4E-9321-3FD51E32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2" y="2132856"/>
            <a:ext cx="7366000" cy="38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8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5285"/>
            <a:ext cx="8229600" cy="4525963"/>
          </a:xfrm>
        </p:spPr>
        <p:txBody>
          <a:bodyPr/>
          <a:lstStyle/>
          <a:p>
            <a:r>
              <a:rPr lang="en-US" dirty="0"/>
              <a:t>The conclusions based on GMM and K-Means algorithm for case stress and no stress then goal of this is comparison of </a:t>
            </a:r>
            <a:r>
              <a:rPr lang="en-GB" dirty="0"/>
              <a:t>participant with best result and worst result. </a:t>
            </a:r>
          </a:p>
          <a:p>
            <a:r>
              <a:rPr lang="en-GB" dirty="0"/>
              <a:t>we have evaluated the result of different participants with best result with three sensors, which are BVP, Hear Rate and Temp, that have chosen.</a:t>
            </a:r>
          </a:p>
          <a:p>
            <a:r>
              <a:rPr lang="en-GB" dirty="0"/>
              <a:t>As participant number 2, the result is tested with very good accuracy while the participant number 4 does not give us a good accuracy.</a:t>
            </a:r>
            <a:r>
              <a:rPr lang="en-US" dirty="0"/>
              <a:t> </a:t>
            </a:r>
            <a:endParaRPr lang="en-GB" dirty="0"/>
          </a:p>
          <a:p>
            <a:endParaRPr lang="en-US" sz="18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DE7D4AD-368C-5F4F-8D96-05C7136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Conclusion</a:t>
            </a:r>
            <a:br>
              <a:rPr lang="en-US" cap="small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35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Anxiety Guide, From: https://</a:t>
            </a:r>
            <a:r>
              <a:rPr lang="en-US" dirty="0" err="1"/>
              <a:t>www.anxietyuk.org.uk</a:t>
            </a:r>
            <a:r>
              <a:rPr lang="en-US" dirty="0"/>
              <a:t>/anxiety-type/stress/</a:t>
            </a:r>
            <a:endParaRPr lang="en-GB" dirty="0"/>
          </a:p>
          <a:p>
            <a:pPr marL="457200" lvl="0" indent="-457200">
              <a:buFont typeface="+mj-lt"/>
              <a:buAutoNum type="arabicParenR"/>
            </a:pPr>
            <a:r>
              <a:rPr lang="en-GB" dirty="0" err="1"/>
              <a:t>Scikit</a:t>
            </a:r>
            <a:r>
              <a:rPr lang="en-GB" dirty="0"/>
              <a:t> Learn, “GMM </a:t>
            </a:r>
            <a:r>
              <a:rPr lang="en-GB" dirty="0" err="1"/>
              <a:t>Coveriances</a:t>
            </a:r>
            <a:r>
              <a:rPr lang="en-GB" dirty="0"/>
              <a:t>”, From: https://</a:t>
            </a:r>
            <a:r>
              <a:rPr lang="en-GB" dirty="0" err="1"/>
              <a:t>scikit-learn.org</a:t>
            </a:r>
            <a:r>
              <a:rPr lang="en-GB" dirty="0"/>
              <a:t>/stable/</a:t>
            </a:r>
            <a:r>
              <a:rPr lang="en-GB" dirty="0" err="1"/>
              <a:t>auto_examples</a:t>
            </a:r>
            <a:r>
              <a:rPr lang="en-GB" dirty="0"/>
              <a:t>/mixture/</a:t>
            </a:r>
            <a:r>
              <a:rPr lang="en-GB" dirty="0" err="1"/>
              <a:t>plot_gmm_covariances.html</a:t>
            </a:r>
            <a:r>
              <a:rPr lang="en-GB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 err="1"/>
              <a:t>C.J.Bishop,“Pattern</a:t>
            </a:r>
            <a:r>
              <a:rPr lang="en-US" dirty="0"/>
              <a:t> recognition and machine learning,””pp.22,111,424,430”, New York: Springer-Verlag, 2009.</a:t>
            </a:r>
          </a:p>
          <a:p>
            <a:pPr marL="457200" indent="-457200">
              <a:buFont typeface="+mj-lt"/>
              <a:buAutoNum type="arabicParenR"/>
            </a:pPr>
            <a:r>
              <a:rPr lang="en-GB" dirty="0" err="1"/>
              <a:t>S.Banerjee</a:t>
            </a:r>
            <a:r>
              <a:rPr lang="en-GB" dirty="0"/>
              <a:t>, </a:t>
            </a:r>
            <a:r>
              <a:rPr lang="en-GB" dirty="0" err="1"/>
              <a:t>A.Choudhary,S.Pal</a:t>
            </a:r>
            <a:r>
              <a:rPr lang="en-GB" dirty="0"/>
              <a:t>, </a:t>
            </a:r>
            <a:r>
              <a:rPr lang="en-US" dirty="0"/>
              <a:t>“Empirical Evaluation of K-Means, Bisecting K-Means, Fuzzy K-Means and Genetic K-Means Clustering </a:t>
            </a:r>
            <a:r>
              <a:rPr lang="en-GB" dirty="0"/>
              <a:t>Algorithms</a:t>
            </a:r>
            <a:r>
              <a:rPr lang="en-US" dirty="0"/>
              <a:t>”, “PP. 169”, IEEE International WIE Conference,2015.</a:t>
            </a:r>
          </a:p>
          <a:p>
            <a:pPr marL="457200" lvl="0" indent="-457200">
              <a:buFont typeface="+mj-lt"/>
              <a:buAutoNum type="arabicParenR"/>
            </a:pPr>
            <a:endParaRPr lang="en-US" dirty="0"/>
          </a:p>
          <a:p>
            <a:pPr marL="457200" lvl="0" indent="-45720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sz="18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B48336-3210-C94B-9901-5EC8F948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939784"/>
          </a:xfrm>
        </p:spPr>
        <p:txBody>
          <a:bodyPr/>
          <a:lstStyle/>
          <a:p>
            <a:r>
              <a:rPr lang="en-US" sz="2800" dirty="0"/>
              <a:t>References</a:t>
            </a:r>
            <a:br>
              <a:rPr lang="en-US" cap="small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203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GB" dirty="0" err="1"/>
              <a:t>S.Kapil</a:t>
            </a:r>
            <a:r>
              <a:rPr lang="en-GB" dirty="0"/>
              <a:t>, </a:t>
            </a:r>
            <a:r>
              <a:rPr lang="en-GB" dirty="0" err="1"/>
              <a:t>M.Chawla</a:t>
            </a:r>
            <a:r>
              <a:rPr lang="en-GB" dirty="0"/>
              <a:t>, </a:t>
            </a:r>
            <a:r>
              <a:rPr lang="en-GB" dirty="0" err="1"/>
              <a:t>M.Dilshad</a:t>
            </a:r>
            <a:r>
              <a:rPr lang="en-GB" dirty="0"/>
              <a:t>, “On K-Means Data       Clustering Algorithm with </a:t>
            </a:r>
            <a:r>
              <a:rPr lang="en-GB" dirty="0" err="1"/>
              <a:t>Genetiv</a:t>
            </a:r>
            <a:r>
              <a:rPr lang="en-GB" dirty="0"/>
              <a:t> Algorithm ”, </a:t>
            </a:r>
            <a:r>
              <a:rPr lang="en-US" dirty="0"/>
              <a:t>“PP.  202”,Fourth International Conference on Paralle,2016.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err="1"/>
              <a:t>F.Yi</a:t>
            </a:r>
            <a:r>
              <a:rPr lang="en-GB" dirty="0"/>
              <a:t>, </a:t>
            </a:r>
            <a:r>
              <a:rPr lang="en-GB" dirty="0" err="1"/>
              <a:t>I.Moon</a:t>
            </a:r>
            <a:r>
              <a:rPr lang="en-GB" dirty="0"/>
              <a:t>, “Extended K-Means Algorithm”, </a:t>
            </a:r>
            <a:r>
              <a:rPr lang="en-US" dirty="0"/>
              <a:t>“PP. 263”,Fifth International Conference on Intelligent Human-Machine Systems and Cybernetics,2013.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IN" dirty="0"/>
              <a:t>E4 </a:t>
            </a:r>
            <a:r>
              <a:rPr lang="en-IN" dirty="0" err="1"/>
              <a:t>Empatica</a:t>
            </a:r>
            <a:r>
              <a:rPr lang="en-IN" dirty="0"/>
              <a:t> wristband,</a:t>
            </a:r>
            <a:r>
              <a:rPr lang="en-US" dirty="0"/>
              <a:t>From: https://</a:t>
            </a:r>
            <a:r>
              <a:rPr lang="en-US" dirty="0" err="1"/>
              <a:t>www.empatica.com</a:t>
            </a:r>
            <a:r>
              <a:rPr lang="en-US" dirty="0"/>
              <a:t>/research/e4/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332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endParaRPr lang="en-US" sz="1800" dirty="0"/>
          </a:p>
        </p:txBody>
      </p:sp>
      <p:pic>
        <p:nvPicPr>
          <p:cNvPr id="4098" name="Picture 2" descr="C:\Users\Ebraam\Desktop\THANK+YOU+ANY+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92480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Measurement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Cold pressor test (CPT) method</a:t>
            </a:r>
          </a:p>
          <a:p>
            <a:r>
              <a:rPr lang="de-DE" dirty="0"/>
              <a:t>Physical and mental factors which can influence measurements are,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Emotions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Health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Confidence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Ambient Temperature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Workload(mental condition)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Performing sport etc.</a:t>
            </a:r>
          </a:p>
        </p:txBody>
      </p:sp>
    </p:spTree>
    <p:extLst>
      <p:ext uri="{BB962C8B-B14F-4D97-AF65-F5344CB8AC3E}">
        <p14:creationId xmlns:p14="http://schemas.microsoft.com/office/powerpoint/2010/main" val="311115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Measurement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5141168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measurement</a:t>
            </a:r>
            <a:r>
              <a:rPr lang="de-DE" dirty="0"/>
              <a:t> session was performed as follow,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Rest (15 minutes)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Normal reading (3 minutes)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Task explaination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Submerging hand (max. 3 minutes)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Rest (1 minute)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r>
              <a:rPr lang="de-DE" dirty="0"/>
              <a:t>Number of participants : 4</a:t>
            </a:r>
          </a:p>
          <a:p>
            <a:r>
              <a:rPr lang="de-DE" dirty="0"/>
              <a:t>Cold water temperature : near to 0⁰C</a:t>
            </a:r>
          </a:p>
          <a:p>
            <a:r>
              <a:rPr lang="de-DE" dirty="0"/>
              <a:t>Ambient temperature : 25⁰C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6" y="253879"/>
            <a:ext cx="6643734" cy="939784"/>
          </a:xfrm>
        </p:spPr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Measurement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97C988-C733-054B-98DD-C83D9A0D26B9}"/>
              </a:ext>
            </a:extLst>
          </p:cNvPr>
          <p:cNvSpPr txBox="1">
            <a:spLocks/>
          </p:cNvSpPr>
          <p:nvPr/>
        </p:nvSpPr>
        <p:spPr bwMode="auto">
          <a:xfrm>
            <a:off x="-35568" y="1193663"/>
            <a:ext cx="6814628" cy="432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Wearable research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Offers real time physiological data acquisition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Software for in-depth analysis and visualisation</a:t>
            </a:r>
          </a:p>
          <a:p>
            <a:r>
              <a:rPr lang="en-IN" dirty="0"/>
              <a:t>Sensors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PPG sensor : Measures Blood Volume Pulse(BVP)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EDA sensor : Measure fluctuations in electrical properties of skin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Infrared Thermopile : Reads peripheral skin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3-axis Accelerometer : Captures motion based activity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D87959-88A5-3E4F-BAD2-663C2244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3447"/>
            <a:ext cx="6064730" cy="2652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241AC-8FCA-5346-AC0A-807E36D88914}"/>
              </a:ext>
            </a:extLst>
          </p:cNvPr>
          <p:cNvSpPr txBox="1"/>
          <p:nvPr/>
        </p:nvSpPr>
        <p:spPr>
          <a:xfrm>
            <a:off x="6444208" y="4966829"/>
            <a:ext cx="24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2</a:t>
            </a:r>
            <a:r>
              <a:rPr lang="en-US" dirty="0"/>
              <a:t> </a:t>
            </a:r>
            <a:r>
              <a:rPr lang="en-IN" dirty="0"/>
              <a:t>E4 </a:t>
            </a:r>
            <a:r>
              <a:rPr lang="en-IN" dirty="0" err="1"/>
              <a:t>Empatica</a:t>
            </a:r>
            <a:r>
              <a:rPr lang="en-IN" dirty="0"/>
              <a:t> </a:t>
            </a:r>
            <a:r>
              <a:rPr lang="en-GB" dirty="0"/>
              <a:t>[7]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1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43" y="1988840"/>
            <a:ext cx="8229600" cy="3052936"/>
          </a:xfrm>
        </p:spPr>
        <p:txBody>
          <a:bodyPr/>
          <a:lstStyle/>
          <a:p>
            <a:r>
              <a:rPr lang="en-US" dirty="0"/>
              <a:t>Methodology of recognition has following process,</a:t>
            </a:r>
          </a:p>
          <a:p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GMM algorithm.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K-Means algorithm.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Methodology for evaluation   </a:t>
            </a:r>
          </a:p>
        </p:txBody>
      </p:sp>
    </p:spTree>
    <p:extLst>
      <p:ext uri="{BB962C8B-B14F-4D97-AF65-F5344CB8AC3E}">
        <p14:creationId xmlns:p14="http://schemas.microsoft.com/office/powerpoint/2010/main" val="104486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305720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brief introduction</a:t>
            </a:r>
          </a:p>
          <a:p>
            <a:r>
              <a:rPr lang="en-GB" sz="2000" dirty="0"/>
              <a:t>A Gaussian mixture model (GMM) can be defined as a probabilistic model.</a:t>
            </a:r>
          </a:p>
          <a:p>
            <a:r>
              <a:rPr lang="en-GB" sz="2000" dirty="0"/>
              <a:t>K-means clustering to assimilate information about the covariance structure of the information collected.</a:t>
            </a:r>
            <a:r>
              <a:rPr lang="en-US" sz="2000" dirty="0"/>
              <a:t> </a:t>
            </a:r>
            <a:r>
              <a:rPr lang="en-GB" sz="2000" dirty="0"/>
              <a:t> </a:t>
            </a:r>
          </a:p>
          <a:p>
            <a:r>
              <a:rPr lang="en-GB" sz="2000" dirty="0"/>
              <a:t>Fit the mixture of Gaussian models</a:t>
            </a:r>
            <a:r>
              <a:rPr lang="en-US" sz="2000" dirty="0"/>
              <a:t> </a:t>
            </a:r>
            <a:endParaRPr lang="de-DE" sz="2000" dirty="0"/>
          </a:p>
        </p:txBody>
      </p:sp>
      <p:pic>
        <p:nvPicPr>
          <p:cNvPr id="5" name="Picture 4" descr="../_images/sphx_glr_plot_gmm_covariances_0011.png">
            <a:extLst>
              <a:ext uri="{FF2B5EF4-FFF2-40B4-BE49-F238E27FC236}">
                <a16:creationId xmlns:a16="http://schemas.microsoft.com/office/drawing/2014/main" id="{F19B8027-4E9B-DA45-A120-64E6D6D9AA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12" y="3212976"/>
            <a:ext cx="5832648" cy="2863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34B82-A43F-1D45-AB9E-144ED2A7C21D}"/>
              </a:ext>
            </a:extLst>
          </p:cNvPr>
          <p:cNvSpPr txBox="1"/>
          <p:nvPr/>
        </p:nvSpPr>
        <p:spPr>
          <a:xfrm>
            <a:off x="2350096" y="612248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3</a:t>
            </a:r>
            <a:r>
              <a:rPr lang="en-US" dirty="0"/>
              <a:t> </a:t>
            </a:r>
            <a:r>
              <a:rPr lang="en-GB" dirty="0"/>
              <a:t>GMM with different classes [2]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424B5F-092E-8B45-B23E-A424952E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2952"/>
            <a:ext cx="6643734" cy="939784"/>
          </a:xfrm>
        </p:spPr>
        <p:txBody>
          <a:bodyPr/>
          <a:lstStyle/>
          <a:p>
            <a:r>
              <a:rPr lang="en-US" dirty="0"/>
              <a:t>Methodology of recognition </a:t>
            </a:r>
          </a:p>
        </p:txBody>
      </p:sp>
    </p:spTree>
    <p:extLst>
      <p:ext uri="{BB962C8B-B14F-4D97-AF65-F5344CB8AC3E}">
        <p14:creationId xmlns:p14="http://schemas.microsoft.com/office/powerpoint/2010/main" val="284174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case 1 D-dimensional vector of variables, The GMM is defined as weighted sum of K – Gaussian density function as: 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component of distribution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is mixing coefficient given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93470F-7362-48ED-8438-F17DC87F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1" t="-1120" r="-308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1">
            <a:extLst>
              <a:ext uri="{FF2B5EF4-FFF2-40B4-BE49-F238E27FC236}">
                <a16:creationId xmlns:a16="http://schemas.microsoft.com/office/drawing/2014/main" id="{264BF82B-F62F-194C-A77A-7FD492C3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/>
          <a:p>
            <a:r>
              <a:rPr lang="en-US" dirty="0"/>
              <a:t>Methodology of recognition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635889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325</TotalTime>
  <Words>2295</Words>
  <Application>Microsoft Macintosh PowerPoint</Application>
  <PresentationFormat>On-screen Show (4:3)</PresentationFormat>
  <Paragraphs>476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Wingdings</vt:lpstr>
      <vt:lpstr>ComTec_pptx_EN_v15.0_Powerpoint_Office2010</vt:lpstr>
      <vt:lpstr>Communication Technologies 2 (CT2) Machine Learning: Applications and Algorithms Recognition of stress and no stress with Gaussian Mixture Models (GMM) and k-Means Algorithm</vt:lpstr>
      <vt:lpstr>Contents</vt:lpstr>
      <vt:lpstr>Motivation.</vt:lpstr>
      <vt:lpstr>Process of Measurement</vt:lpstr>
      <vt:lpstr>Process of Measurement</vt:lpstr>
      <vt:lpstr>Process of Measurement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Methodology of recognition </vt:lpstr>
      <vt:lpstr>Evaluation of recognition </vt:lpstr>
      <vt:lpstr>Test of recognition</vt:lpstr>
      <vt:lpstr>Evaluation of recognition</vt:lpstr>
      <vt:lpstr>Evaluation of recognition</vt:lpstr>
      <vt:lpstr>Evaluation of recognition </vt:lpstr>
      <vt:lpstr>Evaluation of recognition </vt:lpstr>
      <vt:lpstr>Evaluation of recognition </vt:lpstr>
      <vt:lpstr>Evaluation of recognition </vt:lpstr>
      <vt:lpstr>Evaluation of recognition </vt:lpstr>
      <vt:lpstr>Evaluation of recognition </vt:lpstr>
      <vt:lpstr>Conclusion 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Youssef Ahmed Rawy Baghdady</cp:lastModifiedBy>
  <cp:revision>269</cp:revision>
  <dcterms:created xsi:type="dcterms:W3CDTF">2016-10-12T12:41:28Z</dcterms:created>
  <dcterms:modified xsi:type="dcterms:W3CDTF">2019-03-26T15:47:24Z</dcterms:modified>
</cp:coreProperties>
</file>