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426" r:id="rId2"/>
    <p:sldId id="258" r:id="rId3"/>
    <p:sldId id="408" r:id="rId4"/>
    <p:sldId id="389" r:id="rId5"/>
    <p:sldId id="391" r:id="rId6"/>
    <p:sldId id="413" r:id="rId7"/>
    <p:sldId id="411" r:id="rId8"/>
    <p:sldId id="410" r:id="rId9"/>
    <p:sldId id="412" r:id="rId10"/>
    <p:sldId id="414" r:id="rId11"/>
    <p:sldId id="415" r:id="rId12"/>
    <p:sldId id="416" r:id="rId13"/>
    <p:sldId id="418" r:id="rId14"/>
    <p:sldId id="417" r:id="rId15"/>
    <p:sldId id="419" r:id="rId16"/>
    <p:sldId id="382" r:id="rId17"/>
    <p:sldId id="427" r:id="rId18"/>
    <p:sldId id="347" r:id="rId19"/>
    <p:sldId id="348" r:id="rId20"/>
    <p:sldId id="343" r:id="rId21"/>
    <p:sldId id="344" r:id="rId22"/>
    <p:sldId id="346" r:id="rId23"/>
    <p:sldId id="421" r:id="rId24"/>
    <p:sldId id="422" r:id="rId25"/>
    <p:sldId id="423" r:id="rId26"/>
    <p:sldId id="424" r:id="rId27"/>
    <p:sldId id="425" r:id="rId28"/>
    <p:sldId id="281" r:id="rId29"/>
    <p:sldId id="273" r:id="rId30"/>
    <p:sldId id="39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7F00"/>
    <a:srgbClr val="00FDFF"/>
    <a:srgbClr val="FF40FF"/>
    <a:srgbClr val="09442A"/>
    <a:srgbClr val="0500FF"/>
    <a:srgbClr val="000000"/>
    <a:srgbClr val="D7AC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4"/>
    <p:restoredTop sz="86384"/>
  </p:normalViewPr>
  <p:slideViewPr>
    <p:cSldViewPr snapToGrid="0" snapToObjects="1">
      <p:cViewPr varScale="1">
        <p:scale>
          <a:sx n="91" d="100"/>
          <a:sy n="91" d="100"/>
        </p:scale>
        <p:origin x="192" y="368"/>
      </p:cViewPr>
      <p:guideLst/>
    </p:cSldViewPr>
  </p:slideViewPr>
  <p:outlineViewPr>
    <p:cViewPr>
      <p:scale>
        <a:sx n="33" d="100"/>
        <a:sy n="33" d="100"/>
      </p:scale>
      <p:origin x="0" y="-63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7/9/20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1800"/>
              <a:buNone/>
            </a:pPr>
            <a:r>
              <a:rPr lang="en-US" dirty="0"/>
              <a:t>Note from Chuck.  If you are using these materials, you can remove my name and URL from this replace it with your own, but please retain the CC-BY logo on the first page as well as retain the entire last page when you remix and republish these slides.  </a:t>
            </a:r>
          </a:p>
          <a:p>
            <a:pPr marL="0" lvl="0" indent="0" algn="l" rtl="0">
              <a:spcBef>
                <a:spcPts val="0"/>
              </a:spcBef>
              <a:spcAft>
                <a:spcPts val="0"/>
              </a:spcAft>
              <a:buSzPts val="1800"/>
              <a:buNone/>
            </a:pPr>
            <a:r>
              <a:rPr lang="en-US" dirty="0"/>
              <a:t>TO Highlight – go to https://</a:t>
            </a:r>
            <a:r>
              <a:rPr lang="en-US" dirty="0" err="1"/>
              <a:t>tohtml.com</a:t>
            </a:r>
            <a:r>
              <a:rPr lang="en-US"/>
              <a:t>/html/ - paste and then do a "Paste RTF"</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6606-78EC-E24C-A3B3-B3666C6F492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2919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3</a:t>
            </a:fld>
            <a:endParaRPr lang="en-US"/>
          </a:p>
        </p:txBody>
      </p:sp>
    </p:spTree>
    <p:extLst>
      <p:ext uri="{BB962C8B-B14F-4D97-AF65-F5344CB8AC3E}">
        <p14:creationId xmlns:p14="http://schemas.microsoft.com/office/powerpoint/2010/main" val="184455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20</a:t>
            </a:fld>
            <a:endParaRPr lang="en-US"/>
          </a:p>
        </p:txBody>
      </p:sp>
    </p:spTree>
    <p:extLst>
      <p:ext uri="{BB962C8B-B14F-4D97-AF65-F5344CB8AC3E}">
        <p14:creationId xmlns:p14="http://schemas.microsoft.com/office/powerpoint/2010/main" val="1197766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21</a:t>
            </a:fld>
            <a:endParaRPr lang="en-US"/>
          </a:p>
        </p:txBody>
      </p:sp>
    </p:spTree>
    <p:extLst>
      <p:ext uri="{BB962C8B-B14F-4D97-AF65-F5344CB8AC3E}">
        <p14:creationId xmlns:p14="http://schemas.microsoft.com/office/powerpoint/2010/main" val="87945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22</a:t>
            </a:fld>
            <a:endParaRPr lang="en-US"/>
          </a:p>
        </p:txBody>
      </p:sp>
    </p:spTree>
    <p:extLst>
      <p:ext uri="{BB962C8B-B14F-4D97-AF65-F5344CB8AC3E}">
        <p14:creationId xmlns:p14="http://schemas.microsoft.com/office/powerpoint/2010/main" val="789585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26</a:t>
            </a:fld>
            <a:endParaRPr lang="en-US"/>
          </a:p>
        </p:txBody>
      </p:sp>
    </p:spTree>
    <p:extLst>
      <p:ext uri="{BB962C8B-B14F-4D97-AF65-F5344CB8AC3E}">
        <p14:creationId xmlns:p14="http://schemas.microsoft.com/office/powerpoint/2010/main" val="2414849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27</a:t>
            </a:fld>
            <a:endParaRPr lang="en-US"/>
          </a:p>
        </p:txBody>
      </p:sp>
    </p:spTree>
    <p:extLst>
      <p:ext uri="{BB962C8B-B14F-4D97-AF65-F5344CB8AC3E}">
        <p14:creationId xmlns:p14="http://schemas.microsoft.com/office/powerpoint/2010/main" val="384506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7/9/20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7/9/20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7/9/20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7/9/20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7/9/20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7/9/20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7/9/20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7/9/20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7/9/20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7/9/20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7/9/20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7/9/20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www.djangoproject.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184B-9E70-0147-A7B2-2B03EF546E89}"/>
              </a:ext>
            </a:extLst>
          </p:cNvPr>
          <p:cNvSpPr>
            <a:spLocks noGrp="1"/>
          </p:cNvSpPr>
          <p:nvPr>
            <p:ph type="title"/>
          </p:nvPr>
        </p:nvSpPr>
        <p:spPr/>
        <p:txBody>
          <a:bodyPr/>
          <a:lstStyle/>
          <a:p>
            <a:r>
              <a:rPr lang="en-US" altLang="zh-CN" dirty="0"/>
              <a:t>Table</a:t>
            </a:r>
            <a:r>
              <a:rPr lang="zh-CN" altLang="en-US" dirty="0"/>
              <a:t> </a:t>
            </a:r>
            <a:r>
              <a:rPr lang="en-US" altLang="zh-CN" dirty="0"/>
              <a:t>of</a:t>
            </a:r>
            <a:r>
              <a:rPr lang="zh-CN" altLang="en-US" dirty="0"/>
              <a:t> </a:t>
            </a:r>
            <a:r>
              <a:rPr lang="en-US" altLang="zh-CN" dirty="0"/>
              <a:t>Contents</a:t>
            </a:r>
            <a:endParaRPr lang="en-US" dirty="0"/>
          </a:p>
        </p:txBody>
      </p:sp>
      <p:sp>
        <p:nvSpPr>
          <p:cNvPr id="3" name="Content Placeholder 2">
            <a:extLst>
              <a:ext uri="{FF2B5EF4-FFF2-40B4-BE49-F238E27FC236}">
                <a16:creationId xmlns:a16="http://schemas.microsoft.com/office/drawing/2014/main" id="{61DFB40C-2FCB-434C-A0CC-755A7EB0703A}"/>
              </a:ext>
            </a:extLst>
          </p:cNvPr>
          <p:cNvSpPr>
            <a:spLocks noGrp="1"/>
          </p:cNvSpPr>
          <p:nvPr>
            <p:ph idx="1"/>
          </p:nvPr>
        </p:nvSpPr>
        <p:spPr>
          <a:xfrm>
            <a:off x="838200" y="1541929"/>
            <a:ext cx="10515600" cy="4635034"/>
          </a:xfrm>
        </p:spPr>
        <p:txBody>
          <a:bodyPr>
            <a:normAutofit/>
          </a:bodyPr>
          <a:lstStyle/>
          <a:p>
            <a:pPr marL="0" indent="0">
              <a:lnSpc>
                <a:spcPct val="150000"/>
              </a:lnSpc>
              <a:buNone/>
            </a:pPr>
            <a:r>
              <a:rPr lang="en-US" altLang="zh-CN" sz="2400" dirty="0">
                <a:solidFill>
                  <a:schemeClr val="bg1"/>
                </a:solidFill>
              </a:rPr>
              <a:t>This</a:t>
            </a:r>
            <a:r>
              <a:rPr lang="zh-CN" altLang="en-US" sz="2400" dirty="0">
                <a:solidFill>
                  <a:schemeClr val="bg1"/>
                </a:solidFill>
              </a:rPr>
              <a:t> </a:t>
            </a:r>
            <a:r>
              <a:rPr lang="en-US" altLang="zh-CN" sz="2400" dirty="0">
                <a:solidFill>
                  <a:schemeClr val="bg1"/>
                </a:solidFill>
              </a:rPr>
              <a:t>slide</a:t>
            </a:r>
            <a:r>
              <a:rPr lang="zh-CN" altLang="en-US" sz="2400" dirty="0">
                <a:solidFill>
                  <a:schemeClr val="bg1"/>
                </a:solidFill>
              </a:rPr>
              <a:t> </a:t>
            </a:r>
            <a:r>
              <a:rPr lang="en-US" altLang="zh-CN" sz="2400" dirty="0">
                <a:solidFill>
                  <a:schemeClr val="bg1"/>
                </a:solidFill>
              </a:rPr>
              <a:t>deck</a:t>
            </a:r>
            <a:r>
              <a:rPr lang="zh-CN" altLang="en-US" sz="2400" dirty="0">
                <a:solidFill>
                  <a:schemeClr val="bg1"/>
                </a:solidFill>
              </a:rPr>
              <a:t> </a:t>
            </a:r>
            <a:r>
              <a:rPr lang="en-US" altLang="zh-CN" sz="2400" dirty="0">
                <a:solidFill>
                  <a:schemeClr val="bg1"/>
                </a:solidFill>
              </a:rPr>
              <a:t>consists</a:t>
            </a:r>
            <a:r>
              <a:rPr lang="zh-CN" altLang="en-US" sz="2400" dirty="0">
                <a:solidFill>
                  <a:schemeClr val="bg1"/>
                </a:solidFill>
              </a:rPr>
              <a:t> </a:t>
            </a:r>
            <a:r>
              <a:rPr lang="en-US" altLang="zh-CN" sz="2400" dirty="0">
                <a:solidFill>
                  <a:schemeClr val="bg1"/>
                </a:solidFill>
              </a:rPr>
              <a:t>of</a:t>
            </a:r>
            <a:r>
              <a:rPr lang="zh-CN" altLang="en-US" sz="2400" dirty="0">
                <a:solidFill>
                  <a:schemeClr val="bg1"/>
                </a:solidFill>
              </a:rPr>
              <a:t> </a:t>
            </a:r>
            <a:r>
              <a:rPr lang="en-US" altLang="zh-CN" sz="2400" dirty="0">
                <a:solidFill>
                  <a:schemeClr val="bg1"/>
                </a:solidFill>
              </a:rPr>
              <a:t>slides</a:t>
            </a:r>
            <a:r>
              <a:rPr lang="zh-CN" altLang="en-US" sz="2400" dirty="0">
                <a:solidFill>
                  <a:schemeClr val="bg1"/>
                </a:solidFill>
              </a:rPr>
              <a:t> </a:t>
            </a:r>
            <a:r>
              <a:rPr lang="en-US" altLang="zh-CN" sz="2400" dirty="0">
                <a:solidFill>
                  <a:schemeClr val="bg1"/>
                </a:solidFill>
              </a:rPr>
              <a:t>used</a:t>
            </a:r>
            <a:r>
              <a:rPr lang="zh-CN" altLang="en-US" sz="2400" dirty="0">
                <a:solidFill>
                  <a:schemeClr val="bg1"/>
                </a:solidFill>
              </a:rPr>
              <a:t> </a:t>
            </a:r>
            <a:r>
              <a:rPr lang="en-US" altLang="zh-CN" sz="2400" dirty="0">
                <a:solidFill>
                  <a:schemeClr val="bg1"/>
                </a:solidFill>
              </a:rPr>
              <a:t>in</a:t>
            </a:r>
            <a:r>
              <a:rPr lang="zh-CN" altLang="en-US" sz="2400" dirty="0">
                <a:solidFill>
                  <a:schemeClr val="bg1"/>
                </a:solidFill>
              </a:rPr>
              <a:t> </a:t>
            </a:r>
            <a:r>
              <a:rPr lang="en-US" altLang="zh-CN" sz="2400" dirty="0">
                <a:solidFill>
                  <a:schemeClr val="bg1"/>
                </a:solidFill>
              </a:rPr>
              <a:t>2</a:t>
            </a:r>
            <a:r>
              <a:rPr lang="zh-CN" altLang="en-US" sz="2400" dirty="0">
                <a:solidFill>
                  <a:schemeClr val="bg1"/>
                </a:solidFill>
              </a:rPr>
              <a:t> </a:t>
            </a:r>
            <a:r>
              <a:rPr lang="en-US" altLang="zh-CN" sz="2400" dirty="0">
                <a:solidFill>
                  <a:schemeClr val="bg1"/>
                </a:solidFill>
              </a:rPr>
              <a:t>lecture</a:t>
            </a:r>
            <a:r>
              <a:rPr lang="zh-CN" altLang="en-US" sz="2400" dirty="0">
                <a:solidFill>
                  <a:schemeClr val="bg1"/>
                </a:solidFill>
              </a:rPr>
              <a:t> </a:t>
            </a:r>
            <a:r>
              <a:rPr lang="en-US" altLang="zh-CN" sz="2400" dirty="0">
                <a:solidFill>
                  <a:schemeClr val="bg1"/>
                </a:solidFill>
              </a:rPr>
              <a:t>videos</a:t>
            </a:r>
            <a:r>
              <a:rPr lang="zh-CN" altLang="en-US" sz="2400" dirty="0">
                <a:solidFill>
                  <a:schemeClr val="bg1"/>
                </a:solidFill>
              </a:rPr>
              <a:t> </a:t>
            </a:r>
            <a:r>
              <a:rPr lang="en-US" altLang="zh-CN" sz="2400" dirty="0">
                <a:solidFill>
                  <a:schemeClr val="bg1"/>
                </a:solidFill>
              </a:rPr>
              <a:t>in</a:t>
            </a:r>
            <a:r>
              <a:rPr lang="zh-CN" altLang="en-US" sz="2400" dirty="0">
                <a:solidFill>
                  <a:schemeClr val="bg1"/>
                </a:solidFill>
              </a:rPr>
              <a:t> </a:t>
            </a:r>
            <a:r>
              <a:rPr lang="en-US" altLang="zh-CN" sz="2400" dirty="0">
                <a:solidFill>
                  <a:schemeClr val="bg1"/>
                </a:solidFill>
              </a:rPr>
              <a:t>Week</a:t>
            </a:r>
            <a:r>
              <a:rPr lang="zh-CN" altLang="en-US" sz="2400" dirty="0">
                <a:solidFill>
                  <a:schemeClr val="bg1"/>
                </a:solidFill>
              </a:rPr>
              <a:t> </a:t>
            </a:r>
            <a:r>
              <a:rPr lang="en-US" altLang="zh-CN" sz="2400" dirty="0">
                <a:solidFill>
                  <a:schemeClr val="bg1"/>
                </a:solidFill>
              </a:rPr>
              <a:t>3.</a:t>
            </a:r>
            <a:r>
              <a:rPr lang="zh-CN" altLang="en-US" sz="2400" dirty="0">
                <a:solidFill>
                  <a:schemeClr val="bg1"/>
                </a:solidFill>
              </a:rPr>
              <a:t> </a:t>
            </a:r>
            <a:r>
              <a:rPr lang="en-US" altLang="zh-CN" sz="2400" dirty="0">
                <a:solidFill>
                  <a:schemeClr val="bg1"/>
                </a:solidFill>
              </a:rPr>
              <a:t>Below</a:t>
            </a:r>
            <a:r>
              <a:rPr lang="zh-CN" altLang="en-US" sz="2400" dirty="0">
                <a:solidFill>
                  <a:schemeClr val="bg1"/>
                </a:solidFill>
              </a:rPr>
              <a:t> </a:t>
            </a:r>
            <a:r>
              <a:rPr lang="en-US" altLang="zh-CN" sz="2400" dirty="0">
                <a:solidFill>
                  <a:schemeClr val="bg1"/>
                </a:solidFill>
              </a:rPr>
              <a:t>is</a:t>
            </a:r>
            <a:r>
              <a:rPr lang="zh-CN" altLang="en-US" sz="2400" dirty="0">
                <a:solidFill>
                  <a:schemeClr val="bg1"/>
                </a:solidFill>
              </a:rPr>
              <a:t> </a:t>
            </a:r>
            <a:r>
              <a:rPr lang="en-US" altLang="zh-CN" sz="2400" dirty="0">
                <a:solidFill>
                  <a:schemeClr val="bg1"/>
                </a:solidFill>
              </a:rPr>
              <a:t>a</a:t>
            </a:r>
            <a:r>
              <a:rPr lang="zh-CN" altLang="en-US" sz="2400" dirty="0">
                <a:solidFill>
                  <a:schemeClr val="bg1"/>
                </a:solidFill>
              </a:rPr>
              <a:t> </a:t>
            </a:r>
            <a:r>
              <a:rPr lang="en-US" altLang="zh-CN" sz="2400" dirty="0">
                <a:solidFill>
                  <a:schemeClr val="bg1"/>
                </a:solidFill>
              </a:rPr>
              <a:t>list</a:t>
            </a:r>
            <a:r>
              <a:rPr lang="zh-CN" altLang="en-US" sz="2400" dirty="0">
                <a:solidFill>
                  <a:schemeClr val="bg1"/>
                </a:solidFill>
              </a:rPr>
              <a:t> </a:t>
            </a:r>
            <a:r>
              <a:rPr lang="en-US" altLang="zh-CN" sz="2400" dirty="0">
                <a:solidFill>
                  <a:schemeClr val="bg1"/>
                </a:solidFill>
              </a:rPr>
              <a:t>of</a:t>
            </a:r>
            <a:r>
              <a:rPr lang="zh-CN" altLang="en-US" sz="2400" dirty="0">
                <a:solidFill>
                  <a:schemeClr val="bg1"/>
                </a:solidFill>
              </a:rPr>
              <a:t> </a:t>
            </a:r>
            <a:r>
              <a:rPr lang="en-US" altLang="zh-CN" sz="2400" dirty="0">
                <a:solidFill>
                  <a:schemeClr val="bg1"/>
                </a:solidFill>
              </a:rPr>
              <a:t>shortcut</a:t>
            </a:r>
            <a:r>
              <a:rPr lang="zh-CN" altLang="en-US" sz="2400" dirty="0">
                <a:solidFill>
                  <a:schemeClr val="bg1"/>
                </a:solidFill>
              </a:rPr>
              <a:t> </a:t>
            </a:r>
            <a:r>
              <a:rPr lang="en-US" altLang="zh-CN" sz="2400" dirty="0">
                <a:solidFill>
                  <a:schemeClr val="bg1"/>
                </a:solidFill>
              </a:rPr>
              <a:t>hyperlinks</a:t>
            </a:r>
            <a:r>
              <a:rPr lang="zh-CN" altLang="en-US" sz="2400" dirty="0">
                <a:solidFill>
                  <a:schemeClr val="bg1"/>
                </a:solidFill>
              </a:rPr>
              <a:t> </a:t>
            </a:r>
            <a:r>
              <a:rPr lang="en-US" altLang="zh-CN" sz="2400" dirty="0">
                <a:solidFill>
                  <a:schemeClr val="bg1"/>
                </a:solidFill>
              </a:rPr>
              <a:t>for</a:t>
            </a:r>
            <a:r>
              <a:rPr lang="zh-CN" altLang="en-US" sz="2400" dirty="0">
                <a:solidFill>
                  <a:schemeClr val="bg1"/>
                </a:solidFill>
              </a:rPr>
              <a:t> </a:t>
            </a:r>
            <a:r>
              <a:rPr lang="en-US" altLang="zh-CN" sz="2400" dirty="0">
                <a:solidFill>
                  <a:schemeClr val="bg1"/>
                </a:solidFill>
              </a:rPr>
              <a:t>you</a:t>
            </a:r>
            <a:r>
              <a:rPr lang="zh-CN" altLang="en-US" sz="2400" dirty="0">
                <a:solidFill>
                  <a:schemeClr val="bg1"/>
                </a:solidFill>
              </a:rPr>
              <a:t> </a:t>
            </a:r>
            <a:r>
              <a:rPr lang="en-US" altLang="zh-CN" sz="2400" dirty="0">
                <a:solidFill>
                  <a:schemeClr val="bg1"/>
                </a:solidFill>
              </a:rPr>
              <a:t>to</a:t>
            </a:r>
            <a:r>
              <a:rPr lang="zh-CN" altLang="en-US" sz="2400" dirty="0">
                <a:solidFill>
                  <a:schemeClr val="bg1"/>
                </a:solidFill>
              </a:rPr>
              <a:t> </a:t>
            </a:r>
            <a:r>
              <a:rPr lang="en-US" altLang="zh-CN" sz="2400" dirty="0">
                <a:solidFill>
                  <a:schemeClr val="bg1"/>
                </a:solidFill>
              </a:rPr>
              <a:t>jump</a:t>
            </a:r>
            <a:r>
              <a:rPr lang="zh-CN" altLang="en-US" sz="2400" dirty="0">
                <a:solidFill>
                  <a:schemeClr val="bg1"/>
                </a:solidFill>
              </a:rPr>
              <a:t> </a:t>
            </a:r>
            <a:r>
              <a:rPr lang="en-US" altLang="zh-CN" sz="2400" dirty="0">
                <a:solidFill>
                  <a:schemeClr val="bg1"/>
                </a:solidFill>
              </a:rPr>
              <a:t>into</a:t>
            </a:r>
            <a:r>
              <a:rPr lang="zh-CN" altLang="en-US" sz="2400" dirty="0">
                <a:solidFill>
                  <a:schemeClr val="bg1"/>
                </a:solidFill>
              </a:rPr>
              <a:t> </a:t>
            </a:r>
            <a:r>
              <a:rPr lang="en-US" altLang="zh-CN" sz="2400" dirty="0">
                <a:solidFill>
                  <a:schemeClr val="bg1"/>
                </a:solidFill>
              </a:rPr>
              <a:t>specific</a:t>
            </a:r>
            <a:r>
              <a:rPr lang="zh-CN" altLang="en-US" sz="2400" dirty="0">
                <a:solidFill>
                  <a:schemeClr val="bg1"/>
                </a:solidFill>
              </a:rPr>
              <a:t> </a:t>
            </a:r>
            <a:r>
              <a:rPr lang="en-US" altLang="zh-CN" sz="2400" dirty="0">
                <a:solidFill>
                  <a:schemeClr val="bg1"/>
                </a:solidFill>
              </a:rPr>
              <a:t>sections.</a:t>
            </a:r>
            <a:r>
              <a:rPr lang="zh-CN" altLang="en-US" sz="2400" dirty="0">
                <a:solidFill>
                  <a:schemeClr val="bg1"/>
                </a:solidFill>
              </a:rPr>
              <a:t> </a:t>
            </a:r>
            <a:endParaRPr lang="en-US" altLang="zh-CN" sz="2400" dirty="0">
              <a:solidFill>
                <a:schemeClr val="bg1"/>
              </a:solidFill>
            </a:endParaRPr>
          </a:p>
          <a:p>
            <a:pPr>
              <a:lnSpc>
                <a:spcPct val="150000"/>
              </a:lnSpc>
            </a:pPr>
            <a:r>
              <a:rPr lang="en-US" altLang="zh-CN" sz="2400" dirty="0">
                <a:solidFill>
                  <a:schemeClr val="bg1"/>
                </a:solidFill>
              </a:rPr>
              <a:t>(page</a:t>
            </a:r>
            <a:r>
              <a:rPr lang="zh-CN" altLang="en-US" sz="2400" dirty="0">
                <a:solidFill>
                  <a:schemeClr val="bg1"/>
                </a:solidFill>
              </a:rPr>
              <a:t> </a:t>
            </a:r>
            <a:r>
              <a:rPr lang="en-US" altLang="zh-CN" sz="2400" dirty="0">
                <a:solidFill>
                  <a:schemeClr val="bg1"/>
                </a:solidFill>
              </a:rPr>
              <a:t>2)</a:t>
            </a:r>
            <a:r>
              <a:rPr lang="zh-CN" altLang="en-US" sz="2400" dirty="0">
                <a:solidFill>
                  <a:schemeClr val="bg1"/>
                </a:solidFill>
              </a:rPr>
              <a:t> </a:t>
            </a:r>
            <a:r>
              <a:rPr lang="en-US" altLang="zh-CN" sz="2400" dirty="0">
                <a:solidFill>
                  <a:srgbClr val="0500FF"/>
                </a:solidFill>
                <a:hlinkClick r:id="rId3" action="ppaction://hlinksldjump"/>
              </a:rPr>
              <a:t>Week 3: Using Django Forms Capabilities</a:t>
            </a:r>
            <a:endParaRPr lang="en-US" altLang="zh-CN" sz="2400" dirty="0">
              <a:solidFill>
                <a:srgbClr val="0500FF"/>
              </a:solidFill>
            </a:endParaRPr>
          </a:p>
          <a:p>
            <a:pPr>
              <a:lnSpc>
                <a:spcPct val="150000"/>
              </a:lnSpc>
            </a:pPr>
            <a:r>
              <a:rPr lang="en-US" altLang="zh-CN" sz="2400" dirty="0">
                <a:solidFill>
                  <a:schemeClr val="bg1"/>
                </a:solidFill>
              </a:rPr>
              <a:t>(page</a:t>
            </a:r>
            <a:r>
              <a:rPr lang="zh-CN" altLang="en-US" sz="2400" dirty="0">
                <a:solidFill>
                  <a:schemeClr val="bg1"/>
                </a:solidFill>
              </a:rPr>
              <a:t> </a:t>
            </a:r>
            <a:r>
              <a:rPr lang="en-US" altLang="zh-CN" sz="2400" dirty="0">
                <a:solidFill>
                  <a:schemeClr val="bg1"/>
                </a:solidFill>
              </a:rPr>
              <a:t>16)</a:t>
            </a:r>
            <a:r>
              <a:rPr lang="zh-CN" altLang="en-US" sz="2400" dirty="0">
                <a:solidFill>
                  <a:schemeClr val="bg1"/>
                </a:solidFill>
              </a:rPr>
              <a:t> </a:t>
            </a:r>
            <a:r>
              <a:rPr lang="en-US" altLang="zh-CN" sz="2400" dirty="0">
                <a:solidFill>
                  <a:srgbClr val="0500FF"/>
                </a:solidFill>
                <a:hlinkClick r:id="rId4" action="ppaction://hlinksldjump"/>
              </a:rPr>
              <a:t>Week 3: Data Validation with Django Forms</a:t>
            </a:r>
            <a:endParaRPr lang="en-US" altLang="zh-CN" sz="2400" dirty="0">
              <a:solidFill>
                <a:srgbClr val="0500FF"/>
              </a:solidFill>
            </a:endParaRPr>
          </a:p>
          <a:p>
            <a:pPr>
              <a:lnSpc>
                <a:spcPct val="150000"/>
              </a:lnSpc>
            </a:pPr>
            <a:endParaRPr lang="en-US" altLang="zh-CN" sz="2400" dirty="0">
              <a:solidFill>
                <a:srgbClr val="0500FF"/>
              </a:solidFill>
            </a:endParaRPr>
          </a:p>
          <a:p>
            <a:pPr>
              <a:lnSpc>
                <a:spcPct val="150000"/>
              </a:lnSpc>
            </a:pPr>
            <a:endParaRPr lang="en-US" sz="2400" dirty="0">
              <a:solidFill>
                <a:srgbClr val="0500FF"/>
              </a:solidFill>
            </a:endParaRPr>
          </a:p>
        </p:txBody>
      </p:sp>
    </p:spTree>
    <p:extLst>
      <p:ext uri="{BB962C8B-B14F-4D97-AF65-F5344CB8AC3E}">
        <p14:creationId xmlns:p14="http://schemas.microsoft.com/office/powerpoint/2010/main" val="1545776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Django forms act as "glue"</a:t>
            </a:r>
          </a:p>
        </p:txBody>
      </p:sp>
      <p:sp>
        <p:nvSpPr>
          <p:cNvPr id="3" name="Content Placeholder 2"/>
          <p:cNvSpPr>
            <a:spLocks noGrp="1"/>
          </p:cNvSpPr>
          <p:nvPr>
            <p:ph idx="1"/>
          </p:nvPr>
        </p:nvSpPr>
        <p:spPr>
          <a:xfrm>
            <a:off x="838200" y="1825625"/>
            <a:ext cx="10515600" cy="3246438"/>
          </a:xfrm>
        </p:spPr>
        <p:txBody>
          <a:bodyPr/>
          <a:lstStyle/>
          <a:p>
            <a:r>
              <a:rPr lang="en-US" dirty="0"/>
              <a:t>Generate the necessary HTML to send to the browser</a:t>
            </a:r>
          </a:p>
          <a:p>
            <a:pPr lvl="1"/>
            <a:r>
              <a:rPr lang="en-US" dirty="0"/>
              <a:t>Allow for consistent look and feel across all the forms in an application</a:t>
            </a:r>
          </a:p>
          <a:p>
            <a:r>
              <a:rPr lang="en-US" dirty="0"/>
              <a:t>Receive the POST data coming back from the browser</a:t>
            </a:r>
          </a:p>
          <a:p>
            <a:r>
              <a:rPr lang="en-US" dirty="0"/>
              <a:t>Validate the incoming POST data and produce HTML for an error screen if necessary</a:t>
            </a:r>
          </a:p>
          <a:p>
            <a:r>
              <a:rPr lang="en-US" dirty="0"/>
              <a:t>Move the data from the form into a model and then store it in the database automatically</a:t>
            </a:r>
          </a:p>
        </p:txBody>
      </p:sp>
      <p:sp>
        <p:nvSpPr>
          <p:cNvPr id="4" name="Rectangle 3"/>
          <p:cNvSpPr/>
          <p:nvPr/>
        </p:nvSpPr>
        <p:spPr>
          <a:xfrm>
            <a:off x="2205038" y="5369778"/>
            <a:ext cx="8305800" cy="369332"/>
          </a:xfrm>
          <a:prstGeom prst="rect">
            <a:avLst/>
          </a:prstGeom>
        </p:spPr>
        <p:txBody>
          <a:bodyPr wrap="square">
            <a:spAutoFit/>
          </a:bodyPr>
          <a:lstStyle/>
          <a:p>
            <a:r>
              <a:rPr lang="en-US" dirty="0">
                <a:solidFill>
                  <a:srgbClr val="FFFF00"/>
                </a:solidFill>
              </a:rPr>
              <a:t>https://</a:t>
            </a:r>
            <a:r>
              <a:rPr lang="en-US" dirty="0" err="1">
                <a:solidFill>
                  <a:srgbClr val="FFFF00"/>
                </a:solidFill>
              </a:rPr>
              <a:t>docs.djangoproject.com</a:t>
            </a:r>
            <a:r>
              <a:rPr lang="en-US" dirty="0">
                <a:solidFill>
                  <a:srgbClr val="FFFF00"/>
                </a:solidFill>
              </a:rPr>
              <a:t>/</a:t>
            </a:r>
            <a:r>
              <a:rPr lang="en-US" dirty="0" err="1">
                <a:solidFill>
                  <a:srgbClr val="FFFF00"/>
                </a:solidFill>
              </a:rPr>
              <a:t>en</a:t>
            </a:r>
            <a:r>
              <a:rPr lang="en-US" dirty="0">
                <a:solidFill>
                  <a:srgbClr val="FFFF00"/>
                </a:solidFill>
              </a:rPr>
              <a:t>/</a:t>
            </a:r>
            <a:r>
              <a:rPr lang="hr-HR" dirty="0">
                <a:solidFill>
                  <a:srgbClr val="FFFF00"/>
                </a:solidFill>
              </a:rPr>
              <a:t>3.0</a:t>
            </a:r>
            <a:r>
              <a:rPr lang="en-US" dirty="0">
                <a:solidFill>
                  <a:srgbClr val="FFFF00"/>
                </a:solidFill>
              </a:rPr>
              <a:t>/topics/forms/#</a:t>
            </a:r>
            <a:r>
              <a:rPr lang="en-US" dirty="0" err="1">
                <a:solidFill>
                  <a:srgbClr val="FFFF00"/>
                </a:solidFill>
              </a:rPr>
              <a:t>django</a:t>
            </a:r>
            <a:r>
              <a:rPr lang="en-US" dirty="0">
                <a:solidFill>
                  <a:srgbClr val="FFFF00"/>
                </a:solidFill>
              </a:rPr>
              <a:t>-s-role-in-forms</a:t>
            </a:r>
          </a:p>
        </p:txBody>
      </p:sp>
    </p:spTree>
    <p:extLst>
      <p:ext uri="{BB962C8B-B14F-4D97-AF65-F5344CB8AC3E}">
        <p14:creationId xmlns:p14="http://schemas.microsoft.com/office/powerpoint/2010/main" val="1803327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750" y="4763739"/>
            <a:ext cx="4336200" cy="1325563"/>
          </a:xfrm>
        </p:spPr>
        <p:txBody>
          <a:bodyPr/>
          <a:lstStyle/>
          <a:p>
            <a:r>
              <a:rPr lang="en-US"/>
              <a:t>A simple form</a:t>
            </a:r>
          </a:p>
        </p:txBody>
      </p:sp>
      <p:sp>
        <p:nvSpPr>
          <p:cNvPr id="4" name="Rectangle 3"/>
          <p:cNvSpPr/>
          <p:nvPr/>
        </p:nvSpPr>
        <p:spPr>
          <a:xfrm>
            <a:off x="978750" y="1269947"/>
            <a:ext cx="9900048" cy="2308324"/>
          </a:xfrm>
          <a:prstGeom prst="rect">
            <a:avLst/>
          </a:prstGeom>
          <a:solidFill>
            <a:schemeClr val="tx1"/>
          </a:solidFill>
        </p:spPr>
        <p:txBody>
          <a:bodyPr wrap="square">
            <a:spAutoFit/>
          </a:bodyPr>
          <a:lstStyle/>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forms</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django.core.exceptions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ValidationError</a:t>
            </a:r>
            <a:endParaRPr lang="en-US" sz="1600" dirty="0">
              <a:solidFill>
                <a:srgbClr val="000000"/>
              </a:solidFill>
              <a:latin typeface="Courier" charset="0"/>
              <a:ea typeface="Courier" charset="0"/>
              <a:cs typeface="Courier" charset="0"/>
            </a:endParaRP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django.core</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validators</a:t>
            </a: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"Please enter 2 or more characters"</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5" name="Rectangle 4"/>
          <p:cNvSpPr/>
          <p:nvPr/>
        </p:nvSpPr>
        <p:spPr>
          <a:xfrm>
            <a:off x="978750" y="683617"/>
            <a:ext cx="3810659" cy="369332"/>
          </a:xfrm>
          <a:prstGeom prst="rect">
            <a:avLst/>
          </a:prstGeom>
        </p:spPr>
        <p:txBody>
          <a:bodyPr wrap="none">
            <a:spAutoFit/>
          </a:bodyPr>
          <a:lstStyle/>
          <a:p>
            <a:r>
              <a:rPr lang="en-US" dirty="0">
                <a:solidFill>
                  <a:srgbClr val="FFFF00"/>
                </a:solidFill>
                <a:latin typeface="Menlo" charset="0"/>
              </a:rPr>
              <a:t>dj4e-samples/form/</a:t>
            </a:r>
            <a:r>
              <a:rPr lang="en-US" dirty="0" err="1">
                <a:solidFill>
                  <a:srgbClr val="FFFF00"/>
                </a:solidFill>
                <a:latin typeface="Menlo" charset="0"/>
              </a:rPr>
              <a:t>forms.py</a:t>
            </a:r>
            <a:endParaRPr lang="en-US" dirty="0">
              <a:solidFill>
                <a:srgbClr val="FFFF00"/>
              </a:solidFill>
              <a:effectLst/>
              <a:latin typeface="Menlo" charset="0"/>
            </a:endParaRPr>
          </a:p>
        </p:txBody>
      </p:sp>
      <p:pic>
        <p:nvPicPr>
          <p:cNvPr id="6" name="Picture 5" descr="Screenshot of a form with input cell Title, Mileage, and Purchase d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7624" y="3022005"/>
            <a:ext cx="4726726" cy="3483468"/>
          </a:xfrm>
          <a:prstGeom prst="rect">
            <a:avLst/>
          </a:prstGeom>
        </p:spPr>
      </p:pic>
      <p:sp>
        <p:nvSpPr>
          <p:cNvPr id="7" name="Rectangle 6"/>
          <p:cNvSpPr/>
          <p:nvPr/>
        </p:nvSpPr>
        <p:spPr>
          <a:xfrm>
            <a:off x="1777548" y="4156236"/>
            <a:ext cx="5285421"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https://samples.dj4e.com/form/create</a:t>
            </a:r>
          </a:p>
        </p:txBody>
      </p:sp>
    </p:spTree>
    <p:extLst>
      <p:ext uri="{BB962C8B-B14F-4D97-AF65-F5344CB8AC3E}">
        <p14:creationId xmlns:p14="http://schemas.microsoft.com/office/powerpoint/2010/main" val="1402587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Dumping a form object</a:t>
            </a:r>
          </a:p>
        </p:txBody>
      </p:sp>
      <p:sp>
        <p:nvSpPr>
          <p:cNvPr id="5" name="Rectangle 4"/>
          <p:cNvSpPr/>
          <p:nvPr/>
        </p:nvSpPr>
        <p:spPr>
          <a:xfrm>
            <a:off x="588752" y="3880582"/>
            <a:ext cx="6096000" cy="1477328"/>
          </a:xfrm>
          <a:prstGeom prst="rect">
            <a:avLst/>
          </a:prstGeom>
          <a:solidFill>
            <a:schemeClr val="tx1"/>
          </a:solidFill>
        </p:spPr>
        <p:txBody>
          <a:bodyPr>
            <a:spAutoFit/>
          </a:bodyPr>
          <a:lstStyle/>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form.forms</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BasicForm</a:t>
            </a:r>
            <a:endParaRPr lang="en-US" dirty="0">
              <a:solidFill>
                <a:srgbClr val="000000"/>
              </a:solidFill>
              <a:latin typeface="Courier" charset="0"/>
              <a:ea typeface="Courier" charset="0"/>
              <a:cs typeface="Courier" charset="0"/>
            </a:endParaRPr>
          </a:p>
          <a:p>
            <a:endParaRPr lang="en-US" dirty="0">
              <a:solidFill>
                <a:srgbClr val="000000"/>
              </a:solidFill>
              <a:latin typeface="Courier" charset="0"/>
              <a:ea typeface="Courier" charset="0"/>
              <a:cs typeface="Courier" charset="0"/>
            </a:endParaRPr>
          </a:p>
          <a:p>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example</a:t>
            </a:r>
            <a:r>
              <a:rPr lang="en-US" dirty="0">
                <a:solidFill>
                  <a:srgbClr val="000000"/>
                </a:solidFill>
                <a:latin typeface="Courier" charset="0"/>
                <a:ea typeface="Courier" charset="0"/>
                <a:cs typeface="Courier" charset="0"/>
              </a:rPr>
              <a:t>(request)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BasicForm</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HttpResponse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form.as_table</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6" name="Rectangle 5"/>
          <p:cNvSpPr/>
          <p:nvPr/>
        </p:nvSpPr>
        <p:spPr>
          <a:xfrm>
            <a:off x="588753" y="1958954"/>
            <a:ext cx="6096000" cy="1323439"/>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7" name="Rectangle 6"/>
          <p:cNvSpPr/>
          <p:nvPr/>
        </p:nvSpPr>
        <p:spPr>
          <a:xfrm>
            <a:off x="588752" y="1531392"/>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
        <p:nvSpPr>
          <p:cNvPr id="8" name="Rectangle 7"/>
          <p:cNvSpPr/>
          <p:nvPr/>
        </p:nvSpPr>
        <p:spPr>
          <a:xfrm>
            <a:off x="588752" y="3492429"/>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
        <p:nvSpPr>
          <p:cNvPr id="9" name="Rectangle 8"/>
          <p:cNvSpPr/>
          <p:nvPr/>
        </p:nvSpPr>
        <p:spPr>
          <a:xfrm>
            <a:off x="6941901" y="1602832"/>
            <a:ext cx="4935767" cy="3754874"/>
          </a:xfrm>
          <a:prstGeom prst="rect">
            <a:avLst/>
          </a:prstGeom>
          <a:solidFill>
            <a:schemeClr val="tx1"/>
          </a:solidFill>
        </p:spPr>
        <p:txBody>
          <a:bodyPr wrap="square">
            <a:spAutoFit/>
          </a:bodyPr>
          <a:lstStyle/>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&lt;label for="</a:t>
            </a:r>
            <a:r>
              <a:rPr lang="en-US" sz="1400" dirty="0" err="1">
                <a:solidFill>
                  <a:srgbClr val="000000"/>
                </a:solidFill>
                <a:latin typeface="Courier" charset="0"/>
                <a:ea typeface="Courier" charset="0"/>
                <a:cs typeface="Courier" charset="0"/>
              </a:rPr>
              <a:t>id_title</a:t>
            </a:r>
            <a:r>
              <a:rPr lang="en-US" sz="1400" dirty="0">
                <a:solidFill>
                  <a:srgbClr val="000000"/>
                </a:solidFill>
                <a:latin typeface="Courier" charset="0"/>
                <a:ea typeface="Courier" charset="0"/>
                <a:cs typeface="Courier" charset="0"/>
              </a:rPr>
              <a:t>"&gt;Title:&lt;/label&gt;&lt;/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&lt;td&gt;&lt;input type="text" name="title"</a:t>
            </a:r>
          </a:p>
          <a:p>
            <a:r>
              <a:rPr lang="en-US" sz="1400" dirty="0">
                <a:solidFill>
                  <a:srgbClr val="000000"/>
                </a:solidFill>
                <a:latin typeface="Courier" charset="0"/>
                <a:ea typeface="Courier" charset="0"/>
                <a:cs typeface="Courier" charset="0"/>
              </a:rPr>
              <a:t>required id="</a:t>
            </a:r>
            <a:r>
              <a:rPr lang="en-US" sz="1400" dirty="0" err="1">
                <a:solidFill>
                  <a:srgbClr val="000000"/>
                </a:solidFill>
                <a:latin typeface="Courier" charset="0"/>
                <a:ea typeface="Courier" charset="0"/>
                <a:cs typeface="Courier" charset="0"/>
              </a:rPr>
              <a:t>id_title</a:t>
            </a:r>
            <a:r>
              <a:rPr lang="en-US" sz="1400" dirty="0">
                <a:solidFill>
                  <a:srgbClr val="000000"/>
                </a:solidFill>
                <a:latin typeface="Courier" charset="0"/>
                <a:ea typeface="Courier" charset="0"/>
                <a:cs typeface="Courier" charset="0"/>
              </a:rPr>
              <a:t>"&gt;&lt;/td&gt;&lt;/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&lt;label for="</a:t>
            </a:r>
            <a:r>
              <a:rPr lang="en-US" sz="1400" dirty="0" err="1">
                <a:solidFill>
                  <a:srgbClr val="000000"/>
                </a:solidFill>
                <a:latin typeface="Courier" charset="0"/>
                <a:ea typeface="Courier" charset="0"/>
                <a:cs typeface="Courier" charset="0"/>
              </a:rPr>
              <a:t>id_mileage</a:t>
            </a:r>
            <a:r>
              <a:rPr lang="en-US" sz="1400" dirty="0">
                <a:solidFill>
                  <a:srgbClr val="000000"/>
                </a:solidFill>
                <a:latin typeface="Courier" charset="0"/>
                <a:ea typeface="Courier" charset="0"/>
                <a:cs typeface="Courier" charset="0"/>
              </a:rPr>
              <a:t>"&gt;Mileage:&lt;/label&gt;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&gt;&lt;td&gt;</a:t>
            </a:r>
          </a:p>
          <a:p>
            <a:r>
              <a:rPr lang="en-US" sz="1400" dirty="0">
                <a:solidFill>
                  <a:srgbClr val="000000"/>
                </a:solidFill>
                <a:latin typeface="Courier" charset="0"/>
                <a:ea typeface="Courier" charset="0"/>
                <a:cs typeface="Courier" charset="0"/>
              </a:rPr>
              <a:t>&lt;input type="number" name="mileage" required id="</a:t>
            </a:r>
            <a:r>
              <a:rPr lang="en-US" sz="1400" dirty="0" err="1">
                <a:solidFill>
                  <a:srgbClr val="000000"/>
                </a:solidFill>
                <a:latin typeface="Courier" charset="0"/>
                <a:ea typeface="Courier" charset="0"/>
                <a:cs typeface="Courier" charset="0"/>
              </a:rPr>
              <a:t>id_mileage</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&lt;label for="</a:t>
            </a:r>
            <a:r>
              <a:rPr lang="en-US" sz="1400" dirty="0" err="1">
                <a:solidFill>
                  <a:srgbClr val="000000"/>
                </a:solidFill>
                <a:latin typeface="Courier" charset="0"/>
                <a:ea typeface="Courier" charset="0"/>
                <a:cs typeface="Courier" charset="0"/>
              </a:rPr>
              <a:t>id_purchase_date</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Purchase date:&lt;/label&gt;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&gt;&lt;td&gt;</a:t>
            </a:r>
          </a:p>
          <a:p>
            <a:r>
              <a:rPr lang="en-US" sz="1400" dirty="0">
                <a:solidFill>
                  <a:srgbClr val="000000"/>
                </a:solidFill>
                <a:latin typeface="Courier" charset="0"/>
                <a:ea typeface="Courier" charset="0"/>
                <a:cs typeface="Courier" charset="0"/>
              </a:rPr>
              <a:t>&lt;input type="text" name="</a:t>
            </a:r>
            <a:r>
              <a:rPr lang="en-US" sz="1400" dirty="0" err="1">
                <a:solidFill>
                  <a:srgbClr val="000000"/>
                </a:solidFill>
                <a:latin typeface="Courier" charset="0"/>
                <a:ea typeface="Courier" charset="0"/>
                <a:cs typeface="Courier" charset="0"/>
              </a:rPr>
              <a:t>purchase_date</a:t>
            </a:r>
            <a:r>
              <a:rPr lang="en-US" sz="1400" dirty="0">
                <a:solidFill>
                  <a:srgbClr val="000000"/>
                </a:solidFill>
                <a:latin typeface="Courier" charset="0"/>
                <a:ea typeface="Courier" charset="0"/>
                <a:cs typeface="Courier" charset="0"/>
              </a:rPr>
              <a:t>"</a:t>
            </a:r>
          </a:p>
          <a:p>
            <a:r>
              <a:rPr lang="en-US" sz="1400" dirty="0">
                <a:solidFill>
                  <a:srgbClr val="000000"/>
                </a:solidFill>
                <a:latin typeface="Courier" charset="0"/>
                <a:ea typeface="Courier" charset="0"/>
                <a:cs typeface="Courier" charset="0"/>
              </a:rPr>
              <a:t>required id="</a:t>
            </a:r>
            <a:r>
              <a:rPr lang="en-US" sz="1400" dirty="0" err="1">
                <a:solidFill>
                  <a:srgbClr val="000000"/>
                </a:solidFill>
                <a:latin typeface="Courier" charset="0"/>
                <a:ea typeface="Courier" charset="0"/>
                <a:cs typeface="Courier" charset="0"/>
              </a:rPr>
              <a:t>id_purchase_date</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p:txBody>
      </p:sp>
      <p:sp>
        <p:nvSpPr>
          <p:cNvPr id="10" name="Rectangle 9"/>
          <p:cNvSpPr/>
          <p:nvPr/>
        </p:nvSpPr>
        <p:spPr>
          <a:xfrm>
            <a:off x="6767073" y="1027906"/>
            <a:ext cx="5285421"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https://samples.dj4e.com/form/example</a:t>
            </a:r>
          </a:p>
        </p:txBody>
      </p:sp>
    </p:spTree>
    <p:extLst>
      <p:ext uri="{BB962C8B-B14F-4D97-AF65-F5344CB8AC3E}">
        <p14:creationId xmlns:p14="http://schemas.microsoft.com/office/powerpoint/2010/main" val="389573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form in a template</a:t>
            </a:r>
          </a:p>
        </p:txBody>
      </p:sp>
      <p:sp>
        <p:nvSpPr>
          <p:cNvPr id="3" name="Rectangle 2"/>
          <p:cNvSpPr/>
          <p:nvPr/>
        </p:nvSpPr>
        <p:spPr>
          <a:xfrm>
            <a:off x="838200" y="2290764"/>
            <a:ext cx="9777413" cy="3416320"/>
          </a:xfrm>
          <a:prstGeom prst="rect">
            <a:avLst/>
          </a:prstGeom>
          <a:solidFill>
            <a:schemeClr val="tx1"/>
          </a:solidFill>
        </p:spPr>
        <p:txBody>
          <a:bodyPr wrap="square">
            <a:spAutoFit/>
          </a:bodyPr>
          <a:lstStyle/>
          <a:p>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p</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form</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action</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method</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"post"</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csrf_token</a:t>
            </a:r>
            <a:r>
              <a:rPr lang="mr-IN"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table</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form.as_table</a:t>
            </a:r>
            <a:r>
              <a:rPr lang="mr-IN"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table</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input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type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value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input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type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 </a:t>
            </a:r>
            <a:endParaRPr lang="en-US" dirty="0">
              <a:solidFill>
                <a:srgbClr val="000000"/>
              </a:solidFill>
              <a:latin typeface="Courier" charset="0"/>
              <a:ea typeface="Courier" charset="0"/>
              <a:cs typeface="Courier" charset="0"/>
            </a:endParaRPr>
          </a:p>
          <a:p>
            <a:r>
              <a:rPr lang="en-US" dirty="0">
                <a:solidFill>
                  <a:srgbClr val="2EAEBB"/>
                </a:solidFill>
                <a:latin typeface="Courier" charset="0"/>
                <a:ea typeface="Courier" charset="0"/>
                <a:cs typeface="Courier" charset="0"/>
              </a:rPr>
              <a:t>    </a:t>
            </a:r>
            <a:r>
              <a:rPr lang="en-US" dirty="0" err="1">
                <a:solidFill>
                  <a:srgbClr val="C814C9"/>
                </a:solidFill>
                <a:latin typeface="Courier" charset="0"/>
                <a:ea typeface="Courier" charset="0"/>
                <a:cs typeface="Courier" charset="0"/>
              </a:rPr>
              <a:t>onclick</a:t>
            </a:r>
            <a:r>
              <a:rPr lang="en-US" dirty="0">
                <a:solidFill>
                  <a:srgbClr val="C814C9"/>
                </a:solidFill>
                <a:latin typeface="Courier" charset="0"/>
                <a:ea typeface="Courier" charset="0"/>
                <a:cs typeface="Courier" charset="0"/>
              </a:rPr>
              <a:t>="</a:t>
            </a:r>
            <a:r>
              <a:rPr lang="en-US" dirty="0" err="1">
                <a:solidFill>
                  <a:srgbClr val="C1651C"/>
                </a:solidFill>
                <a:latin typeface="Courier" charset="0"/>
                <a:ea typeface="Courier" charset="0"/>
                <a:cs typeface="Courier" charset="0"/>
              </a:rPr>
              <a:t>window</a:t>
            </a:r>
            <a:r>
              <a:rPr lang="en-US" dirty="0" err="1">
                <a:solidFill>
                  <a:srgbClr val="C814C9"/>
                </a:solidFill>
                <a:latin typeface="Courier" charset="0"/>
                <a:ea typeface="Courier" charset="0"/>
                <a:cs typeface="Courier" charset="0"/>
              </a:rPr>
              <a:t>.</a:t>
            </a:r>
            <a:r>
              <a:rPr lang="en-US" dirty="0" err="1">
                <a:solidFill>
                  <a:srgbClr val="C1651C"/>
                </a:solidFill>
                <a:latin typeface="Courier" charset="0"/>
                <a:ea typeface="Courier" charset="0"/>
                <a:cs typeface="Courier" charset="0"/>
              </a:rPr>
              <a:t>location</a:t>
            </a:r>
            <a:r>
              <a:rPr lang="en-US" dirty="0">
                <a:solidFill>
                  <a:srgbClr val="C814C9"/>
                </a:solidFill>
                <a:latin typeface="Courier" charset="0"/>
                <a:ea typeface="Courier" charset="0"/>
                <a:cs typeface="Courier" charset="0"/>
              </a:rPr>
              <a:t>=</a:t>
            </a:r>
            <a:r>
              <a:rPr lang="en-US" dirty="0">
                <a:solidFill>
                  <a:srgbClr val="B42419"/>
                </a:solidFill>
                <a:latin typeface="Courier" charset="0"/>
                <a:ea typeface="Courier" charset="0"/>
                <a:cs typeface="Courier" charset="0"/>
              </a:rPr>
              <a:t>'{% </a:t>
            </a:r>
            <a:r>
              <a:rPr lang="en-US" dirty="0" err="1">
                <a:solidFill>
                  <a:srgbClr val="B42419"/>
                </a:solidFill>
                <a:latin typeface="Courier" charset="0"/>
                <a:ea typeface="Courier" charset="0"/>
                <a:cs typeface="Courier" charset="0"/>
              </a:rPr>
              <a:t>url</a:t>
            </a:r>
            <a:r>
              <a:rPr lang="en-US" dirty="0">
                <a:solidFill>
                  <a:srgbClr val="B42419"/>
                </a:solidFill>
                <a:latin typeface="Courier" charset="0"/>
                <a:ea typeface="Courier" charset="0"/>
                <a:cs typeface="Courier" charset="0"/>
              </a:rPr>
              <a:t> '</a:t>
            </a:r>
            <a:r>
              <a:rPr lang="en-US" dirty="0" err="1">
                <a:solidFill>
                  <a:srgbClr val="C814C9"/>
                </a:solidFill>
                <a:latin typeface="Courier" charset="0"/>
                <a:ea typeface="Courier" charset="0"/>
                <a:cs typeface="Courier" charset="0"/>
              </a:rPr>
              <a:t>form:main</a:t>
            </a:r>
            <a:r>
              <a:rPr lang="en-US" dirty="0">
                <a:solidFill>
                  <a:srgbClr val="B42419"/>
                </a:solidFill>
                <a:latin typeface="Courier" charset="0"/>
                <a:ea typeface="Courier" charset="0"/>
                <a:cs typeface="Courier" charset="0"/>
              </a:rPr>
              <a:t>' %}'</a:t>
            </a:r>
            <a:r>
              <a:rPr lang="en-US" dirty="0">
                <a:solidFill>
                  <a:srgbClr val="C814C9"/>
                </a:solidFill>
                <a:latin typeface="Courier" charset="0"/>
                <a:ea typeface="Courier" charset="0"/>
                <a:cs typeface="Courier" charset="0"/>
              </a:rPr>
              <a:t> ; </a:t>
            </a:r>
            <a:r>
              <a:rPr lang="en-US" dirty="0">
                <a:solidFill>
                  <a:srgbClr val="C1651C"/>
                </a:solidFill>
                <a:latin typeface="Courier" charset="0"/>
                <a:ea typeface="Courier" charset="0"/>
                <a:cs typeface="Courier" charset="0"/>
              </a:rPr>
              <a:t>return</a:t>
            </a:r>
            <a:r>
              <a:rPr lang="en-US" dirty="0">
                <a:solidFill>
                  <a:srgbClr val="C814C9"/>
                </a:solidFill>
                <a:latin typeface="Courier" charset="0"/>
                <a:ea typeface="Courier" charset="0"/>
                <a:cs typeface="Courier" charset="0"/>
              </a:rPr>
              <a:t> </a:t>
            </a:r>
            <a:r>
              <a:rPr lang="en-US" dirty="0">
                <a:solidFill>
                  <a:srgbClr val="B42419"/>
                </a:solidFill>
                <a:latin typeface="Courier" charset="0"/>
                <a:ea typeface="Courier" charset="0"/>
                <a:cs typeface="Courier" charset="0"/>
              </a:rPr>
              <a:t>false</a:t>
            </a:r>
            <a:r>
              <a:rPr lang="en-US" dirty="0">
                <a:solidFill>
                  <a:srgbClr val="C814C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value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"Cancel"</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form</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p</a:t>
            </a:r>
            <a:r>
              <a:rPr lang="mr-IN" dirty="0">
                <a:solidFill>
                  <a:srgbClr val="2EAEBB"/>
                </a:solidFill>
                <a:latin typeface="Courier" charset="0"/>
                <a:ea typeface="Courier" charset="0"/>
                <a:cs typeface="Courier" charset="0"/>
              </a:rPr>
              <a:t>&gt;</a:t>
            </a:r>
            <a:endParaRPr lang="en-US" dirty="0">
              <a:latin typeface="Courier" charset="0"/>
              <a:ea typeface="Courier" charset="0"/>
              <a:cs typeface="Courier" charset="0"/>
            </a:endParaRPr>
          </a:p>
        </p:txBody>
      </p:sp>
      <p:sp>
        <p:nvSpPr>
          <p:cNvPr id="4" name="Rectangle 3"/>
          <p:cNvSpPr/>
          <p:nvPr/>
        </p:nvSpPr>
        <p:spPr>
          <a:xfrm>
            <a:off x="838200" y="1806060"/>
            <a:ext cx="604203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dj4e-samples/form/templates/form/</a:t>
            </a:r>
            <a:r>
              <a:rPr lang="en-US" dirty="0" err="1">
                <a:solidFill>
                  <a:srgbClr val="FFFF00"/>
                </a:solidFill>
                <a:latin typeface="Courier" charset="0"/>
                <a:ea typeface="Courier" charset="0"/>
                <a:cs typeface="Courier" charset="0"/>
              </a:rPr>
              <a:t>form.html</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401651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form in a template</a:t>
            </a:r>
          </a:p>
        </p:txBody>
      </p:sp>
      <p:sp>
        <p:nvSpPr>
          <p:cNvPr id="3" name="Rectangle 2"/>
          <p:cNvSpPr/>
          <p:nvPr/>
        </p:nvSpPr>
        <p:spPr>
          <a:xfrm>
            <a:off x="838200" y="3590917"/>
            <a:ext cx="7548563" cy="1477328"/>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SimpleCreate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DumpPostView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BasicForm</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4" name="Rectangle 3"/>
          <p:cNvSpPr/>
          <p:nvPr/>
        </p:nvSpPr>
        <p:spPr>
          <a:xfrm>
            <a:off x="838200" y="3064423"/>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
        <p:nvSpPr>
          <p:cNvPr id="6" name="Rectangle 5"/>
          <p:cNvSpPr/>
          <p:nvPr/>
        </p:nvSpPr>
        <p:spPr>
          <a:xfrm>
            <a:off x="2006148" y="1984536"/>
            <a:ext cx="5285421"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https://samples.dj4e.com/form/create</a:t>
            </a:r>
          </a:p>
        </p:txBody>
      </p:sp>
      <p:pic>
        <p:nvPicPr>
          <p:cNvPr id="5" name="Picture 4" descr="Screenshot of a form with input cell Title, Mileage, and Purchase d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849" y="1126718"/>
            <a:ext cx="4726726" cy="3483468"/>
          </a:xfrm>
          <a:prstGeom prst="rect">
            <a:avLst/>
          </a:prstGeom>
        </p:spPr>
      </p:pic>
    </p:spTree>
    <p:extLst>
      <p:ext uri="{BB962C8B-B14F-4D97-AF65-F5344CB8AC3E}">
        <p14:creationId xmlns:p14="http://schemas.microsoft.com/office/powerpoint/2010/main" val="72458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existing data into a form</a:t>
            </a:r>
          </a:p>
        </p:txBody>
      </p:sp>
      <p:sp>
        <p:nvSpPr>
          <p:cNvPr id="3" name="Rectangle 2"/>
          <p:cNvSpPr/>
          <p:nvPr/>
        </p:nvSpPr>
        <p:spPr>
          <a:xfrm>
            <a:off x="838200" y="2936458"/>
            <a:ext cx="7781925" cy="2862322"/>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SimpleUpdate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DumpPostView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old_data</a:t>
            </a:r>
            <a:r>
              <a:rPr lang="mr-IN" dirty="0">
                <a:solidFill>
                  <a:srgbClr val="000000"/>
                </a:solidFill>
                <a:latin typeface="Courier" charset="0"/>
                <a:ea typeface="Courier" charset="0"/>
                <a:cs typeface="Courier" charset="0"/>
              </a:rPr>
              <a:t> = {</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title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SakaiCar</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mileage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42</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purchase_date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'2018-08-14'</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BasicForm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old_data</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4" name="Rectangle 3"/>
          <p:cNvSpPr/>
          <p:nvPr/>
        </p:nvSpPr>
        <p:spPr>
          <a:xfrm>
            <a:off x="838200" y="2353469"/>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pic>
        <p:nvPicPr>
          <p:cNvPr id="5" name="Picture 4" descr="Screenshot of a form with input cell Title, Mileage, and Purchase d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104" y="1313658"/>
            <a:ext cx="5118100" cy="4178300"/>
          </a:xfrm>
          <a:prstGeom prst="rect">
            <a:avLst/>
          </a:prstGeom>
          <a:ln>
            <a:noFill/>
          </a:ln>
        </p:spPr>
      </p:pic>
      <p:sp>
        <p:nvSpPr>
          <p:cNvPr id="6" name="Rectangle 5"/>
          <p:cNvSpPr/>
          <p:nvPr/>
        </p:nvSpPr>
        <p:spPr>
          <a:xfrm>
            <a:off x="1881557" y="1665961"/>
            <a:ext cx="5147563"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https://samples.dj4e.com/form/update</a:t>
            </a:r>
          </a:p>
        </p:txBody>
      </p:sp>
    </p:spTree>
    <p:extLst>
      <p:ext uri="{BB962C8B-B14F-4D97-AF65-F5344CB8AC3E}">
        <p14:creationId xmlns:p14="http://schemas.microsoft.com/office/powerpoint/2010/main" val="1631136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Validation in FORMS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641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a:extLst>
              <a:ext uri="{C183D7F6-B498-43B3-948B-1728B52AA6E4}">
                <adec:decorative xmlns:adec="http://schemas.microsoft.com/office/drawing/2017/decorative" val="1"/>
              </a:ext>
            </a:extLst>
          </p:cNvPr>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4" name="Title 3"/>
          <p:cNvSpPr>
            <a:spLocks noGrp="1"/>
          </p:cNvSpPr>
          <p:nvPr>
            <p:ph type="title"/>
          </p:nvPr>
        </p:nvSpPr>
        <p:spPr>
          <a:xfrm>
            <a:off x="8712586" y="5157788"/>
            <a:ext cx="3155563" cy="1325563"/>
          </a:xfrm>
        </p:spPr>
        <p:txBody>
          <a:bodyPr>
            <a:normAutofit/>
          </a:bodyPr>
          <a:lstStyle/>
          <a:p>
            <a:pPr algn="r"/>
            <a:r>
              <a:rPr lang="en-US" dirty="0"/>
              <a:t>Create Form Flow</a:t>
            </a:r>
          </a:p>
        </p:txBody>
      </p:sp>
      <p:sp>
        <p:nvSpPr>
          <p:cNvPr id="6" name="TextBox 5"/>
          <p:cNvSpPr txBox="1"/>
          <p:nvPr/>
        </p:nvSpPr>
        <p:spPr>
          <a:xfrm>
            <a:off x="3318225" y="828952"/>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339385" y="1589674"/>
            <a:ext cx="1325299" cy="369332"/>
          </a:xfrm>
          <a:prstGeom prst="rect">
            <a:avLst/>
          </a:prstGeom>
          <a:noFill/>
        </p:spPr>
        <p:txBody>
          <a:bodyPr wrap="none" rtlCol="0">
            <a:spAutoFit/>
          </a:bodyPr>
          <a:lstStyle/>
          <a:p>
            <a:pPr algn="ctr"/>
            <a:r>
              <a:rPr lang="en-US" dirty="0"/>
              <a:t>Empty Form</a:t>
            </a:r>
          </a:p>
        </p:txBody>
      </p:sp>
      <p:sp>
        <p:nvSpPr>
          <p:cNvPr id="9" name="TextBox 8"/>
          <p:cNvSpPr txBox="1"/>
          <p:nvPr/>
        </p:nvSpPr>
        <p:spPr>
          <a:xfrm>
            <a:off x="1433418" y="2027182"/>
            <a:ext cx="1175771" cy="369332"/>
          </a:xfrm>
          <a:prstGeom prst="rect">
            <a:avLst/>
          </a:prstGeom>
          <a:noFill/>
        </p:spPr>
        <p:txBody>
          <a:bodyPr wrap="none" rtlCol="0">
            <a:spAutoFit/>
          </a:bodyPr>
          <a:lstStyle/>
          <a:p>
            <a:r>
              <a:rPr lang="en-US"/>
              <a:t>Enter </a:t>
            </a:r>
            <a:r>
              <a:rPr lang="en-US" dirty="0"/>
              <a:t>Data</a:t>
            </a:r>
          </a:p>
        </p:txBody>
      </p:sp>
      <p:sp>
        <p:nvSpPr>
          <p:cNvPr id="11" name="TextBox 10"/>
          <p:cNvSpPr txBox="1"/>
          <p:nvPr/>
        </p:nvSpPr>
        <p:spPr>
          <a:xfrm>
            <a:off x="3197069" y="2436114"/>
            <a:ext cx="1609929" cy="369332"/>
          </a:xfrm>
          <a:prstGeom prst="rect">
            <a:avLst/>
          </a:prstGeom>
          <a:noFill/>
        </p:spPr>
        <p:txBody>
          <a:bodyPr wrap="none" rtlCol="0">
            <a:spAutoFit/>
          </a:bodyPr>
          <a:lstStyle/>
          <a:p>
            <a:pPr algn="ctr"/>
            <a:r>
              <a:rPr lang="en-US" dirty="0"/>
              <a:t>POST with data</a:t>
            </a:r>
          </a:p>
        </p:txBody>
      </p:sp>
      <p:sp>
        <p:nvSpPr>
          <p:cNvPr id="15" name="TextBox 14"/>
          <p:cNvSpPr txBox="1"/>
          <p:nvPr/>
        </p:nvSpPr>
        <p:spPr>
          <a:xfrm>
            <a:off x="6252573" y="2929488"/>
            <a:ext cx="1429174" cy="369332"/>
          </a:xfrm>
          <a:prstGeom prst="rect">
            <a:avLst/>
          </a:prstGeom>
          <a:noFill/>
        </p:spPr>
        <p:txBody>
          <a:bodyPr wrap="none" rtlCol="0">
            <a:spAutoFit/>
          </a:bodyPr>
          <a:lstStyle/>
          <a:p>
            <a:pPr algn="ctr"/>
            <a:r>
              <a:rPr lang="en-US" dirty="0">
                <a:solidFill>
                  <a:schemeClr val="bg1"/>
                </a:solidFill>
              </a:rPr>
              <a:t>Validate Data</a:t>
            </a:r>
          </a:p>
        </p:txBody>
      </p:sp>
      <p:sp>
        <p:nvSpPr>
          <p:cNvPr id="16" name="TextBox 15"/>
          <p:cNvSpPr txBox="1"/>
          <p:nvPr/>
        </p:nvSpPr>
        <p:spPr>
          <a:xfrm>
            <a:off x="3021540" y="3315135"/>
            <a:ext cx="1960986" cy="369332"/>
          </a:xfrm>
          <a:prstGeom prst="rect">
            <a:avLst/>
          </a:prstGeom>
          <a:noFill/>
        </p:spPr>
        <p:txBody>
          <a:bodyPr wrap="none" rtlCol="0">
            <a:spAutoFit/>
          </a:bodyPr>
          <a:lstStyle/>
          <a:p>
            <a:pPr algn="ctr"/>
            <a:r>
              <a:rPr lang="en-US" dirty="0"/>
              <a:t>Form with old data</a:t>
            </a:r>
          </a:p>
        </p:txBody>
      </p:sp>
      <p:sp>
        <p:nvSpPr>
          <p:cNvPr id="17" name="TextBox 16"/>
          <p:cNvSpPr txBox="1"/>
          <p:nvPr/>
        </p:nvSpPr>
        <p:spPr>
          <a:xfrm>
            <a:off x="1554379" y="2851660"/>
            <a:ext cx="931665" cy="369332"/>
          </a:xfrm>
          <a:prstGeom prst="rect">
            <a:avLst/>
          </a:prstGeom>
          <a:noFill/>
        </p:spPr>
        <p:txBody>
          <a:bodyPr wrap="none" rtlCol="0">
            <a:spAutoFit/>
          </a:bodyPr>
          <a:lstStyle/>
          <a:p>
            <a:r>
              <a:rPr lang="en-US" dirty="0"/>
              <a:t>Fix Data</a:t>
            </a:r>
          </a:p>
        </p:txBody>
      </p:sp>
      <p:sp>
        <p:nvSpPr>
          <p:cNvPr id="18" name="TextBox 17"/>
          <p:cNvSpPr txBox="1"/>
          <p:nvPr/>
        </p:nvSpPr>
        <p:spPr>
          <a:xfrm>
            <a:off x="6382836" y="3897371"/>
            <a:ext cx="1168653" cy="369332"/>
          </a:xfrm>
          <a:prstGeom prst="rect">
            <a:avLst/>
          </a:prstGeom>
          <a:noFill/>
        </p:spPr>
        <p:txBody>
          <a:bodyPr wrap="none" rtlCol="0">
            <a:spAutoFit/>
          </a:bodyPr>
          <a:lstStyle/>
          <a:p>
            <a:pPr algn="ctr"/>
            <a:r>
              <a:rPr lang="en-US" dirty="0">
                <a:solidFill>
                  <a:schemeClr val="bg1"/>
                </a:solidFill>
              </a:rPr>
              <a:t>Store Data</a:t>
            </a:r>
          </a:p>
        </p:txBody>
      </p:sp>
      <p:sp>
        <p:nvSpPr>
          <p:cNvPr id="19" name="TextBox 18"/>
          <p:cNvSpPr txBox="1"/>
          <p:nvPr/>
        </p:nvSpPr>
        <p:spPr>
          <a:xfrm>
            <a:off x="2806514" y="4305870"/>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4728593"/>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468053"/>
            <a:ext cx="1846789" cy="369332"/>
          </a:xfrm>
          <a:prstGeom prst="rect">
            <a:avLst/>
          </a:prstGeom>
          <a:noFill/>
        </p:spPr>
        <p:txBody>
          <a:bodyPr wrap="none" rtlCol="0">
            <a:spAutoFit/>
          </a:bodyPr>
          <a:lstStyle/>
          <a:p>
            <a:pPr algn="ctr"/>
            <a:r>
              <a:rPr lang="en-US" dirty="0"/>
              <a:t>Success page Yay!</a:t>
            </a:r>
          </a:p>
        </p:txBody>
      </p:sp>
      <p:sp>
        <p:nvSpPr>
          <p:cNvPr id="23" name="Rectangle 22"/>
          <p:cNvSpPr/>
          <p:nvPr/>
        </p:nvSpPr>
        <p:spPr>
          <a:xfrm>
            <a:off x="6585740" y="3314144"/>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a:extLst>
              <a:ext uri="{C183D7F6-B498-43B3-948B-1728B52AA6E4}">
                <adec:decorative xmlns:adec="http://schemas.microsoft.com/office/drawing/2017/decorative" val="1"/>
              </a:ext>
            </a:extLst>
          </p:cNvPr>
          <p:cNvCxnSpPr>
            <a:stCxn id="6" idx="3"/>
            <a:endCxn id="8" idx="3"/>
          </p:cNvCxnSpPr>
          <p:nvPr/>
        </p:nvCxnSpPr>
        <p:spPr>
          <a:xfrm flipH="1">
            <a:off x="4664684" y="1013618"/>
            <a:ext cx="21158" cy="760722"/>
          </a:xfrm>
          <a:prstGeom prst="bentConnector3">
            <a:avLst>
              <a:gd name="adj1" fmla="val -11074534"/>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8" name="Elbow Connector 37">
            <a:extLst>
              <a:ext uri="{C183D7F6-B498-43B3-948B-1728B52AA6E4}">
                <adec:decorative xmlns:adec="http://schemas.microsoft.com/office/drawing/2017/decorative" val="1"/>
              </a:ext>
            </a:extLst>
          </p:cNvPr>
          <p:cNvCxnSpPr>
            <a:stCxn id="8" idx="1"/>
            <a:endCxn id="9" idx="0"/>
          </p:cNvCxnSpPr>
          <p:nvPr/>
        </p:nvCxnSpPr>
        <p:spPr>
          <a:xfrm rot="10800000" flipV="1">
            <a:off x="2021305" y="1774340"/>
            <a:ext cx="131808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C183D7F6-B498-43B3-948B-1728B52AA6E4}">
                <adec:decorative xmlns:adec="http://schemas.microsoft.com/office/drawing/2017/decorative" val="1"/>
              </a:ext>
            </a:extLst>
          </p:cNvPr>
          <p:cNvCxnSpPr>
            <a:stCxn id="9" idx="2"/>
            <a:endCxn id="11" idx="1"/>
          </p:cNvCxnSpPr>
          <p:nvPr/>
        </p:nvCxnSpPr>
        <p:spPr>
          <a:xfrm rot="16200000" flipH="1">
            <a:off x="2497053" y="1920764"/>
            <a:ext cx="224266" cy="117576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196916"/>
            <a:ext cx="806631" cy="369332"/>
          </a:xfrm>
          <a:prstGeom prst="rect">
            <a:avLst/>
          </a:prstGeom>
          <a:noFill/>
        </p:spPr>
        <p:txBody>
          <a:bodyPr wrap="none" rtlCol="0">
            <a:spAutoFit/>
          </a:bodyPr>
          <a:lstStyle/>
          <a:p>
            <a:r>
              <a:rPr lang="en-US" dirty="0"/>
              <a:t>Cancel</a:t>
            </a:r>
          </a:p>
        </p:txBody>
      </p:sp>
      <p:cxnSp>
        <p:nvCxnSpPr>
          <p:cNvPr id="46" name="Straight Arrow Connector 45">
            <a:extLst>
              <a:ext uri="{C183D7F6-B498-43B3-948B-1728B52AA6E4}">
                <adec:decorative xmlns:adec="http://schemas.microsoft.com/office/drawing/2017/decorative" val="1"/>
              </a:ext>
            </a:extLst>
          </p:cNvPr>
          <p:cNvCxnSpPr>
            <a:stCxn id="8" idx="1"/>
            <a:endCxn id="44" idx="3"/>
          </p:cNvCxnSpPr>
          <p:nvPr/>
        </p:nvCxnSpPr>
        <p:spPr>
          <a:xfrm flipH="1" flipV="1">
            <a:off x="2222704" y="1381582"/>
            <a:ext cx="1116681"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C183D7F6-B498-43B3-948B-1728B52AA6E4}">
                <adec:decorative xmlns:adec="http://schemas.microsoft.com/office/drawing/2017/decorative" val="1"/>
              </a:ext>
            </a:extLst>
          </p:cNvPr>
          <p:cNvCxnSpPr>
            <a:stCxn id="11" idx="3"/>
            <a:endCxn id="15" idx="0"/>
          </p:cNvCxnSpPr>
          <p:nvPr/>
        </p:nvCxnSpPr>
        <p:spPr>
          <a:xfrm>
            <a:off x="4806998" y="2620780"/>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C183D7F6-B498-43B3-948B-1728B52AA6E4}">
                <adec:decorative xmlns:adec="http://schemas.microsoft.com/office/drawing/2017/decorative" val="1"/>
              </a:ext>
            </a:extLst>
          </p:cNvPr>
          <p:cNvCxnSpPr>
            <a:stCxn id="23" idx="1"/>
            <a:endCxn id="16" idx="3"/>
          </p:cNvCxnSpPr>
          <p:nvPr/>
        </p:nvCxnSpPr>
        <p:spPr>
          <a:xfrm rot="10800000" flipV="1">
            <a:off x="4982526" y="3498809"/>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C183D7F6-B498-43B3-948B-1728B52AA6E4}">
                <adec:decorative xmlns:adec="http://schemas.microsoft.com/office/drawing/2017/decorative" val="1"/>
              </a:ext>
            </a:extLst>
          </p:cNvPr>
          <p:cNvCxnSpPr>
            <a:stCxn id="16" idx="1"/>
            <a:endCxn id="17" idx="2"/>
          </p:cNvCxnSpPr>
          <p:nvPr/>
        </p:nvCxnSpPr>
        <p:spPr>
          <a:xfrm rot="10800000">
            <a:off x="2020212" y="3220993"/>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C183D7F6-B498-43B3-948B-1728B52AA6E4}">
                <adec:decorative xmlns:adec="http://schemas.microsoft.com/office/drawing/2017/decorative" val="1"/>
              </a:ext>
            </a:extLst>
          </p:cNvPr>
          <p:cNvCxnSpPr>
            <a:stCxn id="17" idx="0"/>
            <a:endCxn id="11" idx="1"/>
          </p:cNvCxnSpPr>
          <p:nvPr/>
        </p:nvCxnSpPr>
        <p:spPr>
          <a:xfrm rot="5400000" flipH="1" flipV="1">
            <a:off x="2493200" y="2147792"/>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C183D7F6-B498-43B3-948B-1728B52AA6E4}">
                <adec:decorative xmlns:adec="http://schemas.microsoft.com/office/drawing/2017/decorative" val="1"/>
              </a:ext>
            </a:extLst>
          </p:cNvPr>
          <p:cNvCxnSpPr>
            <a:stCxn id="18" idx="3"/>
            <a:endCxn id="32" idx="2"/>
          </p:cNvCxnSpPr>
          <p:nvPr/>
        </p:nvCxnSpPr>
        <p:spPr>
          <a:xfrm flipV="1">
            <a:off x="7551489" y="2948033"/>
            <a:ext cx="1776722" cy="1134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C183D7F6-B498-43B3-948B-1728B52AA6E4}">
                <adec:decorative xmlns:adec="http://schemas.microsoft.com/office/drawing/2017/decorative" val="1"/>
              </a:ext>
            </a:extLst>
          </p:cNvPr>
          <p:cNvCxnSpPr>
            <a:endCxn id="18" idx="0"/>
          </p:cNvCxnSpPr>
          <p:nvPr/>
        </p:nvCxnSpPr>
        <p:spPr>
          <a:xfrm rot="16200000" flipH="1">
            <a:off x="6860186" y="3790393"/>
            <a:ext cx="213893" cy="62"/>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C183D7F6-B498-43B3-948B-1728B52AA6E4}">
                <adec:decorative xmlns:adec="http://schemas.microsoft.com/office/drawing/2017/decorative" val="1"/>
              </a:ext>
            </a:extLst>
          </p:cNvPr>
          <p:cNvCxnSpPr>
            <a:stCxn id="18" idx="2"/>
            <a:endCxn id="19" idx="3"/>
          </p:cNvCxnSpPr>
          <p:nvPr/>
        </p:nvCxnSpPr>
        <p:spPr>
          <a:xfrm rot="5400000">
            <a:off x="5970442" y="3493814"/>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097925"/>
            <a:ext cx="1204497" cy="369332"/>
          </a:xfrm>
          <a:prstGeom prst="rect">
            <a:avLst/>
          </a:prstGeom>
          <a:noFill/>
        </p:spPr>
        <p:txBody>
          <a:bodyPr wrap="none" rtlCol="0">
            <a:spAutoFit/>
          </a:bodyPr>
          <a:lstStyle/>
          <a:p>
            <a:pPr algn="ctr"/>
            <a:r>
              <a:rPr lang="en-US" dirty="0">
                <a:solidFill>
                  <a:schemeClr val="bg1"/>
                </a:solidFill>
              </a:rPr>
              <a:t>Make Page</a:t>
            </a:r>
          </a:p>
        </p:txBody>
      </p:sp>
      <p:sp>
        <p:nvSpPr>
          <p:cNvPr id="75" name="TextBox 74"/>
          <p:cNvSpPr txBox="1"/>
          <p:nvPr/>
        </p:nvSpPr>
        <p:spPr>
          <a:xfrm>
            <a:off x="1270022" y="3761961"/>
            <a:ext cx="806631" cy="369332"/>
          </a:xfrm>
          <a:prstGeom prst="rect">
            <a:avLst/>
          </a:prstGeom>
          <a:noFill/>
        </p:spPr>
        <p:txBody>
          <a:bodyPr wrap="square" rtlCol="0">
            <a:spAutoFit/>
          </a:bodyPr>
          <a:lstStyle/>
          <a:p>
            <a:r>
              <a:rPr lang="en-US" dirty="0"/>
              <a:t>Cancel</a:t>
            </a:r>
          </a:p>
        </p:txBody>
      </p:sp>
      <p:cxnSp>
        <p:nvCxnSpPr>
          <p:cNvPr id="76" name="Straight Arrow Connector 75">
            <a:extLst>
              <a:ext uri="{C183D7F6-B498-43B3-948B-1728B52AA6E4}">
                <adec:decorative xmlns:adec="http://schemas.microsoft.com/office/drawing/2017/decorative" val="1"/>
              </a:ext>
            </a:extLst>
          </p:cNvPr>
          <p:cNvCxnSpPr>
            <a:stCxn id="16" idx="1"/>
          </p:cNvCxnSpPr>
          <p:nvPr/>
        </p:nvCxnSpPr>
        <p:spPr>
          <a:xfrm flipH="1">
            <a:off x="2076654" y="3499801"/>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C183D7F6-B498-43B3-948B-1728B52AA6E4}">
                <adec:decorative xmlns:adec="http://schemas.microsoft.com/office/drawing/2017/decorative" val="1"/>
              </a:ext>
            </a:extLst>
          </p:cNvPr>
          <p:cNvCxnSpPr>
            <a:stCxn id="19" idx="1"/>
            <a:endCxn id="20" idx="1"/>
          </p:cNvCxnSpPr>
          <p:nvPr/>
        </p:nvCxnSpPr>
        <p:spPr>
          <a:xfrm rot="10800000" flipH="1" flipV="1">
            <a:off x="2806513" y="4490535"/>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C183D7F6-B498-43B3-948B-1728B52AA6E4}">
                <adec:decorative xmlns:adec="http://schemas.microsoft.com/office/drawing/2017/decorative" val="1"/>
              </a:ext>
            </a:extLst>
          </p:cNvPr>
          <p:cNvCxnSpPr>
            <a:stCxn id="20" idx="3"/>
            <a:endCxn id="74" idx="0"/>
          </p:cNvCxnSpPr>
          <p:nvPr/>
        </p:nvCxnSpPr>
        <p:spPr>
          <a:xfrm>
            <a:off x="4868617" y="4913259"/>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C183D7F6-B498-43B3-948B-1728B52AA6E4}">
                <adec:decorative xmlns:adec="http://schemas.microsoft.com/office/drawing/2017/decorative" val="1"/>
              </a:ext>
            </a:extLst>
          </p:cNvPr>
          <p:cNvCxnSpPr>
            <a:stCxn id="74" idx="2"/>
            <a:endCxn id="21" idx="3"/>
          </p:cNvCxnSpPr>
          <p:nvPr/>
        </p:nvCxnSpPr>
        <p:spPr>
          <a:xfrm rot="5400000">
            <a:off x="5842715" y="4549971"/>
            <a:ext cx="185462"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a:extLst>
              <a:ext uri="{C183D7F6-B498-43B3-948B-1728B52AA6E4}">
                <adec:decorative xmlns:adec="http://schemas.microsoft.com/office/drawing/2017/decorative" val="1"/>
              </a:ext>
            </a:extLst>
          </p:cNvPr>
          <p:cNvCxnSpPr>
            <a:stCxn id="18" idx="3"/>
            <a:endCxn id="74" idx="3"/>
          </p:cNvCxnSpPr>
          <p:nvPr/>
        </p:nvCxnSpPr>
        <p:spPr>
          <a:xfrm flipH="1">
            <a:off x="7547711" y="4082037"/>
            <a:ext cx="3778" cy="1200554"/>
          </a:xfrm>
          <a:prstGeom prst="curvedConnector3">
            <a:avLst>
              <a:gd name="adj1" fmla="val -907623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517230"/>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spTree>
    <p:extLst>
      <p:ext uri="{BB962C8B-B14F-4D97-AF65-F5344CB8AC3E}">
        <p14:creationId xmlns:p14="http://schemas.microsoft.com/office/powerpoint/2010/main" val="2357805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 Data Errors</a:t>
            </a:r>
          </a:p>
        </p:txBody>
      </p:sp>
      <p:sp>
        <p:nvSpPr>
          <p:cNvPr id="5" name="Content Placeholder 4"/>
          <p:cNvSpPr>
            <a:spLocks noGrp="1"/>
          </p:cNvSpPr>
          <p:nvPr>
            <p:ph idx="1"/>
          </p:nvPr>
        </p:nvSpPr>
        <p:spPr>
          <a:xfrm>
            <a:off x="838200" y="1825625"/>
            <a:ext cx="5067423" cy="4351338"/>
          </a:xfrm>
        </p:spPr>
        <p:txBody>
          <a:bodyPr/>
          <a:lstStyle/>
          <a:p>
            <a:r>
              <a:rPr lang="en-US" dirty="0"/>
              <a:t>Sometimes there are validation rules when you are filling out a form.</a:t>
            </a:r>
          </a:p>
          <a:p>
            <a:r>
              <a:rPr lang="en-US" dirty="0"/>
              <a:t>When you submit the form, the view code checks the data to see if there are errors</a:t>
            </a:r>
          </a:p>
          <a:p>
            <a:r>
              <a:rPr lang="en-US" dirty="0"/>
              <a:t>If there are errors, data is not saved and the user is notified and usually given a chance to edit </a:t>
            </a:r>
            <a:r>
              <a:rPr lang="en-US"/>
              <a:t>and resubmit</a:t>
            </a:r>
            <a:endParaRPr lang="en-US" dirty="0"/>
          </a:p>
        </p:txBody>
      </p:sp>
      <p:pic>
        <p:nvPicPr>
          <p:cNvPr id="6" name="Picture 5" descr="Screenshot of a form with input cell Title, Mileage, and Purchase d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0907" y="2026444"/>
            <a:ext cx="6781800" cy="3949700"/>
          </a:xfrm>
          <a:prstGeom prst="rect">
            <a:avLst/>
          </a:prstGeom>
        </p:spPr>
      </p:pic>
      <p:sp>
        <p:nvSpPr>
          <p:cNvPr id="7" name="Rectangle 6"/>
          <p:cNvSpPr/>
          <p:nvPr/>
        </p:nvSpPr>
        <p:spPr>
          <a:xfrm>
            <a:off x="6230558" y="1522175"/>
            <a:ext cx="5423280"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https://samples.dj4e.com/form/validate</a:t>
            </a:r>
          </a:p>
        </p:txBody>
      </p:sp>
    </p:spTree>
    <p:extLst>
      <p:ext uri="{BB962C8B-B14F-4D97-AF65-F5344CB8AC3E}">
        <p14:creationId xmlns:p14="http://schemas.microsoft.com/office/powerpoint/2010/main" val="1405277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Django form validation</a:t>
            </a:r>
          </a:p>
        </p:txBody>
      </p:sp>
      <p:sp>
        <p:nvSpPr>
          <p:cNvPr id="5" name="TextBox 4"/>
          <p:cNvSpPr txBox="1"/>
          <p:nvPr/>
        </p:nvSpPr>
        <p:spPr>
          <a:xfrm>
            <a:off x="709539" y="2257424"/>
            <a:ext cx="11020499" cy="1754326"/>
          </a:xfrm>
          <a:prstGeom prst="rect">
            <a:avLst/>
          </a:prstGeom>
          <a:solidFill>
            <a:schemeClr val="tx1"/>
          </a:solidFill>
        </p:spPr>
        <p:txBody>
          <a:bodyPr wrap="square" rtlCol="0">
            <a:spAutoFit/>
          </a:bodyPr>
          <a:lstStyle/>
          <a:p>
            <a:r>
              <a:rPr lang="en-US" dirty="0">
                <a:solidFill>
                  <a:srgbClr val="C1651C"/>
                </a:solidFill>
                <a:latin typeface="Menlo-Regular" charset="0"/>
              </a:rPr>
              <a:t>class</a:t>
            </a:r>
            <a:r>
              <a:rPr lang="en-US" dirty="0">
                <a:solidFill>
                  <a:srgbClr val="000000"/>
                </a:solidFill>
                <a:latin typeface="Menlo-Regular" charset="0"/>
              </a:rPr>
              <a:t> </a:t>
            </a:r>
            <a:r>
              <a:rPr lang="en-US" dirty="0" err="1">
                <a:solidFill>
                  <a:srgbClr val="2EAEBB"/>
                </a:solidFill>
                <a:latin typeface="Menlo-Regular" charset="0"/>
              </a:rPr>
              <a:t>BasicForm</a:t>
            </a:r>
            <a:r>
              <a:rPr lang="en-US" dirty="0">
                <a:solidFill>
                  <a:srgbClr val="000000"/>
                </a:solidFill>
                <a:latin typeface="Menlo-Regular" charset="0"/>
              </a:rPr>
              <a:t>(</a:t>
            </a:r>
            <a:r>
              <a:rPr lang="en-US" dirty="0" err="1">
                <a:solidFill>
                  <a:srgbClr val="000000"/>
                </a:solidFill>
                <a:latin typeface="Menlo-Regular" charset="0"/>
              </a:rPr>
              <a:t>forms.Form</a:t>
            </a:r>
            <a:r>
              <a:rPr lang="en-US" dirty="0">
                <a:solidFill>
                  <a:srgbClr val="000000"/>
                </a:solidFill>
                <a:latin typeface="Menlo-Regular" charset="0"/>
              </a:rPr>
              <a:t>):</a:t>
            </a:r>
          </a:p>
          <a:p>
            <a:r>
              <a:rPr lang="en-US" dirty="0">
                <a:solidFill>
                  <a:srgbClr val="000000"/>
                </a:solidFill>
                <a:latin typeface="Menlo-Regular" charset="0"/>
              </a:rPr>
              <a:t>    title = </a:t>
            </a:r>
            <a:r>
              <a:rPr lang="en-US" dirty="0" err="1">
                <a:solidFill>
                  <a:srgbClr val="000000"/>
                </a:solidFill>
                <a:latin typeface="Menlo-Regular" charset="0"/>
              </a:rPr>
              <a:t>forms.CharField</a:t>
            </a:r>
            <a:r>
              <a:rPr lang="en-US" dirty="0">
                <a:solidFill>
                  <a:srgbClr val="000000"/>
                </a:solidFill>
                <a:latin typeface="Menlo-Regular" charset="0"/>
              </a:rPr>
              <a:t>(validators=[</a:t>
            </a:r>
          </a:p>
          <a:p>
            <a:r>
              <a:rPr lang="en-US" dirty="0">
                <a:solidFill>
                  <a:srgbClr val="000000"/>
                </a:solidFill>
                <a:latin typeface="Menlo-Regular" charset="0"/>
              </a:rPr>
              <a:t>      </a:t>
            </a:r>
            <a:r>
              <a:rPr lang="en-US" dirty="0" err="1">
                <a:solidFill>
                  <a:srgbClr val="000000"/>
                </a:solidFill>
                <a:latin typeface="Menlo-Regular" charset="0"/>
              </a:rPr>
              <a:t>validators.MinLengthValidator</a:t>
            </a:r>
            <a:r>
              <a:rPr lang="en-US" dirty="0">
                <a:solidFill>
                  <a:srgbClr val="000000"/>
                </a:solidFill>
                <a:latin typeface="Menlo-Regular" charset="0"/>
              </a:rPr>
              <a:t>(</a:t>
            </a:r>
            <a:r>
              <a:rPr lang="en-US" dirty="0">
                <a:solidFill>
                  <a:srgbClr val="B42419"/>
                </a:solidFill>
                <a:latin typeface="Menlo-Regular" charset="0"/>
              </a:rPr>
              <a:t>2</a:t>
            </a:r>
            <a:r>
              <a:rPr lang="en-US" dirty="0">
                <a:solidFill>
                  <a:srgbClr val="000000"/>
                </a:solidFill>
                <a:latin typeface="Menlo-Regular" charset="0"/>
              </a:rPr>
              <a:t>, </a:t>
            </a:r>
            <a:r>
              <a:rPr lang="en-US" dirty="0">
                <a:solidFill>
                  <a:srgbClr val="B42419"/>
                </a:solidFill>
                <a:latin typeface="Menlo-Regular" charset="0"/>
              </a:rPr>
              <a:t>"Please enter 2 or more characters"</a:t>
            </a:r>
            <a:r>
              <a:rPr lang="en-US" dirty="0">
                <a:solidFill>
                  <a:srgbClr val="000000"/>
                </a:solidFill>
                <a:latin typeface="Menlo-Regular" charset="0"/>
              </a:rPr>
              <a:t>)</a:t>
            </a:r>
          </a:p>
          <a:p>
            <a:r>
              <a:rPr lang="en-US" dirty="0">
                <a:solidFill>
                  <a:srgbClr val="000000"/>
                </a:solidFill>
                <a:latin typeface="Menlo-Regular" charset="0"/>
              </a:rPr>
              <a:t>    ])</a:t>
            </a:r>
          </a:p>
          <a:p>
            <a:r>
              <a:rPr lang="en-US" dirty="0">
                <a:solidFill>
                  <a:srgbClr val="000000"/>
                </a:solidFill>
                <a:latin typeface="Menlo-Regular" charset="0"/>
              </a:rPr>
              <a:t>    mileage = </a:t>
            </a:r>
            <a:r>
              <a:rPr lang="en-US" dirty="0" err="1">
                <a:solidFill>
                  <a:srgbClr val="000000"/>
                </a:solidFill>
                <a:latin typeface="Menlo-Regular" charset="0"/>
              </a:rPr>
              <a:t>forms.IntegerField</a:t>
            </a:r>
            <a:r>
              <a:rPr lang="en-US"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purchase_date</a:t>
            </a:r>
            <a:r>
              <a:rPr lang="en-US" dirty="0">
                <a:solidFill>
                  <a:srgbClr val="000000"/>
                </a:solidFill>
                <a:latin typeface="Menlo-Regular" charset="0"/>
              </a:rPr>
              <a:t> = </a:t>
            </a:r>
            <a:r>
              <a:rPr lang="en-US" dirty="0" err="1">
                <a:solidFill>
                  <a:srgbClr val="000000"/>
                </a:solidFill>
                <a:latin typeface="Menlo-Regular" charset="0"/>
              </a:rPr>
              <a:t>forms.DateField</a:t>
            </a:r>
            <a:r>
              <a:rPr lang="en-US" dirty="0">
                <a:solidFill>
                  <a:srgbClr val="000000"/>
                </a:solidFill>
                <a:latin typeface="Menlo-Regular" charset="0"/>
              </a:rPr>
              <a:t>()</a:t>
            </a:r>
            <a:endParaRPr lang="en-US" dirty="0"/>
          </a:p>
        </p:txBody>
      </p:sp>
      <p:sp>
        <p:nvSpPr>
          <p:cNvPr id="7" name="TextBox 6"/>
          <p:cNvSpPr txBox="1"/>
          <p:nvPr/>
        </p:nvSpPr>
        <p:spPr>
          <a:xfrm>
            <a:off x="4484648" y="5614987"/>
            <a:ext cx="6997813" cy="461665"/>
          </a:xfrm>
          <a:prstGeom prst="rect">
            <a:avLst/>
          </a:prstGeom>
          <a:noFill/>
        </p:spPr>
        <p:txBody>
          <a:bodyPr wrap="none" rtlCol="0">
            <a:spAutoFit/>
          </a:bodyPr>
          <a:lstStyle/>
          <a:p>
            <a:r>
              <a:rPr lang="en-US" sz="2400" dirty="0">
                <a:solidFill>
                  <a:srgbClr val="FFFF00"/>
                </a:solidFill>
              </a:rPr>
              <a:t>https://</a:t>
            </a:r>
            <a:r>
              <a:rPr lang="en-US" sz="2400" dirty="0" err="1">
                <a:solidFill>
                  <a:srgbClr val="FFFF00"/>
                </a:solidFill>
              </a:rPr>
              <a:t>docs.djangoproject.com</a:t>
            </a:r>
            <a:r>
              <a:rPr lang="en-US" sz="2400" dirty="0">
                <a:solidFill>
                  <a:srgbClr val="FFFF00"/>
                </a:solidFill>
              </a:rPr>
              <a:t>/</a:t>
            </a:r>
            <a:r>
              <a:rPr lang="en-US" sz="2400" dirty="0" err="1">
                <a:solidFill>
                  <a:srgbClr val="FFFF00"/>
                </a:solidFill>
              </a:rPr>
              <a:t>en</a:t>
            </a:r>
            <a:r>
              <a:rPr lang="en-US" sz="2400" dirty="0">
                <a:solidFill>
                  <a:srgbClr val="FFFF00"/>
                </a:solidFill>
              </a:rPr>
              <a:t>/</a:t>
            </a:r>
            <a:r>
              <a:rPr lang="hr-HR" sz="2400">
                <a:solidFill>
                  <a:srgbClr val="FFFF00"/>
                </a:solidFill>
              </a:rPr>
              <a:t>3.0</a:t>
            </a:r>
            <a:r>
              <a:rPr lang="en-US" sz="2400">
                <a:solidFill>
                  <a:srgbClr val="FFFF00"/>
                </a:solidFill>
              </a:rPr>
              <a:t>/ref/validators</a:t>
            </a:r>
            <a:r>
              <a:rPr lang="en-US" sz="2400" dirty="0">
                <a:solidFill>
                  <a:srgbClr val="FFFF00"/>
                </a:solidFill>
              </a:rPr>
              <a:t>/</a:t>
            </a:r>
          </a:p>
        </p:txBody>
      </p:sp>
      <p:sp>
        <p:nvSpPr>
          <p:cNvPr id="8" name="Rectangle 7"/>
          <p:cNvSpPr/>
          <p:nvPr/>
        </p:nvSpPr>
        <p:spPr>
          <a:xfrm>
            <a:off x="709539" y="1732239"/>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75232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a:t>Forms in Django</a:t>
            </a:r>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 licens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221714" y="5091708"/>
            <a:ext cx="5552482" cy="923330"/>
          </a:xfrm>
          <a:prstGeom prst="rect">
            <a:avLst/>
          </a:prstGeom>
          <a:noFill/>
        </p:spPr>
        <p:txBody>
          <a:bodyPr wrap="none" rtlCol="0">
            <a:spAutoFit/>
          </a:bodyPr>
          <a:lstStyle/>
          <a:p>
            <a:r>
              <a:rPr lang="en-US" dirty="0"/>
              <a:t>https://samples.dj4e.com/form/</a:t>
            </a:r>
          </a:p>
          <a:p>
            <a:r>
              <a:rPr lang="en-US" dirty="0"/>
              <a:t>https://</a:t>
            </a:r>
            <a:r>
              <a:rPr lang="en-US" dirty="0" err="1"/>
              <a:t>docs.djangoproject.com</a:t>
            </a:r>
            <a:r>
              <a:rPr lang="en-US" dirty="0"/>
              <a:t>/</a:t>
            </a:r>
            <a:r>
              <a:rPr lang="en-US" dirty="0" err="1"/>
              <a:t>en</a:t>
            </a:r>
            <a:r>
              <a:rPr lang="en-US" dirty="0"/>
              <a:t>/</a:t>
            </a:r>
            <a:r>
              <a:rPr lang="hr-HR" dirty="0"/>
              <a:t>3.0</a:t>
            </a:r>
            <a:r>
              <a:rPr lang="en-US" dirty="0"/>
              <a:t>/topics/forms/</a:t>
            </a:r>
          </a:p>
          <a:p>
            <a:r>
              <a:rPr lang="en-US" dirty="0"/>
              <a:t>https://</a:t>
            </a:r>
            <a:r>
              <a:rPr lang="en-US" dirty="0" err="1"/>
              <a:t>github.com</a:t>
            </a:r>
            <a:r>
              <a:rPr lang="en-US" dirty="0"/>
              <a:t>/csev/dj4e-samples/tree/master/form</a:t>
            </a:r>
          </a:p>
        </p:txBody>
      </p:sp>
    </p:spTree>
    <p:extLst>
      <p:ext uri="{BB962C8B-B14F-4D97-AF65-F5344CB8AC3E}">
        <p14:creationId xmlns:p14="http://schemas.microsoft.com/office/powerpoint/2010/main" val="1428135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09CE12D1-F6FB-6040-906E-231AF92EC282}"/>
              </a:ext>
            </a:extLst>
          </p:cNvPr>
          <p:cNvSpPr>
            <a:spLocks noGrp="1"/>
          </p:cNvSpPr>
          <p:nvPr>
            <p:ph type="title" idx="4294967295"/>
          </p:nvPr>
        </p:nvSpPr>
        <p:spPr/>
        <p:txBody>
          <a:bodyPr/>
          <a:lstStyle/>
          <a:p>
            <a:r>
              <a:rPr lang="en-US" altLang="zh-CN" dirty="0"/>
              <a:t>Validation</a:t>
            </a:r>
            <a:endParaRPr lang="en-US" dirty="0"/>
          </a:p>
        </p:txBody>
      </p:sp>
      <p:pic>
        <p:nvPicPr>
          <p:cNvPr id="9" name="Picture 8" descr="Screenshot of a form with input cell Title, Mileage, and Purchase d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124" y="1171575"/>
            <a:ext cx="6781800" cy="3949700"/>
          </a:xfrm>
          <a:prstGeom prst="rect">
            <a:avLst/>
          </a:prstGeom>
        </p:spPr>
      </p:pic>
      <p:sp>
        <p:nvSpPr>
          <p:cNvPr id="16" name="TextBox 15"/>
          <p:cNvSpPr txBox="1"/>
          <p:nvPr/>
        </p:nvSpPr>
        <p:spPr>
          <a:xfrm>
            <a:off x="4474064" y="737462"/>
            <a:ext cx="7677102" cy="5586145"/>
          </a:xfrm>
          <a:prstGeom prst="rect">
            <a:avLst/>
          </a:prstGeom>
          <a:solidFill>
            <a:schemeClr val="tx1"/>
          </a:solidFill>
          <a:ln w="38100">
            <a:solidFill>
              <a:schemeClr val="bg1"/>
            </a:solidFill>
          </a:ln>
        </p:spPr>
        <p:txBody>
          <a:bodyPr wrap="none" rtlCol="0">
            <a:spAutoFit/>
          </a:bodyPr>
          <a:lstStyle/>
          <a:p>
            <a:r>
              <a:rPr lang="en-US" sz="1700" b="1" dirty="0">
                <a:solidFill>
                  <a:srgbClr val="C1651C"/>
                </a:solidFill>
                <a:latin typeface="Courier" charset="0"/>
                <a:ea typeface="Courier" charset="0"/>
                <a:cs typeface="Courier" charset="0"/>
              </a:rPr>
              <a:t>class</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Validate</a:t>
            </a:r>
            <a:r>
              <a:rPr lang="en-US" sz="1700" b="1" dirty="0">
                <a:solidFill>
                  <a:srgbClr val="000000"/>
                </a:solidFill>
                <a:latin typeface="Courier" charset="0"/>
                <a:ea typeface="Courier" charset="0"/>
                <a:cs typeface="Courier" charset="0"/>
              </a:rPr>
              <a:t>(View):</a:t>
            </a: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get</a:t>
            </a:r>
            <a:r>
              <a:rPr lang="en-US" sz="1700" b="1" dirty="0">
                <a:solidFill>
                  <a:srgbClr val="000000"/>
                </a:solidFill>
                <a:latin typeface="Courier" charset="0"/>
                <a:ea typeface="Courier" charset="0"/>
                <a:cs typeface="Courier" charset="0"/>
              </a:rPr>
              <a:t>(self, request)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old_data</a:t>
            </a:r>
            <a:r>
              <a:rPr lang="mr-IN" sz="1700" b="1" dirty="0">
                <a:solidFill>
                  <a:srgbClr val="000000"/>
                </a:solidFill>
                <a:latin typeface="Courier" charset="0"/>
                <a:ea typeface="Courier" charset="0"/>
                <a:cs typeface="Courier" charset="0"/>
              </a:rPr>
              <a:t> = {</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title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SakaiCar</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mileage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42</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purchase_date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'2018-08-14'</a:t>
            </a:r>
            <a:endParaRPr lang="mr-IN" sz="1700" b="1" dirty="0">
              <a:solidFill>
                <a:srgbClr val="000000"/>
              </a:solidFill>
              <a:latin typeface="Courier" charset="0"/>
              <a:ea typeface="Courier" charset="0"/>
              <a:cs typeface="Courier" charset="0"/>
            </a:endParaRPr>
          </a:p>
          <a:p>
            <a:r>
              <a:rPr lang="mr-IN" sz="1700" b="1" dirty="0">
                <a:solidFill>
                  <a:srgbClr val="000000"/>
                </a:solidFill>
                <a:latin typeface="Courier" charset="0"/>
                <a:ea typeface="Courier" charset="0"/>
                <a:cs typeface="Courier" charset="0"/>
              </a:rPr>
              <a: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(initial=</a:t>
            </a:r>
            <a:r>
              <a:rPr lang="en-US" sz="1700" b="1" dirty="0" err="1">
                <a:solidFill>
                  <a:srgbClr val="000000"/>
                </a:solidFill>
                <a:latin typeface="Courier" charset="0"/>
                <a:ea typeface="Courier" charset="0"/>
                <a:cs typeface="Courier" charset="0"/>
              </a:rPr>
              <a:t>old_data</a:t>
            </a:r>
            <a:r>
              <a:rPr lang="en-US"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post</a:t>
            </a:r>
            <a:r>
              <a:rPr lang="en-US" sz="1700" b="1" dirty="0">
                <a:solidFill>
                  <a:srgbClr val="000000"/>
                </a:solidFill>
                <a:latin typeface="Courier" charset="0"/>
                <a:ea typeface="Courier" charset="0"/>
                <a:cs typeface="Courier" charset="0"/>
              </a:rPr>
              <a:t>(self, request)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request.POST</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if</a:t>
            </a:r>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not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form.is_valid</a:t>
            </a:r>
            <a:r>
              <a:rPr lang="en-US" sz="1700" b="1" dirty="0">
                <a:solidFill>
                  <a:srgbClr val="000000"/>
                </a:solidFill>
                <a:latin typeface="Courier" charset="0"/>
                <a:ea typeface="Courier" charset="0"/>
                <a:cs typeface="Courier" charset="0"/>
              </a:rPr>
              <a: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 Save the Data</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redirect(</a:t>
            </a:r>
            <a:r>
              <a:rPr lang="en-US" sz="1700" b="1" dirty="0">
                <a:solidFill>
                  <a:srgbClr val="B42419"/>
                </a:solidFill>
                <a:latin typeface="Courier" charset="0"/>
                <a:ea typeface="Courier" charset="0"/>
                <a:cs typeface="Courier" charset="0"/>
              </a:rPr>
              <a:t>'/form/success'</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success</a:t>
            </a:r>
            <a:r>
              <a:rPr lang="en-US" sz="1700" b="1" dirty="0">
                <a:solidFill>
                  <a:srgbClr val="000000"/>
                </a:solidFill>
                <a:latin typeface="Courier" charset="0"/>
                <a:ea typeface="Courier" charset="0"/>
                <a:cs typeface="Courier" charset="0"/>
              </a:rPr>
              <a:t>(request) :</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HttpResponse</a:t>
            </a:r>
            <a:r>
              <a:rPr lang="en-US" sz="1700" b="1" dirty="0">
                <a:solidFill>
                  <a:srgbClr val="000000"/>
                </a:solidFill>
                <a:latin typeface="Courier" charset="0"/>
                <a:ea typeface="Courier" charset="0"/>
                <a:cs typeface="Courier" charset="0"/>
              </a:rPr>
              <a:t>(</a:t>
            </a:r>
            <a:r>
              <a:rPr lang="en-US" sz="1700" b="1" dirty="0">
                <a:solidFill>
                  <a:srgbClr val="B42419"/>
                </a:solidFill>
                <a:latin typeface="Courier" charset="0"/>
                <a:ea typeface="Courier" charset="0"/>
                <a:cs typeface="Courier" charset="0"/>
              </a:rPr>
              <a:t>'Thank you!'</a:t>
            </a:r>
            <a:r>
              <a:rPr lang="en-US" sz="1700" b="1" dirty="0">
                <a:solidFill>
                  <a:srgbClr val="000000"/>
                </a:solidFill>
                <a:latin typeface="Courier" charset="0"/>
                <a:ea typeface="Courier" charset="0"/>
                <a:cs typeface="Courier" charset="0"/>
              </a:rPr>
              <a:t>)</a:t>
            </a:r>
            <a:endParaRPr lang="en-US" sz="1700" b="1" dirty="0">
              <a:latin typeface="Courier" charset="0"/>
              <a:ea typeface="Courier" charset="0"/>
              <a:cs typeface="Courier" charset="0"/>
            </a:endParaRPr>
          </a:p>
        </p:txBody>
      </p:sp>
      <p:cxnSp>
        <p:nvCxnSpPr>
          <p:cNvPr id="11" name="Straight Arrow Connector 10">
            <a:extLst>
              <a:ext uri="{C183D7F6-B498-43B3-948B-1728B52AA6E4}">
                <adec:decorative xmlns:adec="http://schemas.microsoft.com/office/drawing/2017/decorative" val="1"/>
              </a:ext>
            </a:extLst>
          </p:cNvPr>
          <p:cNvCxnSpPr/>
          <p:nvPr/>
        </p:nvCxnSpPr>
        <p:spPr>
          <a:xfrm flipH="1" flipV="1">
            <a:off x="3612208" y="2982120"/>
            <a:ext cx="1974205" cy="318293"/>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C183D7F6-B498-43B3-948B-1728B52AA6E4}">
                <adec:decorative xmlns:adec="http://schemas.microsoft.com/office/drawing/2017/decorative" val="1"/>
              </a:ext>
            </a:extLst>
          </p:cNvPr>
          <p:cNvCxnSpPr/>
          <p:nvPr/>
        </p:nvCxnSpPr>
        <p:spPr>
          <a:xfrm>
            <a:off x="1871663" y="328614"/>
            <a:ext cx="3100387" cy="842961"/>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3036094" y="500064"/>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GET</a:t>
            </a:r>
          </a:p>
        </p:txBody>
      </p:sp>
      <p:sp>
        <p:nvSpPr>
          <p:cNvPr id="20" name="Rounded Rectangle 19"/>
          <p:cNvSpPr/>
          <p:nvPr/>
        </p:nvSpPr>
        <p:spPr>
          <a:xfrm>
            <a:off x="4106391" y="2800352"/>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sp>
        <p:nvSpPr>
          <p:cNvPr id="8" name="Rectangle 7"/>
          <p:cNvSpPr/>
          <p:nvPr/>
        </p:nvSpPr>
        <p:spPr>
          <a:xfrm>
            <a:off x="521248" y="5662374"/>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567798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F867A9D2-11FE-E24D-A8CF-B4BF6A5B34E8}"/>
              </a:ext>
            </a:extLst>
          </p:cNvPr>
          <p:cNvSpPr>
            <a:spLocks noGrp="1"/>
          </p:cNvSpPr>
          <p:nvPr>
            <p:ph type="title" idx="4294967295"/>
          </p:nvPr>
        </p:nvSpPr>
        <p:spPr/>
        <p:txBody>
          <a:bodyPr/>
          <a:lstStyle/>
          <a:p>
            <a:r>
              <a:rPr lang="en-US" altLang="zh-CN" dirty="0"/>
              <a:t>Validation</a:t>
            </a:r>
            <a:endParaRPr lang="en-US" dirty="0"/>
          </a:p>
        </p:txBody>
      </p:sp>
      <p:pic>
        <p:nvPicPr>
          <p:cNvPr id="32" name="Picture 31" descr="Screenshot of a web page with text read as Thank you!"/>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04" y="3086030"/>
            <a:ext cx="6794500" cy="3987800"/>
          </a:xfrm>
          <a:prstGeom prst="rect">
            <a:avLst/>
          </a:prstGeom>
        </p:spPr>
      </p:pic>
      <p:pic>
        <p:nvPicPr>
          <p:cNvPr id="9" name="Picture 8" descr="Screenshot of a form with input cell Title, Mileage, and Purchase dat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900" y="-159613"/>
            <a:ext cx="6781800" cy="3949700"/>
          </a:xfrm>
          <a:prstGeom prst="rect">
            <a:avLst/>
          </a:prstGeom>
        </p:spPr>
      </p:pic>
      <p:sp>
        <p:nvSpPr>
          <p:cNvPr id="31" name="TextBox 30"/>
          <p:cNvSpPr txBox="1"/>
          <p:nvPr/>
        </p:nvSpPr>
        <p:spPr>
          <a:xfrm>
            <a:off x="4862411" y="1158597"/>
            <a:ext cx="7220246" cy="5262979"/>
          </a:xfrm>
          <a:prstGeom prst="rect">
            <a:avLst/>
          </a:prstGeom>
          <a:solidFill>
            <a:schemeClr val="tx1"/>
          </a:solidFill>
          <a:ln w="38100">
            <a:solidFill>
              <a:schemeClr val="bg1"/>
            </a:solidFill>
          </a:ln>
        </p:spPr>
        <p:txBody>
          <a:bodyPr wrap="none" rtlCol="0">
            <a:spAutoFit/>
          </a:bodyPr>
          <a:lstStyle/>
          <a:p>
            <a:r>
              <a:rPr lang="en-US" sz="1600" b="1" dirty="0">
                <a:solidFill>
                  <a:srgbClr val="C1651C"/>
                </a:solidFill>
                <a:latin typeface="Courier" charset="0"/>
                <a:ea typeface="Courier" charset="0"/>
                <a:cs typeface="Courier" charset="0"/>
              </a:rPr>
              <a:t>class</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Validate</a:t>
            </a:r>
            <a:r>
              <a:rPr lang="en-US" sz="1600" b="1" dirty="0">
                <a:solidFill>
                  <a:srgbClr val="000000"/>
                </a:solidFill>
                <a:latin typeface="Courier" charset="0"/>
                <a:ea typeface="Courier" charset="0"/>
                <a:cs typeface="Courier" charset="0"/>
              </a:rPr>
              <a:t>(</a:t>
            </a:r>
            <a:r>
              <a:rPr lang="en-US" sz="1600" b="1" dirty="0" err="1">
                <a:solidFill>
                  <a:srgbClr val="000000"/>
                </a:solidFill>
                <a:latin typeface="Courier" charset="0"/>
                <a:ea typeface="Courier" charset="0"/>
                <a:cs typeface="Courier" charset="0"/>
              </a:rPr>
              <a:t>DumpPostView</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get</a:t>
            </a:r>
            <a:r>
              <a:rPr lang="en-US" sz="1600" b="1" dirty="0">
                <a:solidFill>
                  <a:srgbClr val="000000"/>
                </a:solidFill>
                <a:latin typeface="Courier" charset="0"/>
                <a:ea typeface="Courier" charset="0"/>
                <a:cs typeface="Courier" charset="0"/>
              </a:rPr>
              <a:t>(self, request) :</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old_data</a:t>
            </a:r>
            <a:r>
              <a:rPr lang="mr-IN" sz="1600" b="1" dirty="0">
                <a:solidFill>
                  <a:srgbClr val="000000"/>
                </a:solidFill>
                <a:latin typeface="Courier" charset="0"/>
                <a:ea typeface="Courier" charset="0"/>
                <a:cs typeface="Courier" charset="0"/>
              </a:rPr>
              <a:t> = {</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title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SakaiCar</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mileage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42</a:t>
            </a:r>
            <a:r>
              <a:rPr lang="mr-IN"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purchase_date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'2018-08-14'</a:t>
            </a:r>
            <a:endParaRPr lang="mr-IN" sz="1600" b="1" dirty="0">
              <a:solidFill>
                <a:srgbClr val="000000"/>
              </a:solidFill>
              <a:latin typeface="Courier" charset="0"/>
              <a:ea typeface="Courier" charset="0"/>
              <a:cs typeface="Courier" charset="0"/>
            </a:endParaRPr>
          </a:p>
          <a:p>
            <a:r>
              <a:rPr lang="mr-IN" sz="1600" b="1" dirty="0">
                <a:solidFill>
                  <a:srgbClr val="000000"/>
                </a:solidFill>
                <a:latin typeface="Courier" charset="0"/>
                <a:ea typeface="Courier" charset="0"/>
                <a:cs typeface="Courier" charset="0"/>
              </a:rPr>
              <a:t>        }</a:t>
            </a:r>
          </a:p>
          <a:p>
            <a:r>
              <a:rPr lang="en-US" sz="1600" b="1" dirty="0">
                <a:solidFill>
                  <a:srgbClr val="000000"/>
                </a:solidFill>
                <a:latin typeface="Courier" charset="0"/>
                <a:ea typeface="Courier" charset="0"/>
                <a:cs typeface="Courier" charset="0"/>
              </a:rPr>
              <a:t>        form = </a:t>
            </a:r>
            <a:r>
              <a:rPr lang="en-US" sz="1600" b="1" dirty="0" err="1">
                <a:solidFill>
                  <a:srgbClr val="000000"/>
                </a:solidFill>
                <a:latin typeface="Courier" charset="0"/>
                <a:ea typeface="Courier" charset="0"/>
                <a:cs typeface="Courier" charset="0"/>
              </a:rPr>
              <a:t>BasicForm</a:t>
            </a:r>
            <a:r>
              <a:rPr lang="en-US" sz="1600" b="1" dirty="0">
                <a:solidFill>
                  <a:srgbClr val="000000"/>
                </a:solidFill>
                <a:latin typeface="Courier" charset="0"/>
                <a:ea typeface="Courier" charset="0"/>
                <a:cs typeface="Courier" charset="0"/>
              </a:rPr>
              <a:t>(initial=</a:t>
            </a:r>
            <a:r>
              <a:rPr lang="en-US" sz="1600" b="1" dirty="0" err="1">
                <a:solidFill>
                  <a:srgbClr val="000000"/>
                </a:solidFill>
                <a:latin typeface="Courier" charset="0"/>
                <a:ea typeface="Courier" charset="0"/>
                <a:cs typeface="Courier" charset="0"/>
              </a:rPr>
              <a:t>old_data</a:t>
            </a:r>
            <a:r>
              <a:rPr lang="en-US"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ctx</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form</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err="1">
                <a:solidFill>
                  <a:srgbClr val="000000"/>
                </a:solidFill>
                <a:latin typeface="Courier" charset="0"/>
                <a:ea typeface="Courier" charset="0"/>
                <a:cs typeface="Courier" charset="0"/>
              </a:rPr>
              <a:t>form</a:t>
            </a:r>
            <a:r>
              <a:rPr lang="mr-IN"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render(request, </a:t>
            </a:r>
            <a:r>
              <a:rPr lang="en-US" sz="1600" b="1" dirty="0">
                <a:solidFill>
                  <a:srgbClr val="B42419"/>
                </a:solidFill>
                <a:latin typeface="Courier" charset="0"/>
                <a:ea typeface="Courier" charset="0"/>
                <a:cs typeface="Courier" charset="0"/>
              </a:rPr>
              <a:t>'form/</a:t>
            </a:r>
            <a:r>
              <a:rPr lang="en-US" sz="1600" b="1" dirty="0" err="1">
                <a:solidFill>
                  <a:srgbClr val="B42419"/>
                </a:solidFill>
                <a:latin typeface="Courier" charset="0"/>
                <a:ea typeface="Courier" charset="0"/>
                <a:cs typeface="Courier" charset="0"/>
              </a:rPr>
              <a:t>form.html</a:t>
            </a:r>
            <a:r>
              <a:rPr lang="en-US" sz="1600" b="1" dirty="0">
                <a:solidFill>
                  <a:srgbClr val="B42419"/>
                </a:solidFill>
                <a:latin typeface="Courier" charset="0"/>
                <a:ea typeface="Courier" charset="0"/>
                <a:cs typeface="Courier" charset="0"/>
              </a:rPr>
              <a: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ctx</a:t>
            </a:r>
            <a:r>
              <a:rPr lang="en-US" sz="1600" b="1" dirty="0">
                <a:solidFill>
                  <a:srgbClr val="000000"/>
                </a:solidFill>
                <a:latin typeface="Courier" charset="0"/>
                <a:ea typeface="Courier" charset="0"/>
                <a:cs typeface="Courier" charset="0"/>
              </a:rPr>
              <a:t>)</a:t>
            </a:r>
          </a:p>
          <a:p>
            <a:endParaRPr lang="en-US" sz="1600" b="1" dirty="0">
              <a:solidFill>
                <a:srgbClr val="000000"/>
              </a:solidFill>
              <a:latin typeface="Courier" charset="0"/>
              <a:ea typeface="Courier" charset="0"/>
              <a:cs typeface="Courier" charset="0"/>
            </a:endParaRPr>
          </a:p>
          <a:p>
            <a:r>
              <a:rPr lang="en-US" sz="1600" b="1" dirty="0">
                <a:solidFill>
                  <a:srgbClr val="000000"/>
                </a:solidFill>
                <a:latin typeface="Courier" charset="0"/>
                <a:ea typeface="Courier" charset="0"/>
                <a:cs typeface="Courier" charset="0"/>
              </a:rPr>
              <a:t>    </a:t>
            </a:r>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post</a:t>
            </a:r>
            <a:r>
              <a:rPr lang="en-US" sz="1600" b="1" dirty="0">
                <a:solidFill>
                  <a:srgbClr val="000000"/>
                </a:solidFill>
                <a:latin typeface="Courier" charset="0"/>
                <a:ea typeface="Courier" charset="0"/>
                <a:cs typeface="Courier" charset="0"/>
              </a:rPr>
              <a:t>(self, request) :</a:t>
            </a:r>
          </a:p>
          <a:p>
            <a:r>
              <a:rPr lang="en-US" sz="1600" b="1" dirty="0">
                <a:solidFill>
                  <a:srgbClr val="000000"/>
                </a:solidFill>
                <a:latin typeface="Courier" charset="0"/>
                <a:ea typeface="Courier" charset="0"/>
                <a:cs typeface="Courier" charset="0"/>
              </a:rPr>
              <a:t>        form = </a:t>
            </a:r>
            <a:r>
              <a:rPr lang="en-US" sz="1600" b="1" dirty="0" err="1">
                <a:solidFill>
                  <a:srgbClr val="000000"/>
                </a:solidFill>
                <a:latin typeface="Courier" charset="0"/>
                <a:ea typeface="Courier" charset="0"/>
                <a:cs typeface="Courier" charset="0"/>
              </a:rPr>
              <a:t>BasicForm</a:t>
            </a:r>
            <a:r>
              <a:rPr lang="en-US" sz="1600" b="1" dirty="0">
                <a:solidFill>
                  <a:srgbClr val="000000"/>
                </a:solidFill>
                <a:latin typeface="Courier" charset="0"/>
                <a:ea typeface="Courier" charset="0"/>
                <a:cs typeface="Courier" charset="0"/>
              </a:rPr>
              <a:t>(</a:t>
            </a:r>
            <a:r>
              <a:rPr lang="en-US" sz="1600" b="1" dirty="0" err="1">
                <a:solidFill>
                  <a:srgbClr val="000000"/>
                </a:solidFill>
                <a:latin typeface="Courier" charset="0"/>
                <a:ea typeface="Courier" charset="0"/>
                <a:cs typeface="Courier" charset="0"/>
              </a:rPr>
              <a:t>request.POST</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if</a:t>
            </a:r>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not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form.is_valid</a:t>
            </a:r>
            <a:r>
              <a:rPr lang="en-US" sz="1600" b="1" dirty="0">
                <a:solidFill>
                  <a:srgbClr val="000000"/>
                </a:solidFill>
                <a:latin typeface="Courier" charset="0"/>
                <a:ea typeface="Courier" charset="0"/>
                <a:cs typeface="Courier" charset="0"/>
              </a:rPr>
              <a:t>() :</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ctx</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form</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err="1">
                <a:solidFill>
                  <a:srgbClr val="000000"/>
                </a:solidFill>
                <a:latin typeface="Courier" charset="0"/>
                <a:ea typeface="Courier" charset="0"/>
                <a:cs typeface="Courier" charset="0"/>
              </a:rPr>
              <a:t>form</a:t>
            </a:r>
            <a:r>
              <a:rPr lang="mr-IN"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render(request, </a:t>
            </a:r>
            <a:r>
              <a:rPr lang="en-US" sz="1600" b="1" dirty="0">
                <a:solidFill>
                  <a:srgbClr val="B42419"/>
                </a:solidFill>
                <a:latin typeface="Courier" charset="0"/>
                <a:ea typeface="Courier" charset="0"/>
                <a:cs typeface="Courier" charset="0"/>
              </a:rPr>
              <a:t>'form/</a:t>
            </a:r>
            <a:r>
              <a:rPr lang="en-US" sz="1600" b="1" dirty="0" err="1">
                <a:solidFill>
                  <a:srgbClr val="B42419"/>
                </a:solidFill>
                <a:latin typeface="Courier" charset="0"/>
                <a:ea typeface="Courier" charset="0"/>
                <a:cs typeface="Courier" charset="0"/>
              </a:rPr>
              <a:t>form.html</a:t>
            </a:r>
            <a:r>
              <a:rPr lang="en-US" sz="1600" b="1" dirty="0">
                <a:solidFill>
                  <a:srgbClr val="B42419"/>
                </a:solidFill>
                <a:latin typeface="Courier" charset="0"/>
                <a:ea typeface="Courier" charset="0"/>
                <a:cs typeface="Courier" charset="0"/>
              </a:rPr>
              <a: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ctx</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 If there are no errors, we would save the data</a:t>
            </a:r>
            <a:br>
              <a:rPr lang="en-US" sz="1600" b="1" dirty="0">
                <a:solidFill>
                  <a:srgbClr val="000000"/>
                </a:solidFill>
                <a:latin typeface="Courier" charset="0"/>
                <a:ea typeface="Courier" charset="0"/>
                <a:cs typeface="Courier" charset="0"/>
              </a:rPr>
            </a:br>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       return</a:t>
            </a:r>
            <a:r>
              <a:rPr lang="en-US" sz="1600" b="1" dirty="0">
                <a:solidFill>
                  <a:srgbClr val="000000"/>
                </a:solidFill>
                <a:latin typeface="Courier" charset="0"/>
                <a:ea typeface="Courier" charset="0"/>
                <a:cs typeface="Courier" charset="0"/>
              </a:rPr>
              <a:t> redirect(</a:t>
            </a:r>
            <a:r>
              <a:rPr lang="en-US" sz="1600" b="1" dirty="0">
                <a:solidFill>
                  <a:srgbClr val="B42419"/>
                </a:solidFill>
                <a:latin typeface="Courier" charset="0"/>
                <a:ea typeface="Courier" charset="0"/>
                <a:cs typeface="Courier" charset="0"/>
              </a:rPr>
              <a:t>'/form/success'</a:t>
            </a:r>
            <a:r>
              <a:rPr lang="en-US" sz="1600" b="1" dirty="0">
                <a:solidFill>
                  <a:srgbClr val="000000"/>
                </a:solidFill>
                <a:latin typeface="Courier" charset="0"/>
                <a:ea typeface="Courier" charset="0"/>
                <a:cs typeface="Courier" charset="0"/>
              </a:rPr>
              <a:t>)</a:t>
            </a:r>
          </a:p>
          <a:p>
            <a:endParaRPr lang="en-US" sz="1600" b="1" dirty="0">
              <a:solidFill>
                <a:srgbClr val="000000"/>
              </a:solidFill>
              <a:latin typeface="Courier" charset="0"/>
              <a:ea typeface="Courier" charset="0"/>
              <a:cs typeface="Courier" charset="0"/>
            </a:endParaRPr>
          </a:p>
          <a:p>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success</a:t>
            </a:r>
            <a:r>
              <a:rPr lang="en-US" sz="1600" b="1" dirty="0">
                <a:solidFill>
                  <a:srgbClr val="000000"/>
                </a:solidFill>
                <a:latin typeface="Courier" charset="0"/>
                <a:ea typeface="Courier" charset="0"/>
                <a:cs typeface="Courier" charset="0"/>
              </a:rPr>
              <a:t>(request) :</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HttpResponse</a:t>
            </a:r>
            <a:r>
              <a:rPr lang="en-US" sz="1600" b="1" dirty="0">
                <a:solidFill>
                  <a:srgbClr val="000000"/>
                </a:solidFill>
                <a:latin typeface="Courier" charset="0"/>
                <a:ea typeface="Courier" charset="0"/>
                <a:cs typeface="Courier" charset="0"/>
              </a:rPr>
              <a:t>(</a:t>
            </a:r>
            <a:r>
              <a:rPr lang="en-US" sz="1600" b="1" dirty="0">
                <a:solidFill>
                  <a:srgbClr val="B42419"/>
                </a:solidFill>
                <a:latin typeface="Courier" charset="0"/>
                <a:ea typeface="Courier" charset="0"/>
                <a:cs typeface="Courier" charset="0"/>
              </a:rPr>
              <a:t>'Thank you!'</a:t>
            </a:r>
            <a:r>
              <a:rPr lang="en-US" sz="1600" b="1" dirty="0">
                <a:solidFill>
                  <a:srgbClr val="000000"/>
                </a:solidFill>
                <a:latin typeface="Courier" charset="0"/>
                <a:ea typeface="Courier" charset="0"/>
                <a:cs typeface="Courier" charset="0"/>
              </a:rPr>
              <a:t>)</a:t>
            </a:r>
            <a:endParaRPr lang="en-US" sz="1600" b="1" dirty="0">
              <a:latin typeface="Courier" charset="0"/>
              <a:ea typeface="Courier" charset="0"/>
              <a:cs typeface="Courier" charset="0"/>
            </a:endParaRPr>
          </a:p>
        </p:txBody>
      </p:sp>
      <p:cxnSp>
        <p:nvCxnSpPr>
          <p:cNvPr id="13" name="Straight Arrow Connector 12">
            <a:extLst>
              <a:ext uri="{C183D7F6-B498-43B3-948B-1728B52AA6E4}">
                <adec:decorative xmlns:adec="http://schemas.microsoft.com/office/drawing/2017/decorative" val="1"/>
              </a:ext>
            </a:extLst>
          </p:cNvPr>
          <p:cNvCxnSpPr/>
          <p:nvPr/>
        </p:nvCxnSpPr>
        <p:spPr>
          <a:xfrm>
            <a:off x="1014413" y="2500313"/>
            <a:ext cx="4371975" cy="156709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70832" y="2600323"/>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POST</a:t>
            </a:r>
          </a:p>
        </p:txBody>
      </p:sp>
      <p:sp>
        <p:nvSpPr>
          <p:cNvPr id="29" name="Rectangle 28">
            <a:extLst>
              <a:ext uri="{C183D7F6-B498-43B3-948B-1728B52AA6E4}">
                <adec:decorative xmlns:adec="http://schemas.microsoft.com/office/drawing/2017/decorative" val="1"/>
              </a:ext>
            </a:extLst>
          </p:cNvPr>
          <p:cNvSpPr/>
          <p:nvPr/>
        </p:nvSpPr>
        <p:spPr>
          <a:xfrm>
            <a:off x="5847904" y="4353236"/>
            <a:ext cx="6050756" cy="755062"/>
          </a:xfrm>
          <a:prstGeom prst="rect">
            <a:avLst/>
          </a:prstGeom>
          <a:solidFill>
            <a:srgbClr val="000000">
              <a:alpha val="2078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C183D7F6-B498-43B3-948B-1728B52AA6E4}">
                <adec:decorative xmlns:adec="http://schemas.microsoft.com/office/drawing/2017/decorative" val="1"/>
              </a:ext>
            </a:extLst>
          </p:cNvPr>
          <p:cNvSpPr/>
          <p:nvPr/>
        </p:nvSpPr>
        <p:spPr>
          <a:xfrm>
            <a:off x="2539811" y="4808722"/>
            <a:ext cx="3346644" cy="1220600"/>
          </a:xfrm>
          <a:custGeom>
            <a:avLst/>
            <a:gdLst>
              <a:gd name="connsiteX0" fmla="*/ 3346644 w 3346644"/>
              <a:gd name="connsiteY0" fmla="*/ 706250 h 1220600"/>
              <a:gd name="connsiteX1" fmla="*/ 1089219 w 3346644"/>
              <a:gd name="connsiteY1" fmla="*/ 20450 h 1220600"/>
              <a:gd name="connsiteX2" fmla="*/ 3369 w 3346644"/>
              <a:gd name="connsiteY2" fmla="*/ 234763 h 1220600"/>
              <a:gd name="connsiteX3" fmla="*/ 803469 w 3346644"/>
              <a:gd name="connsiteY3" fmla="*/ 791975 h 1220600"/>
              <a:gd name="connsiteX4" fmla="*/ 2289369 w 3346644"/>
              <a:gd name="connsiteY4" fmla="*/ 1220600 h 122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6644" h="1220600">
                <a:moveTo>
                  <a:pt x="3346644" y="706250"/>
                </a:moveTo>
                <a:cubicBezTo>
                  <a:pt x="2496537" y="402640"/>
                  <a:pt x="1646431" y="99031"/>
                  <a:pt x="1089219" y="20450"/>
                </a:cubicBezTo>
                <a:cubicBezTo>
                  <a:pt x="532007" y="-58131"/>
                  <a:pt x="50994" y="106175"/>
                  <a:pt x="3369" y="234763"/>
                </a:cubicBezTo>
                <a:cubicBezTo>
                  <a:pt x="-44256" y="363350"/>
                  <a:pt x="422469" y="627669"/>
                  <a:pt x="803469" y="791975"/>
                </a:cubicBezTo>
                <a:cubicBezTo>
                  <a:pt x="1184469" y="956281"/>
                  <a:pt x="2289369" y="1220600"/>
                  <a:pt x="2289369" y="1220600"/>
                </a:cubicBez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512790" y="4681867"/>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302</a:t>
            </a:r>
            <a:endParaRPr lang="en-US" dirty="0">
              <a:solidFill>
                <a:schemeClr val="tx1"/>
              </a:solidFill>
            </a:endParaRPr>
          </a:p>
        </p:txBody>
      </p:sp>
      <p:sp>
        <p:nvSpPr>
          <p:cNvPr id="36" name="Rounded Rectangle 35"/>
          <p:cNvSpPr/>
          <p:nvPr/>
        </p:nvSpPr>
        <p:spPr>
          <a:xfrm>
            <a:off x="3442487" y="5525364"/>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a:t>
            </a:r>
          </a:p>
        </p:txBody>
      </p:sp>
      <p:sp>
        <p:nvSpPr>
          <p:cNvPr id="4" name="Freeform 3">
            <a:extLst>
              <a:ext uri="{C183D7F6-B498-43B3-948B-1728B52AA6E4}">
                <adec:decorative xmlns:adec="http://schemas.microsoft.com/office/drawing/2017/decorative" val="1"/>
              </a:ext>
            </a:extLst>
          </p:cNvPr>
          <p:cNvSpPr/>
          <p:nvPr/>
        </p:nvSpPr>
        <p:spPr>
          <a:xfrm>
            <a:off x="685800" y="4772025"/>
            <a:ext cx="4600575" cy="1485900"/>
          </a:xfrm>
          <a:custGeom>
            <a:avLst/>
            <a:gdLst>
              <a:gd name="connsiteX0" fmla="*/ 4600575 w 4600575"/>
              <a:gd name="connsiteY0" fmla="*/ 1671638 h 1671638"/>
              <a:gd name="connsiteX1" fmla="*/ 1143000 w 4600575"/>
              <a:gd name="connsiteY1" fmla="*/ 1228725 h 1671638"/>
              <a:gd name="connsiteX2" fmla="*/ 0 w 4600575"/>
              <a:gd name="connsiteY2" fmla="*/ 0 h 1671638"/>
            </a:gdLst>
            <a:ahLst/>
            <a:cxnLst>
              <a:cxn ang="0">
                <a:pos x="connsiteX0" y="connsiteY0"/>
              </a:cxn>
              <a:cxn ang="0">
                <a:pos x="connsiteX1" y="connsiteY1"/>
              </a:cxn>
              <a:cxn ang="0">
                <a:pos x="connsiteX2" y="connsiteY2"/>
              </a:cxn>
            </a:cxnLst>
            <a:rect l="l" t="t" r="r" b="b"/>
            <a:pathLst>
              <a:path w="4600575" h="1671638">
                <a:moveTo>
                  <a:pt x="4600575" y="1671638"/>
                </a:moveTo>
                <a:cubicBezTo>
                  <a:pt x="3255169" y="1589484"/>
                  <a:pt x="1909763" y="1507331"/>
                  <a:pt x="1143000" y="1228725"/>
                </a:cubicBezTo>
                <a:cubicBezTo>
                  <a:pt x="376237" y="950119"/>
                  <a:pt x="0" y="0"/>
                  <a:pt x="0" y="0"/>
                </a:cubicBez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1295349" y="5577891"/>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sp>
        <p:nvSpPr>
          <p:cNvPr id="15" name="Rectangle 14"/>
          <p:cNvSpPr/>
          <p:nvPr/>
        </p:nvSpPr>
        <p:spPr>
          <a:xfrm>
            <a:off x="6475380" y="511949"/>
            <a:ext cx="5423280"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https://samples.dj4e.com/form/validate</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182623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472E5F38-35AB-C041-9CE0-4EA3DA02D099}"/>
              </a:ext>
            </a:extLst>
          </p:cNvPr>
          <p:cNvSpPr>
            <a:spLocks noGrp="1"/>
          </p:cNvSpPr>
          <p:nvPr>
            <p:ph type="title" idx="4294967295"/>
          </p:nvPr>
        </p:nvSpPr>
        <p:spPr/>
        <p:txBody>
          <a:bodyPr/>
          <a:lstStyle/>
          <a:p>
            <a:r>
              <a:rPr lang="en-US" altLang="zh-CN" dirty="0"/>
              <a:t>Validation</a:t>
            </a:r>
            <a:endParaRPr lang="en-US" dirty="0"/>
          </a:p>
        </p:txBody>
      </p:sp>
      <p:pic>
        <p:nvPicPr>
          <p:cNvPr id="17" name="Picture 16" descr="Screenshot of a form with input cell Title, Mileage, and Purchase d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564" y="3149940"/>
            <a:ext cx="6781800" cy="3949700"/>
          </a:xfrm>
          <a:prstGeom prst="rect">
            <a:avLst/>
          </a:prstGeom>
        </p:spPr>
      </p:pic>
      <p:pic>
        <p:nvPicPr>
          <p:cNvPr id="16" name="Picture 15" descr="Screenshot of a form with input cell Title, Mileage, and Purchase dat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900" y="-125487"/>
            <a:ext cx="6781800" cy="3949700"/>
          </a:xfrm>
          <a:prstGeom prst="rect">
            <a:avLst/>
          </a:prstGeom>
        </p:spPr>
      </p:pic>
      <p:sp>
        <p:nvSpPr>
          <p:cNvPr id="31" name="TextBox 30"/>
          <p:cNvSpPr txBox="1"/>
          <p:nvPr/>
        </p:nvSpPr>
        <p:spPr>
          <a:xfrm>
            <a:off x="4431206" y="737462"/>
            <a:ext cx="7677102" cy="5586145"/>
          </a:xfrm>
          <a:prstGeom prst="rect">
            <a:avLst/>
          </a:prstGeom>
          <a:solidFill>
            <a:schemeClr val="tx1"/>
          </a:solidFill>
          <a:ln w="38100">
            <a:solidFill>
              <a:schemeClr val="bg1"/>
            </a:solidFill>
          </a:ln>
        </p:spPr>
        <p:txBody>
          <a:bodyPr wrap="none" rtlCol="0">
            <a:spAutoFit/>
          </a:bodyPr>
          <a:lstStyle/>
          <a:p>
            <a:r>
              <a:rPr lang="en-US" sz="1700" b="1" dirty="0">
                <a:solidFill>
                  <a:srgbClr val="C1651C"/>
                </a:solidFill>
                <a:latin typeface="Courier" charset="0"/>
                <a:ea typeface="Courier" charset="0"/>
                <a:cs typeface="Courier" charset="0"/>
              </a:rPr>
              <a:t>class</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Validate</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DumpPostView</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get</a:t>
            </a:r>
            <a:r>
              <a:rPr lang="en-US" sz="1700" b="1" dirty="0">
                <a:solidFill>
                  <a:srgbClr val="000000"/>
                </a:solidFill>
                <a:latin typeface="Courier" charset="0"/>
                <a:ea typeface="Courier" charset="0"/>
                <a:cs typeface="Courier" charset="0"/>
              </a:rPr>
              <a:t>(self, request)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old_data</a:t>
            </a:r>
            <a:r>
              <a:rPr lang="mr-IN" sz="1700" b="1" dirty="0">
                <a:solidFill>
                  <a:srgbClr val="000000"/>
                </a:solidFill>
                <a:latin typeface="Courier" charset="0"/>
                <a:ea typeface="Courier" charset="0"/>
                <a:cs typeface="Courier" charset="0"/>
              </a:rPr>
              <a:t> = {</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title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SakaiCar</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mileage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42</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purchase_date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'2018-08-14'</a:t>
            </a:r>
            <a:endParaRPr lang="mr-IN" sz="1700" b="1" dirty="0">
              <a:solidFill>
                <a:srgbClr val="000000"/>
              </a:solidFill>
              <a:latin typeface="Courier" charset="0"/>
              <a:ea typeface="Courier" charset="0"/>
              <a:cs typeface="Courier" charset="0"/>
            </a:endParaRPr>
          </a:p>
          <a:p>
            <a:r>
              <a:rPr lang="mr-IN" sz="1700" b="1" dirty="0">
                <a:solidFill>
                  <a:srgbClr val="000000"/>
                </a:solidFill>
                <a:latin typeface="Courier" charset="0"/>
                <a:ea typeface="Courier" charset="0"/>
                <a:cs typeface="Courier" charset="0"/>
              </a:rPr>
              <a: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(initial=</a:t>
            </a:r>
            <a:r>
              <a:rPr lang="en-US" sz="1700" b="1" dirty="0" err="1">
                <a:solidFill>
                  <a:srgbClr val="000000"/>
                </a:solidFill>
                <a:latin typeface="Courier" charset="0"/>
                <a:ea typeface="Courier" charset="0"/>
                <a:cs typeface="Courier" charset="0"/>
              </a:rPr>
              <a:t>old_data</a:t>
            </a:r>
            <a:r>
              <a:rPr lang="en-US"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post</a:t>
            </a:r>
            <a:r>
              <a:rPr lang="en-US" sz="1700" b="1" dirty="0">
                <a:solidFill>
                  <a:srgbClr val="000000"/>
                </a:solidFill>
                <a:latin typeface="Courier" charset="0"/>
                <a:ea typeface="Courier" charset="0"/>
                <a:cs typeface="Courier" charset="0"/>
              </a:rPr>
              <a:t>(self, request)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request.POST</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if</a:t>
            </a:r>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not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form.is_valid</a:t>
            </a:r>
            <a:r>
              <a:rPr lang="en-US" sz="1700" b="1" dirty="0">
                <a:solidFill>
                  <a:srgbClr val="000000"/>
                </a:solidFill>
                <a:latin typeface="Courier" charset="0"/>
                <a:ea typeface="Courier" charset="0"/>
                <a:cs typeface="Courier" charset="0"/>
              </a:rPr>
              <a: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 If there are no errors, we would save the data</a:t>
            </a:r>
          </a:p>
          <a:p>
            <a:r>
              <a:rPr lang="en-US" sz="1700" b="1" dirty="0">
                <a:solidFill>
                  <a:srgbClr val="C1651C"/>
                </a:solidFill>
                <a:latin typeface="Courier" charset="0"/>
                <a:ea typeface="Courier" charset="0"/>
                <a:cs typeface="Courier" charset="0"/>
              </a:rPr>
              <a:t>        return</a:t>
            </a:r>
            <a:r>
              <a:rPr lang="en-US" sz="1700" b="1" dirty="0">
                <a:solidFill>
                  <a:srgbClr val="000000"/>
                </a:solidFill>
                <a:latin typeface="Courier" charset="0"/>
                <a:ea typeface="Courier" charset="0"/>
                <a:cs typeface="Courier" charset="0"/>
              </a:rPr>
              <a:t> redirect(</a:t>
            </a:r>
            <a:r>
              <a:rPr lang="en-US" sz="1700" b="1" dirty="0">
                <a:solidFill>
                  <a:srgbClr val="B42419"/>
                </a:solidFill>
                <a:latin typeface="Courier" charset="0"/>
                <a:ea typeface="Courier" charset="0"/>
                <a:cs typeface="Courier" charset="0"/>
              </a:rPr>
              <a:t>'/form/success'</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success</a:t>
            </a:r>
            <a:r>
              <a:rPr lang="en-US" sz="1700" b="1" dirty="0">
                <a:solidFill>
                  <a:srgbClr val="000000"/>
                </a:solidFill>
                <a:latin typeface="Courier" charset="0"/>
                <a:ea typeface="Courier" charset="0"/>
                <a:cs typeface="Courier" charset="0"/>
              </a:rPr>
              <a:t>(request) :</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HttpResponse</a:t>
            </a:r>
            <a:r>
              <a:rPr lang="en-US" sz="1700" b="1" dirty="0">
                <a:solidFill>
                  <a:srgbClr val="000000"/>
                </a:solidFill>
                <a:latin typeface="Courier" charset="0"/>
                <a:ea typeface="Courier" charset="0"/>
                <a:cs typeface="Courier" charset="0"/>
              </a:rPr>
              <a:t>(</a:t>
            </a:r>
            <a:r>
              <a:rPr lang="en-US" sz="1700" b="1" dirty="0">
                <a:solidFill>
                  <a:srgbClr val="B42419"/>
                </a:solidFill>
                <a:latin typeface="Courier" charset="0"/>
                <a:ea typeface="Courier" charset="0"/>
                <a:cs typeface="Courier" charset="0"/>
              </a:rPr>
              <a:t>'Thank you!'</a:t>
            </a:r>
            <a:r>
              <a:rPr lang="en-US" sz="1700" b="1" dirty="0">
                <a:solidFill>
                  <a:srgbClr val="000000"/>
                </a:solidFill>
                <a:latin typeface="Courier" charset="0"/>
                <a:ea typeface="Courier" charset="0"/>
                <a:cs typeface="Courier" charset="0"/>
              </a:rPr>
              <a:t>)</a:t>
            </a:r>
            <a:endParaRPr lang="en-US" sz="1700" b="1" dirty="0">
              <a:latin typeface="Courier" charset="0"/>
              <a:ea typeface="Courier" charset="0"/>
              <a:cs typeface="Courier" charset="0"/>
            </a:endParaRPr>
          </a:p>
        </p:txBody>
      </p:sp>
      <p:cxnSp>
        <p:nvCxnSpPr>
          <p:cNvPr id="13" name="Straight Arrow Connector 12">
            <a:extLst>
              <a:ext uri="{C183D7F6-B498-43B3-948B-1728B52AA6E4}">
                <adec:decorative xmlns:adec="http://schemas.microsoft.com/office/drawing/2017/decorative" val="1"/>
              </a:ext>
            </a:extLst>
          </p:cNvPr>
          <p:cNvCxnSpPr/>
          <p:nvPr/>
        </p:nvCxnSpPr>
        <p:spPr>
          <a:xfrm>
            <a:off x="1014413" y="2500313"/>
            <a:ext cx="3909712" cy="1214437"/>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70832" y="2600323"/>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POST</a:t>
            </a:r>
          </a:p>
        </p:txBody>
      </p:sp>
      <p:cxnSp>
        <p:nvCxnSpPr>
          <p:cNvPr id="21" name="Straight Arrow Connector 20">
            <a:extLst>
              <a:ext uri="{C183D7F6-B498-43B3-948B-1728B52AA6E4}">
                <adec:decorative xmlns:adec="http://schemas.microsoft.com/office/drawing/2017/decorative" val="1"/>
              </a:ext>
            </a:extLst>
          </p:cNvPr>
          <p:cNvCxnSpPr/>
          <p:nvPr/>
        </p:nvCxnSpPr>
        <p:spPr>
          <a:xfrm flipH="1">
            <a:off x="3786188" y="4843463"/>
            <a:ext cx="2143126" cy="11430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4364832" y="4650582"/>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spTree>
    <p:extLst>
      <p:ext uri="{BB962C8B-B14F-4D97-AF65-F5344CB8AC3E}">
        <p14:creationId xmlns:p14="http://schemas.microsoft.com/office/powerpoint/2010/main" val="67662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 Forms</a:t>
            </a:r>
          </a:p>
        </p:txBody>
      </p:sp>
      <p:sp>
        <p:nvSpPr>
          <p:cNvPr id="3" name="Text Placeholder 2"/>
          <p:cNvSpPr>
            <a:spLocks noGrp="1"/>
          </p:cNvSpPr>
          <p:nvPr>
            <p:ph type="body" idx="1"/>
          </p:nvPr>
        </p:nvSpPr>
        <p:spPr/>
        <p:txBody>
          <a:bodyPr/>
          <a:lstStyle/>
          <a:p>
            <a:r>
              <a:rPr lang="en-US" dirty="0"/>
              <a:t>Crossing the streams</a:t>
            </a:r>
          </a:p>
        </p:txBody>
      </p:sp>
      <p:sp>
        <p:nvSpPr>
          <p:cNvPr id="4" name="Rectangle 3"/>
          <p:cNvSpPr/>
          <p:nvPr/>
        </p:nvSpPr>
        <p:spPr>
          <a:xfrm>
            <a:off x="5048250" y="5339556"/>
            <a:ext cx="7410450"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/3.0/topics/forms/</a:t>
            </a:r>
            <a:r>
              <a:rPr lang="en-US" dirty="0" err="1"/>
              <a:t>modelforms</a:t>
            </a:r>
            <a:r>
              <a:rPr lang="en-US" dirty="0"/>
              <a:t>/</a:t>
            </a:r>
          </a:p>
        </p:txBody>
      </p:sp>
    </p:spTree>
    <p:extLst>
      <p:ext uri="{BB962C8B-B14F-4D97-AF65-F5344CB8AC3E}">
        <p14:creationId xmlns:p14="http://schemas.microsoft.com/office/powerpoint/2010/main" val="2036578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 Structure is similar to Model Structure</a:t>
            </a:r>
          </a:p>
        </p:txBody>
      </p:sp>
      <p:sp>
        <p:nvSpPr>
          <p:cNvPr id="6" name="Rectangle 5"/>
          <p:cNvSpPr/>
          <p:nvPr/>
        </p:nvSpPr>
        <p:spPr>
          <a:xfrm>
            <a:off x="2303253" y="1930379"/>
            <a:ext cx="7726572" cy="1323439"/>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7" name="Rectangle 6"/>
          <p:cNvSpPr/>
          <p:nvPr/>
        </p:nvSpPr>
        <p:spPr>
          <a:xfrm>
            <a:off x="2303252" y="1502817"/>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
        <p:nvSpPr>
          <p:cNvPr id="8" name="Rectangle 7"/>
          <p:cNvSpPr/>
          <p:nvPr/>
        </p:nvSpPr>
        <p:spPr>
          <a:xfrm>
            <a:off x="2303252" y="4154467"/>
            <a:ext cx="7726573" cy="1815882"/>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Cat</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models.Model</a:t>
            </a:r>
            <a:r>
              <a:rPr lang="en-US"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name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max_length</a:t>
            </a:r>
            <a:r>
              <a:rPr lang="mr-IN" sz="1600" dirty="0">
                <a:solidFill>
                  <a:srgbClr val="000000"/>
                </a:solidFill>
                <a:latin typeface="Courier" charset="0"/>
                <a:ea typeface="Courier" charset="0"/>
                <a:cs typeface="Courier" charset="0"/>
              </a:rPr>
              <a:t>=</a:t>
            </a:r>
            <a:r>
              <a:rPr lang="mr-IN" sz="1600" dirty="0">
                <a:solidFill>
                  <a:srgbClr val="B42419"/>
                </a:solidFill>
                <a:latin typeface="Courier" charset="0"/>
                <a:ea typeface="Courier" charset="0"/>
                <a:cs typeface="Courier" charset="0"/>
              </a:rPr>
              <a:t>100</a:t>
            </a:r>
            <a:r>
              <a:rPr lang="mr-IN"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validators=[</a:t>
            </a:r>
            <a:r>
              <a:rPr lang="en-US" sz="1600" dirty="0" err="1">
                <a:solidFill>
                  <a:srgbClr val="000000"/>
                </a:solidFill>
                <a:latin typeface="Courier" charset="0"/>
                <a:ea typeface="Courier" charset="0"/>
                <a:cs typeface="Courier" charset="0"/>
              </a:rPr>
              <a:t>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breed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comments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 blank=</a:t>
            </a:r>
            <a:r>
              <a:rPr lang="en-US" sz="1600" dirty="0">
                <a:solidFill>
                  <a:srgbClr val="2EAEBB"/>
                </a:solidFill>
                <a:latin typeface="Courier" charset="0"/>
                <a:ea typeface="Courier" charset="0"/>
                <a:cs typeface="Courier" charset="0"/>
              </a:rPr>
              <a:t>True</a:t>
            </a:r>
            <a:r>
              <a:rPr lang="en-US" sz="1600" dirty="0">
                <a:solidFill>
                  <a:srgbClr val="000000"/>
                </a:solidFill>
                <a:latin typeface="Courier" charset="0"/>
                <a:ea typeface="Courier" charset="0"/>
                <a:cs typeface="Courier" charset="0"/>
              </a:rPr>
              <a:t>)</a:t>
            </a:r>
          </a:p>
        </p:txBody>
      </p:sp>
      <p:sp>
        <p:nvSpPr>
          <p:cNvPr id="9" name="Rectangle 8"/>
          <p:cNvSpPr/>
          <p:nvPr/>
        </p:nvSpPr>
        <p:spPr>
          <a:xfrm>
            <a:off x="2303252" y="3726905"/>
            <a:ext cx="390683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models.py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32932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303252" y="1930379"/>
            <a:ext cx="7726573" cy="1815882"/>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Cat</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models.Model</a:t>
            </a:r>
            <a:r>
              <a:rPr lang="en-US"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name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max_length</a:t>
            </a:r>
            <a:r>
              <a:rPr lang="mr-IN" sz="1600" dirty="0">
                <a:solidFill>
                  <a:srgbClr val="000000"/>
                </a:solidFill>
                <a:latin typeface="Courier" charset="0"/>
                <a:ea typeface="Courier" charset="0"/>
                <a:cs typeface="Courier" charset="0"/>
              </a:rPr>
              <a:t>=</a:t>
            </a:r>
            <a:r>
              <a:rPr lang="mr-IN" sz="1600" dirty="0">
                <a:solidFill>
                  <a:srgbClr val="B42419"/>
                </a:solidFill>
                <a:latin typeface="Courier" charset="0"/>
                <a:ea typeface="Courier" charset="0"/>
                <a:cs typeface="Courier" charset="0"/>
              </a:rPr>
              <a:t>100</a:t>
            </a:r>
            <a:r>
              <a:rPr lang="mr-IN"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validators=[</a:t>
            </a:r>
            <a:r>
              <a:rPr lang="en-US" sz="1600" dirty="0" err="1">
                <a:solidFill>
                  <a:srgbClr val="000000"/>
                </a:solidFill>
                <a:latin typeface="Courier" charset="0"/>
                <a:ea typeface="Courier" charset="0"/>
                <a:cs typeface="Courier" charset="0"/>
              </a:rPr>
              <a:t>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breed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comments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 blank=</a:t>
            </a:r>
            <a:r>
              <a:rPr lang="en-US" sz="1600" dirty="0">
                <a:solidFill>
                  <a:srgbClr val="2EAEBB"/>
                </a:solidFill>
                <a:latin typeface="Courier" charset="0"/>
                <a:ea typeface="Courier" charset="0"/>
                <a:cs typeface="Courier" charset="0"/>
              </a:rPr>
              <a:t>True</a:t>
            </a:r>
            <a:r>
              <a:rPr lang="en-US" sz="1600" dirty="0">
                <a:solidFill>
                  <a:srgbClr val="000000"/>
                </a:solidFill>
                <a:latin typeface="Courier" charset="0"/>
                <a:ea typeface="Courier" charset="0"/>
                <a:cs typeface="Courier" charset="0"/>
              </a:rPr>
              <a:t>)</a:t>
            </a:r>
          </a:p>
        </p:txBody>
      </p:sp>
      <p:sp>
        <p:nvSpPr>
          <p:cNvPr id="9" name="Rectangle 8"/>
          <p:cNvSpPr/>
          <p:nvPr/>
        </p:nvSpPr>
        <p:spPr>
          <a:xfrm>
            <a:off x="2303252" y="1502817"/>
            <a:ext cx="390683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models.py</a:t>
            </a:r>
            <a:endParaRPr lang="en-US" dirty="0">
              <a:solidFill>
                <a:srgbClr val="FFFF00"/>
              </a:solidFill>
              <a:effectLst/>
              <a:latin typeface="Courier" charset="0"/>
              <a:ea typeface="Courier" charset="0"/>
              <a:cs typeface="Courier" charset="0"/>
            </a:endParaRPr>
          </a:p>
        </p:txBody>
      </p:sp>
      <p:sp>
        <p:nvSpPr>
          <p:cNvPr id="4" name="Title 3"/>
          <p:cNvSpPr>
            <a:spLocks noGrp="1"/>
          </p:cNvSpPr>
          <p:nvPr>
            <p:ph type="title"/>
          </p:nvPr>
        </p:nvSpPr>
        <p:spPr/>
        <p:txBody>
          <a:bodyPr/>
          <a:lstStyle/>
          <a:p>
            <a:r>
              <a:rPr lang="en-US" dirty="0"/>
              <a:t>We can derive a form from a model</a:t>
            </a:r>
          </a:p>
        </p:txBody>
      </p:sp>
      <p:sp>
        <p:nvSpPr>
          <p:cNvPr id="10" name="Rectangle 9"/>
          <p:cNvSpPr/>
          <p:nvPr/>
        </p:nvSpPr>
        <p:spPr>
          <a:xfrm>
            <a:off x="2346805" y="4453666"/>
            <a:ext cx="7726572" cy="1354217"/>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CatForm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ModelForm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Meta</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model</a:t>
            </a:r>
            <a:r>
              <a:rPr lang="mr-IN" sz="1600" dirty="0">
                <a:solidFill>
                  <a:srgbClr val="000000"/>
                </a:solidFill>
                <a:latin typeface="Courier" charset="0"/>
                <a:ea typeface="Courier" charset="0"/>
                <a:cs typeface="Courier" charset="0"/>
              </a:rPr>
              <a:t> = </a:t>
            </a:r>
            <a:r>
              <a:rPr lang="mr-IN" sz="1600" dirty="0" err="1">
                <a:solidFill>
                  <a:srgbClr val="000000"/>
                </a:solidFill>
                <a:latin typeface="Courier" charset="0"/>
                <a:ea typeface="Courier" charset="0"/>
                <a:cs typeface="Courier" charset="0"/>
              </a:rPr>
              <a:t>Cat</a:t>
            </a:r>
            <a:endParaRPr lang="en-US" sz="1600" dirty="0">
              <a:solidFill>
                <a:srgbClr val="000000"/>
              </a:solidFill>
              <a:latin typeface="Courier" charset="0"/>
              <a:ea typeface="Courier" charset="0"/>
              <a:cs typeface="Courier" charset="0"/>
            </a:endParaRPr>
          </a:p>
          <a:p>
            <a:r>
              <a:rPr lang="en-US" sz="1600" dirty="0">
                <a:solidFill>
                  <a:srgbClr val="000000"/>
                </a:solidFill>
                <a:latin typeface="Courier" charset="0"/>
                <a:ea typeface="Courier" charset="0"/>
                <a:cs typeface="Courier" charset="0"/>
              </a:rPr>
              <a:t>        </a:t>
            </a:r>
            <a:r>
              <a:rPr lang="mr-IN" sz="1600" dirty="0">
                <a:solidFill>
                  <a:srgbClr val="400BD9"/>
                </a:solidFill>
                <a:latin typeface="Courier" charset="0"/>
                <a:ea typeface="Courier" charset="0"/>
                <a:cs typeface="Courier" charset="0"/>
              </a:rPr>
              <a:t># </a:t>
            </a:r>
            <a:r>
              <a:rPr lang="mr-IN" sz="1600" dirty="0" err="1">
                <a:solidFill>
                  <a:srgbClr val="400BD9"/>
                </a:solidFill>
                <a:latin typeface="Courier" charset="0"/>
                <a:ea typeface="Courier" charset="0"/>
                <a:cs typeface="Courier" charset="0"/>
              </a:rPr>
              <a:t>fields</a:t>
            </a:r>
            <a:r>
              <a:rPr lang="mr-IN" sz="1600" dirty="0">
                <a:solidFill>
                  <a:srgbClr val="400BD9"/>
                </a:solidFill>
                <a:latin typeface="Courier" charset="0"/>
                <a:ea typeface="Courier" charset="0"/>
                <a:cs typeface="Courier" charset="0"/>
              </a:rPr>
              <a:t> = ['</a:t>
            </a:r>
            <a:r>
              <a:rPr lang="mr-IN" sz="1600" dirty="0" err="1">
                <a:solidFill>
                  <a:srgbClr val="400BD9"/>
                </a:solidFill>
                <a:latin typeface="Courier" charset="0"/>
                <a:ea typeface="Courier" charset="0"/>
                <a:cs typeface="Courier" charset="0"/>
              </a:rPr>
              <a:t>name</a:t>
            </a:r>
            <a:r>
              <a:rPr lang="mr-IN" sz="1600" dirty="0">
                <a:solidFill>
                  <a:srgbClr val="400BD9"/>
                </a:solidFill>
                <a:latin typeface="Courier" charset="0"/>
                <a:ea typeface="Courier" charset="0"/>
                <a:cs typeface="Courier" charset="0"/>
              </a:rPr>
              <a:t>', '</a:t>
            </a:r>
            <a:r>
              <a:rPr lang="mr-IN" sz="1600" dirty="0" err="1">
                <a:solidFill>
                  <a:srgbClr val="400BD9"/>
                </a:solidFill>
                <a:latin typeface="Courier" charset="0"/>
                <a:ea typeface="Courier" charset="0"/>
                <a:cs typeface="Courier" charset="0"/>
              </a:rPr>
              <a:t>breed</a:t>
            </a:r>
            <a:r>
              <a:rPr lang="mr-IN" sz="1600" dirty="0">
                <a:solidFill>
                  <a:srgbClr val="400BD9"/>
                </a:solidFill>
                <a:latin typeface="Courier" charset="0"/>
                <a:ea typeface="Courier" charset="0"/>
                <a:cs typeface="Courier" charset="0"/>
              </a:rPr>
              <a:t>', '</a:t>
            </a:r>
            <a:r>
              <a:rPr lang="mr-IN" sz="1600" dirty="0" err="1">
                <a:solidFill>
                  <a:srgbClr val="400BD9"/>
                </a:solidFill>
                <a:latin typeface="Courier" charset="0"/>
                <a:ea typeface="Courier" charset="0"/>
                <a:cs typeface="Courier" charset="0"/>
              </a:rPr>
              <a:t>comments</a:t>
            </a:r>
            <a:r>
              <a:rPr lang="mr-IN" sz="1600" dirty="0">
                <a:solidFill>
                  <a:srgbClr val="400BD9"/>
                </a:solidFill>
                <a:latin typeface="Courier" charset="0"/>
                <a:ea typeface="Courier" charset="0"/>
                <a:cs typeface="Courier" charset="0"/>
              </a:rPr>
              <a:t>']</a:t>
            </a:r>
            <a:r>
              <a:rPr lang="mr-IN" sz="1600" dirty="0">
                <a:solidFill>
                  <a:srgbClr val="000000"/>
                </a:solidFill>
                <a:latin typeface="Courier" charset="0"/>
                <a:ea typeface="Courier" charset="0"/>
                <a:cs typeface="Courier" charset="0"/>
              </a:rPr>
              <a:t> </a:t>
            </a:r>
            <a:endParaRPr lang="en-US" sz="1600" dirty="0">
              <a:solidFill>
                <a:srgbClr val="000000"/>
              </a:solidFill>
              <a:latin typeface="Courier" charset="0"/>
              <a:ea typeface="Courier" charset="0"/>
              <a:cs typeface="Courier" charset="0"/>
            </a:endParaRPr>
          </a:p>
          <a:p>
            <a:r>
              <a:rPr lang="mr-IN" sz="1600" dirty="0">
                <a:solidFill>
                  <a:srgbClr val="000000"/>
                </a:solidFill>
                <a:latin typeface="Courier" charset="0"/>
                <a:ea typeface="Courier" charset="0"/>
                <a:cs typeface="Courier" charset="0"/>
              </a:rPr>
              <a:t>       </a:t>
            </a:r>
            <a:r>
              <a:rPr lang="en-US"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fields</a:t>
            </a:r>
            <a:r>
              <a:rPr lang="mr-IN" sz="1600" dirty="0">
                <a:solidFill>
                  <a:srgbClr val="000000"/>
                </a:solidFill>
                <a:latin typeface="Courier" charset="0"/>
                <a:ea typeface="Courier" charset="0"/>
                <a:cs typeface="Courier" charset="0"/>
              </a:rPr>
              <a:t> = </a:t>
            </a:r>
            <a:r>
              <a:rPr lang="mr-IN" sz="1600" dirty="0">
                <a:solidFill>
                  <a:srgbClr val="B42419"/>
                </a:solidFill>
                <a:latin typeface="Courier" charset="0"/>
                <a:ea typeface="Courier" charset="0"/>
                <a:cs typeface="Courier" charset="0"/>
              </a:rPr>
              <a:t>'__</a:t>
            </a:r>
            <a:r>
              <a:rPr lang="mr-IN" sz="1600" dirty="0" err="1">
                <a:solidFill>
                  <a:srgbClr val="B42419"/>
                </a:solidFill>
                <a:latin typeface="Courier" charset="0"/>
                <a:ea typeface="Courier" charset="0"/>
                <a:cs typeface="Courier" charset="0"/>
              </a:rPr>
              <a:t>all</a:t>
            </a:r>
            <a:r>
              <a:rPr lang="mr-IN" sz="1600" dirty="0">
                <a:solidFill>
                  <a:srgbClr val="B42419"/>
                </a:solidFill>
                <a:latin typeface="Courier" charset="0"/>
                <a:ea typeface="Courier" charset="0"/>
                <a:cs typeface="Courier" charset="0"/>
              </a:rPr>
              <a:t>__'</a:t>
            </a:r>
            <a:endParaRPr lang="en-US" sz="1600" dirty="0">
              <a:solidFill>
                <a:srgbClr val="000000"/>
              </a:solidFill>
              <a:latin typeface="Courier" charset="0"/>
              <a:ea typeface="Courier" charset="0"/>
              <a:cs typeface="Courier" charset="0"/>
            </a:endParaRPr>
          </a:p>
        </p:txBody>
      </p:sp>
      <p:sp>
        <p:nvSpPr>
          <p:cNvPr id="11" name="Rectangle 10"/>
          <p:cNvSpPr/>
          <p:nvPr/>
        </p:nvSpPr>
        <p:spPr>
          <a:xfrm>
            <a:off x="2346804" y="4026104"/>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1585581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9C716BD-2D36-9945-A096-91E0B78A4B4F}"/>
              </a:ext>
            </a:extLst>
          </p:cNvPr>
          <p:cNvSpPr>
            <a:spLocks noGrp="1"/>
          </p:cNvSpPr>
          <p:nvPr>
            <p:ph type="title" idx="4294967295"/>
          </p:nvPr>
        </p:nvSpPr>
        <p:spPr/>
        <p:txBody>
          <a:bodyPr/>
          <a:lstStyle/>
          <a:p>
            <a:r>
              <a:rPr lang="en-US" altLang="zh-CN" dirty="0"/>
              <a:t>Model</a:t>
            </a:r>
            <a:endParaRPr lang="en-US" dirty="0"/>
          </a:p>
        </p:txBody>
      </p:sp>
      <p:sp>
        <p:nvSpPr>
          <p:cNvPr id="4" name="TextBox 3"/>
          <p:cNvSpPr txBox="1"/>
          <p:nvPr/>
        </p:nvSpPr>
        <p:spPr>
          <a:xfrm>
            <a:off x="1971676" y="1343023"/>
            <a:ext cx="8133958" cy="4524315"/>
          </a:xfrm>
          <a:prstGeom prst="rect">
            <a:avLst/>
          </a:prstGeom>
          <a:solidFill>
            <a:schemeClr val="tx1"/>
          </a:solidFill>
        </p:spPr>
        <p:txBody>
          <a:bodyPr wrap="none" rtlCol="0">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CatCreate</a:t>
            </a:r>
            <a:r>
              <a:rPr lang="en-US" dirty="0">
                <a:solidFill>
                  <a:srgbClr val="000000"/>
                </a:solidFill>
                <a:latin typeface="Courier" charset="0"/>
                <a:ea typeface="Courier" charset="0"/>
                <a:cs typeface="Courier" charset="0"/>
              </a:rPr>
              <a:t>(View):</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CatForm</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post</a:t>
            </a:r>
            <a:r>
              <a:rPr lang="en-US" dirty="0">
                <a:solidFill>
                  <a:srgbClr val="000000"/>
                </a:solidFill>
                <a:latin typeface="Courier" charset="0"/>
                <a:ea typeface="Courier" charset="0"/>
                <a:cs typeface="Courier" charset="0"/>
              </a:rPr>
              <a:t>(self, request)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CatForm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request.POST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if</a:t>
            </a:r>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not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form.is_valid</a:t>
            </a:r>
            <a:r>
              <a:rPr lang="en-US"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400BD9"/>
                </a:solidFill>
                <a:latin typeface="Courier" charset="0"/>
                <a:ea typeface="Courier" charset="0"/>
                <a:cs typeface="Courier" charset="0"/>
              </a:rPr>
              <a:t># Save the form and get a model object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en-US" dirty="0">
                <a:solidFill>
                  <a:srgbClr val="000000"/>
                </a:solidFill>
                <a:latin typeface="Courier" charset="0"/>
                <a:ea typeface="Courier" charset="0"/>
                <a:cs typeface="Courier" charset="0"/>
              </a:rPr>
              <a:t>new</a:t>
            </a:r>
            <a:r>
              <a:rPr lang="mr-IN" dirty="0" err="1">
                <a:solidFill>
                  <a:srgbClr val="000000"/>
                </a:solidFill>
                <a:latin typeface="Courier" charset="0"/>
                <a:ea typeface="Courier" charset="0"/>
                <a:cs typeface="Courier" charset="0"/>
              </a:rPr>
              <a:t>cat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form.save</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x</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reverse</a:t>
            </a:r>
            <a:r>
              <a:rPr lang="mr-IN" dirty="0">
                <a:solidFill>
                  <a:srgbClr val="000000"/>
                </a:solidFill>
                <a:latin typeface="Courier" charset="0"/>
                <a:ea typeface="Courier" charset="0"/>
                <a:cs typeface="Courier" charset="0"/>
              </a:rPr>
              <a:t>(</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form:main</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2EAEBB"/>
                </a:solidFill>
                <a:latin typeface="Courier" charset="0"/>
                <a:ea typeface="Courier" charset="0"/>
                <a:cs typeface="Courier" charset="0"/>
              </a:rPr>
              <a:t>str</a:t>
            </a:r>
            <a:r>
              <a:rPr lang="mr-IN" dirty="0">
                <a:solidFill>
                  <a:srgbClr val="000000"/>
                </a:solidFill>
                <a:latin typeface="Courier" charset="0"/>
                <a:ea typeface="Courier" charset="0"/>
                <a:cs typeface="Courier" charset="0"/>
              </a:rPr>
              <a:t>(</a:t>
            </a:r>
            <a:r>
              <a:rPr lang="en-US" dirty="0">
                <a:solidFill>
                  <a:srgbClr val="000000"/>
                </a:solidFill>
                <a:latin typeface="Courier" charset="0"/>
                <a:ea typeface="Courier" charset="0"/>
                <a:cs typeface="Courier" charset="0"/>
              </a:rPr>
              <a:t>new</a:t>
            </a:r>
            <a:r>
              <a:rPr lang="mr-IN" dirty="0" err="1">
                <a:solidFill>
                  <a:srgbClr val="000000"/>
                </a:solidFill>
                <a:latin typeface="Courier" charset="0"/>
                <a:ea typeface="Courier" charset="0"/>
                <a:cs typeface="Courier" charset="0"/>
              </a:rPr>
              <a:t>cat.id</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redirect(x)</a:t>
            </a:r>
            <a:endParaRPr lang="en-US" dirty="0">
              <a:latin typeface="Courier" charset="0"/>
              <a:ea typeface="Courier" charset="0"/>
              <a:cs typeface="Courier" charset="0"/>
            </a:endParaRPr>
          </a:p>
        </p:txBody>
      </p:sp>
      <p:sp>
        <p:nvSpPr>
          <p:cNvPr id="5" name="Rectangle 4"/>
          <p:cNvSpPr/>
          <p:nvPr/>
        </p:nvSpPr>
        <p:spPr>
          <a:xfrm>
            <a:off x="1971676" y="811417"/>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1324626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224CB0A1-C38D-4E4E-9696-51D0C91BE335}"/>
              </a:ext>
            </a:extLst>
          </p:cNvPr>
          <p:cNvSpPr>
            <a:spLocks noGrp="1"/>
          </p:cNvSpPr>
          <p:nvPr>
            <p:ph type="title" idx="4294967295"/>
          </p:nvPr>
        </p:nvSpPr>
        <p:spPr/>
        <p:txBody>
          <a:bodyPr/>
          <a:lstStyle/>
          <a:p>
            <a:r>
              <a:rPr lang="en-US" altLang="zh-CN" dirty="0"/>
              <a:t>Model</a:t>
            </a:r>
            <a:endParaRPr lang="en-US" dirty="0"/>
          </a:p>
        </p:txBody>
      </p:sp>
      <p:sp>
        <p:nvSpPr>
          <p:cNvPr id="4" name="TextBox 3"/>
          <p:cNvSpPr txBox="1"/>
          <p:nvPr/>
        </p:nvSpPr>
        <p:spPr>
          <a:xfrm>
            <a:off x="1971676" y="1343023"/>
            <a:ext cx="8133958" cy="4801314"/>
          </a:xfrm>
          <a:prstGeom prst="rect">
            <a:avLst/>
          </a:prstGeom>
          <a:solidFill>
            <a:schemeClr val="tx1"/>
          </a:solidFill>
        </p:spPr>
        <p:txBody>
          <a:bodyPr wrap="none" rtlCol="0">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CatUpdate</a:t>
            </a:r>
            <a:r>
              <a:rPr lang="en-US" dirty="0">
                <a:solidFill>
                  <a:srgbClr val="000000"/>
                </a:solidFill>
                <a:latin typeface="Courier" charset="0"/>
                <a:ea typeface="Courier" charset="0"/>
                <a:cs typeface="Courier" charset="0"/>
              </a:rPr>
              <a:t>(View):</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 = get_object_or_404(Cat,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CatForm</a:t>
            </a:r>
            <a:r>
              <a:rPr lang="en-US" dirty="0">
                <a:solidFill>
                  <a:srgbClr val="000000"/>
                </a:solidFill>
                <a:latin typeface="Courier" charset="0"/>
                <a:ea typeface="Courier" charset="0"/>
                <a:cs typeface="Courier" charset="0"/>
              </a:rPr>
              <a:t>(instance=</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post</a:t>
            </a:r>
            <a:r>
              <a:rPr lang="en-US" dirty="0">
                <a:solidFill>
                  <a:srgbClr val="000000"/>
                </a:solidFill>
                <a:latin typeface="Courier" charset="0"/>
                <a:ea typeface="Courier" charset="0"/>
                <a:cs typeface="Courier" charset="0"/>
              </a:rPr>
              <a:t>(self, request,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 = get_object_or_404(Cat,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CatForm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request.POST</a:t>
            </a:r>
            <a:r>
              <a:rPr lang="en-US" dirty="0">
                <a:solidFill>
                  <a:srgbClr val="000000"/>
                </a:solidFill>
                <a:latin typeface="Courier" charset="0"/>
                <a:ea typeface="Courier" charset="0"/>
                <a:cs typeface="Courier" charset="0"/>
              </a:rPr>
              <a:t>, instance=</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if</a:t>
            </a:r>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not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form.is_valid</a:t>
            </a:r>
            <a:r>
              <a:rPr lang="en-US"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editcat</a:t>
            </a:r>
            <a:r>
              <a:rPr lang="en-US" dirty="0">
                <a:solidFill>
                  <a:srgbClr val="000000"/>
                </a:solidFill>
                <a:latin typeface="Courier" charset="0"/>
                <a:ea typeface="Courier" charset="0"/>
                <a:cs typeface="Courier" charset="0"/>
              </a:rPr>
              <a:t> </a:t>
            </a:r>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form.save</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x</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reverse</a:t>
            </a:r>
            <a:r>
              <a:rPr lang="mr-IN" dirty="0">
                <a:solidFill>
                  <a:srgbClr val="000000"/>
                </a:solidFill>
                <a:latin typeface="Courier" charset="0"/>
                <a:ea typeface="Courier" charset="0"/>
                <a:cs typeface="Courier" charset="0"/>
              </a:rPr>
              <a:t>(</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form:main</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redirect(x)</a:t>
            </a:r>
            <a:endParaRPr lang="en-US" dirty="0">
              <a:latin typeface="Courier" charset="0"/>
              <a:ea typeface="Courier" charset="0"/>
              <a:cs typeface="Courier" charset="0"/>
            </a:endParaRPr>
          </a:p>
        </p:txBody>
      </p:sp>
      <p:sp>
        <p:nvSpPr>
          <p:cNvPr id="5" name="Rectangle 4"/>
          <p:cNvSpPr/>
          <p:nvPr/>
        </p:nvSpPr>
        <p:spPr>
          <a:xfrm>
            <a:off x="1971676" y="811417"/>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924848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pPr eaLnBrk="1" hangingPunct="1">
              <a:defRPr/>
            </a:pPr>
            <a:r>
              <a:rPr lang="en-US" altLang="x-none" dirty="0">
                <a:solidFill>
                  <a:srgbClr val="FFFF00"/>
                </a:solidFill>
              </a:rPr>
              <a:t>Summary</a:t>
            </a:r>
          </a:p>
        </p:txBody>
      </p:sp>
      <p:sp>
        <p:nvSpPr>
          <p:cNvPr id="27650" name="Rectangle 2"/>
          <p:cNvSpPr>
            <a:spLocks noGrp="1" noChangeArrowheads="1"/>
          </p:cNvSpPr>
          <p:nvPr>
            <p:ph type="body" idx="1"/>
          </p:nvPr>
        </p:nvSpPr>
        <p:spPr/>
        <p:txBody>
          <a:bodyPr/>
          <a:lstStyle/>
          <a:p>
            <a:pPr marL="385365">
              <a:defRPr/>
            </a:pPr>
            <a:r>
              <a:rPr lang="en-US" altLang="x-none" dirty="0"/>
              <a:t>Django forms</a:t>
            </a:r>
          </a:p>
          <a:p>
            <a:pPr marL="385365">
              <a:defRPr/>
            </a:pPr>
            <a:r>
              <a:rPr lang="en-US" altLang="x-none" dirty="0"/>
              <a:t>Form Validation</a:t>
            </a:r>
          </a:p>
          <a:p>
            <a:pPr marL="385365">
              <a:defRPr/>
            </a:pPr>
            <a:r>
              <a:rPr lang="en-US" altLang="x-none"/>
              <a:t>Models and Form</a:t>
            </a:r>
            <a:endParaRPr lang="en-US" altLang="x-none" dirty="0"/>
          </a:p>
        </p:txBody>
      </p:sp>
    </p:spTree>
    <p:extLst>
      <p:ext uri="{BB962C8B-B14F-4D97-AF65-F5344CB8AC3E}">
        <p14:creationId xmlns:p14="http://schemas.microsoft.com/office/powerpoint/2010/main" val="188513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94CA754-F830-6146-A287-294701BF015D}"/>
              </a:ext>
            </a:extLst>
          </p:cNvPr>
          <p:cNvSpPr>
            <a:spLocks noGrp="1"/>
          </p:cNvSpPr>
          <p:nvPr>
            <p:ph type="ctrTitle"/>
          </p:nvPr>
        </p:nvSpPr>
        <p:spPr/>
        <p:txBody>
          <a:bodyPr/>
          <a:lstStyle/>
          <a:p>
            <a:r>
              <a:rPr lang="en-US" altLang="zh-CN" dirty="0"/>
              <a:t>Forms</a:t>
            </a:r>
            <a:r>
              <a:rPr lang="zh-CN" altLang="en-US" dirty="0"/>
              <a:t> </a:t>
            </a:r>
            <a:r>
              <a:rPr lang="en-US" altLang="zh-CN" dirty="0"/>
              <a:t>in</a:t>
            </a:r>
            <a:r>
              <a:rPr lang="zh-CN" altLang="en-US" dirty="0"/>
              <a:t> </a:t>
            </a:r>
            <a:r>
              <a:rPr lang="en-US" altLang="zh-CN" dirty="0"/>
              <a:t>Django</a:t>
            </a:r>
            <a:endParaRPr lang="en-US" dirty="0"/>
          </a:p>
        </p:txBody>
      </p:sp>
      <p:sp>
        <p:nvSpPr>
          <p:cNvPr id="5" name="Rectangle 4"/>
          <p:cNvSpPr/>
          <p:nvPr/>
        </p:nvSpPr>
        <p:spPr>
          <a:xfrm>
            <a:off x="4733342" y="278098"/>
            <a:ext cx="7215642"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Linux</a:t>
            </a:r>
          </a:p>
        </p:txBody>
      </p:sp>
      <p:sp>
        <p:nvSpPr>
          <p:cNvPr id="4" name="Rectangle 3"/>
          <p:cNvSpPr/>
          <p:nvPr/>
        </p:nvSpPr>
        <p:spPr>
          <a:xfrm>
            <a:off x="873960" y="278098"/>
            <a:ext cx="2465935"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Browser</a:t>
            </a:r>
          </a:p>
        </p:txBody>
      </p:sp>
      <p:sp>
        <p:nvSpPr>
          <p:cNvPr id="6" name="Rectangle 5"/>
          <p:cNvSpPr/>
          <p:nvPr/>
        </p:nvSpPr>
        <p:spPr>
          <a:xfrm>
            <a:off x="5987216" y="870579"/>
            <a:ext cx="5702276" cy="5548575"/>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Django</a:t>
            </a:r>
          </a:p>
        </p:txBody>
      </p:sp>
      <p:sp>
        <p:nvSpPr>
          <p:cNvPr id="7" name="TextBox 6"/>
          <p:cNvSpPr txBox="1"/>
          <p:nvPr/>
        </p:nvSpPr>
        <p:spPr>
          <a:xfrm>
            <a:off x="5987216" y="404858"/>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9" name="Rounded Rectangle 8"/>
          <p:cNvSpPr/>
          <p:nvPr/>
        </p:nvSpPr>
        <p:spPr>
          <a:xfrm>
            <a:off x="6347167" y="1101696"/>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tx1"/>
                </a:solidFill>
              </a:rPr>
              <a:t>Routing</a:t>
            </a:r>
          </a:p>
        </p:txBody>
      </p:sp>
      <p:sp>
        <p:nvSpPr>
          <p:cNvPr id="10" name="Rounded Rectangle 9"/>
          <p:cNvSpPr/>
          <p:nvPr/>
        </p:nvSpPr>
        <p:spPr>
          <a:xfrm>
            <a:off x="6347167" y="2675805"/>
            <a:ext cx="1086678" cy="1033669"/>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Views</a:t>
            </a:r>
          </a:p>
        </p:txBody>
      </p:sp>
      <p:sp>
        <p:nvSpPr>
          <p:cNvPr id="11" name="Can 10"/>
          <p:cNvSpPr/>
          <p:nvPr/>
        </p:nvSpPr>
        <p:spPr>
          <a:xfrm>
            <a:off x="9813128" y="4173528"/>
            <a:ext cx="1577009" cy="646266"/>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3" name="Rounded Rectangle 12"/>
          <p:cNvSpPr/>
          <p:nvPr/>
        </p:nvSpPr>
        <p:spPr>
          <a:xfrm>
            <a:off x="10090027" y="2904193"/>
            <a:ext cx="1367113"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Templates</a:t>
            </a:r>
            <a:endParaRPr lang="en-US" dirty="0"/>
          </a:p>
        </p:txBody>
      </p:sp>
      <p:sp>
        <p:nvSpPr>
          <p:cNvPr id="16" name="Rounded Rectangle 15"/>
          <p:cNvSpPr/>
          <p:nvPr/>
        </p:nvSpPr>
        <p:spPr>
          <a:xfrm>
            <a:off x="7933975"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21" name="Straight Arrow Connector 20">
            <a:extLst>
              <a:ext uri="{C183D7F6-B498-43B3-948B-1728B52AA6E4}">
                <adec:decorative xmlns:adec="http://schemas.microsoft.com/office/drawing/2017/decorative" val="1"/>
              </a:ext>
            </a:extLst>
          </p:cNvPr>
          <p:cNvCxnSpPr/>
          <p:nvPr/>
        </p:nvCxnSpPr>
        <p:spPr>
          <a:xfrm flipH="1">
            <a:off x="7208365" y="589414"/>
            <a:ext cx="725611" cy="1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99929"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N</a:t>
            </a:r>
          </a:p>
          <a:p>
            <a:pPr algn="ctr"/>
            <a:r>
              <a:rPr lang="en-US" dirty="0"/>
              <a:t>G</a:t>
            </a:r>
          </a:p>
          <a:p>
            <a:pPr algn="ctr"/>
            <a:r>
              <a:rPr lang="en-US" dirty="0"/>
              <a:t>I</a:t>
            </a:r>
          </a:p>
          <a:p>
            <a:pPr algn="ctr"/>
            <a:r>
              <a:rPr lang="en-US" dirty="0"/>
              <a:t>N</a:t>
            </a:r>
            <a:br>
              <a:rPr lang="en-US" dirty="0"/>
            </a:br>
            <a:r>
              <a:rPr lang="en-US" dirty="0"/>
              <a:t>X</a:t>
            </a:r>
          </a:p>
          <a:p>
            <a:pPr algn="ctr"/>
            <a:endParaRPr lang="en-US" dirty="0"/>
          </a:p>
        </p:txBody>
      </p:sp>
      <p:cxnSp>
        <p:nvCxnSpPr>
          <p:cNvPr id="28" name="Straight Arrow Connector 27">
            <a:extLst>
              <a:ext uri="{C183D7F6-B498-43B3-948B-1728B52AA6E4}">
                <adec:decorative xmlns:adec="http://schemas.microsoft.com/office/drawing/2017/decorative" val="1"/>
              </a:ext>
            </a:extLst>
          </p:cNvPr>
          <p:cNvCxnSpPr>
            <a:stCxn id="15" idx="1"/>
            <a:endCxn id="9" idx="3"/>
          </p:cNvCxnSpPr>
          <p:nvPr/>
        </p:nvCxnSpPr>
        <p:spPr>
          <a:xfrm flipH="1">
            <a:off x="7433845" y="1610800"/>
            <a:ext cx="1404867" cy="7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C183D7F6-B498-43B3-948B-1728B52AA6E4}">
                <adec:decorative xmlns:adec="http://schemas.microsoft.com/office/drawing/2017/decorative" val="1"/>
              </a:ext>
            </a:extLst>
          </p:cNvPr>
          <p:cNvCxnSpPr>
            <a:stCxn id="24" idx="1"/>
            <a:endCxn id="10" idx="3"/>
          </p:cNvCxnSpPr>
          <p:nvPr/>
        </p:nvCxnSpPr>
        <p:spPr>
          <a:xfrm flipH="1">
            <a:off x="7433845" y="2574964"/>
            <a:ext cx="1025979" cy="61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C183D7F6-B498-43B3-948B-1728B52AA6E4}">
                <adec:decorative xmlns:adec="http://schemas.microsoft.com/office/drawing/2017/decorative" val="1"/>
              </a:ext>
            </a:extLst>
          </p:cNvPr>
          <p:cNvCxnSpPr>
            <a:stCxn id="13" idx="1"/>
            <a:endCxn id="10" idx="3"/>
          </p:cNvCxnSpPr>
          <p:nvPr/>
        </p:nvCxnSpPr>
        <p:spPr>
          <a:xfrm flipH="1">
            <a:off x="7433845" y="3162611"/>
            <a:ext cx="2656182" cy="300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C183D7F6-B498-43B3-948B-1728B52AA6E4}">
                <adec:decorative xmlns:adec="http://schemas.microsoft.com/office/drawing/2017/decorative" val="1"/>
              </a:ext>
            </a:extLst>
          </p:cNvPr>
          <p:cNvCxnSpPr>
            <a:stCxn id="14" idx="1"/>
            <a:endCxn id="10" idx="3"/>
          </p:cNvCxnSpPr>
          <p:nvPr/>
        </p:nvCxnSpPr>
        <p:spPr>
          <a:xfrm flipH="1" flipV="1">
            <a:off x="7433845" y="3192640"/>
            <a:ext cx="1025979" cy="5233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C183D7F6-B498-43B3-948B-1728B52AA6E4}">
                <adec:decorative xmlns:adec="http://schemas.microsoft.com/office/drawing/2017/decorative" val="1"/>
              </a:ext>
            </a:extLst>
          </p:cNvPr>
          <p:cNvCxnSpPr>
            <a:stCxn id="11" idx="2"/>
            <a:endCxn id="49" idx="3"/>
          </p:cNvCxnSpPr>
          <p:nvPr/>
        </p:nvCxnSpPr>
        <p:spPr>
          <a:xfrm flipH="1">
            <a:off x="9207965" y="4496661"/>
            <a:ext cx="605163" cy="435308"/>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838712" y="1385733"/>
            <a:ext cx="1439996"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24" name="Rounded Rectangle 23"/>
          <p:cNvSpPr/>
          <p:nvPr/>
        </p:nvSpPr>
        <p:spPr>
          <a:xfrm>
            <a:off x="8459824" y="2316546"/>
            <a:ext cx="130884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14" name="Rounded Rectangle 13"/>
          <p:cNvSpPr/>
          <p:nvPr/>
        </p:nvSpPr>
        <p:spPr>
          <a:xfrm>
            <a:off x="8459824" y="3465107"/>
            <a:ext cx="1355820"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forms.py</a:t>
            </a:r>
            <a:endParaRPr lang="en-US" dirty="0"/>
          </a:p>
        </p:txBody>
      </p:sp>
      <p:sp>
        <p:nvSpPr>
          <p:cNvPr id="49" name="Rounded Rectangle 48"/>
          <p:cNvSpPr/>
          <p:nvPr/>
        </p:nvSpPr>
        <p:spPr>
          <a:xfrm>
            <a:off x="8121287" y="4415134"/>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Models</a:t>
            </a:r>
          </a:p>
        </p:txBody>
      </p:sp>
      <p:cxnSp>
        <p:nvCxnSpPr>
          <p:cNvPr id="56" name="Straight Arrow Connector 55">
            <a:extLst>
              <a:ext uri="{C183D7F6-B498-43B3-948B-1728B52AA6E4}">
                <adec:decorative xmlns:adec="http://schemas.microsoft.com/office/drawing/2017/decorative" val="1"/>
              </a:ext>
            </a:extLst>
          </p:cNvPr>
          <p:cNvCxnSpPr>
            <a:stCxn id="76" idx="1"/>
            <a:endCxn id="49" idx="3"/>
          </p:cNvCxnSpPr>
          <p:nvPr/>
        </p:nvCxnSpPr>
        <p:spPr>
          <a:xfrm flipH="1" flipV="1">
            <a:off x="9207965" y="4931969"/>
            <a:ext cx="682363" cy="5168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C183D7F6-B498-43B3-948B-1728B52AA6E4}">
                <adec:decorative xmlns:adec="http://schemas.microsoft.com/office/drawing/2017/decorative" val="1"/>
              </a:ext>
            </a:extLst>
          </p:cNvPr>
          <p:cNvCxnSpPr>
            <a:endCxn id="10" idx="0"/>
          </p:cNvCxnSpPr>
          <p:nvPr/>
        </p:nvCxnSpPr>
        <p:spPr>
          <a:xfrm>
            <a:off x="6890506" y="2135365"/>
            <a:ext cx="0"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C183D7F6-B498-43B3-948B-1728B52AA6E4}">
                <adec:decorative xmlns:adec="http://schemas.microsoft.com/office/drawing/2017/decorative" val="1"/>
              </a:ext>
            </a:extLst>
          </p:cNvPr>
          <p:cNvCxnSpPr>
            <a:stCxn id="49" idx="0"/>
            <a:endCxn id="10" idx="2"/>
          </p:cNvCxnSpPr>
          <p:nvPr/>
        </p:nvCxnSpPr>
        <p:spPr>
          <a:xfrm flipH="1" flipV="1">
            <a:off x="6890506" y="3709474"/>
            <a:ext cx="1774120" cy="70566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a:extLst>
              <a:ext uri="{C183D7F6-B498-43B3-948B-1728B52AA6E4}">
                <adec:decorative xmlns:adec="http://schemas.microsoft.com/office/drawing/2017/decorative" val="1"/>
              </a:ext>
            </a:extLst>
          </p:cNvPr>
          <p:cNvSpPr/>
          <p:nvPr/>
        </p:nvSpPr>
        <p:spPr>
          <a:xfrm>
            <a:off x="3585593" y="2064215"/>
            <a:ext cx="934720" cy="653442"/>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9890328" y="5197960"/>
            <a:ext cx="1357391"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models.py</a:t>
            </a:r>
            <a:endParaRPr lang="en-US" dirty="0"/>
          </a:p>
        </p:txBody>
      </p:sp>
      <p:sp>
        <p:nvSpPr>
          <p:cNvPr id="77" name="Rectangle 76"/>
          <p:cNvSpPr/>
          <p:nvPr/>
        </p:nvSpPr>
        <p:spPr>
          <a:xfrm>
            <a:off x="1078762"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a:p>
            <a:pPr algn="ctr"/>
            <a:r>
              <a:rPr lang="en-US" dirty="0"/>
              <a:t>O</a:t>
            </a:r>
          </a:p>
          <a:p>
            <a:pPr algn="ctr"/>
            <a:r>
              <a:rPr lang="en-US" dirty="0"/>
              <a:t>M</a:t>
            </a:r>
          </a:p>
        </p:txBody>
      </p:sp>
      <p:sp>
        <p:nvSpPr>
          <p:cNvPr id="78" name="Rounded Rectangle 77"/>
          <p:cNvSpPr/>
          <p:nvPr/>
        </p:nvSpPr>
        <p:spPr>
          <a:xfrm>
            <a:off x="2088487" y="2703730"/>
            <a:ext cx="1230519" cy="947790"/>
          </a:xfrm>
          <a:prstGeom prst="round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Parse</a:t>
            </a:r>
          </a:p>
          <a:p>
            <a:pPr algn="ctr"/>
            <a:r>
              <a:rPr lang="en-US" dirty="0">
                <a:solidFill>
                  <a:schemeClr val="tx1"/>
                </a:solidFill>
              </a:rPr>
              <a:t>Response</a:t>
            </a:r>
          </a:p>
        </p:txBody>
      </p:sp>
      <p:sp>
        <p:nvSpPr>
          <p:cNvPr id="79" name="Rectangle 78"/>
          <p:cNvSpPr/>
          <p:nvPr/>
        </p:nvSpPr>
        <p:spPr>
          <a:xfrm>
            <a:off x="1908003" y="4073744"/>
            <a:ext cx="1419280" cy="2345410"/>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err="1"/>
              <a:t>Javascript</a:t>
            </a:r>
            <a:endParaRPr lang="en-US" dirty="0"/>
          </a:p>
        </p:txBody>
      </p:sp>
      <p:pic>
        <p:nvPicPr>
          <p:cNvPr id="81" name="Picture 80">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497" y="2609953"/>
            <a:ext cx="1473755" cy="1105316"/>
          </a:xfrm>
          <a:prstGeom prst="rect">
            <a:avLst/>
          </a:prstGeom>
        </p:spPr>
      </p:pic>
      <p:sp>
        <p:nvSpPr>
          <p:cNvPr id="41" name="Rounded Rectangle 40"/>
          <p:cNvSpPr/>
          <p:nvPr/>
        </p:nvSpPr>
        <p:spPr>
          <a:xfrm>
            <a:off x="8102028" y="5683135"/>
            <a:ext cx="1319815"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admin.py</a:t>
            </a:r>
            <a:endParaRPr lang="en-US" dirty="0"/>
          </a:p>
        </p:txBody>
      </p:sp>
      <p:sp>
        <p:nvSpPr>
          <p:cNvPr id="39" name="Rounded Rectangle 38"/>
          <p:cNvSpPr/>
          <p:nvPr/>
        </p:nvSpPr>
        <p:spPr>
          <a:xfrm>
            <a:off x="6396262" y="4400416"/>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Shell</a:t>
            </a:r>
          </a:p>
        </p:txBody>
      </p:sp>
      <p:cxnSp>
        <p:nvCxnSpPr>
          <p:cNvPr id="43" name="Straight Arrow Connector 42">
            <a:extLst>
              <a:ext uri="{C183D7F6-B498-43B3-948B-1728B52AA6E4}">
                <adec:decorative xmlns:adec="http://schemas.microsoft.com/office/drawing/2017/decorative" val="1"/>
              </a:ext>
            </a:extLst>
          </p:cNvPr>
          <p:cNvCxnSpPr>
            <a:endCxn id="9" idx="1"/>
          </p:cNvCxnSpPr>
          <p:nvPr/>
        </p:nvCxnSpPr>
        <p:spPr>
          <a:xfrm>
            <a:off x="1337179" y="1543199"/>
            <a:ext cx="5009988" cy="7533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C183D7F6-B498-43B3-948B-1728B52AA6E4}">
                <adec:decorative xmlns:adec="http://schemas.microsoft.com/office/drawing/2017/decorative" val="1"/>
              </a:ext>
            </a:extLst>
          </p:cNvPr>
          <p:cNvCxnSpPr>
            <a:stCxn id="10" idx="1"/>
            <a:endCxn id="78" idx="3"/>
          </p:cNvCxnSpPr>
          <p:nvPr/>
        </p:nvCxnSpPr>
        <p:spPr>
          <a:xfrm flipH="1" flipV="1">
            <a:off x="3319006" y="3177625"/>
            <a:ext cx="3028161" cy="1501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C183D7F6-B498-43B3-948B-1728B52AA6E4}">
                <adec:decorative xmlns:adec="http://schemas.microsoft.com/office/drawing/2017/decorative" val="1"/>
              </a:ext>
            </a:extLst>
          </p:cNvPr>
          <p:cNvCxnSpPr>
            <a:stCxn id="78" idx="1"/>
            <a:endCxn id="77" idx="3"/>
          </p:cNvCxnSpPr>
          <p:nvPr/>
        </p:nvCxnSpPr>
        <p:spPr>
          <a:xfrm flipH="1">
            <a:off x="1595597" y="3177625"/>
            <a:ext cx="492890" cy="27999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428560" y="5430454"/>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/admin</a:t>
            </a:r>
          </a:p>
        </p:txBody>
      </p:sp>
      <p:cxnSp>
        <p:nvCxnSpPr>
          <p:cNvPr id="51" name="Straight Arrow Connector 50">
            <a:extLst>
              <a:ext uri="{C183D7F6-B498-43B3-948B-1728B52AA6E4}">
                <adec:decorative xmlns:adec="http://schemas.microsoft.com/office/drawing/2017/decorative" val="1"/>
              </a:ext>
            </a:extLst>
          </p:cNvPr>
          <p:cNvCxnSpPr>
            <a:stCxn id="49" idx="1"/>
            <a:endCxn id="39" idx="3"/>
          </p:cNvCxnSpPr>
          <p:nvPr/>
        </p:nvCxnSpPr>
        <p:spPr>
          <a:xfrm flipH="1" flipV="1">
            <a:off x="7482940" y="4696657"/>
            <a:ext cx="638347" cy="235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C183D7F6-B498-43B3-948B-1728B52AA6E4}">
                <adec:decorative xmlns:adec="http://schemas.microsoft.com/office/drawing/2017/decorative" val="1"/>
              </a:ext>
            </a:extLst>
          </p:cNvPr>
          <p:cNvCxnSpPr>
            <a:stCxn id="49" idx="1"/>
            <a:endCxn id="50" idx="3"/>
          </p:cNvCxnSpPr>
          <p:nvPr/>
        </p:nvCxnSpPr>
        <p:spPr>
          <a:xfrm flipH="1">
            <a:off x="7515238" y="4931969"/>
            <a:ext cx="606049" cy="79472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C183D7F6-B498-43B3-948B-1728B52AA6E4}">
                <adec:decorative xmlns:adec="http://schemas.microsoft.com/office/drawing/2017/decorative" val="1"/>
              </a:ext>
            </a:extLst>
          </p:cNvPr>
          <p:cNvCxnSpPr>
            <a:stCxn id="41" idx="1"/>
            <a:endCxn id="50" idx="3"/>
          </p:cNvCxnSpPr>
          <p:nvPr/>
        </p:nvCxnSpPr>
        <p:spPr>
          <a:xfrm flipH="1" flipV="1">
            <a:off x="7515238" y="5726695"/>
            <a:ext cx="586790" cy="2072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C183D7F6-B498-43B3-948B-1728B52AA6E4}">
                <adec:decorative xmlns:adec="http://schemas.microsoft.com/office/drawing/2017/decorative" val="1"/>
              </a:ext>
            </a:extLst>
          </p:cNvPr>
          <p:cNvCxnSpPr>
            <a:stCxn id="76" idx="1"/>
            <a:endCxn id="41" idx="3"/>
          </p:cNvCxnSpPr>
          <p:nvPr/>
        </p:nvCxnSpPr>
        <p:spPr>
          <a:xfrm flipH="1">
            <a:off x="9421843" y="5448803"/>
            <a:ext cx="468485" cy="485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C183D7F6-B498-43B3-948B-1728B52AA6E4}">
                <adec:decorative xmlns:adec="http://schemas.microsoft.com/office/drawing/2017/decorative" val="1"/>
              </a:ext>
            </a:extLst>
          </p:cNvPr>
          <p:cNvCxnSpPr>
            <a:endCxn id="48" idx="2"/>
          </p:cNvCxnSpPr>
          <p:nvPr/>
        </p:nvCxnSpPr>
        <p:spPr>
          <a:xfrm flipV="1">
            <a:off x="691404" y="1668102"/>
            <a:ext cx="345527" cy="138455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C183D7F6-B498-43B3-948B-1728B52AA6E4}">
                <adec:decorative xmlns:adec="http://schemas.microsoft.com/office/drawing/2017/decorative" val="1"/>
              </a:ext>
            </a:extLst>
          </p:cNvPr>
          <p:cNvCxnSpPr>
            <a:stCxn id="77" idx="1"/>
          </p:cNvCxnSpPr>
          <p:nvPr/>
        </p:nvCxnSpPr>
        <p:spPr>
          <a:xfrm flipH="1" flipV="1">
            <a:off x="669158" y="3052660"/>
            <a:ext cx="409604" cy="40495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92725" y="1396262"/>
            <a:ext cx="688412" cy="2718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Click</a:t>
            </a:r>
          </a:p>
        </p:txBody>
      </p:sp>
      <p:cxnSp>
        <p:nvCxnSpPr>
          <p:cNvPr id="52" name="Straight Arrow Connector 51">
            <a:extLst>
              <a:ext uri="{C183D7F6-B498-43B3-948B-1728B52AA6E4}">
                <adec:decorative xmlns:adec="http://schemas.microsoft.com/office/drawing/2017/decorative" val="1"/>
              </a:ext>
            </a:extLst>
          </p:cNvPr>
          <p:cNvCxnSpPr/>
          <p:nvPr/>
        </p:nvCxnSpPr>
        <p:spPr>
          <a:xfrm>
            <a:off x="6890506" y="2135365"/>
            <a:ext cx="196094"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C183D7F6-B498-43B3-948B-1728B52AA6E4}">
                <adec:decorative xmlns:adec="http://schemas.microsoft.com/office/drawing/2017/decorative" val="1"/>
              </a:ext>
            </a:extLst>
          </p:cNvPr>
          <p:cNvCxnSpPr/>
          <p:nvPr/>
        </p:nvCxnSpPr>
        <p:spPr>
          <a:xfrm flipH="1">
            <a:off x="6629400" y="2135365"/>
            <a:ext cx="261106"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C183D7F6-B498-43B3-948B-1728B52AA6E4}">
                <adec:decorative xmlns:adec="http://schemas.microsoft.com/office/drawing/2017/decorative" val="1"/>
              </a:ext>
            </a:extLst>
          </p:cNvPr>
          <p:cNvCxnSpPr>
            <a:endCxn id="13" idx="2"/>
          </p:cNvCxnSpPr>
          <p:nvPr/>
        </p:nvCxnSpPr>
        <p:spPr>
          <a:xfrm flipV="1">
            <a:off x="9813128" y="3421029"/>
            <a:ext cx="960456" cy="2949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C183D7F6-B498-43B3-948B-1728B52AA6E4}">
                <adec:decorative xmlns:adec="http://schemas.microsoft.com/office/drawing/2017/decorative" val="1"/>
              </a:ext>
            </a:extLst>
          </p:cNvPr>
          <p:cNvCxnSpPr>
            <a:stCxn id="14" idx="2"/>
            <a:endCxn id="49" idx="0"/>
          </p:cNvCxnSpPr>
          <p:nvPr/>
        </p:nvCxnSpPr>
        <p:spPr>
          <a:xfrm flipH="1">
            <a:off x="8664626" y="3966793"/>
            <a:ext cx="473108" cy="44834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380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132418" y="640387"/>
            <a:ext cx="9927167" cy="714279"/>
          </a:xfrm>
        </p:spPr>
        <p:txBody>
          <a:bodyPr/>
          <a:lstStyle/>
          <a:p>
            <a:r>
              <a:rPr lang="en-US" altLang="en-US" sz="3733" dirty="0">
                <a:solidFill>
                  <a:srgbClr val="00FF00"/>
                </a:solidFill>
              </a:rPr>
              <a:t>Additional Source Information</a:t>
            </a:r>
          </a:p>
        </p:txBody>
      </p:sp>
      <p:sp>
        <p:nvSpPr>
          <p:cNvPr id="25602" name="Content Placeholder 2"/>
          <p:cNvSpPr>
            <a:spLocks noGrp="1"/>
          </p:cNvSpPr>
          <p:nvPr>
            <p:ph idx="1"/>
          </p:nvPr>
        </p:nvSpPr>
        <p:spPr>
          <a:xfrm>
            <a:off x="1132418" y="1498600"/>
            <a:ext cx="9927167" cy="4464051"/>
          </a:xfrm>
        </p:spPr>
        <p:txBody>
          <a:bodyPr anchor="t">
            <a:normAutofit/>
          </a:bodyPr>
          <a:lstStyle/>
          <a:p>
            <a:pPr>
              <a:buFontTx/>
              <a:buChar char="•"/>
            </a:pPr>
            <a:r>
              <a:rPr lang="en-US" altLang="en-US" sz="1600" dirty="0"/>
              <a:t>Portions of the text of these slides is adapted from the text </a:t>
            </a:r>
            <a:r>
              <a:rPr lang="en-US" altLang="en-US" sz="1600" dirty="0">
                <a:hlinkClick r:id="rId2"/>
              </a:rPr>
              <a:t>www.djangoproject.org</a:t>
            </a:r>
            <a:r>
              <a:rPr lang="en-US" altLang="en-US" sz="1600" dirty="0"/>
              <a:t> web site.  Those slides which use text from that site have a reference to the original text on that site. </a:t>
            </a:r>
            <a:r>
              <a:rPr lang="en-US" sz="1600" dirty="0"/>
              <a:t>Django is licensed under the three-clause BSD license.</a:t>
            </a:r>
            <a:endParaRPr lang="en-US" altLang="en-US" sz="1600" dirty="0"/>
          </a:p>
        </p:txBody>
      </p:sp>
    </p:spTree>
    <p:extLst>
      <p:ext uri="{BB962C8B-B14F-4D97-AF65-F5344CB8AC3E}">
        <p14:creationId xmlns:p14="http://schemas.microsoft.com/office/powerpoint/2010/main" val="190648274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Django's role in forms  (DRY)</a:t>
            </a:r>
          </a:p>
        </p:txBody>
      </p:sp>
      <p:sp>
        <p:nvSpPr>
          <p:cNvPr id="7" name="Rectangle 6"/>
          <p:cNvSpPr/>
          <p:nvPr/>
        </p:nvSpPr>
        <p:spPr>
          <a:xfrm>
            <a:off x="2205038" y="5784116"/>
            <a:ext cx="8305800" cy="369332"/>
          </a:xfrm>
          <a:prstGeom prst="rect">
            <a:avLst/>
          </a:prstGeom>
        </p:spPr>
        <p:txBody>
          <a:bodyPr wrap="square">
            <a:spAutoFit/>
          </a:bodyPr>
          <a:lstStyle/>
          <a:p>
            <a:r>
              <a:rPr lang="en-US" dirty="0">
                <a:solidFill>
                  <a:srgbClr val="FFFF00"/>
                </a:solidFill>
              </a:rPr>
              <a:t>https://</a:t>
            </a:r>
            <a:r>
              <a:rPr lang="en-US" dirty="0" err="1">
                <a:solidFill>
                  <a:srgbClr val="FFFF00"/>
                </a:solidFill>
              </a:rPr>
              <a:t>docs.djangoproject.com</a:t>
            </a:r>
            <a:r>
              <a:rPr lang="en-US" dirty="0">
                <a:solidFill>
                  <a:srgbClr val="FFFF00"/>
                </a:solidFill>
              </a:rPr>
              <a:t>/</a:t>
            </a:r>
            <a:r>
              <a:rPr lang="en-US" dirty="0" err="1">
                <a:solidFill>
                  <a:srgbClr val="FFFF00"/>
                </a:solidFill>
              </a:rPr>
              <a:t>en</a:t>
            </a:r>
            <a:r>
              <a:rPr lang="en-US" dirty="0">
                <a:solidFill>
                  <a:srgbClr val="FFFF00"/>
                </a:solidFill>
              </a:rPr>
              <a:t>/</a:t>
            </a:r>
            <a:r>
              <a:rPr lang="hr-HR" dirty="0">
                <a:solidFill>
                  <a:srgbClr val="FFFF00"/>
                </a:solidFill>
              </a:rPr>
              <a:t>3.0</a:t>
            </a:r>
            <a:r>
              <a:rPr lang="en-US" dirty="0">
                <a:solidFill>
                  <a:srgbClr val="FFFF00"/>
                </a:solidFill>
              </a:rPr>
              <a:t>/topics/forms/#</a:t>
            </a:r>
            <a:r>
              <a:rPr lang="en-US" dirty="0" err="1">
                <a:solidFill>
                  <a:srgbClr val="FFFF00"/>
                </a:solidFill>
              </a:rPr>
              <a:t>django</a:t>
            </a:r>
            <a:r>
              <a:rPr lang="en-US" dirty="0">
                <a:solidFill>
                  <a:srgbClr val="FFFF00"/>
                </a:solidFill>
              </a:rPr>
              <a:t>-s-role-in-forms</a:t>
            </a:r>
          </a:p>
        </p:txBody>
      </p:sp>
      <p:sp>
        <p:nvSpPr>
          <p:cNvPr id="9" name="Rectangle 8"/>
          <p:cNvSpPr/>
          <p:nvPr/>
        </p:nvSpPr>
        <p:spPr>
          <a:xfrm>
            <a:off x="838200" y="1690688"/>
            <a:ext cx="10163175" cy="3893374"/>
          </a:xfrm>
          <a:prstGeom prst="rect">
            <a:avLst/>
          </a:prstGeom>
          <a:solidFill>
            <a:schemeClr val="tx1"/>
          </a:solidFill>
        </p:spPr>
        <p:txBody>
          <a:bodyPr wrap="square">
            <a:spAutoFit/>
          </a:bodyPr>
          <a:lstStyle/>
          <a:p>
            <a:r>
              <a:rPr lang="en-US" sz="1900" dirty="0">
                <a:solidFill>
                  <a:srgbClr val="09442A"/>
                </a:solidFill>
              </a:rPr>
              <a:t>Handling forms is a complex business. Consider Django’s admin, where numerous items of data of several different types may need to be prepared for display in a form, rendered as HTML, edited using a convenient interface, returned to the server, validated and cleaned up, and then saved or passed on for further processing. Django’s form functionality can simplify and automate vast portions of this work, and can also do it more securely than most programmers would be able to do in code they wrote themselves.</a:t>
            </a:r>
          </a:p>
          <a:p>
            <a:endParaRPr lang="en-US" sz="1900" dirty="0">
              <a:solidFill>
                <a:srgbClr val="09442A"/>
              </a:solidFill>
            </a:endParaRPr>
          </a:p>
          <a:p>
            <a:r>
              <a:rPr lang="en-US" sz="1900" dirty="0">
                <a:solidFill>
                  <a:srgbClr val="09442A"/>
                </a:solidFill>
              </a:rPr>
              <a:t>Django handles three distinct parts of the work involved in forms:</a:t>
            </a:r>
          </a:p>
          <a:p>
            <a:pPr marL="285750" indent="-285750">
              <a:buFont typeface="Arial" charset="0"/>
              <a:buChar char="•"/>
            </a:pPr>
            <a:r>
              <a:rPr lang="en-US" sz="1900" dirty="0">
                <a:solidFill>
                  <a:srgbClr val="09442A"/>
                </a:solidFill>
              </a:rPr>
              <a:t>preparing and restructuring data to make it ready for rendering</a:t>
            </a:r>
          </a:p>
          <a:p>
            <a:pPr marL="285750" indent="-285750">
              <a:buFont typeface="Arial" charset="0"/>
              <a:buChar char="•"/>
            </a:pPr>
            <a:r>
              <a:rPr lang="en-US" sz="1900" dirty="0">
                <a:solidFill>
                  <a:srgbClr val="09442A"/>
                </a:solidFill>
              </a:rPr>
              <a:t>creating HTML forms for the data</a:t>
            </a:r>
          </a:p>
          <a:p>
            <a:pPr marL="285750" indent="-285750">
              <a:buFont typeface="Arial" charset="0"/>
              <a:buChar char="•"/>
            </a:pPr>
            <a:r>
              <a:rPr lang="en-US" sz="1900" dirty="0">
                <a:solidFill>
                  <a:srgbClr val="09442A"/>
                </a:solidFill>
              </a:rPr>
              <a:t>receiving and processing submitted forms and data from the client</a:t>
            </a:r>
          </a:p>
          <a:p>
            <a:pPr marL="285750" indent="-285750">
              <a:buFont typeface="Arial" charset="0"/>
              <a:buChar char="•"/>
            </a:pPr>
            <a:endParaRPr lang="en-US" sz="1900" dirty="0">
              <a:solidFill>
                <a:srgbClr val="09442A"/>
              </a:solidFill>
            </a:endParaRPr>
          </a:p>
          <a:p>
            <a:r>
              <a:rPr lang="en-US" sz="1900" dirty="0">
                <a:solidFill>
                  <a:srgbClr val="09442A"/>
                </a:solidFill>
              </a:rPr>
              <a:t>It is </a:t>
            </a:r>
            <a:r>
              <a:rPr lang="en-US" sz="1900" i="1" dirty="0">
                <a:solidFill>
                  <a:srgbClr val="09442A"/>
                </a:solidFill>
              </a:rPr>
              <a:t>possible</a:t>
            </a:r>
            <a:r>
              <a:rPr lang="en-US" sz="1900" dirty="0">
                <a:solidFill>
                  <a:srgbClr val="09442A"/>
                </a:solidFill>
              </a:rPr>
              <a:t> to write code that does all of this manually, but Django can take care of it all for you.</a:t>
            </a:r>
          </a:p>
        </p:txBody>
      </p:sp>
    </p:spTree>
    <p:extLst>
      <p:ext uri="{BB962C8B-B14F-4D97-AF65-F5344CB8AC3E}">
        <p14:creationId xmlns:p14="http://schemas.microsoft.com/office/powerpoint/2010/main" val="58045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takes a lot of CSS to make forms pretty</a:t>
            </a:r>
          </a:p>
        </p:txBody>
      </p:sp>
      <p:pic>
        <p:nvPicPr>
          <p:cNvPr id="7" name="Picture 6" descr="screenshot of a form with two input cells: username and passwor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763" y="1841499"/>
            <a:ext cx="8496300" cy="2489200"/>
          </a:xfrm>
          <a:prstGeom prst="rect">
            <a:avLst/>
          </a:prstGeom>
        </p:spPr>
      </p:pic>
      <p:sp>
        <p:nvSpPr>
          <p:cNvPr id="8" name="Rectangle 7"/>
          <p:cNvSpPr/>
          <p:nvPr/>
        </p:nvSpPr>
        <p:spPr>
          <a:xfrm>
            <a:off x="3054415" y="4730750"/>
            <a:ext cx="5698996"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https://samples.dj4e.com/accounts/login/</a:t>
            </a:r>
          </a:p>
        </p:txBody>
      </p:sp>
    </p:spTree>
    <p:extLst>
      <p:ext uri="{BB962C8B-B14F-4D97-AF65-F5344CB8AC3E}">
        <p14:creationId xmlns:p14="http://schemas.microsoft.com/office/powerpoint/2010/main" val="1275973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Handling Flow is Actually Complex</a:t>
            </a:r>
          </a:p>
        </p:txBody>
      </p:sp>
      <p:sp>
        <p:nvSpPr>
          <p:cNvPr id="3" name="Content Placeholder 2"/>
          <p:cNvSpPr>
            <a:spLocks noGrp="1"/>
          </p:cNvSpPr>
          <p:nvPr>
            <p:ph idx="1"/>
          </p:nvPr>
        </p:nvSpPr>
        <p:spPr/>
        <p:txBody>
          <a:bodyPr>
            <a:normAutofit lnSpcReduction="10000"/>
          </a:bodyPr>
          <a:lstStyle/>
          <a:p>
            <a:r>
              <a:rPr lang="en-US" dirty="0"/>
              <a:t>Create</a:t>
            </a:r>
          </a:p>
          <a:p>
            <a:pPr lvl="1"/>
            <a:r>
              <a:rPr lang="en-US" dirty="0"/>
              <a:t>Produce empty form, check post data for validity, re-display form with errors if necessary, add the data to the database, and redirect the user to a success page with a success message</a:t>
            </a:r>
          </a:p>
          <a:p>
            <a:r>
              <a:rPr lang="en-US" dirty="0"/>
              <a:t>Update</a:t>
            </a:r>
          </a:p>
          <a:p>
            <a:pPr lvl="1"/>
            <a:r>
              <a:rPr lang="en-US" dirty="0"/>
              <a:t>Load old data, form with old data, check post data for validity, re-display form with errors if necessary, update the data to the database, and redirect the user to a success page with a success message</a:t>
            </a:r>
          </a:p>
          <a:p>
            <a:r>
              <a:rPr lang="en-US" dirty="0"/>
              <a:t>Delete</a:t>
            </a:r>
          </a:p>
          <a:p>
            <a:pPr lvl="1"/>
            <a:r>
              <a:rPr lang="en-US" dirty="0"/>
              <a:t>Load old data, produce confirmation page with a POST form, receive the post data, delete the record, and redirect the user to a success page with a success message</a:t>
            </a:r>
          </a:p>
          <a:p>
            <a:endParaRPr lang="en-US" dirty="0"/>
          </a:p>
        </p:txBody>
      </p:sp>
    </p:spTree>
    <p:extLst>
      <p:ext uri="{BB962C8B-B14F-4D97-AF65-F5344CB8AC3E}">
        <p14:creationId xmlns:p14="http://schemas.microsoft.com/office/powerpoint/2010/main" val="1256369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a:extLst>
              <a:ext uri="{C183D7F6-B498-43B3-948B-1728B52AA6E4}">
                <adec:decorative xmlns:adec="http://schemas.microsoft.com/office/drawing/2017/decorative" val="1"/>
              </a:ext>
            </a:extLst>
          </p:cNvPr>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4" name="Title 3"/>
          <p:cNvSpPr>
            <a:spLocks noGrp="1"/>
          </p:cNvSpPr>
          <p:nvPr>
            <p:ph type="title"/>
          </p:nvPr>
        </p:nvSpPr>
        <p:spPr>
          <a:xfrm>
            <a:off x="8712586" y="5157788"/>
            <a:ext cx="3155563" cy="1325563"/>
          </a:xfrm>
        </p:spPr>
        <p:txBody>
          <a:bodyPr>
            <a:normAutofit/>
          </a:bodyPr>
          <a:lstStyle/>
          <a:p>
            <a:pPr algn="r"/>
            <a:r>
              <a:rPr lang="en-US" dirty="0"/>
              <a:t>Create Form Flow</a:t>
            </a:r>
          </a:p>
        </p:txBody>
      </p:sp>
      <p:sp>
        <p:nvSpPr>
          <p:cNvPr id="6" name="TextBox 5"/>
          <p:cNvSpPr txBox="1"/>
          <p:nvPr/>
        </p:nvSpPr>
        <p:spPr>
          <a:xfrm>
            <a:off x="3318225" y="828952"/>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339385" y="1589674"/>
            <a:ext cx="1325299" cy="369332"/>
          </a:xfrm>
          <a:prstGeom prst="rect">
            <a:avLst/>
          </a:prstGeom>
          <a:noFill/>
        </p:spPr>
        <p:txBody>
          <a:bodyPr wrap="none" rtlCol="0">
            <a:spAutoFit/>
          </a:bodyPr>
          <a:lstStyle/>
          <a:p>
            <a:pPr algn="ctr"/>
            <a:r>
              <a:rPr lang="en-US" dirty="0"/>
              <a:t>Empty Form</a:t>
            </a:r>
          </a:p>
        </p:txBody>
      </p:sp>
      <p:sp>
        <p:nvSpPr>
          <p:cNvPr id="9" name="TextBox 8"/>
          <p:cNvSpPr txBox="1"/>
          <p:nvPr/>
        </p:nvSpPr>
        <p:spPr>
          <a:xfrm>
            <a:off x="1433418" y="2027182"/>
            <a:ext cx="1175771" cy="369332"/>
          </a:xfrm>
          <a:prstGeom prst="rect">
            <a:avLst/>
          </a:prstGeom>
          <a:noFill/>
        </p:spPr>
        <p:txBody>
          <a:bodyPr wrap="none" rtlCol="0">
            <a:spAutoFit/>
          </a:bodyPr>
          <a:lstStyle/>
          <a:p>
            <a:r>
              <a:rPr lang="en-US"/>
              <a:t>Enter </a:t>
            </a:r>
            <a:r>
              <a:rPr lang="en-US" dirty="0"/>
              <a:t>Data</a:t>
            </a:r>
          </a:p>
        </p:txBody>
      </p:sp>
      <p:sp>
        <p:nvSpPr>
          <p:cNvPr id="11" name="TextBox 10"/>
          <p:cNvSpPr txBox="1"/>
          <p:nvPr/>
        </p:nvSpPr>
        <p:spPr>
          <a:xfrm>
            <a:off x="3197069" y="2436114"/>
            <a:ext cx="1609929" cy="369332"/>
          </a:xfrm>
          <a:prstGeom prst="rect">
            <a:avLst/>
          </a:prstGeom>
          <a:noFill/>
        </p:spPr>
        <p:txBody>
          <a:bodyPr wrap="none" rtlCol="0">
            <a:spAutoFit/>
          </a:bodyPr>
          <a:lstStyle/>
          <a:p>
            <a:pPr algn="ctr"/>
            <a:r>
              <a:rPr lang="en-US" dirty="0"/>
              <a:t>POST with data</a:t>
            </a:r>
          </a:p>
        </p:txBody>
      </p:sp>
      <p:sp>
        <p:nvSpPr>
          <p:cNvPr id="15" name="TextBox 14"/>
          <p:cNvSpPr txBox="1"/>
          <p:nvPr/>
        </p:nvSpPr>
        <p:spPr>
          <a:xfrm>
            <a:off x="6252573" y="2929488"/>
            <a:ext cx="1429174" cy="369332"/>
          </a:xfrm>
          <a:prstGeom prst="rect">
            <a:avLst/>
          </a:prstGeom>
          <a:noFill/>
        </p:spPr>
        <p:txBody>
          <a:bodyPr wrap="none" rtlCol="0">
            <a:spAutoFit/>
          </a:bodyPr>
          <a:lstStyle/>
          <a:p>
            <a:pPr algn="ctr"/>
            <a:r>
              <a:rPr lang="en-US" dirty="0">
                <a:solidFill>
                  <a:schemeClr val="bg1"/>
                </a:solidFill>
              </a:rPr>
              <a:t>Validate Data</a:t>
            </a:r>
          </a:p>
        </p:txBody>
      </p:sp>
      <p:sp>
        <p:nvSpPr>
          <p:cNvPr id="16" name="TextBox 15"/>
          <p:cNvSpPr txBox="1"/>
          <p:nvPr/>
        </p:nvSpPr>
        <p:spPr>
          <a:xfrm>
            <a:off x="3021540" y="3315135"/>
            <a:ext cx="1960986" cy="369332"/>
          </a:xfrm>
          <a:prstGeom prst="rect">
            <a:avLst/>
          </a:prstGeom>
          <a:noFill/>
        </p:spPr>
        <p:txBody>
          <a:bodyPr wrap="none" rtlCol="0">
            <a:spAutoFit/>
          </a:bodyPr>
          <a:lstStyle/>
          <a:p>
            <a:pPr algn="ctr"/>
            <a:r>
              <a:rPr lang="en-US" dirty="0"/>
              <a:t>Form with old data</a:t>
            </a:r>
          </a:p>
        </p:txBody>
      </p:sp>
      <p:sp>
        <p:nvSpPr>
          <p:cNvPr id="17" name="TextBox 16"/>
          <p:cNvSpPr txBox="1"/>
          <p:nvPr/>
        </p:nvSpPr>
        <p:spPr>
          <a:xfrm>
            <a:off x="1554379" y="2851660"/>
            <a:ext cx="931665" cy="369332"/>
          </a:xfrm>
          <a:prstGeom prst="rect">
            <a:avLst/>
          </a:prstGeom>
          <a:noFill/>
        </p:spPr>
        <p:txBody>
          <a:bodyPr wrap="none" rtlCol="0">
            <a:spAutoFit/>
          </a:bodyPr>
          <a:lstStyle/>
          <a:p>
            <a:r>
              <a:rPr lang="en-US" dirty="0"/>
              <a:t>Fix Data</a:t>
            </a:r>
          </a:p>
        </p:txBody>
      </p:sp>
      <p:sp>
        <p:nvSpPr>
          <p:cNvPr id="18" name="TextBox 17"/>
          <p:cNvSpPr txBox="1"/>
          <p:nvPr/>
        </p:nvSpPr>
        <p:spPr>
          <a:xfrm>
            <a:off x="6382836" y="3897371"/>
            <a:ext cx="1168653" cy="369332"/>
          </a:xfrm>
          <a:prstGeom prst="rect">
            <a:avLst/>
          </a:prstGeom>
          <a:noFill/>
        </p:spPr>
        <p:txBody>
          <a:bodyPr wrap="none" rtlCol="0">
            <a:spAutoFit/>
          </a:bodyPr>
          <a:lstStyle/>
          <a:p>
            <a:pPr algn="ctr"/>
            <a:r>
              <a:rPr lang="en-US" dirty="0">
                <a:solidFill>
                  <a:schemeClr val="bg1"/>
                </a:solidFill>
              </a:rPr>
              <a:t>Store Data</a:t>
            </a:r>
          </a:p>
        </p:txBody>
      </p:sp>
      <p:sp>
        <p:nvSpPr>
          <p:cNvPr id="19" name="TextBox 18"/>
          <p:cNvSpPr txBox="1"/>
          <p:nvPr/>
        </p:nvSpPr>
        <p:spPr>
          <a:xfrm>
            <a:off x="2806514" y="4305870"/>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4728593"/>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468053"/>
            <a:ext cx="1846789" cy="369332"/>
          </a:xfrm>
          <a:prstGeom prst="rect">
            <a:avLst/>
          </a:prstGeom>
          <a:noFill/>
        </p:spPr>
        <p:txBody>
          <a:bodyPr wrap="none" rtlCol="0">
            <a:spAutoFit/>
          </a:bodyPr>
          <a:lstStyle/>
          <a:p>
            <a:pPr algn="ctr"/>
            <a:r>
              <a:rPr lang="en-US" dirty="0"/>
              <a:t>Success page Yay!</a:t>
            </a:r>
          </a:p>
        </p:txBody>
      </p:sp>
      <p:sp>
        <p:nvSpPr>
          <p:cNvPr id="23" name="Rectangle 22"/>
          <p:cNvSpPr/>
          <p:nvPr/>
        </p:nvSpPr>
        <p:spPr>
          <a:xfrm>
            <a:off x="6585740" y="3314144"/>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a:extLst>
              <a:ext uri="{C183D7F6-B498-43B3-948B-1728B52AA6E4}">
                <adec:decorative xmlns:adec="http://schemas.microsoft.com/office/drawing/2017/decorative" val="1"/>
              </a:ext>
            </a:extLst>
          </p:cNvPr>
          <p:cNvCxnSpPr>
            <a:stCxn id="6" idx="3"/>
            <a:endCxn id="8" idx="3"/>
          </p:cNvCxnSpPr>
          <p:nvPr/>
        </p:nvCxnSpPr>
        <p:spPr>
          <a:xfrm flipH="1">
            <a:off x="4664684" y="1013618"/>
            <a:ext cx="21158" cy="760722"/>
          </a:xfrm>
          <a:prstGeom prst="bentConnector3">
            <a:avLst>
              <a:gd name="adj1" fmla="val -11074534"/>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8" name="Elbow Connector 37">
            <a:extLst>
              <a:ext uri="{C183D7F6-B498-43B3-948B-1728B52AA6E4}">
                <adec:decorative xmlns:adec="http://schemas.microsoft.com/office/drawing/2017/decorative" val="1"/>
              </a:ext>
            </a:extLst>
          </p:cNvPr>
          <p:cNvCxnSpPr>
            <a:stCxn id="8" idx="1"/>
            <a:endCxn id="9" idx="0"/>
          </p:cNvCxnSpPr>
          <p:nvPr/>
        </p:nvCxnSpPr>
        <p:spPr>
          <a:xfrm rot="10800000" flipV="1">
            <a:off x="2021305" y="1774340"/>
            <a:ext cx="131808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C183D7F6-B498-43B3-948B-1728B52AA6E4}">
                <adec:decorative xmlns:adec="http://schemas.microsoft.com/office/drawing/2017/decorative" val="1"/>
              </a:ext>
            </a:extLst>
          </p:cNvPr>
          <p:cNvCxnSpPr>
            <a:stCxn id="9" idx="2"/>
            <a:endCxn id="11" idx="1"/>
          </p:cNvCxnSpPr>
          <p:nvPr/>
        </p:nvCxnSpPr>
        <p:spPr>
          <a:xfrm rot="16200000" flipH="1">
            <a:off x="2497053" y="1920764"/>
            <a:ext cx="224266" cy="117576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196916"/>
            <a:ext cx="806631" cy="369332"/>
          </a:xfrm>
          <a:prstGeom prst="rect">
            <a:avLst/>
          </a:prstGeom>
          <a:noFill/>
        </p:spPr>
        <p:txBody>
          <a:bodyPr wrap="none" rtlCol="0">
            <a:spAutoFit/>
          </a:bodyPr>
          <a:lstStyle/>
          <a:p>
            <a:r>
              <a:rPr lang="en-US" dirty="0"/>
              <a:t>Cancel</a:t>
            </a:r>
          </a:p>
        </p:txBody>
      </p:sp>
      <p:cxnSp>
        <p:nvCxnSpPr>
          <p:cNvPr id="46" name="Straight Arrow Connector 45">
            <a:extLst>
              <a:ext uri="{C183D7F6-B498-43B3-948B-1728B52AA6E4}">
                <adec:decorative xmlns:adec="http://schemas.microsoft.com/office/drawing/2017/decorative" val="1"/>
              </a:ext>
            </a:extLst>
          </p:cNvPr>
          <p:cNvCxnSpPr>
            <a:stCxn id="8" idx="1"/>
            <a:endCxn id="44" idx="3"/>
          </p:cNvCxnSpPr>
          <p:nvPr/>
        </p:nvCxnSpPr>
        <p:spPr>
          <a:xfrm flipH="1" flipV="1">
            <a:off x="2222704" y="1381582"/>
            <a:ext cx="1116681"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C183D7F6-B498-43B3-948B-1728B52AA6E4}">
                <adec:decorative xmlns:adec="http://schemas.microsoft.com/office/drawing/2017/decorative" val="1"/>
              </a:ext>
            </a:extLst>
          </p:cNvPr>
          <p:cNvCxnSpPr>
            <a:stCxn id="11" idx="3"/>
            <a:endCxn id="15" idx="0"/>
          </p:cNvCxnSpPr>
          <p:nvPr/>
        </p:nvCxnSpPr>
        <p:spPr>
          <a:xfrm>
            <a:off x="4806998" y="2620780"/>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C183D7F6-B498-43B3-948B-1728B52AA6E4}">
                <adec:decorative xmlns:adec="http://schemas.microsoft.com/office/drawing/2017/decorative" val="1"/>
              </a:ext>
            </a:extLst>
          </p:cNvPr>
          <p:cNvCxnSpPr>
            <a:stCxn id="23" idx="1"/>
            <a:endCxn id="16" idx="3"/>
          </p:cNvCxnSpPr>
          <p:nvPr/>
        </p:nvCxnSpPr>
        <p:spPr>
          <a:xfrm rot="10800000" flipV="1">
            <a:off x="4982526" y="3498809"/>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C183D7F6-B498-43B3-948B-1728B52AA6E4}">
                <adec:decorative xmlns:adec="http://schemas.microsoft.com/office/drawing/2017/decorative" val="1"/>
              </a:ext>
            </a:extLst>
          </p:cNvPr>
          <p:cNvCxnSpPr>
            <a:stCxn id="16" idx="1"/>
            <a:endCxn id="17" idx="2"/>
          </p:cNvCxnSpPr>
          <p:nvPr/>
        </p:nvCxnSpPr>
        <p:spPr>
          <a:xfrm rot="10800000">
            <a:off x="2020212" y="3220993"/>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C183D7F6-B498-43B3-948B-1728B52AA6E4}">
                <adec:decorative xmlns:adec="http://schemas.microsoft.com/office/drawing/2017/decorative" val="1"/>
              </a:ext>
            </a:extLst>
          </p:cNvPr>
          <p:cNvCxnSpPr>
            <a:stCxn id="17" idx="0"/>
            <a:endCxn id="11" idx="1"/>
          </p:cNvCxnSpPr>
          <p:nvPr/>
        </p:nvCxnSpPr>
        <p:spPr>
          <a:xfrm rot="5400000" flipH="1" flipV="1">
            <a:off x="2493200" y="2147792"/>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C183D7F6-B498-43B3-948B-1728B52AA6E4}">
                <adec:decorative xmlns:adec="http://schemas.microsoft.com/office/drawing/2017/decorative" val="1"/>
              </a:ext>
            </a:extLst>
          </p:cNvPr>
          <p:cNvCxnSpPr>
            <a:stCxn id="18" idx="3"/>
            <a:endCxn id="32" idx="2"/>
          </p:cNvCxnSpPr>
          <p:nvPr/>
        </p:nvCxnSpPr>
        <p:spPr>
          <a:xfrm flipV="1">
            <a:off x="7551489" y="2948033"/>
            <a:ext cx="1776722" cy="1134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C183D7F6-B498-43B3-948B-1728B52AA6E4}">
                <adec:decorative xmlns:adec="http://schemas.microsoft.com/office/drawing/2017/decorative" val="1"/>
              </a:ext>
            </a:extLst>
          </p:cNvPr>
          <p:cNvCxnSpPr>
            <a:endCxn id="18" idx="0"/>
          </p:cNvCxnSpPr>
          <p:nvPr/>
        </p:nvCxnSpPr>
        <p:spPr>
          <a:xfrm rot="16200000" flipH="1">
            <a:off x="6860186" y="3790393"/>
            <a:ext cx="213893" cy="62"/>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C183D7F6-B498-43B3-948B-1728B52AA6E4}">
                <adec:decorative xmlns:adec="http://schemas.microsoft.com/office/drawing/2017/decorative" val="1"/>
              </a:ext>
            </a:extLst>
          </p:cNvPr>
          <p:cNvCxnSpPr>
            <a:stCxn id="18" idx="2"/>
            <a:endCxn id="19" idx="3"/>
          </p:cNvCxnSpPr>
          <p:nvPr/>
        </p:nvCxnSpPr>
        <p:spPr>
          <a:xfrm rot="5400000">
            <a:off x="5970442" y="3493814"/>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097925"/>
            <a:ext cx="1204497" cy="369332"/>
          </a:xfrm>
          <a:prstGeom prst="rect">
            <a:avLst/>
          </a:prstGeom>
          <a:noFill/>
        </p:spPr>
        <p:txBody>
          <a:bodyPr wrap="none" rtlCol="0">
            <a:spAutoFit/>
          </a:bodyPr>
          <a:lstStyle/>
          <a:p>
            <a:pPr algn="ctr"/>
            <a:r>
              <a:rPr lang="en-US" dirty="0">
                <a:solidFill>
                  <a:schemeClr val="bg1"/>
                </a:solidFill>
              </a:rPr>
              <a:t>Make Page</a:t>
            </a:r>
          </a:p>
        </p:txBody>
      </p:sp>
      <p:sp>
        <p:nvSpPr>
          <p:cNvPr id="75" name="TextBox 74"/>
          <p:cNvSpPr txBox="1"/>
          <p:nvPr/>
        </p:nvSpPr>
        <p:spPr>
          <a:xfrm>
            <a:off x="1270022" y="3761961"/>
            <a:ext cx="806631" cy="369332"/>
          </a:xfrm>
          <a:prstGeom prst="rect">
            <a:avLst/>
          </a:prstGeom>
          <a:noFill/>
        </p:spPr>
        <p:txBody>
          <a:bodyPr wrap="square" rtlCol="0">
            <a:spAutoFit/>
          </a:bodyPr>
          <a:lstStyle/>
          <a:p>
            <a:r>
              <a:rPr lang="en-US" dirty="0"/>
              <a:t>Cancel</a:t>
            </a:r>
          </a:p>
        </p:txBody>
      </p:sp>
      <p:cxnSp>
        <p:nvCxnSpPr>
          <p:cNvPr id="76" name="Straight Arrow Connector 75">
            <a:extLst>
              <a:ext uri="{C183D7F6-B498-43B3-948B-1728B52AA6E4}">
                <adec:decorative xmlns:adec="http://schemas.microsoft.com/office/drawing/2017/decorative" val="1"/>
              </a:ext>
            </a:extLst>
          </p:cNvPr>
          <p:cNvCxnSpPr>
            <a:stCxn id="16" idx="1"/>
          </p:cNvCxnSpPr>
          <p:nvPr/>
        </p:nvCxnSpPr>
        <p:spPr>
          <a:xfrm flipH="1">
            <a:off x="2076654" y="3499801"/>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C183D7F6-B498-43B3-948B-1728B52AA6E4}">
                <adec:decorative xmlns:adec="http://schemas.microsoft.com/office/drawing/2017/decorative" val="1"/>
              </a:ext>
            </a:extLst>
          </p:cNvPr>
          <p:cNvCxnSpPr>
            <a:stCxn id="19" idx="1"/>
            <a:endCxn id="20" idx="1"/>
          </p:cNvCxnSpPr>
          <p:nvPr/>
        </p:nvCxnSpPr>
        <p:spPr>
          <a:xfrm rot="10800000" flipH="1" flipV="1">
            <a:off x="2806513" y="4490535"/>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C183D7F6-B498-43B3-948B-1728B52AA6E4}">
                <adec:decorative xmlns:adec="http://schemas.microsoft.com/office/drawing/2017/decorative" val="1"/>
              </a:ext>
            </a:extLst>
          </p:cNvPr>
          <p:cNvCxnSpPr>
            <a:stCxn id="20" idx="3"/>
            <a:endCxn id="74" idx="0"/>
          </p:cNvCxnSpPr>
          <p:nvPr/>
        </p:nvCxnSpPr>
        <p:spPr>
          <a:xfrm>
            <a:off x="4868617" y="4913259"/>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C183D7F6-B498-43B3-948B-1728B52AA6E4}">
                <adec:decorative xmlns:adec="http://schemas.microsoft.com/office/drawing/2017/decorative" val="1"/>
              </a:ext>
            </a:extLst>
          </p:cNvPr>
          <p:cNvCxnSpPr>
            <a:stCxn id="74" idx="2"/>
            <a:endCxn id="21" idx="3"/>
          </p:cNvCxnSpPr>
          <p:nvPr/>
        </p:nvCxnSpPr>
        <p:spPr>
          <a:xfrm rot="5400000">
            <a:off x="5842715" y="4549971"/>
            <a:ext cx="185462"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a:extLst>
              <a:ext uri="{C183D7F6-B498-43B3-948B-1728B52AA6E4}">
                <adec:decorative xmlns:adec="http://schemas.microsoft.com/office/drawing/2017/decorative" val="1"/>
              </a:ext>
            </a:extLst>
          </p:cNvPr>
          <p:cNvCxnSpPr>
            <a:stCxn id="18" idx="3"/>
            <a:endCxn id="74" idx="3"/>
          </p:cNvCxnSpPr>
          <p:nvPr/>
        </p:nvCxnSpPr>
        <p:spPr>
          <a:xfrm flipH="1">
            <a:off x="7547711" y="4082037"/>
            <a:ext cx="3778" cy="1200554"/>
          </a:xfrm>
          <a:prstGeom prst="curvedConnector3">
            <a:avLst>
              <a:gd name="adj1" fmla="val -907623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517230"/>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spTree>
    <p:extLst>
      <p:ext uri="{BB962C8B-B14F-4D97-AF65-F5344CB8AC3E}">
        <p14:creationId xmlns:p14="http://schemas.microsoft.com/office/powerpoint/2010/main" val="182655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2471" y="5157788"/>
            <a:ext cx="2725678" cy="1325563"/>
          </a:xfrm>
        </p:spPr>
        <p:txBody>
          <a:bodyPr>
            <a:normAutofit/>
          </a:bodyPr>
          <a:lstStyle/>
          <a:p>
            <a:pPr algn="r"/>
            <a:r>
              <a:rPr lang="en-US" dirty="0"/>
              <a:t>Edit Form Flow</a:t>
            </a:r>
          </a:p>
        </p:txBody>
      </p:sp>
      <p:sp>
        <p:nvSpPr>
          <p:cNvPr id="5" name="Rounded Rectangle 4">
            <a:extLst>
              <a:ext uri="{C183D7F6-B498-43B3-948B-1728B52AA6E4}">
                <adec:decorative xmlns:adec="http://schemas.microsoft.com/office/drawing/2017/decorative" val="1"/>
              </a:ext>
            </a:extLst>
          </p:cNvPr>
          <p:cNvSpPr/>
          <p:nvPr/>
        </p:nvSpPr>
        <p:spPr>
          <a:xfrm>
            <a:off x="5876163" y="500063"/>
            <a:ext cx="2181995" cy="5594499"/>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6" name="TextBox 5"/>
          <p:cNvSpPr txBox="1"/>
          <p:nvPr/>
        </p:nvSpPr>
        <p:spPr>
          <a:xfrm>
            <a:off x="3318225" y="486044"/>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021540" y="1632532"/>
            <a:ext cx="1960986" cy="369332"/>
          </a:xfrm>
          <a:prstGeom prst="rect">
            <a:avLst/>
          </a:prstGeom>
          <a:noFill/>
        </p:spPr>
        <p:txBody>
          <a:bodyPr wrap="none" rtlCol="0">
            <a:spAutoFit/>
          </a:bodyPr>
          <a:lstStyle/>
          <a:p>
            <a:pPr algn="ctr"/>
            <a:r>
              <a:rPr lang="en-US" dirty="0"/>
              <a:t>Form with old data</a:t>
            </a:r>
          </a:p>
        </p:txBody>
      </p:sp>
      <p:sp>
        <p:nvSpPr>
          <p:cNvPr id="9" name="TextBox 8"/>
          <p:cNvSpPr txBox="1"/>
          <p:nvPr/>
        </p:nvSpPr>
        <p:spPr>
          <a:xfrm>
            <a:off x="1490570" y="2070040"/>
            <a:ext cx="1034257" cy="369332"/>
          </a:xfrm>
          <a:prstGeom prst="rect">
            <a:avLst/>
          </a:prstGeom>
          <a:noFill/>
        </p:spPr>
        <p:txBody>
          <a:bodyPr wrap="none" rtlCol="0">
            <a:spAutoFit/>
          </a:bodyPr>
          <a:lstStyle/>
          <a:p>
            <a:r>
              <a:rPr lang="en-US" dirty="0"/>
              <a:t>Edit Data</a:t>
            </a:r>
          </a:p>
        </p:txBody>
      </p:sp>
      <p:sp>
        <p:nvSpPr>
          <p:cNvPr id="11" name="TextBox 10"/>
          <p:cNvSpPr txBox="1"/>
          <p:nvPr/>
        </p:nvSpPr>
        <p:spPr>
          <a:xfrm>
            <a:off x="3197069" y="2478972"/>
            <a:ext cx="1609929" cy="369332"/>
          </a:xfrm>
          <a:prstGeom prst="rect">
            <a:avLst/>
          </a:prstGeom>
          <a:noFill/>
        </p:spPr>
        <p:txBody>
          <a:bodyPr wrap="none" rtlCol="0">
            <a:spAutoFit/>
          </a:bodyPr>
          <a:lstStyle/>
          <a:p>
            <a:pPr algn="ctr"/>
            <a:r>
              <a:rPr lang="en-US" dirty="0"/>
              <a:t>POST with data</a:t>
            </a:r>
          </a:p>
        </p:txBody>
      </p:sp>
      <p:sp>
        <p:nvSpPr>
          <p:cNvPr id="13" name="TextBox 12"/>
          <p:cNvSpPr txBox="1"/>
          <p:nvPr/>
        </p:nvSpPr>
        <p:spPr>
          <a:xfrm>
            <a:off x="6404345" y="869664"/>
            <a:ext cx="1125628" cy="369332"/>
          </a:xfrm>
          <a:prstGeom prst="rect">
            <a:avLst/>
          </a:prstGeom>
          <a:noFill/>
        </p:spPr>
        <p:txBody>
          <a:bodyPr wrap="none" rtlCol="0">
            <a:spAutoFit/>
          </a:bodyPr>
          <a:lstStyle/>
          <a:p>
            <a:pPr algn="ctr"/>
            <a:r>
              <a:rPr lang="en-US" dirty="0">
                <a:solidFill>
                  <a:schemeClr val="bg1"/>
                </a:solidFill>
              </a:rPr>
              <a:t>Load Data</a:t>
            </a:r>
          </a:p>
        </p:txBody>
      </p:sp>
      <p:sp>
        <p:nvSpPr>
          <p:cNvPr id="14" name="TextBox 13"/>
          <p:cNvSpPr txBox="1"/>
          <p:nvPr/>
        </p:nvSpPr>
        <p:spPr>
          <a:xfrm>
            <a:off x="3195981" y="1180736"/>
            <a:ext cx="1612108" cy="369332"/>
          </a:xfrm>
          <a:prstGeom prst="rect">
            <a:avLst/>
          </a:prstGeom>
          <a:noFill/>
        </p:spPr>
        <p:txBody>
          <a:bodyPr wrap="none" rtlCol="0">
            <a:spAutoFit/>
          </a:bodyPr>
          <a:lstStyle/>
          <a:p>
            <a:pPr algn="ctr"/>
            <a:r>
              <a:rPr lang="en-US" dirty="0"/>
              <a:t>Error  404 Page</a:t>
            </a:r>
          </a:p>
        </p:txBody>
      </p:sp>
      <p:sp>
        <p:nvSpPr>
          <p:cNvPr id="15" name="TextBox 14"/>
          <p:cNvSpPr txBox="1"/>
          <p:nvPr/>
        </p:nvSpPr>
        <p:spPr>
          <a:xfrm>
            <a:off x="6252573" y="2972346"/>
            <a:ext cx="1429174" cy="369332"/>
          </a:xfrm>
          <a:prstGeom prst="rect">
            <a:avLst/>
          </a:prstGeom>
          <a:noFill/>
        </p:spPr>
        <p:txBody>
          <a:bodyPr wrap="none" rtlCol="0">
            <a:spAutoFit/>
          </a:bodyPr>
          <a:lstStyle/>
          <a:p>
            <a:pPr algn="ctr"/>
            <a:r>
              <a:rPr lang="en-US" dirty="0">
                <a:solidFill>
                  <a:schemeClr val="bg1"/>
                </a:solidFill>
              </a:rPr>
              <a:t>Validate Data</a:t>
            </a:r>
          </a:p>
        </p:txBody>
      </p:sp>
      <p:sp>
        <p:nvSpPr>
          <p:cNvPr id="16" name="TextBox 15"/>
          <p:cNvSpPr txBox="1"/>
          <p:nvPr/>
        </p:nvSpPr>
        <p:spPr>
          <a:xfrm>
            <a:off x="3021540" y="3357993"/>
            <a:ext cx="1960986" cy="369332"/>
          </a:xfrm>
          <a:prstGeom prst="rect">
            <a:avLst/>
          </a:prstGeom>
          <a:noFill/>
        </p:spPr>
        <p:txBody>
          <a:bodyPr wrap="none" rtlCol="0">
            <a:spAutoFit/>
          </a:bodyPr>
          <a:lstStyle/>
          <a:p>
            <a:pPr algn="ctr"/>
            <a:r>
              <a:rPr lang="en-US" dirty="0"/>
              <a:t>Form with old data</a:t>
            </a:r>
          </a:p>
        </p:txBody>
      </p:sp>
      <p:sp>
        <p:nvSpPr>
          <p:cNvPr id="17" name="TextBox 16"/>
          <p:cNvSpPr txBox="1"/>
          <p:nvPr/>
        </p:nvSpPr>
        <p:spPr>
          <a:xfrm>
            <a:off x="1554379" y="2894518"/>
            <a:ext cx="931665" cy="369332"/>
          </a:xfrm>
          <a:prstGeom prst="rect">
            <a:avLst/>
          </a:prstGeom>
          <a:noFill/>
        </p:spPr>
        <p:txBody>
          <a:bodyPr wrap="none" rtlCol="0">
            <a:spAutoFit/>
          </a:bodyPr>
          <a:lstStyle/>
          <a:p>
            <a:r>
              <a:rPr lang="en-US" dirty="0"/>
              <a:t>Fix Data</a:t>
            </a:r>
          </a:p>
        </p:txBody>
      </p:sp>
      <p:sp>
        <p:nvSpPr>
          <p:cNvPr id="18" name="TextBox 17"/>
          <p:cNvSpPr txBox="1"/>
          <p:nvPr/>
        </p:nvSpPr>
        <p:spPr>
          <a:xfrm>
            <a:off x="6382836" y="4211694"/>
            <a:ext cx="1168653" cy="369332"/>
          </a:xfrm>
          <a:prstGeom prst="rect">
            <a:avLst/>
          </a:prstGeom>
          <a:noFill/>
        </p:spPr>
        <p:txBody>
          <a:bodyPr wrap="none" rtlCol="0">
            <a:spAutoFit/>
          </a:bodyPr>
          <a:lstStyle/>
          <a:p>
            <a:pPr algn="ctr"/>
            <a:r>
              <a:rPr lang="en-US" dirty="0">
                <a:solidFill>
                  <a:schemeClr val="bg1"/>
                </a:solidFill>
              </a:rPr>
              <a:t>Store Data</a:t>
            </a:r>
          </a:p>
        </p:txBody>
      </p:sp>
      <p:sp>
        <p:nvSpPr>
          <p:cNvPr id="19" name="TextBox 18"/>
          <p:cNvSpPr txBox="1"/>
          <p:nvPr/>
        </p:nvSpPr>
        <p:spPr>
          <a:xfrm>
            <a:off x="2806514" y="4620193"/>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5057204"/>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725230"/>
            <a:ext cx="1846789" cy="369332"/>
          </a:xfrm>
          <a:prstGeom prst="rect">
            <a:avLst/>
          </a:prstGeom>
          <a:noFill/>
        </p:spPr>
        <p:txBody>
          <a:bodyPr wrap="none" rtlCol="0">
            <a:spAutoFit/>
          </a:bodyPr>
          <a:lstStyle/>
          <a:p>
            <a:pPr algn="ctr"/>
            <a:r>
              <a:rPr lang="en-US" dirty="0"/>
              <a:t>Success page Yay!</a:t>
            </a:r>
          </a:p>
        </p:txBody>
      </p:sp>
      <p:sp>
        <p:nvSpPr>
          <p:cNvPr id="22" name="TextBox 21"/>
          <p:cNvSpPr txBox="1"/>
          <p:nvPr/>
        </p:nvSpPr>
        <p:spPr>
          <a:xfrm>
            <a:off x="6585740" y="1175850"/>
            <a:ext cx="762838" cy="369332"/>
          </a:xfrm>
          <a:prstGeom prst="rect">
            <a:avLst/>
          </a:prstGeom>
          <a:noFill/>
        </p:spPr>
        <p:txBody>
          <a:bodyPr wrap="none" rtlCol="0">
            <a:spAutoFit/>
          </a:bodyPr>
          <a:lstStyle/>
          <a:p>
            <a:pPr algn="ctr"/>
            <a:r>
              <a:rPr lang="en-US" dirty="0">
                <a:solidFill>
                  <a:schemeClr val="bg1"/>
                </a:solidFill>
              </a:rPr>
              <a:t>Error?</a:t>
            </a:r>
          </a:p>
        </p:txBody>
      </p:sp>
      <p:sp>
        <p:nvSpPr>
          <p:cNvPr id="23" name="Rectangle 22"/>
          <p:cNvSpPr/>
          <p:nvPr/>
        </p:nvSpPr>
        <p:spPr>
          <a:xfrm>
            <a:off x="6585740" y="3357002"/>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a:extLst>
              <a:ext uri="{C183D7F6-B498-43B3-948B-1728B52AA6E4}">
                <adec:decorative xmlns:adec="http://schemas.microsoft.com/office/drawing/2017/decorative" val="1"/>
              </a:ext>
            </a:extLst>
          </p:cNvPr>
          <p:cNvCxnSpPr>
            <a:stCxn id="6" idx="3"/>
            <a:endCxn id="13" idx="0"/>
          </p:cNvCxnSpPr>
          <p:nvPr/>
        </p:nvCxnSpPr>
        <p:spPr>
          <a:xfrm>
            <a:off x="4685842" y="670710"/>
            <a:ext cx="2281317" cy="198954"/>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C183D7F6-B498-43B3-948B-1728B52AA6E4}">
                <adec:decorative xmlns:adec="http://schemas.microsoft.com/office/drawing/2017/decorative" val="1"/>
              </a:ext>
            </a:extLst>
          </p:cNvPr>
          <p:cNvCxnSpPr>
            <a:stCxn id="22" idx="1"/>
            <a:endCxn id="14" idx="3"/>
          </p:cNvCxnSpPr>
          <p:nvPr/>
        </p:nvCxnSpPr>
        <p:spPr>
          <a:xfrm rot="10800000" flipV="1">
            <a:off x="4808090" y="1360516"/>
            <a:ext cx="177765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4" name="Straight Arrow Connector 33">
            <a:extLst>
              <a:ext uri="{C183D7F6-B498-43B3-948B-1728B52AA6E4}">
                <adec:decorative xmlns:adec="http://schemas.microsoft.com/office/drawing/2017/decorative" val="1"/>
              </a:ext>
            </a:extLst>
          </p:cNvPr>
          <p:cNvCxnSpPr>
            <a:stCxn id="32" idx="2"/>
            <a:endCxn id="13" idx="3"/>
          </p:cNvCxnSpPr>
          <p:nvPr/>
        </p:nvCxnSpPr>
        <p:spPr>
          <a:xfrm flipH="1" flipV="1">
            <a:off x="7529973" y="1054330"/>
            <a:ext cx="1798238" cy="18937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C183D7F6-B498-43B3-948B-1728B52AA6E4}">
                <adec:decorative xmlns:adec="http://schemas.microsoft.com/office/drawing/2017/decorative" val="1"/>
              </a:ext>
            </a:extLst>
          </p:cNvPr>
          <p:cNvCxnSpPr>
            <a:stCxn id="22" idx="2"/>
            <a:endCxn id="8" idx="3"/>
          </p:cNvCxnSpPr>
          <p:nvPr/>
        </p:nvCxnSpPr>
        <p:spPr>
          <a:xfrm rot="5400000">
            <a:off x="5838835" y="688874"/>
            <a:ext cx="272016" cy="1984633"/>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C183D7F6-B498-43B3-948B-1728B52AA6E4}">
                <adec:decorative xmlns:adec="http://schemas.microsoft.com/office/drawing/2017/decorative" val="1"/>
              </a:ext>
            </a:extLst>
          </p:cNvPr>
          <p:cNvCxnSpPr>
            <a:stCxn id="8" idx="1"/>
            <a:endCxn id="9" idx="0"/>
          </p:cNvCxnSpPr>
          <p:nvPr/>
        </p:nvCxnSpPr>
        <p:spPr>
          <a:xfrm rot="10800000" flipV="1">
            <a:off x="2007700" y="1817198"/>
            <a:ext cx="101384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C183D7F6-B498-43B3-948B-1728B52AA6E4}">
                <adec:decorative xmlns:adec="http://schemas.microsoft.com/office/drawing/2017/decorative" val="1"/>
              </a:ext>
            </a:extLst>
          </p:cNvPr>
          <p:cNvCxnSpPr>
            <a:stCxn id="9" idx="2"/>
            <a:endCxn id="11" idx="1"/>
          </p:cNvCxnSpPr>
          <p:nvPr/>
        </p:nvCxnSpPr>
        <p:spPr>
          <a:xfrm rot="16200000" flipH="1">
            <a:off x="2490251" y="1956820"/>
            <a:ext cx="224266" cy="118937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239774"/>
            <a:ext cx="806631" cy="369332"/>
          </a:xfrm>
          <a:prstGeom prst="rect">
            <a:avLst/>
          </a:prstGeom>
          <a:noFill/>
        </p:spPr>
        <p:txBody>
          <a:bodyPr wrap="none" rtlCol="0">
            <a:spAutoFit/>
          </a:bodyPr>
          <a:lstStyle/>
          <a:p>
            <a:r>
              <a:rPr lang="en-US" dirty="0"/>
              <a:t>Cancel</a:t>
            </a:r>
          </a:p>
        </p:txBody>
      </p:sp>
      <p:cxnSp>
        <p:nvCxnSpPr>
          <p:cNvPr id="46" name="Straight Arrow Connector 45">
            <a:extLst>
              <a:ext uri="{C183D7F6-B498-43B3-948B-1728B52AA6E4}">
                <adec:decorative xmlns:adec="http://schemas.microsoft.com/office/drawing/2017/decorative" val="1"/>
              </a:ext>
            </a:extLst>
          </p:cNvPr>
          <p:cNvCxnSpPr>
            <a:stCxn id="8" idx="1"/>
            <a:endCxn id="44" idx="3"/>
          </p:cNvCxnSpPr>
          <p:nvPr/>
        </p:nvCxnSpPr>
        <p:spPr>
          <a:xfrm flipH="1" flipV="1">
            <a:off x="2222704" y="1424440"/>
            <a:ext cx="798836"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C183D7F6-B498-43B3-948B-1728B52AA6E4}">
                <adec:decorative xmlns:adec="http://schemas.microsoft.com/office/drawing/2017/decorative" val="1"/>
              </a:ext>
            </a:extLst>
          </p:cNvPr>
          <p:cNvCxnSpPr>
            <a:stCxn id="11" idx="3"/>
            <a:endCxn id="15" idx="0"/>
          </p:cNvCxnSpPr>
          <p:nvPr/>
        </p:nvCxnSpPr>
        <p:spPr>
          <a:xfrm>
            <a:off x="4806998" y="2663638"/>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C183D7F6-B498-43B3-948B-1728B52AA6E4}">
                <adec:decorative xmlns:adec="http://schemas.microsoft.com/office/drawing/2017/decorative" val="1"/>
              </a:ext>
            </a:extLst>
          </p:cNvPr>
          <p:cNvCxnSpPr>
            <a:stCxn id="23" idx="1"/>
            <a:endCxn id="16" idx="3"/>
          </p:cNvCxnSpPr>
          <p:nvPr/>
        </p:nvCxnSpPr>
        <p:spPr>
          <a:xfrm rot="10800000" flipV="1">
            <a:off x="4982526" y="3541667"/>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C183D7F6-B498-43B3-948B-1728B52AA6E4}">
                <adec:decorative xmlns:adec="http://schemas.microsoft.com/office/drawing/2017/decorative" val="1"/>
              </a:ext>
            </a:extLst>
          </p:cNvPr>
          <p:cNvCxnSpPr>
            <a:stCxn id="16" idx="1"/>
            <a:endCxn id="17" idx="2"/>
          </p:cNvCxnSpPr>
          <p:nvPr/>
        </p:nvCxnSpPr>
        <p:spPr>
          <a:xfrm rot="10800000">
            <a:off x="2020212" y="3263851"/>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C183D7F6-B498-43B3-948B-1728B52AA6E4}">
                <adec:decorative xmlns:adec="http://schemas.microsoft.com/office/drawing/2017/decorative" val="1"/>
              </a:ext>
            </a:extLst>
          </p:cNvPr>
          <p:cNvCxnSpPr>
            <a:stCxn id="17" idx="0"/>
            <a:endCxn id="11" idx="1"/>
          </p:cNvCxnSpPr>
          <p:nvPr/>
        </p:nvCxnSpPr>
        <p:spPr>
          <a:xfrm rot="5400000" flipH="1" flipV="1">
            <a:off x="2493200" y="2190650"/>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C183D7F6-B498-43B3-948B-1728B52AA6E4}">
                <adec:decorative xmlns:adec="http://schemas.microsoft.com/office/drawing/2017/decorative" val="1"/>
              </a:ext>
            </a:extLst>
          </p:cNvPr>
          <p:cNvCxnSpPr>
            <a:stCxn id="18" idx="3"/>
            <a:endCxn id="32" idx="2"/>
          </p:cNvCxnSpPr>
          <p:nvPr/>
        </p:nvCxnSpPr>
        <p:spPr>
          <a:xfrm flipV="1">
            <a:off x="7551489" y="2948033"/>
            <a:ext cx="1776722" cy="14483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C183D7F6-B498-43B3-948B-1728B52AA6E4}">
                <adec:decorative xmlns:adec="http://schemas.microsoft.com/office/drawing/2017/decorative" val="1"/>
              </a:ext>
            </a:extLst>
          </p:cNvPr>
          <p:cNvCxnSpPr>
            <a:stCxn id="18" idx="2"/>
            <a:endCxn id="19" idx="3"/>
          </p:cNvCxnSpPr>
          <p:nvPr/>
        </p:nvCxnSpPr>
        <p:spPr>
          <a:xfrm rot="5400000">
            <a:off x="5970442" y="3808137"/>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426536"/>
            <a:ext cx="1204497" cy="369332"/>
          </a:xfrm>
          <a:prstGeom prst="rect">
            <a:avLst/>
          </a:prstGeom>
          <a:noFill/>
        </p:spPr>
        <p:txBody>
          <a:bodyPr wrap="none" rtlCol="0">
            <a:spAutoFit/>
          </a:bodyPr>
          <a:lstStyle/>
          <a:p>
            <a:pPr algn="ctr"/>
            <a:r>
              <a:rPr lang="en-US" dirty="0">
                <a:solidFill>
                  <a:schemeClr val="bg1"/>
                </a:solidFill>
              </a:rPr>
              <a:t>Make Page</a:t>
            </a:r>
          </a:p>
        </p:txBody>
      </p:sp>
      <p:sp>
        <p:nvSpPr>
          <p:cNvPr id="75" name="TextBox 74"/>
          <p:cNvSpPr txBox="1"/>
          <p:nvPr/>
        </p:nvSpPr>
        <p:spPr>
          <a:xfrm>
            <a:off x="1270022" y="3804819"/>
            <a:ext cx="806631" cy="369332"/>
          </a:xfrm>
          <a:prstGeom prst="rect">
            <a:avLst/>
          </a:prstGeom>
          <a:noFill/>
        </p:spPr>
        <p:txBody>
          <a:bodyPr wrap="square" rtlCol="0">
            <a:spAutoFit/>
          </a:bodyPr>
          <a:lstStyle/>
          <a:p>
            <a:r>
              <a:rPr lang="en-US" dirty="0"/>
              <a:t>Cancel</a:t>
            </a:r>
          </a:p>
        </p:txBody>
      </p:sp>
      <p:cxnSp>
        <p:nvCxnSpPr>
          <p:cNvPr id="76" name="Straight Arrow Connector 75">
            <a:extLst>
              <a:ext uri="{C183D7F6-B498-43B3-948B-1728B52AA6E4}">
                <adec:decorative xmlns:adec="http://schemas.microsoft.com/office/drawing/2017/decorative" val="1"/>
              </a:ext>
            </a:extLst>
          </p:cNvPr>
          <p:cNvCxnSpPr>
            <a:stCxn id="16" idx="1"/>
          </p:cNvCxnSpPr>
          <p:nvPr/>
        </p:nvCxnSpPr>
        <p:spPr>
          <a:xfrm flipH="1">
            <a:off x="2076654" y="3542659"/>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C183D7F6-B498-43B3-948B-1728B52AA6E4}">
                <adec:decorative xmlns:adec="http://schemas.microsoft.com/office/drawing/2017/decorative" val="1"/>
              </a:ext>
            </a:extLst>
          </p:cNvPr>
          <p:cNvCxnSpPr>
            <a:endCxn id="20" idx="1"/>
          </p:cNvCxnSpPr>
          <p:nvPr/>
        </p:nvCxnSpPr>
        <p:spPr>
          <a:xfrm rot="10800000" flipH="1" flipV="1">
            <a:off x="2806513" y="4819146"/>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C183D7F6-B498-43B3-948B-1728B52AA6E4}">
                <adec:decorative xmlns:adec="http://schemas.microsoft.com/office/drawing/2017/decorative" val="1"/>
              </a:ext>
            </a:extLst>
          </p:cNvPr>
          <p:cNvCxnSpPr>
            <a:stCxn id="20" idx="3"/>
            <a:endCxn id="74" idx="0"/>
          </p:cNvCxnSpPr>
          <p:nvPr/>
        </p:nvCxnSpPr>
        <p:spPr>
          <a:xfrm>
            <a:off x="4868617" y="5241870"/>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C183D7F6-B498-43B3-948B-1728B52AA6E4}">
                <adec:decorative xmlns:adec="http://schemas.microsoft.com/office/drawing/2017/decorative" val="1"/>
              </a:ext>
            </a:extLst>
          </p:cNvPr>
          <p:cNvCxnSpPr>
            <a:stCxn id="74" idx="2"/>
            <a:endCxn id="21" idx="3"/>
          </p:cNvCxnSpPr>
          <p:nvPr/>
        </p:nvCxnSpPr>
        <p:spPr>
          <a:xfrm rot="5400000">
            <a:off x="5878432" y="4842865"/>
            <a:ext cx="114028"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a:extLst>
              <a:ext uri="{C183D7F6-B498-43B3-948B-1728B52AA6E4}">
                <adec:decorative xmlns:adec="http://schemas.microsoft.com/office/drawing/2017/decorative" val="1"/>
              </a:ext>
            </a:extLst>
          </p:cNvPr>
          <p:cNvCxnSpPr>
            <a:stCxn id="18" idx="3"/>
            <a:endCxn id="74" idx="3"/>
          </p:cNvCxnSpPr>
          <p:nvPr/>
        </p:nvCxnSpPr>
        <p:spPr>
          <a:xfrm flipH="1">
            <a:off x="7547711" y="4396360"/>
            <a:ext cx="3778" cy="1214842"/>
          </a:xfrm>
          <a:prstGeom prst="curvedConnector3">
            <a:avLst>
              <a:gd name="adj1" fmla="val -605082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831553"/>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sp>
        <p:nvSpPr>
          <p:cNvPr id="43" name="TextBox 42"/>
          <p:cNvSpPr txBox="1"/>
          <p:nvPr/>
        </p:nvSpPr>
        <p:spPr>
          <a:xfrm>
            <a:off x="6339217" y="3695046"/>
            <a:ext cx="1125628" cy="369332"/>
          </a:xfrm>
          <a:prstGeom prst="rect">
            <a:avLst/>
          </a:prstGeom>
          <a:noFill/>
        </p:spPr>
        <p:txBody>
          <a:bodyPr wrap="none" rtlCol="0">
            <a:spAutoFit/>
          </a:bodyPr>
          <a:lstStyle/>
          <a:p>
            <a:pPr algn="ctr"/>
            <a:r>
              <a:rPr lang="en-US" dirty="0">
                <a:solidFill>
                  <a:schemeClr val="bg1"/>
                </a:solidFill>
              </a:rPr>
              <a:t>Load Data</a:t>
            </a:r>
          </a:p>
        </p:txBody>
      </p:sp>
      <p:sp>
        <p:nvSpPr>
          <p:cNvPr id="45" name="TextBox 44"/>
          <p:cNvSpPr txBox="1"/>
          <p:nvPr/>
        </p:nvSpPr>
        <p:spPr>
          <a:xfrm>
            <a:off x="3174472" y="3948433"/>
            <a:ext cx="1612108" cy="369332"/>
          </a:xfrm>
          <a:prstGeom prst="rect">
            <a:avLst/>
          </a:prstGeom>
          <a:noFill/>
        </p:spPr>
        <p:txBody>
          <a:bodyPr wrap="none" rtlCol="0">
            <a:spAutoFit/>
          </a:bodyPr>
          <a:lstStyle/>
          <a:p>
            <a:pPr algn="ctr"/>
            <a:r>
              <a:rPr lang="en-US" dirty="0"/>
              <a:t>Error  404 Page</a:t>
            </a:r>
          </a:p>
        </p:txBody>
      </p:sp>
      <p:sp>
        <p:nvSpPr>
          <p:cNvPr id="47" name="TextBox 46"/>
          <p:cNvSpPr txBox="1"/>
          <p:nvPr/>
        </p:nvSpPr>
        <p:spPr>
          <a:xfrm>
            <a:off x="6564231" y="3943547"/>
            <a:ext cx="762838" cy="369332"/>
          </a:xfrm>
          <a:prstGeom prst="rect">
            <a:avLst/>
          </a:prstGeom>
          <a:noFill/>
        </p:spPr>
        <p:txBody>
          <a:bodyPr wrap="none" rtlCol="0">
            <a:spAutoFit/>
          </a:bodyPr>
          <a:lstStyle/>
          <a:p>
            <a:pPr algn="ctr"/>
            <a:r>
              <a:rPr lang="en-US" dirty="0">
                <a:solidFill>
                  <a:schemeClr val="bg1"/>
                </a:solidFill>
              </a:rPr>
              <a:t>Error?</a:t>
            </a:r>
          </a:p>
        </p:txBody>
      </p:sp>
      <p:cxnSp>
        <p:nvCxnSpPr>
          <p:cNvPr id="48" name="Elbow Connector 47">
            <a:extLst>
              <a:ext uri="{C183D7F6-B498-43B3-948B-1728B52AA6E4}">
                <adec:decorative xmlns:adec="http://schemas.microsoft.com/office/drawing/2017/decorative" val="1"/>
              </a:ext>
            </a:extLst>
          </p:cNvPr>
          <p:cNvCxnSpPr>
            <a:stCxn id="47" idx="1"/>
            <a:endCxn id="45" idx="3"/>
          </p:cNvCxnSpPr>
          <p:nvPr/>
        </p:nvCxnSpPr>
        <p:spPr>
          <a:xfrm rot="10800000" flipV="1">
            <a:off x="4786581" y="4128213"/>
            <a:ext cx="177765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C183D7F6-B498-43B3-948B-1728B52AA6E4}">
                <adec:decorative xmlns:adec="http://schemas.microsoft.com/office/drawing/2017/decorative" val="1"/>
              </a:ext>
            </a:extLst>
          </p:cNvPr>
          <p:cNvCxnSpPr>
            <a:stCxn id="32" idx="2"/>
            <a:endCxn id="43" idx="3"/>
          </p:cNvCxnSpPr>
          <p:nvPr/>
        </p:nvCxnSpPr>
        <p:spPr>
          <a:xfrm flipH="1">
            <a:off x="7464845" y="2948033"/>
            <a:ext cx="1863366" cy="9316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518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58121" y="5157788"/>
            <a:ext cx="3010028" cy="1325563"/>
          </a:xfrm>
        </p:spPr>
        <p:txBody>
          <a:bodyPr>
            <a:normAutofit/>
          </a:bodyPr>
          <a:lstStyle/>
          <a:p>
            <a:pPr algn="r"/>
            <a:r>
              <a:rPr lang="en-US" dirty="0"/>
              <a:t>Delete Form Flow</a:t>
            </a:r>
          </a:p>
        </p:txBody>
      </p:sp>
      <p:sp>
        <p:nvSpPr>
          <p:cNvPr id="5" name="Rounded Rectangle 4">
            <a:extLst>
              <a:ext uri="{C183D7F6-B498-43B3-948B-1728B52AA6E4}">
                <adec:decorative xmlns:adec="http://schemas.microsoft.com/office/drawing/2017/decorative" val="1"/>
              </a:ext>
            </a:extLst>
          </p:cNvPr>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6" name="TextBox 5"/>
          <p:cNvSpPr txBox="1"/>
          <p:nvPr/>
        </p:nvSpPr>
        <p:spPr>
          <a:xfrm>
            <a:off x="3318225" y="700360"/>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020742" y="1846848"/>
            <a:ext cx="1962589" cy="369332"/>
          </a:xfrm>
          <a:prstGeom prst="rect">
            <a:avLst/>
          </a:prstGeom>
          <a:noFill/>
        </p:spPr>
        <p:txBody>
          <a:bodyPr wrap="none" rtlCol="0">
            <a:spAutoFit/>
          </a:bodyPr>
          <a:lstStyle/>
          <a:p>
            <a:pPr algn="ctr"/>
            <a:r>
              <a:rPr lang="en-US" dirty="0"/>
              <a:t>Confirmation Form</a:t>
            </a:r>
          </a:p>
        </p:txBody>
      </p:sp>
      <p:sp>
        <p:nvSpPr>
          <p:cNvPr id="9" name="TextBox 8"/>
          <p:cNvSpPr txBox="1"/>
          <p:nvPr/>
        </p:nvSpPr>
        <p:spPr>
          <a:xfrm>
            <a:off x="1490570" y="2284356"/>
            <a:ext cx="485646" cy="369332"/>
          </a:xfrm>
          <a:prstGeom prst="rect">
            <a:avLst/>
          </a:prstGeom>
          <a:noFill/>
        </p:spPr>
        <p:txBody>
          <a:bodyPr wrap="none" rtlCol="0">
            <a:spAutoFit/>
          </a:bodyPr>
          <a:lstStyle/>
          <a:p>
            <a:r>
              <a:rPr lang="en-US" dirty="0"/>
              <a:t>Yes</a:t>
            </a:r>
          </a:p>
        </p:txBody>
      </p:sp>
      <p:sp>
        <p:nvSpPr>
          <p:cNvPr id="11" name="TextBox 10"/>
          <p:cNvSpPr txBox="1"/>
          <p:nvPr/>
        </p:nvSpPr>
        <p:spPr>
          <a:xfrm>
            <a:off x="3247148" y="2693288"/>
            <a:ext cx="1509773" cy="369332"/>
          </a:xfrm>
          <a:prstGeom prst="rect">
            <a:avLst/>
          </a:prstGeom>
          <a:noFill/>
        </p:spPr>
        <p:txBody>
          <a:bodyPr wrap="none" rtlCol="0">
            <a:spAutoFit/>
          </a:bodyPr>
          <a:lstStyle/>
          <a:p>
            <a:pPr algn="ctr"/>
            <a:r>
              <a:rPr lang="en-US" dirty="0"/>
              <a:t>POST with key</a:t>
            </a:r>
          </a:p>
        </p:txBody>
      </p:sp>
      <p:sp>
        <p:nvSpPr>
          <p:cNvPr id="13" name="TextBox 12"/>
          <p:cNvSpPr txBox="1"/>
          <p:nvPr/>
        </p:nvSpPr>
        <p:spPr>
          <a:xfrm>
            <a:off x="6404345" y="1083980"/>
            <a:ext cx="1125628" cy="369332"/>
          </a:xfrm>
          <a:prstGeom prst="rect">
            <a:avLst/>
          </a:prstGeom>
          <a:noFill/>
        </p:spPr>
        <p:txBody>
          <a:bodyPr wrap="none" rtlCol="0">
            <a:spAutoFit/>
          </a:bodyPr>
          <a:lstStyle/>
          <a:p>
            <a:pPr algn="ctr"/>
            <a:r>
              <a:rPr lang="en-US" dirty="0">
                <a:solidFill>
                  <a:schemeClr val="bg1"/>
                </a:solidFill>
              </a:rPr>
              <a:t>Load Data</a:t>
            </a:r>
          </a:p>
        </p:txBody>
      </p:sp>
      <p:sp>
        <p:nvSpPr>
          <p:cNvPr id="14" name="TextBox 13"/>
          <p:cNvSpPr txBox="1"/>
          <p:nvPr/>
        </p:nvSpPr>
        <p:spPr>
          <a:xfrm>
            <a:off x="3222430" y="1395052"/>
            <a:ext cx="1559209" cy="369332"/>
          </a:xfrm>
          <a:prstGeom prst="rect">
            <a:avLst/>
          </a:prstGeom>
          <a:noFill/>
        </p:spPr>
        <p:txBody>
          <a:bodyPr wrap="none" rtlCol="0">
            <a:spAutoFit/>
          </a:bodyPr>
          <a:lstStyle/>
          <a:p>
            <a:pPr algn="ctr"/>
            <a:r>
              <a:rPr lang="en-US" dirty="0"/>
              <a:t>Error 404 Page</a:t>
            </a:r>
          </a:p>
        </p:txBody>
      </p:sp>
      <p:sp>
        <p:nvSpPr>
          <p:cNvPr id="15" name="TextBox 14"/>
          <p:cNvSpPr txBox="1"/>
          <p:nvPr/>
        </p:nvSpPr>
        <p:spPr>
          <a:xfrm>
            <a:off x="6404345" y="3186662"/>
            <a:ext cx="1125629" cy="369332"/>
          </a:xfrm>
          <a:prstGeom prst="rect">
            <a:avLst/>
          </a:prstGeom>
          <a:noFill/>
        </p:spPr>
        <p:txBody>
          <a:bodyPr wrap="none" rtlCol="0">
            <a:spAutoFit/>
          </a:bodyPr>
          <a:lstStyle/>
          <a:p>
            <a:pPr algn="ctr"/>
            <a:r>
              <a:rPr lang="en-US" dirty="0">
                <a:solidFill>
                  <a:schemeClr val="bg1"/>
                </a:solidFill>
              </a:rPr>
              <a:t>Load Data</a:t>
            </a:r>
          </a:p>
        </p:txBody>
      </p:sp>
      <p:sp>
        <p:nvSpPr>
          <p:cNvPr id="16" name="TextBox 15"/>
          <p:cNvSpPr txBox="1"/>
          <p:nvPr/>
        </p:nvSpPr>
        <p:spPr>
          <a:xfrm>
            <a:off x="3222433" y="3572309"/>
            <a:ext cx="1559209" cy="369332"/>
          </a:xfrm>
          <a:prstGeom prst="rect">
            <a:avLst/>
          </a:prstGeom>
          <a:noFill/>
        </p:spPr>
        <p:txBody>
          <a:bodyPr wrap="none" rtlCol="0">
            <a:spAutoFit/>
          </a:bodyPr>
          <a:lstStyle/>
          <a:p>
            <a:pPr algn="ctr"/>
            <a:r>
              <a:rPr lang="en-US" dirty="0"/>
              <a:t>Error 404 Page</a:t>
            </a:r>
          </a:p>
        </p:txBody>
      </p:sp>
      <p:sp>
        <p:nvSpPr>
          <p:cNvPr id="18" name="TextBox 17"/>
          <p:cNvSpPr txBox="1"/>
          <p:nvPr/>
        </p:nvSpPr>
        <p:spPr>
          <a:xfrm>
            <a:off x="6567181" y="4154545"/>
            <a:ext cx="799963" cy="369332"/>
          </a:xfrm>
          <a:prstGeom prst="rect">
            <a:avLst/>
          </a:prstGeom>
          <a:noFill/>
        </p:spPr>
        <p:txBody>
          <a:bodyPr wrap="none" rtlCol="0">
            <a:spAutoFit/>
          </a:bodyPr>
          <a:lstStyle/>
          <a:p>
            <a:pPr algn="ctr"/>
            <a:r>
              <a:rPr lang="en-US" dirty="0">
                <a:solidFill>
                  <a:schemeClr val="bg1"/>
                </a:solidFill>
              </a:rPr>
              <a:t>Delete</a:t>
            </a:r>
          </a:p>
        </p:txBody>
      </p:sp>
      <p:sp>
        <p:nvSpPr>
          <p:cNvPr id="19" name="TextBox 18"/>
          <p:cNvSpPr txBox="1"/>
          <p:nvPr/>
        </p:nvSpPr>
        <p:spPr>
          <a:xfrm>
            <a:off x="2806514" y="4563044"/>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4985767"/>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653793"/>
            <a:ext cx="1846789" cy="369332"/>
          </a:xfrm>
          <a:prstGeom prst="rect">
            <a:avLst/>
          </a:prstGeom>
          <a:noFill/>
        </p:spPr>
        <p:txBody>
          <a:bodyPr wrap="none" rtlCol="0">
            <a:spAutoFit/>
          </a:bodyPr>
          <a:lstStyle/>
          <a:p>
            <a:pPr algn="ctr"/>
            <a:r>
              <a:rPr lang="en-US" dirty="0"/>
              <a:t>Success page Yay!</a:t>
            </a:r>
          </a:p>
        </p:txBody>
      </p:sp>
      <p:sp>
        <p:nvSpPr>
          <p:cNvPr id="22" name="TextBox 21"/>
          <p:cNvSpPr txBox="1"/>
          <p:nvPr/>
        </p:nvSpPr>
        <p:spPr>
          <a:xfrm>
            <a:off x="6585740" y="1390166"/>
            <a:ext cx="762838" cy="369332"/>
          </a:xfrm>
          <a:prstGeom prst="rect">
            <a:avLst/>
          </a:prstGeom>
          <a:noFill/>
        </p:spPr>
        <p:txBody>
          <a:bodyPr wrap="none" rtlCol="0">
            <a:spAutoFit/>
          </a:bodyPr>
          <a:lstStyle/>
          <a:p>
            <a:pPr algn="ctr"/>
            <a:r>
              <a:rPr lang="en-US" dirty="0">
                <a:solidFill>
                  <a:schemeClr val="bg1"/>
                </a:solidFill>
              </a:rPr>
              <a:t>Error?</a:t>
            </a:r>
          </a:p>
        </p:txBody>
      </p:sp>
      <p:sp>
        <p:nvSpPr>
          <p:cNvPr id="23" name="Rectangle 22"/>
          <p:cNvSpPr/>
          <p:nvPr/>
        </p:nvSpPr>
        <p:spPr>
          <a:xfrm>
            <a:off x="6585740" y="3571318"/>
            <a:ext cx="762837" cy="369332"/>
          </a:xfrm>
          <a:prstGeom prst="rect">
            <a:avLst/>
          </a:prstGeom>
        </p:spPr>
        <p:txBody>
          <a:bodyPr wrap="none">
            <a:spAutoFit/>
          </a:bodyPr>
          <a:lstStyle/>
          <a:p>
            <a:pPr algn="ctr"/>
            <a:r>
              <a:rPr lang="en-US" dirty="0">
                <a:solidFill>
                  <a:schemeClr val="bg1"/>
                </a:solidFill>
              </a:rPr>
              <a:t>Error?</a:t>
            </a:r>
          </a:p>
        </p:txBody>
      </p:sp>
      <p:cxnSp>
        <p:nvCxnSpPr>
          <p:cNvPr id="26" name="Elbow Connector 25">
            <a:extLst>
              <a:ext uri="{C183D7F6-B498-43B3-948B-1728B52AA6E4}">
                <adec:decorative xmlns:adec="http://schemas.microsoft.com/office/drawing/2017/decorative" val="1"/>
              </a:ext>
            </a:extLst>
          </p:cNvPr>
          <p:cNvCxnSpPr>
            <a:stCxn id="6" idx="3"/>
            <a:endCxn id="13" idx="0"/>
          </p:cNvCxnSpPr>
          <p:nvPr/>
        </p:nvCxnSpPr>
        <p:spPr>
          <a:xfrm>
            <a:off x="4685842" y="885026"/>
            <a:ext cx="2281317" cy="198954"/>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C183D7F6-B498-43B3-948B-1728B52AA6E4}">
                <adec:decorative xmlns:adec="http://schemas.microsoft.com/office/drawing/2017/decorative" val="1"/>
              </a:ext>
            </a:extLst>
          </p:cNvPr>
          <p:cNvCxnSpPr>
            <a:stCxn id="22" idx="1"/>
            <a:endCxn id="14" idx="3"/>
          </p:cNvCxnSpPr>
          <p:nvPr/>
        </p:nvCxnSpPr>
        <p:spPr>
          <a:xfrm rot="10800000" flipV="1">
            <a:off x="4781640" y="1574832"/>
            <a:ext cx="180410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4" name="Straight Arrow Connector 33">
            <a:extLst>
              <a:ext uri="{C183D7F6-B498-43B3-948B-1728B52AA6E4}">
                <adec:decorative xmlns:adec="http://schemas.microsoft.com/office/drawing/2017/decorative" val="1"/>
              </a:ext>
            </a:extLst>
          </p:cNvPr>
          <p:cNvCxnSpPr>
            <a:stCxn id="32" idx="2"/>
            <a:endCxn id="13" idx="3"/>
          </p:cNvCxnSpPr>
          <p:nvPr/>
        </p:nvCxnSpPr>
        <p:spPr>
          <a:xfrm flipH="1" flipV="1">
            <a:off x="7529973" y="1268646"/>
            <a:ext cx="1798238" cy="16793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C183D7F6-B498-43B3-948B-1728B52AA6E4}">
                <adec:decorative xmlns:adec="http://schemas.microsoft.com/office/drawing/2017/decorative" val="1"/>
              </a:ext>
            </a:extLst>
          </p:cNvPr>
          <p:cNvCxnSpPr>
            <a:stCxn id="22" idx="2"/>
            <a:endCxn id="8" idx="3"/>
          </p:cNvCxnSpPr>
          <p:nvPr/>
        </p:nvCxnSpPr>
        <p:spPr>
          <a:xfrm rot="5400000">
            <a:off x="5839237" y="903592"/>
            <a:ext cx="272016" cy="198382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C183D7F6-B498-43B3-948B-1728B52AA6E4}">
                <adec:decorative xmlns:adec="http://schemas.microsoft.com/office/drawing/2017/decorative" val="1"/>
              </a:ext>
            </a:extLst>
          </p:cNvPr>
          <p:cNvCxnSpPr>
            <a:stCxn id="8" idx="1"/>
            <a:endCxn id="9" idx="0"/>
          </p:cNvCxnSpPr>
          <p:nvPr/>
        </p:nvCxnSpPr>
        <p:spPr>
          <a:xfrm rot="10800000" flipV="1">
            <a:off x="1733394" y="2031514"/>
            <a:ext cx="1287349"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C183D7F6-B498-43B3-948B-1728B52AA6E4}">
                <adec:decorative xmlns:adec="http://schemas.microsoft.com/office/drawing/2017/decorative" val="1"/>
              </a:ext>
            </a:extLst>
          </p:cNvPr>
          <p:cNvCxnSpPr>
            <a:stCxn id="9" idx="2"/>
            <a:endCxn id="11" idx="1"/>
          </p:cNvCxnSpPr>
          <p:nvPr/>
        </p:nvCxnSpPr>
        <p:spPr>
          <a:xfrm rot="16200000" flipH="1">
            <a:off x="2378137" y="2008943"/>
            <a:ext cx="224266" cy="151375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454090"/>
            <a:ext cx="806631" cy="369332"/>
          </a:xfrm>
          <a:prstGeom prst="rect">
            <a:avLst/>
          </a:prstGeom>
          <a:noFill/>
        </p:spPr>
        <p:txBody>
          <a:bodyPr wrap="none" rtlCol="0">
            <a:spAutoFit/>
          </a:bodyPr>
          <a:lstStyle/>
          <a:p>
            <a:r>
              <a:rPr lang="en-US" dirty="0"/>
              <a:t>Cancel</a:t>
            </a:r>
          </a:p>
        </p:txBody>
      </p:sp>
      <p:cxnSp>
        <p:nvCxnSpPr>
          <p:cNvPr id="46" name="Straight Arrow Connector 45">
            <a:extLst>
              <a:ext uri="{C183D7F6-B498-43B3-948B-1728B52AA6E4}">
                <adec:decorative xmlns:adec="http://schemas.microsoft.com/office/drawing/2017/decorative" val="1"/>
              </a:ext>
            </a:extLst>
          </p:cNvPr>
          <p:cNvCxnSpPr>
            <a:stCxn id="8" idx="1"/>
            <a:endCxn id="44" idx="3"/>
          </p:cNvCxnSpPr>
          <p:nvPr/>
        </p:nvCxnSpPr>
        <p:spPr>
          <a:xfrm flipH="1" flipV="1">
            <a:off x="2222704" y="1638756"/>
            <a:ext cx="798038"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C183D7F6-B498-43B3-948B-1728B52AA6E4}">
                <adec:decorative xmlns:adec="http://schemas.microsoft.com/office/drawing/2017/decorative" val="1"/>
              </a:ext>
            </a:extLst>
          </p:cNvPr>
          <p:cNvCxnSpPr>
            <a:stCxn id="11" idx="3"/>
            <a:endCxn id="15" idx="0"/>
          </p:cNvCxnSpPr>
          <p:nvPr/>
        </p:nvCxnSpPr>
        <p:spPr>
          <a:xfrm>
            <a:off x="4756921" y="2877954"/>
            <a:ext cx="2210239"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C183D7F6-B498-43B3-948B-1728B52AA6E4}">
                <adec:decorative xmlns:adec="http://schemas.microsoft.com/office/drawing/2017/decorative" val="1"/>
              </a:ext>
            </a:extLst>
          </p:cNvPr>
          <p:cNvCxnSpPr>
            <a:stCxn id="23" idx="1"/>
            <a:endCxn id="16" idx="3"/>
          </p:cNvCxnSpPr>
          <p:nvPr/>
        </p:nvCxnSpPr>
        <p:spPr>
          <a:xfrm rot="10800000" flipV="1">
            <a:off x="4781642" y="3755983"/>
            <a:ext cx="1804098"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C183D7F6-B498-43B3-948B-1728B52AA6E4}">
                <adec:decorative xmlns:adec="http://schemas.microsoft.com/office/drawing/2017/decorative" val="1"/>
              </a:ext>
            </a:extLst>
          </p:cNvPr>
          <p:cNvCxnSpPr>
            <a:stCxn id="18" idx="3"/>
            <a:endCxn id="32" idx="2"/>
          </p:cNvCxnSpPr>
          <p:nvPr/>
        </p:nvCxnSpPr>
        <p:spPr>
          <a:xfrm flipV="1">
            <a:off x="7367144" y="2948033"/>
            <a:ext cx="1961067" cy="1391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C183D7F6-B498-43B3-948B-1728B52AA6E4}">
                <adec:decorative xmlns:adec="http://schemas.microsoft.com/office/drawing/2017/decorative" val="1"/>
              </a:ext>
            </a:extLst>
          </p:cNvPr>
          <p:cNvCxnSpPr>
            <a:endCxn id="18" idx="0"/>
          </p:cNvCxnSpPr>
          <p:nvPr/>
        </p:nvCxnSpPr>
        <p:spPr>
          <a:xfrm rot="16200000" flipH="1">
            <a:off x="6860184" y="4047566"/>
            <a:ext cx="213894" cy="64"/>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C183D7F6-B498-43B3-948B-1728B52AA6E4}">
                <adec:decorative xmlns:adec="http://schemas.microsoft.com/office/drawing/2017/decorative" val="1"/>
              </a:ext>
            </a:extLst>
          </p:cNvPr>
          <p:cNvCxnSpPr>
            <a:stCxn id="18" idx="2"/>
            <a:endCxn id="19" idx="3"/>
          </p:cNvCxnSpPr>
          <p:nvPr/>
        </p:nvCxnSpPr>
        <p:spPr>
          <a:xfrm rot="5400000">
            <a:off x="5970442" y="3750988"/>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355099"/>
            <a:ext cx="1204497" cy="369332"/>
          </a:xfrm>
          <a:prstGeom prst="rect">
            <a:avLst/>
          </a:prstGeom>
          <a:noFill/>
        </p:spPr>
        <p:txBody>
          <a:bodyPr wrap="none" rtlCol="0">
            <a:spAutoFit/>
          </a:bodyPr>
          <a:lstStyle/>
          <a:p>
            <a:pPr algn="ctr"/>
            <a:r>
              <a:rPr lang="en-US" dirty="0">
                <a:solidFill>
                  <a:schemeClr val="bg1"/>
                </a:solidFill>
              </a:rPr>
              <a:t>Make Page</a:t>
            </a:r>
          </a:p>
        </p:txBody>
      </p:sp>
      <p:cxnSp>
        <p:nvCxnSpPr>
          <p:cNvPr id="79" name="Elbow Connector 78">
            <a:extLst>
              <a:ext uri="{C183D7F6-B498-43B3-948B-1728B52AA6E4}">
                <adec:decorative xmlns:adec="http://schemas.microsoft.com/office/drawing/2017/decorative" val="1"/>
              </a:ext>
            </a:extLst>
          </p:cNvPr>
          <p:cNvCxnSpPr>
            <a:stCxn id="19" idx="1"/>
            <a:endCxn id="20" idx="1"/>
          </p:cNvCxnSpPr>
          <p:nvPr/>
        </p:nvCxnSpPr>
        <p:spPr>
          <a:xfrm rot="10800000" flipH="1" flipV="1">
            <a:off x="2806513" y="4747709"/>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C183D7F6-B498-43B3-948B-1728B52AA6E4}">
                <adec:decorative xmlns:adec="http://schemas.microsoft.com/office/drawing/2017/decorative" val="1"/>
              </a:ext>
            </a:extLst>
          </p:cNvPr>
          <p:cNvCxnSpPr>
            <a:stCxn id="20" idx="3"/>
            <a:endCxn id="74" idx="0"/>
          </p:cNvCxnSpPr>
          <p:nvPr/>
        </p:nvCxnSpPr>
        <p:spPr>
          <a:xfrm>
            <a:off x="4868617" y="5170433"/>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C183D7F6-B498-43B3-948B-1728B52AA6E4}">
                <adec:decorative xmlns:adec="http://schemas.microsoft.com/office/drawing/2017/decorative" val="1"/>
              </a:ext>
            </a:extLst>
          </p:cNvPr>
          <p:cNvCxnSpPr>
            <a:stCxn id="74" idx="2"/>
            <a:endCxn id="21" idx="3"/>
          </p:cNvCxnSpPr>
          <p:nvPr/>
        </p:nvCxnSpPr>
        <p:spPr>
          <a:xfrm rot="5400000">
            <a:off x="5878432" y="4771428"/>
            <a:ext cx="114028"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a:extLst>
              <a:ext uri="{C183D7F6-B498-43B3-948B-1728B52AA6E4}">
                <adec:decorative xmlns:adec="http://schemas.microsoft.com/office/drawing/2017/decorative" val="1"/>
              </a:ext>
            </a:extLst>
          </p:cNvPr>
          <p:cNvCxnSpPr>
            <a:stCxn id="18" idx="3"/>
            <a:endCxn id="74" idx="3"/>
          </p:cNvCxnSpPr>
          <p:nvPr/>
        </p:nvCxnSpPr>
        <p:spPr>
          <a:xfrm>
            <a:off x="7367144" y="4339211"/>
            <a:ext cx="180567" cy="1200554"/>
          </a:xfrm>
          <a:prstGeom prst="curvedConnector3">
            <a:avLst>
              <a:gd name="adj1" fmla="val 22660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827535" y="4774404"/>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cxnSp>
        <p:nvCxnSpPr>
          <p:cNvPr id="43" name="Straight Arrow Connector 42">
            <a:extLst>
              <a:ext uri="{C183D7F6-B498-43B3-948B-1728B52AA6E4}">
                <adec:decorative xmlns:adec="http://schemas.microsoft.com/office/drawing/2017/decorative" val="1"/>
              </a:ext>
            </a:extLst>
          </p:cNvPr>
          <p:cNvCxnSpPr>
            <a:stCxn id="32" idx="2"/>
            <a:endCxn id="15" idx="3"/>
          </p:cNvCxnSpPr>
          <p:nvPr/>
        </p:nvCxnSpPr>
        <p:spPr>
          <a:xfrm flipH="1">
            <a:off x="7529974" y="2948033"/>
            <a:ext cx="1798237" cy="4232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2347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3035</TotalTime>
  <Words>2794</Words>
  <Application>Microsoft Macintosh PowerPoint</Application>
  <PresentationFormat>Widescreen</PresentationFormat>
  <Paragraphs>431</Paragraphs>
  <Slides>30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Courier</vt:lpstr>
      <vt:lpstr>Gill Sans</vt:lpstr>
      <vt:lpstr>Helvetica</vt:lpstr>
      <vt:lpstr>Menlo</vt:lpstr>
      <vt:lpstr>Menlo-Regular</vt:lpstr>
      <vt:lpstr>Office Theme</vt:lpstr>
      <vt:lpstr>Table of Contents</vt:lpstr>
      <vt:lpstr>Forms in Django</vt:lpstr>
      <vt:lpstr>Forms in Django</vt:lpstr>
      <vt:lpstr>Django's role in forms  (DRY)</vt:lpstr>
      <vt:lpstr>It takes a lot of CSS to make forms pretty</vt:lpstr>
      <vt:lpstr>Form Handling Flow is Actually Complex</vt:lpstr>
      <vt:lpstr>Create Form Flow</vt:lpstr>
      <vt:lpstr>Edit Form Flow</vt:lpstr>
      <vt:lpstr>Delete Form Flow</vt:lpstr>
      <vt:lpstr>Django forms act as "glue"</vt:lpstr>
      <vt:lpstr>A simple form</vt:lpstr>
      <vt:lpstr>Dumping a form object</vt:lpstr>
      <vt:lpstr>A form in a template</vt:lpstr>
      <vt:lpstr>A form in a template</vt:lpstr>
      <vt:lpstr>Pulling existing data into a form</vt:lpstr>
      <vt:lpstr>Data Validation in FORMS</vt:lpstr>
      <vt:lpstr>Create Form Flow</vt:lpstr>
      <vt:lpstr>Form Data Errors</vt:lpstr>
      <vt:lpstr>Django form validation</vt:lpstr>
      <vt:lpstr>Validation</vt:lpstr>
      <vt:lpstr>Validation</vt:lpstr>
      <vt:lpstr>Validation</vt:lpstr>
      <vt:lpstr>Models + Forms</vt:lpstr>
      <vt:lpstr>Form Structure is similar to Model Structure</vt:lpstr>
      <vt:lpstr>We can derive a form from a model</vt:lpstr>
      <vt:lpstr>Model</vt:lpstr>
      <vt:lpstr>Model</vt:lpstr>
      <vt:lpstr>Summary</vt:lpstr>
      <vt:lpstr>Acknowledgements / Contributions</vt:lpstr>
      <vt:lpstr>Additional Source Information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DJ-11-Forms-Django</dc:title>
  <dc:subject>Django for Everybody</dc:subject>
  <dc:creator>Severance, Charles</dc:creator>
  <cp:keywords/>
  <dc:description/>
  <cp:lastModifiedBy>Tan, Yuanru</cp:lastModifiedBy>
  <cp:revision>214</cp:revision>
  <dcterms:created xsi:type="dcterms:W3CDTF">2019-01-19T02:12:54Z</dcterms:created>
  <dcterms:modified xsi:type="dcterms:W3CDTF">2020-07-10T03:41:11Z</dcterms:modified>
  <cp:category/>
</cp:coreProperties>
</file>