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Total Profit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Total Profit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invertIfNegative val="0"/>
          <c:dLbls>
            <c:numFmt formatCode="\$#,##0.00_);[RED]&quot;($&quot;#,##0.00\)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4"/>
                <c:pt idx="0">
                  <c:v>ORD-LAX</c:v>
                </c:pt>
                <c:pt idx="1">
                  <c:v>ORD-SFO</c:v>
                </c:pt>
                <c:pt idx="2">
                  <c:v>ORD-DEN</c:v>
                </c:pt>
                <c:pt idx="3">
                  <c:v>ORD-JFK</c:v>
                </c:pt>
                <c:pt idx="4">
                  <c:v>ORD-ATL</c:v>
                </c:pt>
                <c:pt idx="5">
                  <c:v>ORD-SEA</c:v>
                </c:pt>
                <c:pt idx="6">
                  <c:v>ORD-DFW</c:v>
                </c:pt>
                <c:pt idx="7">
                  <c:v>ORD-LAS</c:v>
                </c:pt>
                <c:pt idx="8">
                  <c:v>ORD-MIA</c:v>
                </c:pt>
                <c:pt idx="9">
                  <c:v>ORD-PHX</c:v>
                </c:pt>
                <c:pt idx="10">
                  <c:v>ORD-DCA</c:v>
                </c:pt>
                <c:pt idx="11">
                  <c:v>ORD-BOS</c:v>
                </c:pt>
                <c:pt idx="12">
                  <c:v>ORD-EWR</c:v>
                </c:pt>
                <c:pt idx="13">
                  <c:v>ORD-LGA</c:v>
                </c:pt>
                <c:pt idx="14">
                  <c:v>ORD-IAH</c:v>
                </c:pt>
                <c:pt idx="15">
                  <c:v>ORD-MCO</c:v>
                </c:pt>
                <c:pt idx="16">
                  <c:v>ORD-PHL</c:v>
                </c:pt>
                <c:pt idx="17">
                  <c:v>ORD-CLT</c:v>
                </c:pt>
                <c:pt idx="18">
                  <c:v>ORD-FLL</c:v>
                </c:pt>
                <c:pt idx="19">
                  <c:v>ORD-MSP</c:v>
                </c:pt>
                <c:pt idx="20">
                  <c:v>ORD-DTW</c:v>
                </c:pt>
                <c:pt idx="21">
                  <c:v>ORD-IAD</c:v>
                </c:pt>
                <c:pt idx="22">
                  <c:v>ORD-BWI</c:v>
                </c:pt>
                <c:pt idx="23">
                  <c:v>ORD-SLC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4"/>
                <c:pt idx="0">
                  <c:v>44405337.22</c:v>
                </c:pt>
                <c:pt idx="1">
                  <c:v>40508153</c:v>
                </c:pt>
                <c:pt idx="2">
                  <c:v>33981828</c:v>
                </c:pt>
                <c:pt idx="3">
                  <c:v>30041691.24</c:v>
                </c:pt>
                <c:pt idx="4">
                  <c:v>28053512.5</c:v>
                </c:pt>
                <c:pt idx="5">
                  <c:v>26721065</c:v>
                </c:pt>
                <c:pt idx="6">
                  <c:v>25818171</c:v>
                </c:pt>
                <c:pt idx="7">
                  <c:v>24957064</c:v>
                </c:pt>
                <c:pt idx="8">
                  <c:v>24793010</c:v>
                </c:pt>
                <c:pt idx="9">
                  <c:v>22505028</c:v>
                </c:pt>
                <c:pt idx="10">
                  <c:v>21857078</c:v>
                </c:pt>
                <c:pt idx="11">
                  <c:v>17302070.8</c:v>
                </c:pt>
                <c:pt idx="12">
                  <c:v>16613658</c:v>
                </c:pt>
                <c:pt idx="13">
                  <c:v>16574099.9</c:v>
                </c:pt>
                <c:pt idx="14">
                  <c:v>16224428</c:v>
                </c:pt>
                <c:pt idx="15">
                  <c:v>16167991</c:v>
                </c:pt>
                <c:pt idx="16">
                  <c:v>15858062.1</c:v>
                </c:pt>
                <c:pt idx="17">
                  <c:v>12605310</c:v>
                </c:pt>
                <c:pt idx="18">
                  <c:v>8122551.8</c:v>
                </c:pt>
                <c:pt idx="19">
                  <c:v>6225315</c:v>
                </c:pt>
                <c:pt idx="20">
                  <c:v>5898451</c:v>
                </c:pt>
                <c:pt idx="21">
                  <c:v>4748420.95</c:v>
                </c:pt>
                <c:pt idx="22">
                  <c:v>4526973.2</c:v>
                </c:pt>
                <c:pt idx="23">
                  <c:v>1897734</c:v>
                </c:pt>
              </c:numCache>
            </c:numRef>
          </c:val>
        </c:ser>
        <c:gapWidth val="219"/>
        <c:overlap val="-27"/>
        <c:axId val="17663772"/>
        <c:axId val="31578039"/>
      </c:barChart>
      <c:catAx>
        <c:axId val="17663772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1578039"/>
        <c:crosses val="autoZero"/>
        <c:auto val="1"/>
        <c:lblAlgn val="ctr"/>
        <c:lblOffset val="100"/>
      </c:catAx>
      <c:valAx>
        <c:axId val="3157803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\$#,##0.00_);[RED]&quot;($&quot;#,##0.00\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17663772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Average Profit by Route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Average Profit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invertIfNegative val="0"/>
          <c:dLbls>
            <c:numFmt formatCode="\$#,##0.00_);[RED]&quot;($&quot;#,##0.00\)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4"/>
                <c:pt idx="0">
                  <c:v>ORD-DCA</c:v>
                </c:pt>
                <c:pt idx="1">
                  <c:v>ORD-SFO</c:v>
                </c:pt>
                <c:pt idx="2">
                  <c:v>ORD-LAX</c:v>
                </c:pt>
                <c:pt idx="3">
                  <c:v>ORD-SEA</c:v>
                </c:pt>
                <c:pt idx="4">
                  <c:v>ORD-DEN</c:v>
                </c:pt>
                <c:pt idx="5">
                  <c:v>ORD-BOS</c:v>
                </c:pt>
                <c:pt idx="6">
                  <c:v>ORD-FLL</c:v>
                </c:pt>
                <c:pt idx="7">
                  <c:v>ORD-MIA</c:v>
                </c:pt>
                <c:pt idx="8">
                  <c:v>ORD-IAD</c:v>
                </c:pt>
                <c:pt idx="9">
                  <c:v>ORD-SLC</c:v>
                </c:pt>
                <c:pt idx="10">
                  <c:v>ORD-PHL</c:v>
                </c:pt>
                <c:pt idx="11">
                  <c:v>ORD-LGA</c:v>
                </c:pt>
                <c:pt idx="12">
                  <c:v>ORD-LAS</c:v>
                </c:pt>
                <c:pt idx="13">
                  <c:v>ORD-JFK</c:v>
                </c:pt>
                <c:pt idx="14">
                  <c:v>ORD-MCO</c:v>
                </c:pt>
                <c:pt idx="15">
                  <c:v>ORD-PHX</c:v>
                </c:pt>
                <c:pt idx="16">
                  <c:v>ORD-BWI</c:v>
                </c:pt>
                <c:pt idx="17">
                  <c:v>ORD-EWR</c:v>
                </c:pt>
                <c:pt idx="18">
                  <c:v>ORD-ATL</c:v>
                </c:pt>
                <c:pt idx="19">
                  <c:v>ORD-IAH</c:v>
                </c:pt>
                <c:pt idx="20">
                  <c:v>ORD-DFW</c:v>
                </c:pt>
                <c:pt idx="21">
                  <c:v>ORD-CLT</c:v>
                </c:pt>
                <c:pt idx="22">
                  <c:v>ORD-DTW</c:v>
                </c:pt>
                <c:pt idx="23">
                  <c:v>ORD-MSP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4"/>
                <c:pt idx="0">
                  <c:v>910711.58</c:v>
                </c:pt>
                <c:pt idx="1">
                  <c:v>67066.48</c:v>
                </c:pt>
                <c:pt idx="2">
                  <c:v>63526.95</c:v>
                </c:pt>
                <c:pt idx="3">
                  <c:v>63470.46</c:v>
                </c:pt>
                <c:pt idx="4">
                  <c:v>55345</c:v>
                </c:pt>
                <c:pt idx="5">
                  <c:v>54927.21</c:v>
                </c:pt>
                <c:pt idx="6">
                  <c:v>54882.11</c:v>
                </c:pt>
                <c:pt idx="7">
                  <c:v>54490.13</c:v>
                </c:pt>
                <c:pt idx="8">
                  <c:v>53959.33</c:v>
                </c:pt>
                <c:pt idx="9">
                  <c:v>52714.83</c:v>
                </c:pt>
                <c:pt idx="10">
                  <c:v>50343.05</c:v>
                </c:pt>
                <c:pt idx="11">
                  <c:v>50224.55</c:v>
                </c:pt>
                <c:pt idx="12">
                  <c:v>49616.43</c:v>
                </c:pt>
                <c:pt idx="13">
                  <c:v>46005.65</c:v>
                </c:pt>
                <c:pt idx="14">
                  <c:v>45801.67</c:v>
                </c:pt>
                <c:pt idx="15">
                  <c:v>45010.06</c:v>
                </c:pt>
                <c:pt idx="16">
                  <c:v>43528.59</c:v>
                </c:pt>
                <c:pt idx="17">
                  <c:v>40920.34</c:v>
                </c:pt>
                <c:pt idx="18">
                  <c:v>36815.63</c:v>
                </c:pt>
                <c:pt idx="19">
                  <c:v>36377.64</c:v>
                </c:pt>
                <c:pt idx="20">
                  <c:v>36058.9</c:v>
                </c:pt>
                <c:pt idx="21">
                  <c:v>22114.58</c:v>
                </c:pt>
                <c:pt idx="22">
                  <c:v>21141.4</c:v>
                </c:pt>
                <c:pt idx="23">
                  <c:v>21102.76</c:v>
                </c:pt>
              </c:numCache>
            </c:numRef>
          </c:val>
        </c:ser>
        <c:gapWidth val="219"/>
        <c:overlap val="-27"/>
        <c:axId val="63480518"/>
        <c:axId val="87341396"/>
      </c:barChart>
      <c:catAx>
        <c:axId val="63480518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87341396"/>
        <c:crosses val="autoZero"/>
        <c:auto val="1"/>
        <c:lblAlgn val="ctr"/>
        <c:lblOffset val="100"/>
      </c:catAx>
      <c:valAx>
        <c:axId val="8734139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\$#,##0.00_);[RED]&quot;($&quot;#,##0.00\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3480518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Cost Per Mile by Aircraft Type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Cost per Mile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invertIfNegative val="0"/>
          <c:dPt>
            <c:idx val="1"/>
            <c:invertIfNegative val="0"/>
            <c:spPr>
              <a:solidFill>
                <a:srgbClr val="ea712b"/>
              </a:solidFill>
              <a:ln>
                <a:noFill/>
              </a:ln>
            </c:spPr>
          </c:dPt>
          <c:dPt>
            <c:idx val="2"/>
            <c:invertIfNegative val="0"/>
            <c:spPr>
              <a:solidFill>
                <a:srgbClr val="9b9b9b"/>
              </a:solidFill>
              <a:ln>
                <a:noFill/>
              </a:ln>
            </c:spPr>
          </c:dPt>
          <c:dLbls>
            <c:numFmt formatCode="General" sourceLinked="1"/>
            <c:dLbl>
              <c:idx val="1"/>
              <c:dLblPos val="outEnd"/>
              <c:showLegendKey val="0"/>
              <c:showVal val="0"/>
              <c:showCatName val="0"/>
              <c:showSerName val="0"/>
              <c:showPercent val="0"/>
            </c:dLbl>
            <c:dLbl>
              <c:idx val="2"/>
              <c:dLblPos val="outEnd"/>
              <c:showLegendKey val="0"/>
              <c:showVal val="0"/>
              <c:showCatName val="0"/>
              <c:showSerName val="0"/>
              <c:showPercent val="0"/>
            </c:dLbl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A319</c:v>
                </c:pt>
                <c:pt idx="1">
                  <c:v>A320</c:v>
                </c:pt>
                <c:pt idx="2">
                  <c:v>B737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1.91</c:v>
                </c:pt>
                <c:pt idx="1">
                  <c:v>2.02</c:v>
                </c:pt>
                <c:pt idx="2">
                  <c:v>2.08</c:v>
                </c:pt>
              </c:numCache>
            </c:numRef>
          </c:val>
        </c:ser>
        <c:gapWidth val="219"/>
        <c:overlap val="-27"/>
        <c:axId val="23055426"/>
        <c:axId val="70487821"/>
      </c:barChart>
      <c:catAx>
        <c:axId val="23055426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70487821"/>
        <c:crosses val="autoZero"/>
        <c:auto val="1"/>
        <c:lblAlgn val="ctr"/>
        <c:lblOffset val="100"/>
      </c:catAx>
      <c:valAx>
        <c:axId val="7048782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23055426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Percentage of total Flights by Aircraft Type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Percent of Total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explosion val="0"/>
          <c:dPt>
            <c:idx val="0"/>
            <c:spPr>
              <a:solidFill>
                <a:srgbClr val="4472c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ed7d3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a5a5a5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.00%" sourceLinked="1"/>
            <c:dLbl>
              <c:idx val="0"/>
              <c:dLblPos val="bestFit"/>
              <c:showLegendKey val="0"/>
              <c:showVal val="0"/>
              <c:showCatName val="0"/>
              <c:showSerName val="0"/>
              <c:showPercent val="1"/>
            </c:dLbl>
            <c:dLbl>
              <c:idx val="1"/>
              <c:dLblPos val="bestFit"/>
              <c:showLegendKey val="0"/>
              <c:showVal val="0"/>
              <c:showCatName val="0"/>
              <c:showSerName val="0"/>
              <c:showPercent val="1"/>
            </c:dLbl>
            <c:dLbl>
              <c:idx val="2"/>
              <c:dLblPos val="bestFit"/>
              <c:showLegendKey val="0"/>
              <c:showVal val="0"/>
              <c:showCatName val="0"/>
              <c:showSerName val="0"/>
              <c:showPercent val="1"/>
            </c:dLbl>
            <c:dLblPos val="bestFit"/>
            <c:showLegendKey val="0"/>
            <c:showVal val="0"/>
            <c:showCatName val="0"/>
            <c:showSerName val="0"/>
            <c:showPercent val="1"/>
            <c:showLeaderLines val="0"/>
          </c:dLbls>
          <c:cat>
            <c:strRef>
              <c:f>categories</c:f>
              <c:strCache>
                <c:ptCount val="3"/>
                <c:pt idx="0">
                  <c:v>A319</c:v>
                </c:pt>
                <c:pt idx="1">
                  <c:v>A320</c:v>
                </c:pt>
                <c:pt idx="2">
                  <c:v>B737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0.540463203076098</c:v>
                </c:pt>
                <c:pt idx="1">
                  <c:v>0.0970222659393723</c:v>
                </c:pt>
                <c:pt idx="2">
                  <c:v>0.36251453098453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chart" Target="../charts/chart3.xml"/><Relationship Id="rId3" Type="http://schemas.openxmlformats.org/officeDocument/2006/relationships/chart" Target="../charts/chart4.xml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Analysis of Airline Profitability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D4A1B53-3779-45B0-8E1E-815977CD15C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25225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Thank You!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7E040BC-5429-4DF0-8EAE-EFE81E3B478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Analytics Opportunity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Objective: Identify areas of the business that are most profitable, and least profitable. Assess the profitability potential of adding a new route from ORD-ATL.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sources recently made available: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Flights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Routes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Aircraft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Airports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6241189-40B4-4932-B4D8-67F150482F0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Profitability and Revenue Findings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825560"/>
            <a:ext cx="52444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Profitable Assets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Routes</a:t>
            </a:r>
            <a:endParaRPr b="0" lang="en-US" sz="2400" spc="-1" strike="noStrike">
              <a:latin typeface="Arial"/>
            </a:endParaRPr>
          </a:p>
          <a:p>
            <a:pPr lvl="2" marL="12002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ORD-LAX</a:t>
            </a:r>
            <a:endParaRPr b="0" lang="en-US" sz="2000" spc="-1" strike="noStrike">
              <a:latin typeface="Arial"/>
            </a:endParaRPr>
          </a:p>
          <a:p>
            <a:pPr lvl="2" marL="12002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ORD-DCA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Aircraft</a:t>
            </a:r>
            <a:endParaRPr b="0" lang="en-US" sz="2400" spc="-1" strike="noStrike">
              <a:latin typeface="Arial"/>
            </a:endParaRPr>
          </a:p>
          <a:p>
            <a:pPr lvl="2" marL="12002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A319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Least Profitable Assets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Routes </a:t>
            </a:r>
            <a:endParaRPr b="0" lang="en-US" sz="2400" spc="-1" strike="noStrike">
              <a:latin typeface="Arial"/>
            </a:endParaRPr>
          </a:p>
          <a:p>
            <a:pPr lvl="2" marL="12002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ORD-SLC</a:t>
            </a:r>
            <a:endParaRPr b="0" lang="en-US" sz="2000" spc="-1" strike="noStrike">
              <a:latin typeface="Arial"/>
            </a:endParaRPr>
          </a:p>
          <a:p>
            <a:pPr lvl="2" marL="12002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ORD-MSP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Aircraft</a:t>
            </a:r>
            <a:endParaRPr b="0" lang="en-US" sz="2400" spc="-1" strike="noStrike">
              <a:latin typeface="Arial"/>
            </a:endParaRPr>
          </a:p>
          <a:p>
            <a:pPr lvl="2" marL="12002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B737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09DEE89-DB12-4B4F-91C5-531C90A4834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Route Analysis – Total Profit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825560"/>
            <a:ext cx="45734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route bringing in the most total profit is the ORD-LAX route at </a:t>
            </a:r>
            <a:r>
              <a:rPr b="0" lang="en-US" sz="2800" spc="-1" strike="noStrike">
                <a:solidFill>
                  <a:srgbClr val="65a33e"/>
                </a:solidFill>
                <a:latin typeface="Calibri"/>
              </a:rPr>
              <a:t>$44,405,337.22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route bringing in the least overall profit is the ORD-SLC route at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$1,897,734.00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25" name="Chart 4"/>
          <p:cNvGraphicFramePr/>
          <p:nvPr/>
        </p:nvGraphicFramePr>
        <p:xfrm>
          <a:off x="6141960" y="1690560"/>
          <a:ext cx="5211000" cy="301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8D571C0-B1DA-46DA-9DDD-6AF50F625B3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Route Analysis - Average Profit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45734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most profitable route on average is ORD-DCA at </a:t>
            </a:r>
            <a:r>
              <a:rPr b="0" lang="en-US" sz="2800" spc="-1" strike="noStrike">
                <a:solidFill>
                  <a:srgbClr val="65a33e"/>
                </a:solidFill>
                <a:latin typeface="Calibri"/>
              </a:rPr>
              <a:t>$910,711.58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Considerably higher than the next most profitable route ORD-SFO due to high average ticket price and low distance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least profitable route on average is ORD-MSP at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$21,102.76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Driven by low average ticket price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29" name="Chart 4"/>
          <p:cNvGraphicFramePr/>
          <p:nvPr/>
        </p:nvGraphicFramePr>
        <p:xfrm>
          <a:off x="6139800" y="1690560"/>
          <a:ext cx="5213160" cy="301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0" name="CustomShape 3"/>
          <p:cNvSpPr/>
          <p:nvPr/>
        </p:nvSpPr>
        <p:spPr>
          <a:xfrm>
            <a:off x="7041960" y="2295360"/>
            <a:ext cx="128880" cy="2299680"/>
          </a:xfrm>
          <a:prstGeom prst="rect">
            <a:avLst/>
          </a:prstGeom>
          <a:noFill/>
          <a:ln w="1908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11064960" y="3968640"/>
            <a:ext cx="128880" cy="626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32" name="Table 5"/>
          <p:cNvGraphicFramePr/>
          <p:nvPr/>
        </p:nvGraphicFramePr>
        <p:xfrm>
          <a:off x="6139800" y="5294520"/>
          <a:ext cx="5479560" cy="853920"/>
        </p:xfrm>
        <a:graphic>
          <a:graphicData uri="http://schemas.openxmlformats.org/drawingml/2006/table">
            <a:tbl>
              <a:tblPr/>
              <a:tblGrid>
                <a:gridCol w="1100160"/>
                <a:gridCol w="924480"/>
                <a:gridCol w="1348920"/>
                <a:gridCol w="1006560"/>
                <a:gridCol w="1099800"/>
              </a:tblGrid>
              <a:tr h="41796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Route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AVG Profit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AVG Cost per Mile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AVG Ticket Price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Distance (miles)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ORD-DCA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$910,689.08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$2.01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$5,000.00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ORD-SFO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$67,005.98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$2.00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$375.00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1600.00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ORD-MSP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$21,093.72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$2.00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$115.00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</a:tbl>
          </a:graphicData>
        </a:graphic>
      </p:graphicFrame>
      <p:sp>
        <p:nvSpPr>
          <p:cNvPr id="133" name="CustomShape 6"/>
          <p:cNvSpPr/>
          <p:nvPr/>
        </p:nvSpPr>
        <p:spPr>
          <a:xfrm>
            <a:off x="9503640" y="5306040"/>
            <a:ext cx="2115720" cy="723960"/>
          </a:xfrm>
          <a:prstGeom prst="rect">
            <a:avLst/>
          </a:prstGeom>
          <a:noFill/>
          <a:ln w="3816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2067050-BB0F-4C86-AA08-37C5A83211C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Route Analysis - Distance vs Ticket Price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5552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ORD-DCA route has </a:t>
            </a:r>
            <a:r>
              <a:rPr b="0" lang="en-US" sz="2800" spc="-1" strike="noStrike">
                <a:solidFill>
                  <a:srgbClr val="65a33e"/>
                </a:solidFill>
                <a:latin typeface="Calibri"/>
              </a:rPr>
              <a:t>the highest average ticket price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despite it’s relatively short distance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ORD-MSP route has the second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lowest average ticket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price despite not having the shortest distance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37" name="Table 3"/>
          <p:cNvGraphicFramePr/>
          <p:nvPr/>
        </p:nvGraphicFramePr>
        <p:xfrm>
          <a:off x="7437600" y="1825560"/>
          <a:ext cx="3915360" cy="4350600"/>
        </p:xfrm>
        <a:graphic>
          <a:graphicData uri="http://schemas.openxmlformats.org/drawingml/2006/table">
            <a:tbl>
              <a:tblPr/>
              <a:tblGrid>
                <a:gridCol w="1044000"/>
                <a:gridCol w="1416960"/>
                <a:gridCol w="1454760"/>
              </a:tblGrid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Route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Distance (miles)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Average List Price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ORD-SFO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$375.00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ORD-LAX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1518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$350.00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ORD-SEA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$350.00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ORD-PHX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$250.00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ORD-LAS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$275.00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ORD-MIA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$300.00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ORD-SLC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$290.00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ORD-FLL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$300.00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ORD-MCO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850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$250.00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ORD-DEN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$300.00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ORD-IAH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$200.00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ORD-BOS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730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$300.00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ORD-CLT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$125.00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ORD-DFW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$200.00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ORD-JFK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$250.00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ORD-LGA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$275.00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ORD-DCA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$5,000.00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ORD-EWR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$225.00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ORD-PHL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580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$275.00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ORD-BWI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520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$240.00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ORD-IAD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515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$300.00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ORD-ATL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510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$200.00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ORD-MSP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$115.00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  <a:tr h="254880">
                <a:tc>
                  <a:txBody>
                    <a:bodyPr lIns="9000" rIns="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ORD-DTW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  <a:tc>
                  <a:txBody>
                    <a:bodyPr lIns="9000" rIns="9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$115.00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" marR="90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9aabd9"/>
                    </a:solidFill>
                  </a:tcPr>
                </a:tc>
              </a:tr>
            </a:tbl>
          </a:graphicData>
        </a:graphic>
      </p:graphicFrame>
      <p:sp>
        <p:nvSpPr>
          <p:cNvPr id="138" name="CustomShape 4"/>
          <p:cNvSpPr/>
          <p:nvPr/>
        </p:nvSpPr>
        <p:spPr>
          <a:xfrm>
            <a:off x="7437600" y="4832280"/>
            <a:ext cx="3915360" cy="174960"/>
          </a:xfrm>
          <a:prstGeom prst="rect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7437600" y="5906160"/>
            <a:ext cx="3915360" cy="17496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A3F2551-88EF-4B74-B5C0-4409613C8F9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Aircraft Analysis – Cost per Mile &amp; Utilization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54439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Flights on the </a:t>
            </a:r>
            <a:r>
              <a:rPr b="0" lang="en-US" sz="2800" spc="-1" strike="noStrike">
                <a:solidFill>
                  <a:srgbClr val="3b67bc"/>
                </a:solidFill>
                <a:latin typeface="Calibri"/>
              </a:rPr>
              <a:t>A319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have the lowest average cost per mile at </a:t>
            </a:r>
            <a:r>
              <a:rPr b="0" lang="en-US" sz="2800" spc="-1" strike="noStrike">
                <a:solidFill>
                  <a:srgbClr val="3b67bc"/>
                </a:solidFill>
                <a:latin typeface="Calibri"/>
              </a:rPr>
              <a:t>$1.91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 mile and make up </a:t>
            </a:r>
            <a:r>
              <a:rPr b="0" lang="en-US" sz="2800" spc="-1" strike="noStrike">
                <a:solidFill>
                  <a:srgbClr val="3b67bc"/>
                </a:solidFill>
                <a:latin typeface="Calibri"/>
              </a:rPr>
              <a:t>54.05%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flights impacting profitability positively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Flights on the </a:t>
            </a:r>
            <a:r>
              <a:rPr b="0" lang="en-US" sz="2800" spc="-1" strike="noStrike">
                <a:solidFill>
                  <a:srgbClr val="909090"/>
                </a:solidFill>
                <a:latin typeface="Calibri"/>
              </a:rPr>
              <a:t>B737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aircraft have the highest cost per mile at </a:t>
            </a:r>
            <a:r>
              <a:rPr b="0" lang="en-US" sz="2800" spc="-1" strike="noStrike">
                <a:solidFill>
                  <a:srgbClr val="909090"/>
                </a:solidFill>
                <a:latin typeface="Calibri"/>
              </a:rPr>
              <a:t>$2.08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make up </a:t>
            </a:r>
            <a:r>
              <a:rPr b="0" lang="en-US" sz="2800" spc="-1" strike="noStrike">
                <a:solidFill>
                  <a:srgbClr val="909090"/>
                </a:solidFill>
                <a:latin typeface="Calibri"/>
              </a:rPr>
              <a:t>36.25%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flights.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Increase profitability by decreasing the number of B737 flights and increase the number of A320 or A319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43" name="Chart 5"/>
          <p:cNvGraphicFramePr/>
          <p:nvPr/>
        </p:nvGraphicFramePr>
        <p:xfrm>
          <a:off x="6282720" y="1690560"/>
          <a:ext cx="5070240" cy="218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4" name="Chart 6"/>
          <p:cNvGraphicFramePr/>
          <p:nvPr/>
        </p:nvGraphicFramePr>
        <p:xfrm>
          <a:off x="6282720" y="3992040"/>
          <a:ext cx="5070240" cy="218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784A5DA-F01F-4AE2-89BE-DC7657D2C6D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ATL Route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52538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ORD-ATL Route should be added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57% IRR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Likelihood of returning a profit is 81%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Average Annual Profit estimated at $1,390,871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8" name="Picture 5" descr=""/>
          <p:cNvPicPr/>
          <p:nvPr/>
        </p:nvPicPr>
        <p:blipFill>
          <a:blip r:embed="rId2"/>
          <a:stretch/>
        </p:blipFill>
        <p:spPr>
          <a:xfrm>
            <a:off x="6736680" y="2159280"/>
            <a:ext cx="5220000" cy="275724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86339FA-8DB6-48CC-BE45-E79F77F8557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Next 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Evaluate aircraft type and ticket pricing for least profitable routes ORD-SLC and ORD-MSP to increase profitability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Establish a route to ORD – ATL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34A8C6B-5B16-412D-BA22-32F8CE46AE4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Application>LibreOffice/6.0.7.3$Linux_X86_64 LibreOffice_project/00m0$Build-3</Application>
  <Words>694</Words>
  <Paragraphs>227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2020-04-19T16:19:23Z</dcterms:created>
  <dc:creator>Ryan Ward</dc:creator>
  <dc:description/>
  <dc:language>en-US</dc:language>
  <cp:lastModifiedBy/>
  <dcterms:modified xsi:type="dcterms:W3CDTF">2020-04-25T14:15:38Z</dcterms:modified>
  <cp:revision>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