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8"/>
  </p:notesMasterIdLst>
  <p:sldIdLst>
    <p:sldId id="265" r:id="rId2"/>
    <p:sldId id="257" r:id="rId3"/>
    <p:sldId id="262" r:id="rId4"/>
    <p:sldId id="258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tna Raj Singh" initials="RR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930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C6163-EBF8-40BE-AD24-E0EED367F958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DF661-C902-4342-941E-D25164B2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2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28106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76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2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2"/>
            <a:ext cx="107696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0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0"/>
            <a:ext cx="107696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202" y="2819400"/>
            <a:ext cx="52831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1"/>
            <a:ext cx="107696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9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0410" y="-3874008"/>
            <a:ext cx="152399" cy="9119616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291457" y="5768682"/>
            <a:ext cx="1643044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634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2801" y="3048000"/>
            <a:ext cx="12192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115" y="2901698"/>
            <a:ext cx="161300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add the presentation’s main title</a:t>
            </a:r>
            <a:endParaRPr lang="en-GB" noProof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9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6480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78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6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  <p:cxnSp>
        <p:nvCxnSpPr>
          <p:cNvPr id="11" name="Shape 61"/>
          <p:cNvCxnSpPr/>
          <p:nvPr userDrawn="1"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9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2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1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073045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Add legal and copyright disclaimers here.</a:t>
            </a:r>
            <a:endParaRPr lang="en-GB" noProof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70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20" y="114300"/>
            <a:ext cx="11570681" cy="914400"/>
          </a:xfrm>
        </p:spPr>
        <p:txBody>
          <a:bodyPr/>
          <a:lstStyle>
            <a:lvl1pPr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61701" y="6477000"/>
            <a:ext cx="423164" cy="152400"/>
          </a:xfrm>
        </p:spPr>
        <p:txBody>
          <a:bodyPr/>
          <a:lstStyle/>
          <a:p>
            <a:fld id="{2E14561D-30E1-8346-83F7-0DB4A49CFD8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-28705"/>
            <a:ext cx="12192000" cy="12895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41919" y="1021388"/>
            <a:ext cx="946180" cy="0"/>
          </a:xfrm>
          <a:prstGeom prst="line">
            <a:avLst/>
          </a:prstGeom>
          <a:noFill/>
          <a:ln w="6350" cap="flat" cmpd="sng" algn="ctr">
            <a:solidFill>
              <a:srgbClr val="A32020"/>
            </a:solidFill>
            <a:prstDash val="sysDash"/>
          </a:ln>
          <a:effectLst/>
        </p:spPr>
      </p:cxnSp>
    </p:spTree>
    <p:extLst>
      <p:ext uri="{BB962C8B-B14F-4D97-AF65-F5344CB8AC3E}">
        <p14:creationId xmlns:p14="http://schemas.microsoft.com/office/powerpoint/2010/main" val="86039604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1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2" y="1752602"/>
            <a:ext cx="3454399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0" y="3352800"/>
            <a:ext cx="5283201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85800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2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85800"/>
            <a:ext cx="107696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</a:t>
            </a:r>
            <a:br>
              <a:rPr lang="en-GB" noProof="0" smtClean="0"/>
            </a:br>
            <a:r>
              <a:rPr lang="en-GB" noProof="0" smtClean="0"/>
              <a:t>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 : Expected Output Guidance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Hypothesis for solving the business case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Prepare datasets to be used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Exploratory data analysis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</p:spPr>
        <p:txBody>
          <a:bodyPr/>
          <a:lstStyle/>
          <a:p>
            <a:r>
              <a:rPr lang="en-US" i="1" dirty="0" smtClean="0"/>
              <a:t>Refer to next slide for an example of a typical approach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Slide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61701" y="6553200"/>
            <a:ext cx="423164" cy="152400"/>
          </a:xfrm>
          <a:ln>
            <a:noFill/>
          </a:ln>
        </p:spPr>
        <p:txBody>
          <a:bodyPr/>
          <a:lstStyle/>
          <a:p>
            <a:fld id="{2E14561D-30E1-8346-83F7-0DB4A49CFD8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65"/>
          <p:cNvSpPr/>
          <p:nvPr/>
        </p:nvSpPr>
        <p:spPr>
          <a:xfrm>
            <a:off x="7880413" y="1179522"/>
            <a:ext cx="3320987" cy="712367"/>
          </a:xfrm>
          <a:prstGeom prst="homePlate">
            <a:avLst/>
          </a:prstGeom>
          <a:solidFill>
            <a:schemeClr val="accent5"/>
          </a:solidFill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-20027"/>
              <a:lumOff val="16926"/>
              <a:alphaOff val="0"/>
            </a:schemeClr>
          </a:fillRef>
          <a:effectRef idx="0">
            <a:schemeClr val="accent1">
              <a:shade val="80000"/>
              <a:hueOff val="0"/>
              <a:satOff val="-20027"/>
              <a:lumOff val="1692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8607" tIns="38672" rIns="271263" bIns="38672" numCol="1" spcCol="1270" anchor="ctr" anchorCtr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1363" defTabSz="1289050">
              <a:lnSpc>
                <a:spcPct val="90000"/>
              </a:lnSpc>
              <a:spcBef>
                <a:spcPct val="0"/>
              </a:spcBef>
            </a:pPr>
            <a:r>
              <a:rPr lang="en-US" sz="1800" dirty="0" smtClean="0">
                <a:solidFill>
                  <a:srgbClr val="FFFFFF"/>
                </a:solidFill>
                <a:latin typeface="Georgia"/>
              </a:rPr>
              <a:t>Insight </a:t>
            </a:r>
          </a:p>
          <a:p>
            <a:pPr marL="741363" defTabSz="1289050">
              <a:lnSpc>
                <a:spcPct val="90000"/>
              </a:lnSpc>
              <a:spcBef>
                <a:spcPct val="0"/>
              </a:spcBef>
            </a:pPr>
            <a:r>
              <a:rPr lang="en-US" sz="1800" dirty="0" smtClean="0">
                <a:solidFill>
                  <a:srgbClr val="FFFFFF"/>
                </a:solidFill>
                <a:latin typeface="Georgia"/>
              </a:rPr>
              <a:t>Generation</a:t>
            </a:r>
            <a:endParaRPr lang="en-US" sz="18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8" name="Rectangle 65"/>
          <p:cNvSpPr/>
          <p:nvPr/>
        </p:nvSpPr>
        <p:spPr>
          <a:xfrm>
            <a:off x="5029200" y="1179523"/>
            <a:ext cx="3224670" cy="712367"/>
          </a:xfrm>
          <a:prstGeom prst="homePlate">
            <a:avLst/>
          </a:prstGeom>
          <a:solidFill>
            <a:srgbClr val="BF4747"/>
          </a:solidFill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-20027"/>
              <a:lumOff val="16926"/>
              <a:alphaOff val="0"/>
            </a:schemeClr>
          </a:fillRef>
          <a:effectRef idx="0">
            <a:schemeClr val="accent1">
              <a:shade val="80000"/>
              <a:hueOff val="0"/>
              <a:satOff val="-20027"/>
              <a:lumOff val="1692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8607" tIns="38672" rIns="271263" bIns="38672" numCol="1" spcCol="1270" anchor="ctr" anchorCtr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7388" defTabSz="1289050">
              <a:lnSpc>
                <a:spcPct val="90000"/>
              </a:lnSpc>
              <a:spcBef>
                <a:spcPct val="0"/>
              </a:spcBef>
            </a:pPr>
            <a:r>
              <a:rPr lang="en-US" sz="1800" dirty="0" smtClean="0">
                <a:solidFill>
                  <a:srgbClr val="FFFFFF"/>
                </a:solidFill>
                <a:latin typeface="Georgia"/>
              </a:rPr>
              <a:t>Analysis</a:t>
            </a:r>
            <a:endParaRPr lang="en-US" sz="18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9" name="Rectangle 64"/>
          <p:cNvSpPr/>
          <p:nvPr/>
        </p:nvSpPr>
        <p:spPr>
          <a:xfrm>
            <a:off x="2133600" y="1179523"/>
            <a:ext cx="3198793" cy="712367"/>
          </a:xfrm>
          <a:prstGeom prst="homePlate">
            <a:avLst/>
          </a:prstGeom>
          <a:solidFill>
            <a:schemeClr val="tx2"/>
          </a:solidFill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8607" tIns="38672" rIns="271263" bIns="38672" numCol="1" spcCol="1270" anchor="ctr" anchorCtr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defTabSz="1289050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latin typeface="+mj-lt"/>
              </a:rPr>
              <a:t>Data </a:t>
            </a:r>
            <a:r>
              <a:rPr lang="en-US" sz="1800" dirty="0" smtClean="0">
                <a:latin typeface="+mj-lt"/>
              </a:rPr>
              <a:t>Preparation</a:t>
            </a:r>
            <a:endParaRPr lang="en-US" sz="18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66" t="15917" r="12803" b="33230"/>
          <a:stretch/>
        </p:blipFill>
        <p:spPr>
          <a:xfrm>
            <a:off x="8381088" y="1371600"/>
            <a:ext cx="534312" cy="351067"/>
          </a:xfrm>
          <a:prstGeom prst="rect">
            <a:avLst/>
          </a:prstGeom>
          <a:noFill/>
          <a:effectLst/>
        </p:spPr>
      </p:pic>
      <p:sp>
        <p:nvSpPr>
          <p:cNvPr id="12" name="Freeform 4888"/>
          <p:cNvSpPr>
            <a:spLocks noEditPoints="1"/>
          </p:cNvSpPr>
          <p:nvPr/>
        </p:nvSpPr>
        <p:spPr bwMode="auto">
          <a:xfrm>
            <a:off x="2344449" y="1409906"/>
            <a:ext cx="460727" cy="281286"/>
          </a:xfrm>
          <a:custGeom>
            <a:avLst/>
            <a:gdLst>
              <a:gd name="T0" fmla="*/ 190 w 380"/>
              <a:gd name="T1" fmla="*/ 0 h 232"/>
              <a:gd name="T2" fmla="*/ 130 w 380"/>
              <a:gd name="T3" fmla="*/ 8 h 232"/>
              <a:gd name="T4" fmla="*/ 78 w 380"/>
              <a:gd name="T5" fmla="*/ 32 h 232"/>
              <a:gd name="T6" fmla="*/ 34 w 380"/>
              <a:gd name="T7" fmla="*/ 68 h 232"/>
              <a:gd name="T8" fmla="*/ 0 w 380"/>
              <a:gd name="T9" fmla="*/ 116 h 232"/>
              <a:gd name="T10" fmla="*/ 16 w 380"/>
              <a:gd name="T11" fmla="*/ 140 h 232"/>
              <a:gd name="T12" fmla="*/ 54 w 380"/>
              <a:gd name="T13" fmla="*/ 184 h 232"/>
              <a:gd name="T14" fmla="*/ 102 w 380"/>
              <a:gd name="T15" fmla="*/ 214 h 232"/>
              <a:gd name="T16" fmla="*/ 160 w 380"/>
              <a:gd name="T17" fmla="*/ 230 h 232"/>
              <a:gd name="T18" fmla="*/ 190 w 380"/>
              <a:gd name="T19" fmla="*/ 232 h 232"/>
              <a:gd name="T20" fmla="*/ 250 w 380"/>
              <a:gd name="T21" fmla="*/ 224 h 232"/>
              <a:gd name="T22" fmla="*/ 302 w 380"/>
              <a:gd name="T23" fmla="*/ 200 h 232"/>
              <a:gd name="T24" fmla="*/ 346 w 380"/>
              <a:gd name="T25" fmla="*/ 164 h 232"/>
              <a:gd name="T26" fmla="*/ 380 w 380"/>
              <a:gd name="T27" fmla="*/ 116 h 232"/>
              <a:gd name="T28" fmla="*/ 364 w 380"/>
              <a:gd name="T29" fmla="*/ 92 h 232"/>
              <a:gd name="T30" fmla="*/ 326 w 380"/>
              <a:gd name="T31" fmla="*/ 48 h 232"/>
              <a:gd name="T32" fmla="*/ 278 w 380"/>
              <a:gd name="T33" fmla="*/ 18 h 232"/>
              <a:gd name="T34" fmla="*/ 220 w 380"/>
              <a:gd name="T35" fmla="*/ 2 h 232"/>
              <a:gd name="T36" fmla="*/ 190 w 380"/>
              <a:gd name="T37" fmla="*/ 0 h 232"/>
              <a:gd name="T38" fmla="*/ 190 w 380"/>
              <a:gd name="T39" fmla="*/ 212 h 232"/>
              <a:gd name="T40" fmla="*/ 152 w 380"/>
              <a:gd name="T41" fmla="*/ 204 h 232"/>
              <a:gd name="T42" fmla="*/ 122 w 380"/>
              <a:gd name="T43" fmla="*/ 184 h 232"/>
              <a:gd name="T44" fmla="*/ 102 w 380"/>
              <a:gd name="T45" fmla="*/ 154 h 232"/>
              <a:gd name="T46" fmla="*/ 94 w 380"/>
              <a:gd name="T47" fmla="*/ 116 h 232"/>
              <a:gd name="T48" fmla="*/ 96 w 380"/>
              <a:gd name="T49" fmla="*/ 96 h 232"/>
              <a:gd name="T50" fmla="*/ 110 w 380"/>
              <a:gd name="T51" fmla="*/ 62 h 232"/>
              <a:gd name="T52" fmla="*/ 136 w 380"/>
              <a:gd name="T53" fmla="*/ 36 h 232"/>
              <a:gd name="T54" fmla="*/ 170 w 380"/>
              <a:gd name="T55" fmla="*/ 22 h 232"/>
              <a:gd name="T56" fmla="*/ 190 w 380"/>
              <a:gd name="T57" fmla="*/ 20 h 232"/>
              <a:gd name="T58" fmla="*/ 228 w 380"/>
              <a:gd name="T59" fmla="*/ 28 h 232"/>
              <a:gd name="T60" fmla="*/ 258 w 380"/>
              <a:gd name="T61" fmla="*/ 48 h 232"/>
              <a:gd name="T62" fmla="*/ 278 w 380"/>
              <a:gd name="T63" fmla="*/ 78 h 232"/>
              <a:gd name="T64" fmla="*/ 286 w 380"/>
              <a:gd name="T65" fmla="*/ 116 h 232"/>
              <a:gd name="T66" fmla="*/ 284 w 380"/>
              <a:gd name="T67" fmla="*/ 136 h 232"/>
              <a:gd name="T68" fmla="*/ 270 w 380"/>
              <a:gd name="T69" fmla="*/ 170 h 232"/>
              <a:gd name="T70" fmla="*/ 244 w 380"/>
              <a:gd name="T71" fmla="*/ 196 h 232"/>
              <a:gd name="T72" fmla="*/ 210 w 380"/>
              <a:gd name="T73" fmla="*/ 210 h 232"/>
              <a:gd name="T74" fmla="*/ 190 w 380"/>
              <a:gd name="T75" fmla="*/ 212 h 232"/>
              <a:gd name="T76" fmla="*/ 242 w 380"/>
              <a:gd name="T77" fmla="*/ 116 h 232"/>
              <a:gd name="T78" fmla="*/ 238 w 380"/>
              <a:gd name="T79" fmla="*/ 136 h 232"/>
              <a:gd name="T80" fmla="*/ 228 w 380"/>
              <a:gd name="T81" fmla="*/ 154 h 232"/>
              <a:gd name="T82" fmla="*/ 210 w 380"/>
              <a:gd name="T83" fmla="*/ 164 h 232"/>
              <a:gd name="T84" fmla="*/ 190 w 380"/>
              <a:gd name="T85" fmla="*/ 168 h 232"/>
              <a:gd name="T86" fmla="*/ 180 w 380"/>
              <a:gd name="T87" fmla="*/ 168 h 232"/>
              <a:gd name="T88" fmla="*/ 160 w 380"/>
              <a:gd name="T89" fmla="*/ 160 h 232"/>
              <a:gd name="T90" fmla="*/ 146 w 380"/>
              <a:gd name="T91" fmla="*/ 146 h 232"/>
              <a:gd name="T92" fmla="*/ 138 w 380"/>
              <a:gd name="T93" fmla="*/ 126 h 232"/>
              <a:gd name="T94" fmla="*/ 138 w 380"/>
              <a:gd name="T95" fmla="*/ 116 h 232"/>
              <a:gd name="T96" fmla="*/ 142 w 380"/>
              <a:gd name="T97" fmla="*/ 96 h 232"/>
              <a:gd name="T98" fmla="*/ 152 w 380"/>
              <a:gd name="T99" fmla="*/ 78 h 232"/>
              <a:gd name="T100" fmla="*/ 170 w 380"/>
              <a:gd name="T101" fmla="*/ 68 h 232"/>
              <a:gd name="T102" fmla="*/ 190 w 380"/>
              <a:gd name="T103" fmla="*/ 64 h 232"/>
              <a:gd name="T104" fmla="*/ 200 w 380"/>
              <a:gd name="T105" fmla="*/ 64 h 232"/>
              <a:gd name="T106" fmla="*/ 220 w 380"/>
              <a:gd name="T107" fmla="*/ 72 h 232"/>
              <a:gd name="T108" fmla="*/ 234 w 380"/>
              <a:gd name="T109" fmla="*/ 86 h 232"/>
              <a:gd name="T110" fmla="*/ 242 w 380"/>
              <a:gd name="T111" fmla="*/ 106 h 232"/>
              <a:gd name="T112" fmla="*/ 242 w 380"/>
              <a:gd name="T113" fmla="*/ 11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80" h="232">
                <a:moveTo>
                  <a:pt x="190" y="0"/>
                </a:moveTo>
                <a:lnTo>
                  <a:pt x="190" y="0"/>
                </a:lnTo>
                <a:lnTo>
                  <a:pt x="160" y="2"/>
                </a:lnTo>
                <a:lnTo>
                  <a:pt x="130" y="8"/>
                </a:lnTo>
                <a:lnTo>
                  <a:pt x="102" y="18"/>
                </a:lnTo>
                <a:lnTo>
                  <a:pt x="78" y="32"/>
                </a:lnTo>
                <a:lnTo>
                  <a:pt x="54" y="48"/>
                </a:lnTo>
                <a:lnTo>
                  <a:pt x="34" y="68"/>
                </a:lnTo>
                <a:lnTo>
                  <a:pt x="16" y="92"/>
                </a:lnTo>
                <a:lnTo>
                  <a:pt x="0" y="116"/>
                </a:lnTo>
                <a:lnTo>
                  <a:pt x="0" y="116"/>
                </a:lnTo>
                <a:lnTo>
                  <a:pt x="16" y="140"/>
                </a:lnTo>
                <a:lnTo>
                  <a:pt x="34" y="164"/>
                </a:lnTo>
                <a:lnTo>
                  <a:pt x="54" y="184"/>
                </a:lnTo>
                <a:lnTo>
                  <a:pt x="78" y="200"/>
                </a:lnTo>
                <a:lnTo>
                  <a:pt x="102" y="214"/>
                </a:lnTo>
                <a:lnTo>
                  <a:pt x="130" y="224"/>
                </a:lnTo>
                <a:lnTo>
                  <a:pt x="160" y="230"/>
                </a:lnTo>
                <a:lnTo>
                  <a:pt x="190" y="232"/>
                </a:lnTo>
                <a:lnTo>
                  <a:pt x="190" y="232"/>
                </a:lnTo>
                <a:lnTo>
                  <a:pt x="220" y="230"/>
                </a:lnTo>
                <a:lnTo>
                  <a:pt x="250" y="224"/>
                </a:lnTo>
                <a:lnTo>
                  <a:pt x="278" y="214"/>
                </a:lnTo>
                <a:lnTo>
                  <a:pt x="302" y="200"/>
                </a:lnTo>
                <a:lnTo>
                  <a:pt x="326" y="184"/>
                </a:lnTo>
                <a:lnTo>
                  <a:pt x="346" y="164"/>
                </a:lnTo>
                <a:lnTo>
                  <a:pt x="364" y="140"/>
                </a:lnTo>
                <a:lnTo>
                  <a:pt x="380" y="116"/>
                </a:lnTo>
                <a:lnTo>
                  <a:pt x="380" y="116"/>
                </a:lnTo>
                <a:lnTo>
                  <a:pt x="364" y="92"/>
                </a:lnTo>
                <a:lnTo>
                  <a:pt x="346" y="68"/>
                </a:lnTo>
                <a:lnTo>
                  <a:pt x="326" y="48"/>
                </a:lnTo>
                <a:lnTo>
                  <a:pt x="302" y="32"/>
                </a:lnTo>
                <a:lnTo>
                  <a:pt x="278" y="18"/>
                </a:lnTo>
                <a:lnTo>
                  <a:pt x="250" y="8"/>
                </a:lnTo>
                <a:lnTo>
                  <a:pt x="220" y="2"/>
                </a:lnTo>
                <a:lnTo>
                  <a:pt x="190" y="0"/>
                </a:lnTo>
                <a:lnTo>
                  <a:pt x="190" y="0"/>
                </a:lnTo>
                <a:close/>
                <a:moveTo>
                  <a:pt x="190" y="212"/>
                </a:moveTo>
                <a:lnTo>
                  <a:pt x="190" y="212"/>
                </a:lnTo>
                <a:lnTo>
                  <a:pt x="170" y="210"/>
                </a:lnTo>
                <a:lnTo>
                  <a:pt x="152" y="204"/>
                </a:lnTo>
                <a:lnTo>
                  <a:pt x="136" y="196"/>
                </a:lnTo>
                <a:lnTo>
                  <a:pt x="122" y="184"/>
                </a:lnTo>
                <a:lnTo>
                  <a:pt x="110" y="170"/>
                </a:lnTo>
                <a:lnTo>
                  <a:pt x="102" y="154"/>
                </a:lnTo>
                <a:lnTo>
                  <a:pt x="96" y="136"/>
                </a:lnTo>
                <a:lnTo>
                  <a:pt x="94" y="116"/>
                </a:lnTo>
                <a:lnTo>
                  <a:pt x="94" y="116"/>
                </a:lnTo>
                <a:lnTo>
                  <a:pt x="96" y="96"/>
                </a:lnTo>
                <a:lnTo>
                  <a:pt x="102" y="78"/>
                </a:lnTo>
                <a:lnTo>
                  <a:pt x="110" y="62"/>
                </a:lnTo>
                <a:lnTo>
                  <a:pt x="122" y="48"/>
                </a:lnTo>
                <a:lnTo>
                  <a:pt x="136" y="36"/>
                </a:lnTo>
                <a:lnTo>
                  <a:pt x="152" y="28"/>
                </a:lnTo>
                <a:lnTo>
                  <a:pt x="170" y="22"/>
                </a:lnTo>
                <a:lnTo>
                  <a:pt x="190" y="20"/>
                </a:lnTo>
                <a:lnTo>
                  <a:pt x="190" y="20"/>
                </a:lnTo>
                <a:lnTo>
                  <a:pt x="210" y="22"/>
                </a:lnTo>
                <a:lnTo>
                  <a:pt x="228" y="28"/>
                </a:lnTo>
                <a:lnTo>
                  <a:pt x="244" y="36"/>
                </a:lnTo>
                <a:lnTo>
                  <a:pt x="258" y="48"/>
                </a:lnTo>
                <a:lnTo>
                  <a:pt x="270" y="62"/>
                </a:lnTo>
                <a:lnTo>
                  <a:pt x="278" y="78"/>
                </a:lnTo>
                <a:lnTo>
                  <a:pt x="284" y="96"/>
                </a:lnTo>
                <a:lnTo>
                  <a:pt x="286" y="116"/>
                </a:lnTo>
                <a:lnTo>
                  <a:pt x="286" y="116"/>
                </a:lnTo>
                <a:lnTo>
                  <a:pt x="284" y="136"/>
                </a:lnTo>
                <a:lnTo>
                  <a:pt x="278" y="154"/>
                </a:lnTo>
                <a:lnTo>
                  <a:pt x="270" y="170"/>
                </a:lnTo>
                <a:lnTo>
                  <a:pt x="258" y="184"/>
                </a:lnTo>
                <a:lnTo>
                  <a:pt x="244" y="196"/>
                </a:lnTo>
                <a:lnTo>
                  <a:pt x="228" y="204"/>
                </a:lnTo>
                <a:lnTo>
                  <a:pt x="210" y="210"/>
                </a:lnTo>
                <a:lnTo>
                  <a:pt x="190" y="212"/>
                </a:lnTo>
                <a:lnTo>
                  <a:pt x="190" y="212"/>
                </a:lnTo>
                <a:close/>
                <a:moveTo>
                  <a:pt x="242" y="116"/>
                </a:moveTo>
                <a:lnTo>
                  <a:pt x="242" y="116"/>
                </a:lnTo>
                <a:lnTo>
                  <a:pt x="242" y="126"/>
                </a:lnTo>
                <a:lnTo>
                  <a:pt x="238" y="136"/>
                </a:lnTo>
                <a:lnTo>
                  <a:pt x="234" y="146"/>
                </a:lnTo>
                <a:lnTo>
                  <a:pt x="228" y="154"/>
                </a:lnTo>
                <a:lnTo>
                  <a:pt x="220" y="160"/>
                </a:lnTo>
                <a:lnTo>
                  <a:pt x="210" y="164"/>
                </a:lnTo>
                <a:lnTo>
                  <a:pt x="200" y="168"/>
                </a:lnTo>
                <a:lnTo>
                  <a:pt x="190" y="168"/>
                </a:lnTo>
                <a:lnTo>
                  <a:pt x="190" y="168"/>
                </a:lnTo>
                <a:lnTo>
                  <a:pt x="180" y="168"/>
                </a:lnTo>
                <a:lnTo>
                  <a:pt x="170" y="164"/>
                </a:lnTo>
                <a:lnTo>
                  <a:pt x="160" y="160"/>
                </a:lnTo>
                <a:lnTo>
                  <a:pt x="152" y="154"/>
                </a:lnTo>
                <a:lnTo>
                  <a:pt x="146" y="146"/>
                </a:lnTo>
                <a:lnTo>
                  <a:pt x="142" y="136"/>
                </a:lnTo>
                <a:lnTo>
                  <a:pt x="138" y="126"/>
                </a:lnTo>
                <a:lnTo>
                  <a:pt x="138" y="116"/>
                </a:lnTo>
                <a:lnTo>
                  <a:pt x="138" y="116"/>
                </a:lnTo>
                <a:lnTo>
                  <a:pt x="138" y="106"/>
                </a:lnTo>
                <a:lnTo>
                  <a:pt x="142" y="96"/>
                </a:lnTo>
                <a:lnTo>
                  <a:pt x="146" y="86"/>
                </a:lnTo>
                <a:lnTo>
                  <a:pt x="152" y="78"/>
                </a:lnTo>
                <a:lnTo>
                  <a:pt x="160" y="72"/>
                </a:lnTo>
                <a:lnTo>
                  <a:pt x="170" y="68"/>
                </a:lnTo>
                <a:lnTo>
                  <a:pt x="180" y="64"/>
                </a:lnTo>
                <a:lnTo>
                  <a:pt x="190" y="64"/>
                </a:lnTo>
                <a:lnTo>
                  <a:pt x="190" y="64"/>
                </a:lnTo>
                <a:lnTo>
                  <a:pt x="200" y="64"/>
                </a:lnTo>
                <a:lnTo>
                  <a:pt x="210" y="68"/>
                </a:lnTo>
                <a:lnTo>
                  <a:pt x="220" y="72"/>
                </a:lnTo>
                <a:lnTo>
                  <a:pt x="228" y="78"/>
                </a:lnTo>
                <a:lnTo>
                  <a:pt x="234" y="86"/>
                </a:lnTo>
                <a:lnTo>
                  <a:pt x="238" y="96"/>
                </a:lnTo>
                <a:lnTo>
                  <a:pt x="242" y="106"/>
                </a:lnTo>
                <a:lnTo>
                  <a:pt x="242" y="116"/>
                </a:lnTo>
                <a:lnTo>
                  <a:pt x="242" y="1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Freeform 4849"/>
          <p:cNvSpPr>
            <a:spLocks noEditPoints="1"/>
          </p:cNvSpPr>
          <p:nvPr/>
        </p:nvSpPr>
        <p:spPr bwMode="auto">
          <a:xfrm>
            <a:off x="5486400" y="1371600"/>
            <a:ext cx="394802" cy="319253"/>
          </a:xfrm>
          <a:custGeom>
            <a:avLst/>
            <a:gdLst>
              <a:gd name="T0" fmla="*/ 0 w 324"/>
              <a:gd name="T1" fmla="*/ 136 h 262"/>
              <a:gd name="T2" fmla="*/ 0 w 324"/>
              <a:gd name="T3" fmla="*/ 132 h 262"/>
              <a:gd name="T4" fmla="*/ 6 w 324"/>
              <a:gd name="T5" fmla="*/ 126 h 262"/>
              <a:gd name="T6" fmla="*/ 46 w 324"/>
              <a:gd name="T7" fmla="*/ 126 h 262"/>
              <a:gd name="T8" fmla="*/ 50 w 324"/>
              <a:gd name="T9" fmla="*/ 126 h 262"/>
              <a:gd name="T10" fmla="*/ 56 w 324"/>
              <a:gd name="T11" fmla="*/ 132 h 262"/>
              <a:gd name="T12" fmla="*/ 56 w 324"/>
              <a:gd name="T13" fmla="*/ 212 h 262"/>
              <a:gd name="T14" fmla="*/ 56 w 324"/>
              <a:gd name="T15" fmla="*/ 216 h 262"/>
              <a:gd name="T16" fmla="*/ 50 w 324"/>
              <a:gd name="T17" fmla="*/ 220 h 262"/>
              <a:gd name="T18" fmla="*/ 10 w 324"/>
              <a:gd name="T19" fmla="*/ 222 h 262"/>
              <a:gd name="T20" fmla="*/ 6 w 324"/>
              <a:gd name="T21" fmla="*/ 220 h 262"/>
              <a:gd name="T22" fmla="*/ 0 w 324"/>
              <a:gd name="T23" fmla="*/ 216 h 262"/>
              <a:gd name="T24" fmla="*/ 0 w 324"/>
              <a:gd name="T25" fmla="*/ 212 h 262"/>
              <a:gd name="T26" fmla="*/ 136 w 324"/>
              <a:gd name="T27" fmla="*/ 222 h 262"/>
              <a:gd name="T28" fmla="*/ 140 w 324"/>
              <a:gd name="T29" fmla="*/ 220 h 262"/>
              <a:gd name="T30" fmla="*/ 144 w 324"/>
              <a:gd name="T31" fmla="*/ 216 h 262"/>
              <a:gd name="T32" fmla="*/ 146 w 324"/>
              <a:gd name="T33" fmla="*/ 58 h 262"/>
              <a:gd name="T34" fmla="*/ 144 w 324"/>
              <a:gd name="T35" fmla="*/ 54 h 262"/>
              <a:gd name="T36" fmla="*/ 140 w 324"/>
              <a:gd name="T37" fmla="*/ 50 h 262"/>
              <a:gd name="T38" fmla="*/ 100 w 324"/>
              <a:gd name="T39" fmla="*/ 48 h 262"/>
              <a:gd name="T40" fmla="*/ 96 w 324"/>
              <a:gd name="T41" fmla="*/ 50 h 262"/>
              <a:gd name="T42" fmla="*/ 90 w 324"/>
              <a:gd name="T43" fmla="*/ 54 h 262"/>
              <a:gd name="T44" fmla="*/ 90 w 324"/>
              <a:gd name="T45" fmla="*/ 212 h 262"/>
              <a:gd name="T46" fmla="*/ 90 w 324"/>
              <a:gd name="T47" fmla="*/ 216 h 262"/>
              <a:gd name="T48" fmla="*/ 96 w 324"/>
              <a:gd name="T49" fmla="*/ 220 h 262"/>
              <a:gd name="T50" fmla="*/ 100 w 324"/>
              <a:gd name="T51" fmla="*/ 222 h 262"/>
              <a:gd name="T52" fmla="*/ 224 w 324"/>
              <a:gd name="T53" fmla="*/ 222 h 262"/>
              <a:gd name="T54" fmla="*/ 228 w 324"/>
              <a:gd name="T55" fmla="*/ 220 h 262"/>
              <a:gd name="T56" fmla="*/ 234 w 324"/>
              <a:gd name="T57" fmla="*/ 216 h 262"/>
              <a:gd name="T58" fmla="*/ 234 w 324"/>
              <a:gd name="T59" fmla="*/ 86 h 262"/>
              <a:gd name="T60" fmla="*/ 234 w 324"/>
              <a:gd name="T61" fmla="*/ 82 h 262"/>
              <a:gd name="T62" fmla="*/ 228 w 324"/>
              <a:gd name="T63" fmla="*/ 76 h 262"/>
              <a:gd name="T64" fmla="*/ 188 w 324"/>
              <a:gd name="T65" fmla="*/ 76 h 262"/>
              <a:gd name="T66" fmla="*/ 184 w 324"/>
              <a:gd name="T67" fmla="*/ 76 h 262"/>
              <a:gd name="T68" fmla="*/ 180 w 324"/>
              <a:gd name="T69" fmla="*/ 82 h 262"/>
              <a:gd name="T70" fmla="*/ 178 w 324"/>
              <a:gd name="T71" fmla="*/ 212 h 262"/>
              <a:gd name="T72" fmla="*/ 180 w 324"/>
              <a:gd name="T73" fmla="*/ 216 h 262"/>
              <a:gd name="T74" fmla="*/ 184 w 324"/>
              <a:gd name="T75" fmla="*/ 220 h 262"/>
              <a:gd name="T76" fmla="*/ 188 w 324"/>
              <a:gd name="T77" fmla="*/ 222 h 262"/>
              <a:gd name="T78" fmla="*/ 278 w 324"/>
              <a:gd name="T79" fmla="*/ 0 h 262"/>
              <a:gd name="T80" fmla="*/ 274 w 324"/>
              <a:gd name="T81" fmla="*/ 0 h 262"/>
              <a:gd name="T82" fmla="*/ 268 w 324"/>
              <a:gd name="T83" fmla="*/ 6 h 262"/>
              <a:gd name="T84" fmla="*/ 268 w 324"/>
              <a:gd name="T85" fmla="*/ 212 h 262"/>
              <a:gd name="T86" fmla="*/ 268 w 324"/>
              <a:gd name="T87" fmla="*/ 216 h 262"/>
              <a:gd name="T88" fmla="*/ 274 w 324"/>
              <a:gd name="T89" fmla="*/ 220 h 262"/>
              <a:gd name="T90" fmla="*/ 314 w 324"/>
              <a:gd name="T91" fmla="*/ 222 h 262"/>
              <a:gd name="T92" fmla="*/ 318 w 324"/>
              <a:gd name="T93" fmla="*/ 220 h 262"/>
              <a:gd name="T94" fmla="*/ 324 w 324"/>
              <a:gd name="T95" fmla="*/ 216 h 262"/>
              <a:gd name="T96" fmla="*/ 324 w 324"/>
              <a:gd name="T97" fmla="*/ 10 h 262"/>
              <a:gd name="T98" fmla="*/ 324 w 324"/>
              <a:gd name="T99" fmla="*/ 6 h 262"/>
              <a:gd name="T100" fmla="*/ 318 w 324"/>
              <a:gd name="T101" fmla="*/ 0 h 262"/>
              <a:gd name="T102" fmla="*/ 314 w 324"/>
              <a:gd name="T103" fmla="*/ 0 h 262"/>
              <a:gd name="T104" fmla="*/ 0 w 324"/>
              <a:gd name="T105" fmla="*/ 242 h 262"/>
              <a:gd name="T106" fmla="*/ 324 w 324"/>
              <a:gd name="T107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4" h="262">
                <a:moveTo>
                  <a:pt x="0" y="212"/>
                </a:moveTo>
                <a:lnTo>
                  <a:pt x="0" y="136"/>
                </a:lnTo>
                <a:lnTo>
                  <a:pt x="0" y="136"/>
                </a:lnTo>
                <a:lnTo>
                  <a:pt x="0" y="132"/>
                </a:lnTo>
                <a:lnTo>
                  <a:pt x="2" y="128"/>
                </a:lnTo>
                <a:lnTo>
                  <a:pt x="6" y="126"/>
                </a:lnTo>
                <a:lnTo>
                  <a:pt x="10" y="126"/>
                </a:lnTo>
                <a:lnTo>
                  <a:pt x="46" y="126"/>
                </a:lnTo>
                <a:lnTo>
                  <a:pt x="46" y="126"/>
                </a:lnTo>
                <a:lnTo>
                  <a:pt x="50" y="126"/>
                </a:lnTo>
                <a:lnTo>
                  <a:pt x="54" y="128"/>
                </a:lnTo>
                <a:lnTo>
                  <a:pt x="56" y="132"/>
                </a:lnTo>
                <a:lnTo>
                  <a:pt x="56" y="136"/>
                </a:lnTo>
                <a:lnTo>
                  <a:pt x="56" y="212"/>
                </a:lnTo>
                <a:lnTo>
                  <a:pt x="56" y="212"/>
                </a:lnTo>
                <a:lnTo>
                  <a:pt x="56" y="216"/>
                </a:lnTo>
                <a:lnTo>
                  <a:pt x="54" y="218"/>
                </a:lnTo>
                <a:lnTo>
                  <a:pt x="50" y="220"/>
                </a:lnTo>
                <a:lnTo>
                  <a:pt x="46" y="222"/>
                </a:lnTo>
                <a:lnTo>
                  <a:pt x="10" y="222"/>
                </a:lnTo>
                <a:lnTo>
                  <a:pt x="10" y="222"/>
                </a:lnTo>
                <a:lnTo>
                  <a:pt x="6" y="220"/>
                </a:lnTo>
                <a:lnTo>
                  <a:pt x="2" y="218"/>
                </a:lnTo>
                <a:lnTo>
                  <a:pt x="0" y="216"/>
                </a:lnTo>
                <a:lnTo>
                  <a:pt x="0" y="212"/>
                </a:lnTo>
                <a:lnTo>
                  <a:pt x="0" y="212"/>
                </a:lnTo>
                <a:close/>
                <a:moveTo>
                  <a:pt x="100" y="222"/>
                </a:moveTo>
                <a:lnTo>
                  <a:pt x="136" y="222"/>
                </a:lnTo>
                <a:lnTo>
                  <a:pt x="136" y="222"/>
                </a:lnTo>
                <a:lnTo>
                  <a:pt x="140" y="220"/>
                </a:lnTo>
                <a:lnTo>
                  <a:pt x="142" y="218"/>
                </a:lnTo>
                <a:lnTo>
                  <a:pt x="144" y="216"/>
                </a:lnTo>
                <a:lnTo>
                  <a:pt x="146" y="212"/>
                </a:lnTo>
                <a:lnTo>
                  <a:pt x="146" y="58"/>
                </a:lnTo>
                <a:lnTo>
                  <a:pt x="146" y="58"/>
                </a:lnTo>
                <a:lnTo>
                  <a:pt x="144" y="54"/>
                </a:lnTo>
                <a:lnTo>
                  <a:pt x="142" y="52"/>
                </a:lnTo>
                <a:lnTo>
                  <a:pt x="140" y="50"/>
                </a:lnTo>
                <a:lnTo>
                  <a:pt x="136" y="48"/>
                </a:lnTo>
                <a:lnTo>
                  <a:pt x="100" y="48"/>
                </a:lnTo>
                <a:lnTo>
                  <a:pt x="100" y="48"/>
                </a:lnTo>
                <a:lnTo>
                  <a:pt x="96" y="50"/>
                </a:lnTo>
                <a:lnTo>
                  <a:pt x="92" y="52"/>
                </a:lnTo>
                <a:lnTo>
                  <a:pt x="90" y="54"/>
                </a:lnTo>
                <a:lnTo>
                  <a:pt x="90" y="58"/>
                </a:lnTo>
                <a:lnTo>
                  <a:pt x="90" y="212"/>
                </a:lnTo>
                <a:lnTo>
                  <a:pt x="90" y="212"/>
                </a:lnTo>
                <a:lnTo>
                  <a:pt x="90" y="216"/>
                </a:lnTo>
                <a:lnTo>
                  <a:pt x="92" y="218"/>
                </a:lnTo>
                <a:lnTo>
                  <a:pt x="96" y="220"/>
                </a:lnTo>
                <a:lnTo>
                  <a:pt x="100" y="222"/>
                </a:lnTo>
                <a:lnTo>
                  <a:pt x="100" y="222"/>
                </a:lnTo>
                <a:close/>
                <a:moveTo>
                  <a:pt x="188" y="222"/>
                </a:moveTo>
                <a:lnTo>
                  <a:pt x="224" y="222"/>
                </a:lnTo>
                <a:lnTo>
                  <a:pt x="224" y="222"/>
                </a:lnTo>
                <a:lnTo>
                  <a:pt x="228" y="220"/>
                </a:lnTo>
                <a:lnTo>
                  <a:pt x="232" y="218"/>
                </a:lnTo>
                <a:lnTo>
                  <a:pt x="234" y="216"/>
                </a:lnTo>
                <a:lnTo>
                  <a:pt x="234" y="212"/>
                </a:lnTo>
                <a:lnTo>
                  <a:pt x="234" y="86"/>
                </a:lnTo>
                <a:lnTo>
                  <a:pt x="234" y="86"/>
                </a:lnTo>
                <a:lnTo>
                  <a:pt x="234" y="82"/>
                </a:lnTo>
                <a:lnTo>
                  <a:pt x="232" y="78"/>
                </a:lnTo>
                <a:lnTo>
                  <a:pt x="228" y="76"/>
                </a:lnTo>
                <a:lnTo>
                  <a:pt x="224" y="76"/>
                </a:lnTo>
                <a:lnTo>
                  <a:pt x="188" y="76"/>
                </a:lnTo>
                <a:lnTo>
                  <a:pt x="188" y="76"/>
                </a:lnTo>
                <a:lnTo>
                  <a:pt x="184" y="76"/>
                </a:lnTo>
                <a:lnTo>
                  <a:pt x="182" y="78"/>
                </a:lnTo>
                <a:lnTo>
                  <a:pt x="180" y="82"/>
                </a:lnTo>
                <a:lnTo>
                  <a:pt x="178" y="86"/>
                </a:lnTo>
                <a:lnTo>
                  <a:pt x="178" y="212"/>
                </a:lnTo>
                <a:lnTo>
                  <a:pt x="178" y="212"/>
                </a:lnTo>
                <a:lnTo>
                  <a:pt x="180" y="216"/>
                </a:lnTo>
                <a:lnTo>
                  <a:pt x="182" y="218"/>
                </a:lnTo>
                <a:lnTo>
                  <a:pt x="184" y="220"/>
                </a:lnTo>
                <a:lnTo>
                  <a:pt x="188" y="222"/>
                </a:lnTo>
                <a:lnTo>
                  <a:pt x="188" y="222"/>
                </a:lnTo>
                <a:close/>
                <a:moveTo>
                  <a:pt x="314" y="0"/>
                </a:moveTo>
                <a:lnTo>
                  <a:pt x="278" y="0"/>
                </a:lnTo>
                <a:lnTo>
                  <a:pt x="278" y="0"/>
                </a:lnTo>
                <a:lnTo>
                  <a:pt x="274" y="0"/>
                </a:lnTo>
                <a:lnTo>
                  <a:pt x="270" y="2"/>
                </a:lnTo>
                <a:lnTo>
                  <a:pt x="268" y="6"/>
                </a:lnTo>
                <a:lnTo>
                  <a:pt x="268" y="10"/>
                </a:lnTo>
                <a:lnTo>
                  <a:pt x="268" y="212"/>
                </a:lnTo>
                <a:lnTo>
                  <a:pt x="268" y="212"/>
                </a:lnTo>
                <a:lnTo>
                  <a:pt x="268" y="216"/>
                </a:lnTo>
                <a:lnTo>
                  <a:pt x="270" y="218"/>
                </a:lnTo>
                <a:lnTo>
                  <a:pt x="274" y="220"/>
                </a:lnTo>
                <a:lnTo>
                  <a:pt x="278" y="222"/>
                </a:lnTo>
                <a:lnTo>
                  <a:pt x="314" y="222"/>
                </a:lnTo>
                <a:lnTo>
                  <a:pt x="314" y="222"/>
                </a:lnTo>
                <a:lnTo>
                  <a:pt x="318" y="220"/>
                </a:lnTo>
                <a:lnTo>
                  <a:pt x="322" y="218"/>
                </a:lnTo>
                <a:lnTo>
                  <a:pt x="324" y="216"/>
                </a:lnTo>
                <a:lnTo>
                  <a:pt x="324" y="212"/>
                </a:lnTo>
                <a:lnTo>
                  <a:pt x="324" y="10"/>
                </a:lnTo>
                <a:lnTo>
                  <a:pt x="324" y="10"/>
                </a:lnTo>
                <a:lnTo>
                  <a:pt x="324" y="6"/>
                </a:lnTo>
                <a:lnTo>
                  <a:pt x="322" y="2"/>
                </a:lnTo>
                <a:lnTo>
                  <a:pt x="318" y="0"/>
                </a:lnTo>
                <a:lnTo>
                  <a:pt x="314" y="0"/>
                </a:lnTo>
                <a:lnTo>
                  <a:pt x="314" y="0"/>
                </a:lnTo>
                <a:close/>
                <a:moveTo>
                  <a:pt x="324" y="242"/>
                </a:moveTo>
                <a:lnTo>
                  <a:pt x="0" y="242"/>
                </a:lnTo>
                <a:lnTo>
                  <a:pt x="0" y="262"/>
                </a:lnTo>
                <a:lnTo>
                  <a:pt x="324" y="262"/>
                </a:lnTo>
                <a:lnTo>
                  <a:pt x="324" y="2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ounded Rectangle 13"/>
          <p:cNvSpPr/>
          <p:nvPr/>
        </p:nvSpPr>
        <p:spPr bwMode="ltGray">
          <a:xfrm>
            <a:off x="609600" y="2274873"/>
            <a:ext cx="1371600" cy="914400"/>
          </a:xfrm>
          <a:prstGeom prst="roundRect">
            <a:avLst/>
          </a:pr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Georgia" pitchFamily="18" charset="0"/>
              </a:rPr>
              <a:t>What?</a:t>
            </a:r>
          </a:p>
        </p:txBody>
      </p:sp>
      <p:sp>
        <p:nvSpPr>
          <p:cNvPr id="15" name="Rounded Rectangle 14"/>
          <p:cNvSpPr/>
          <p:nvPr/>
        </p:nvSpPr>
        <p:spPr bwMode="ltGray">
          <a:xfrm>
            <a:off x="609600" y="3290873"/>
            <a:ext cx="1371600" cy="914400"/>
          </a:xfrm>
          <a:prstGeom prst="roundRect">
            <a:avLst/>
          </a:pr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Georgia" pitchFamily="18" charset="0"/>
              </a:rPr>
              <a:t>Why?</a:t>
            </a:r>
          </a:p>
        </p:txBody>
      </p:sp>
      <p:sp>
        <p:nvSpPr>
          <p:cNvPr id="16" name="Rounded Rectangle 15"/>
          <p:cNvSpPr/>
          <p:nvPr/>
        </p:nvSpPr>
        <p:spPr bwMode="ltGray">
          <a:xfrm>
            <a:off x="609600" y="4306873"/>
            <a:ext cx="1371600" cy="914400"/>
          </a:xfrm>
          <a:prstGeom prst="roundRect">
            <a:avLst/>
          </a:pr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Georgia" pitchFamily="18" charset="0"/>
              </a:rPr>
              <a:t>How?</a:t>
            </a:r>
          </a:p>
        </p:txBody>
      </p:sp>
      <p:sp>
        <p:nvSpPr>
          <p:cNvPr id="17" name="Rounded Rectangle 16"/>
          <p:cNvSpPr/>
          <p:nvPr/>
        </p:nvSpPr>
        <p:spPr bwMode="ltGray">
          <a:xfrm>
            <a:off x="609600" y="5322873"/>
            <a:ext cx="1371600" cy="914400"/>
          </a:xfrm>
          <a:prstGeom prst="roundRect">
            <a:avLst/>
          </a:prstGeom>
          <a:solidFill>
            <a:schemeClr val="accent2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Georgia" pitchFamily="18" charset="0"/>
              </a:rPr>
              <a:t>Result</a:t>
            </a:r>
          </a:p>
        </p:txBody>
      </p:sp>
      <p:sp>
        <p:nvSpPr>
          <p:cNvPr id="18" name="Rounded Rectangle 17"/>
          <p:cNvSpPr/>
          <p:nvPr/>
        </p:nvSpPr>
        <p:spPr bwMode="ltGray">
          <a:xfrm>
            <a:off x="2170290" y="2274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Articulate and list hypotheses and questions to answer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Create </a:t>
            </a: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end </a:t>
            </a: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to end view of  </a:t>
            </a: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‘Survey Data’</a:t>
            </a: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and demographic data</a:t>
            </a:r>
          </a:p>
        </p:txBody>
      </p:sp>
      <p:sp>
        <p:nvSpPr>
          <p:cNvPr id="19" name="Rounded Rectangle 18"/>
          <p:cNvSpPr/>
          <p:nvPr/>
        </p:nvSpPr>
        <p:spPr bwMode="ltGray">
          <a:xfrm>
            <a:off x="2170290" y="3290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Use dataset to prove or disprove initial set of hypotheses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Leverage dataset to generate insight provoking visuals</a:t>
            </a:r>
            <a:endParaRPr lang="en-US" sz="1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20" name="Rounded Rectangle 19"/>
          <p:cNvSpPr/>
          <p:nvPr/>
        </p:nvSpPr>
        <p:spPr bwMode="ltGray">
          <a:xfrm>
            <a:off x="2170290" y="4306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Identify and download source data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Perform data mashup and resolve any QC issues</a:t>
            </a:r>
            <a:endParaRPr lang="en-US" sz="1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21" name="Rounded Rectangle 20"/>
          <p:cNvSpPr/>
          <p:nvPr/>
        </p:nvSpPr>
        <p:spPr bwMode="ltGray">
          <a:xfrm>
            <a:off x="2170290" y="5322873"/>
            <a:ext cx="283464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Combined customer and demographic </a:t>
            </a:r>
            <a:r>
              <a:rPr lang="en-US" sz="1200" b="1" i="1" dirty="0" smtClean="0">
                <a:solidFill>
                  <a:schemeClr val="tx1"/>
                </a:solidFill>
                <a:latin typeface="Georgia" pitchFamily="18" charset="0"/>
              </a:rPr>
              <a:t>data sheet generated </a:t>
            </a: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for further analysis</a:t>
            </a:r>
            <a:endParaRPr lang="en-US" sz="1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22" name="Rounded Rectangle 21"/>
          <p:cNvSpPr/>
          <p:nvPr/>
        </p:nvSpPr>
        <p:spPr bwMode="ltGray">
          <a:xfrm>
            <a:off x="5166360" y="2274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Systematically apply </a:t>
            </a: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statistical and/or logical techniques to </a:t>
            </a: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data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Describe, </a:t>
            </a: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condense and </a:t>
            </a: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evaluate</a:t>
            </a: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 </a:t>
            </a: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data</a:t>
            </a:r>
          </a:p>
        </p:txBody>
      </p:sp>
      <p:sp>
        <p:nvSpPr>
          <p:cNvPr id="23" name="Rounded Rectangle 22"/>
          <p:cNvSpPr/>
          <p:nvPr/>
        </p:nvSpPr>
        <p:spPr bwMode="ltGray">
          <a:xfrm>
            <a:off x="5166360" y="3290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Illustrate patterns, trends and concentrations in the data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Define metrics that are commonly understood and drive value</a:t>
            </a:r>
            <a:endParaRPr lang="en-US" sz="1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 bwMode="ltGray">
          <a:xfrm>
            <a:off x="5166360" y="4306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Select appropriate variables providing right attribute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Create propensity indices for segments or markets</a:t>
            </a:r>
          </a:p>
        </p:txBody>
      </p:sp>
      <p:sp>
        <p:nvSpPr>
          <p:cNvPr id="25" name="Rounded Rectangle 24"/>
          <p:cNvSpPr/>
          <p:nvPr/>
        </p:nvSpPr>
        <p:spPr bwMode="ltGray">
          <a:xfrm>
            <a:off x="5166360" y="5322873"/>
            <a:ext cx="283464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Comprehensive </a:t>
            </a:r>
            <a:r>
              <a:rPr lang="en-US" sz="1200" b="1" dirty="0" smtClean="0">
                <a:solidFill>
                  <a:schemeClr val="tx1"/>
                </a:solidFill>
                <a:latin typeface="Georgia" pitchFamily="18" charset="0"/>
              </a:rPr>
              <a:t>analyses created </a:t>
            </a: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including footprint and competition  act as input to visualizations</a:t>
            </a:r>
            <a:endParaRPr lang="en-US" sz="1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26" name="Rounded Rectangle 25"/>
          <p:cNvSpPr/>
          <p:nvPr/>
        </p:nvSpPr>
        <p:spPr bwMode="ltGray">
          <a:xfrm>
            <a:off x="8153400" y="2274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Drive data visioning  through insight provoking illustrations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Provide controls to manipulate data under different scenarios</a:t>
            </a:r>
            <a:endParaRPr lang="en-US" sz="1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27" name="Rounded Rectangle 26"/>
          <p:cNvSpPr/>
          <p:nvPr/>
        </p:nvSpPr>
        <p:spPr bwMode="ltGray">
          <a:xfrm>
            <a:off x="8153400" y="3290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Promote understanding of and between disparate sets of data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Facilitate data driven decision making in a short time</a:t>
            </a:r>
            <a:endParaRPr lang="en-US" sz="1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28" name="Rounded Rectangle 27"/>
          <p:cNvSpPr/>
          <p:nvPr/>
        </p:nvSpPr>
        <p:spPr bwMode="ltGray">
          <a:xfrm>
            <a:off x="8153400" y="4306873"/>
            <a:ext cx="283464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Provide geographical context to data under different scenarios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Inform decisions through profiles descriptions</a:t>
            </a:r>
            <a:endParaRPr lang="en-US" sz="1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29" name="Rounded Rectangle 28"/>
          <p:cNvSpPr/>
          <p:nvPr/>
        </p:nvSpPr>
        <p:spPr bwMode="ltGray">
          <a:xfrm>
            <a:off x="8153400" y="5322873"/>
            <a:ext cx="283464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 smtClean="0">
                <a:solidFill>
                  <a:schemeClr val="tx1"/>
                </a:solidFill>
                <a:latin typeface="Georgia" pitchFamily="18" charset="0"/>
              </a:rPr>
              <a:t>Visualizations </a:t>
            </a:r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in Excel answer to business questions</a:t>
            </a:r>
            <a:endParaRPr lang="en-US" sz="1200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825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Provide more detailed guidelines here</a:t>
            </a:r>
          </a:p>
          <a:p>
            <a:pPr marL="182880" indent="-457200">
              <a:buAutoNum type="arabicPeriod"/>
            </a:pPr>
            <a:r>
              <a:rPr lang="en-US" dirty="0" smtClean="0"/>
              <a:t>Survey data – who to sample, sample size, type of questions and attributes to be asked</a:t>
            </a:r>
          </a:p>
          <a:p>
            <a:pPr marL="182880" indent="-457200">
              <a:buAutoNum type="arabicPeriod"/>
            </a:pPr>
            <a:r>
              <a:rPr lang="en-US" dirty="0" smtClean="0"/>
              <a:t>Geographic data – level of granularity, attributes needed</a:t>
            </a:r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5957282"/>
              </p:ext>
            </p:extLst>
          </p:nvPr>
        </p:nvGraphicFramePr>
        <p:xfrm>
          <a:off x="711199" y="3163289"/>
          <a:ext cx="10084047" cy="2853252"/>
        </p:xfrm>
        <a:graphic>
          <a:graphicData uri="http://schemas.openxmlformats.org/drawingml/2006/table">
            <a:tbl>
              <a:tblPr firstRow="1" firstCol="1" bandRow="1"/>
              <a:tblGrid>
                <a:gridCol w="3221609"/>
                <a:gridCol w="6862438"/>
              </a:tblGrid>
              <a:tr h="246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Data Source</a:t>
                      </a: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00584" marR="100584" marT="51816" marB="51816" anchor="ctr" horzOverflow="overflow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100584" marR="100584" marT="51816" marB="5181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628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Survey Data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Segments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Variable Names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Variable Count</a:t>
                      </a:r>
                    </a:p>
                  </a:txBody>
                  <a:tcPr marL="99000" marR="99000" marT="53040" marB="530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Survey Data will have the segment distribution for the variables providing the right attribute which will be used to calculate propensity indices for the segments or markets.</a:t>
                      </a:r>
                    </a:p>
                  </a:txBody>
                  <a:tcPr marL="99000" marR="99000" marT="53040" marB="53040" anchor="ctr" horzOverflow="overflow"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j-ea"/>
                          <a:cs typeface="+mj-cs"/>
                        </a:rPr>
                        <a:t>Market Data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j-cs"/>
                        </a:rPr>
                        <a:t>State, City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j-cs"/>
                        </a:rPr>
                        <a:t>Land/Water Area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j-cs"/>
                        </a:rPr>
                        <a:t>Population Growth Rate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j-cs"/>
                        </a:rPr>
                        <a:t>Housing Construction Rate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j-cs"/>
                        </a:rPr>
                        <a:t>Crime Rate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+mj-cs"/>
                      </a:endParaRPr>
                    </a:p>
                  </a:txBody>
                  <a:tcPr marL="99000" marR="99000" marT="53040" marB="530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Market data will have attributes like </a:t>
                      </a:r>
                      <a:r>
                        <a:rPr lang="en-US" sz="1200" dirty="0" smtClean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combine crime rate, population growth, housing growth and penetration of top segments at</a:t>
                      </a:r>
                      <a:r>
                        <a:rPr lang="en-US" sz="1200" baseline="0" dirty="0" smtClean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state city level so as to device a metric to find the top 10-20 markets for the client to enter.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00" marR="99000" marT="53040" marB="53040" anchor="ctr" horzOverflow="overflow">
                    <a:lnR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3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Missing Value Imputations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Identifying key attributes in different datasets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Summarize data through graphical displays and numerical summaries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Graphical displays can be tables or charts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scoring method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 dirty="0" smtClean="0"/>
              <a:t>Example Methodology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66967" y="1752600"/>
            <a:ext cx="9277233" cy="4294608"/>
            <a:chOff x="263642" y="2111872"/>
            <a:chExt cx="9410762" cy="4294608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263642" y="3038442"/>
              <a:ext cx="793599" cy="274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GB" sz="1300" b="1" dirty="0" err="1" smtClean="0"/>
                <a:t>Desc</a:t>
              </a:r>
              <a:r>
                <a:rPr lang="en-GB" sz="1300" b="1" dirty="0" smtClean="0"/>
                <a:t>:</a:t>
              </a:r>
              <a:endParaRPr lang="en-GB" sz="1300" b="1" dirty="0"/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1050628" y="2111872"/>
              <a:ext cx="2233651" cy="815022"/>
            </a:xfrm>
            <a:prstGeom prst="chevron">
              <a:avLst>
                <a:gd name="adj" fmla="val 1409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270000" tIns="46800" rIns="90000" bIns="46800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GB" sz="1300" dirty="0" smtClean="0">
                  <a:solidFill>
                    <a:schemeClr val="bg1"/>
                  </a:solidFill>
                </a:rPr>
                <a:t>Select the desired attributes</a:t>
              </a:r>
              <a:endParaRPr lang="en-GB" sz="1300" dirty="0">
                <a:solidFill>
                  <a:schemeClr val="bg1"/>
                </a:solidFill>
              </a:endParaRP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3175159" y="2111872"/>
              <a:ext cx="2227037" cy="815022"/>
            </a:xfrm>
            <a:prstGeom prst="chevron">
              <a:avLst>
                <a:gd name="adj" fmla="val 14055"/>
              </a:avLst>
            </a:prstGeom>
            <a:solidFill>
              <a:schemeClr val="bg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square" lIns="198000" tIns="46800" rIns="90000" bIns="46800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GB" sz="1300" dirty="0" smtClean="0"/>
                <a:t>Rescale them to the same magnitude</a:t>
              </a:r>
              <a:endParaRPr lang="en-GB" sz="1300" dirty="0"/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294730" y="2111872"/>
              <a:ext cx="2225384" cy="815022"/>
            </a:xfrm>
            <a:prstGeom prst="chevron">
              <a:avLst>
                <a:gd name="adj" fmla="val 14045"/>
              </a:avLst>
            </a:prstGeom>
            <a:solidFill>
              <a:schemeClr val="bg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square" lIns="198000" tIns="46800" rIns="90000" bIns="46800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GB" sz="1300" dirty="0" smtClean="0"/>
                <a:t>Assign appropriate weights</a:t>
              </a:r>
              <a:endParaRPr lang="en-GB" sz="1300" dirty="0"/>
            </a:p>
          </p:txBody>
        </p:sp>
        <p:sp>
          <p:nvSpPr>
            <p:cNvPr id="16" name="AutoShape 9"/>
            <p:cNvSpPr>
              <a:spLocks noChangeArrowheads="1"/>
            </p:cNvSpPr>
            <p:nvPr/>
          </p:nvSpPr>
          <p:spPr bwMode="auto">
            <a:xfrm>
              <a:off x="7401074" y="2111872"/>
              <a:ext cx="2273330" cy="815022"/>
            </a:xfrm>
            <a:prstGeom prst="chevron">
              <a:avLst>
                <a:gd name="adj" fmla="val 14348"/>
              </a:avLst>
            </a:prstGeom>
            <a:solidFill>
              <a:schemeClr val="bg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square" lIns="198000" tIns="46800" rIns="90000" bIns="46800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GB" sz="1300" dirty="0" smtClean="0"/>
                <a:t>Calculate final score and use for prioritization</a:t>
              </a:r>
              <a:endParaRPr lang="en-GB" sz="1300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63642" y="2358357"/>
              <a:ext cx="793599" cy="274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GB" sz="1300" b="1" dirty="0" smtClean="0"/>
                <a:t>Phase:</a:t>
              </a:r>
              <a:endParaRPr lang="en-GB" sz="1300" b="1" dirty="0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978626" y="3038440"/>
              <a:ext cx="2156553" cy="33680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7256" tIns="48628" rIns="97256" bIns="48628"/>
            <a:lstStyle/>
            <a:p>
              <a:pPr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</a:pPr>
              <a:r>
                <a:rPr lang="en-GB" sz="1200" dirty="0" smtClean="0"/>
                <a:t>Ex:- for prioritizing top segments, the attribute selected can be</a:t>
              </a:r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 smtClean="0"/>
                <a:t>Own burglar alarm</a:t>
              </a:r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 smtClean="0"/>
                <a:t>Brand switching propensity</a:t>
              </a:r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 smtClean="0"/>
                <a:t>Affluence</a:t>
              </a:r>
              <a:endParaRPr lang="en-GB" sz="1200" dirty="0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3130599" y="3038440"/>
              <a:ext cx="2156553" cy="33680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7256" tIns="48628" rIns="97256" bIns="48628"/>
            <a:lstStyle/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 smtClean="0"/>
                <a:t>Given the variables may not be of same magnitude, rescale using appropriate methods like indexing or normalization</a:t>
              </a:r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 smtClean="0"/>
                <a:t>Ex:- Own burglar alarm variable is given as number of respondents saying </a:t>
              </a:r>
              <a:r>
                <a:rPr lang="en-GB" sz="1200" b="1" dirty="0" smtClean="0"/>
                <a:t>yes. </a:t>
              </a:r>
              <a:r>
                <a:rPr lang="en-GB" sz="1200" dirty="0" smtClean="0"/>
                <a:t>It can be transformed to penetration values by dividing by their population</a:t>
              </a:r>
              <a:endParaRPr lang="en-GB" sz="1200" b="1" dirty="0"/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5280060" y="3038440"/>
              <a:ext cx="2156553" cy="33680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7256" tIns="48628" rIns="97256" bIns="48628"/>
            <a:lstStyle/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 smtClean="0"/>
                <a:t>Because the prioritization is usually a single variable method, a need for combination is needed</a:t>
              </a:r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 smtClean="0"/>
                <a:t>Based on market research or on your intuition, apply appropriate weights to variables to calculate final weighted average scores</a:t>
              </a:r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 smtClean="0"/>
                <a:t>Ex:- </a:t>
              </a:r>
            </a:p>
            <a:p>
              <a:pPr marL="580458" lvl="1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 smtClean="0"/>
                <a:t>Own Burglar alarm – 30%</a:t>
              </a:r>
            </a:p>
            <a:p>
              <a:pPr marL="580458" lvl="1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/>
                <a:t>Brand switching </a:t>
              </a:r>
              <a:r>
                <a:rPr lang="en-GB" sz="1200" dirty="0" smtClean="0"/>
                <a:t>propensity – 50%</a:t>
              </a:r>
              <a:endParaRPr lang="en-GB" sz="1200" dirty="0"/>
            </a:p>
            <a:p>
              <a:pPr marL="580458" lvl="1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 smtClean="0"/>
                <a:t>Affluence – 20%</a:t>
              </a:r>
              <a:endParaRPr lang="en-GB" sz="1200" dirty="0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7384322" y="3038440"/>
              <a:ext cx="2156553" cy="33680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7256" tIns="48628" rIns="97256" bIns="48628"/>
            <a:lstStyle/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 smtClean="0"/>
                <a:t>Final scores =</a:t>
              </a:r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 smtClean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 smtClean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 smtClean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 smtClean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endParaRPr lang="en-GB" sz="1200" dirty="0"/>
            </a:p>
            <a:p>
              <a:pPr marL="123258" indent="-123258">
                <a:spcBef>
                  <a:spcPts val="600"/>
                </a:spcBef>
                <a:buClr>
                  <a:schemeClr val="tx2">
                    <a:lumMod val="75000"/>
                  </a:schemeClr>
                </a:buClr>
                <a:buFont typeface="Wingdings" pitchFamily="2" charset="2"/>
                <a:buChar char="§"/>
              </a:pPr>
              <a:r>
                <a:rPr lang="en-GB" sz="1200" dirty="0" smtClean="0"/>
                <a:t>And then select top 3-5 depending in requirement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763000" y="3048000"/>
            <a:ext cx="1524000" cy="2057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n-GB" sz="1050" dirty="0">
                <a:latin typeface="+mj-lt"/>
              </a:rPr>
              <a:t>30% of </a:t>
            </a:r>
            <a:r>
              <a:rPr lang="en-GB" sz="1050" dirty="0" smtClean="0">
                <a:latin typeface="+mj-lt"/>
              </a:rPr>
              <a:t>Own burglar alarm</a:t>
            </a:r>
          </a:p>
          <a:p>
            <a:pPr indent="-274320" algn="ctr">
              <a:spcAft>
                <a:spcPts val="900"/>
              </a:spcAft>
            </a:pPr>
            <a:r>
              <a:rPr lang="en-GB" sz="1050" dirty="0" smtClean="0">
                <a:latin typeface="+mj-lt"/>
              </a:rPr>
              <a:t>+</a:t>
            </a:r>
          </a:p>
          <a:p>
            <a:pPr indent="-274320" algn="ctr">
              <a:spcAft>
                <a:spcPts val="900"/>
              </a:spcAft>
            </a:pPr>
            <a:r>
              <a:rPr lang="en-GB" sz="1050" dirty="0" smtClean="0">
                <a:latin typeface="+mj-lt"/>
              </a:rPr>
              <a:t>50% of Brand switching</a:t>
            </a:r>
          </a:p>
          <a:p>
            <a:pPr indent="-274320" algn="ctr">
              <a:spcAft>
                <a:spcPts val="900"/>
              </a:spcAft>
            </a:pPr>
            <a:r>
              <a:rPr lang="en-GB" sz="1050" dirty="0" smtClean="0">
                <a:latin typeface="+mj-lt"/>
              </a:rPr>
              <a:t>+</a:t>
            </a:r>
          </a:p>
          <a:p>
            <a:pPr indent="-274320" algn="ctr">
              <a:spcAft>
                <a:spcPts val="900"/>
              </a:spcAft>
            </a:pPr>
            <a:r>
              <a:rPr lang="en-GB" sz="1050" dirty="0" smtClean="0">
                <a:latin typeface="+mj-lt"/>
              </a:rPr>
              <a:t>20% of Affluence scores</a:t>
            </a:r>
            <a:endParaRPr lang="en-GB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96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Table"/>
  <p:tag name="TABLEID" val="847500f6-f860-40b2-b3d9-93175e8d60f2"/>
</p:tagLst>
</file>

<file path=ppt/theme/theme1.xml><?xml version="1.0" encoding="utf-8"?>
<a:theme xmlns:a="http://schemas.openxmlformats.org/drawingml/2006/main" name="PwC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E27588"/>
      </a:accent4>
      <a:accent5>
        <a:srgbClr val="A32020"/>
      </a:accent5>
      <a:accent6>
        <a:srgbClr val="E0301E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B94186EA-B0B2-4E41-A351-6242F0C72D9D}" vid="{E142F899-578D-4885-93C2-118BB84F88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4122</TotalTime>
  <Words>554</Words>
  <Application>Microsoft Office PowerPoint</Application>
  <PresentationFormat>Custom</PresentationFormat>
  <Paragraphs>98</Paragraphs>
  <Slides>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PwC</vt:lpstr>
      <vt:lpstr>think-cell Slide</vt:lpstr>
      <vt:lpstr>Week 1 : Expected Output Guidance </vt:lpstr>
      <vt:lpstr>Approach</vt:lpstr>
      <vt:lpstr>Approach Slide</vt:lpstr>
      <vt:lpstr>Data request</vt:lpstr>
      <vt:lpstr>Exploratory Analysis of the data</vt:lpstr>
      <vt:lpstr>Weighted scoring method</vt:lpstr>
    </vt:vector>
  </TitlesOfParts>
  <Company>PricewaterhouseCoopers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Prateek S Singhal</dc:creator>
  <cp:lastModifiedBy>My T Tran</cp:lastModifiedBy>
  <cp:revision>40</cp:revision>
  <dcterms:created xsi:type="dcterms:W3CDTF">2017-04-03T13:49:52Z</dcterms:created>
  <dcterms:modified xsi:type="dcterms:W3CDTF">2017-05-15T22:48:29Z</dcterms:modified>
</cp:coreProperties>
</file>