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147" autoAdjust="0"/>
  </p:normalViewPr>
  <p:slideViewPr>
    <p:cSldViewPr snapToGrid="0">
      <p:cViewPr varScale="1">
        <p:scale>
          <a:sx n="55" d="100"/>
          <a:sy n="55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83B15-2B68-4133-8BD9-90219FC58CF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C9F77-AE8F-4AB5-9760-12F5CDEBF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C9F77-AE8F-4AB5-9760-12F5CDEBFF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3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4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DB2C-A806-4CC0-AA64-2FD5E6FB857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55DB-5270-4745-8932-6BB52AE2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Practice Activity –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ct val="20000"/>
              </a:spcBef>
              <a:buClr>
                <a:srgbClr val="93A299"/>
              </a:buClr>
              <a:buNone/>
            </a:pPr>
            <a:r>
              <a:rPr lang="en-US" spc="250" dirty="0" smtClean="0">
                <a:solidFill>
                  <a:prstClr val="black"/>
                </a:solidFill>
              </a:rPr>
              <a:t>In this section of the activity, you will:</a:t>
            </a:r>
          </a:p>
          <a:p>
            <a:pPr marL="342900" indent="-342900" algn="l">
              <a:spcBef>
                <a:spcPct val="20000"/>
              </a:spcBef>
              <a:buClr>
                <a:srgbClr val="93A299"/>
              </a:buClr>
              <a:buFont typeface="Arial" panose="020B0604020202020204" pitchFamily="34" charset="0"/>
              <a:buChar char="•"/>
            </a:pPr>
            <a:r>
              <a:rPr lang="en-US" spc="250" dirty="0">
                <a:solidFill>
                  <a:prstClr val="black"/>
                </a:solidFill>
              </a:rPr>
              <a:t>A</a:t>
            </a:r>
            <a:r>
              <a:rPr lang="en-US" spc="250" dirty="0" smtClean="0">
                <a:solidFill>
                  <a:prstClr val="black"/>
                </a:solidFill>
              </a:rPr>
              <a:t>lign bullets and text</a:t>
            </a:r>
          </a:p>
          <a:p>
            <a:pPr marL="342900" indent="-342900" algn="l">
              <a:spcBef>
                <a:spcPct val="20000"/>
              </a:spcBef>
              <a:buClr>
                <a:srgbClr val="93A299"/>
              </a:buClr>
              <a:buFont typeface="Arial" panose="020B0604020202020204" pitchFamily="34" charset="0"/>
              <a:buChar char="•"/>
            </a:pPr>
            <a:r>
              <a:rPr lang="en-US" spc="250" dirty="0">
                <a:solidFill>
                  <a:prstClr val="black"/>
                </a:solidFill>
              </a:rPr>
              <a:t>C</a:t>
            </a:r>
            <a:r>
              <a:rPr lang="en-US" spc="250" dirty="0" smtClean="0">
                <a:solidFill>
                  <a:prstClr val="black"/>
                </a:solidFill>
              </a:rPr>
              <a:t>reate a footer for the presentation</a:t>
            </a:r>
          </a:p>
          <a:p>
            <a:pPr marL="342900" indent="-342900" algn="l">
              <a:spcBef>
                <a:spcPct val="20000"/>
              </a:spcBef>
              <a:buClr>
                <a:srgbClr val="93A299"/>
              </a:buClr>
              <a:buFont typeface="Arial" panose="020B0604020202020204" pitchFamily="34" charset="0"/>
              <a:buChar char="•"/>
            </a:pPr>
            <a:r>
              <a:rPr lang="en-US" spc="250" dirty="0">
                <a:solidFill>
                  <a:prstClr val="black"/>
                </a:solidFill>
              </a:rPr>
              <a:t>U</a:t>
            </a:r>
            <a:r>
              <a:rPr lang="en-US" spc="250" dirty="0" smtClean="0">
                <a:solidFill>
                  <a:prstClr val="black"/>
                </a:solidFill>
              </a:rPr>
              <a:t>se format painter to change bullet formatting</a:t>
            </a:r>
          </a:p>
          <a:p>
            <a:pPr marL="342900" indent="-342900" algn="l">
              <a:spcBef>
                <a:spcPct val="20000"/>
              </a:spcBef>
              <a:buClr>
                <a:srgbClr val="93A299"/>
              </a:buClr>
              <a:buFont typeface="Arial" panose="020B0604020202020204" pitchFamily="34" charset="0"/>
              <a:buChar char="•"/>
            </a:pPr>
            <a:r>
              <a:rPr lang="en-US" spc="250" dirty="0">
                <a:solidFill>
                  <a:prstClr val="black"/>
                </a:solidFill>
              </a:rPr>
              <a:t>E</a:t>
            </a:r>
            <a:r>
              <a:rPr lang="en-US" spc="250" dirty="0" smtClean="0">
                <a:solidFill>
                  <a:prstClr val="black"/>
                </a:solidFill>
              </a:rPr>
              <a:t>dit the slide master</a:t>
            </a:r>
            <a:endParaRPr lang="en-US" spc="25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9366" y="5351438"/>
            <a:ext cx="3657600" cy="11695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ALL instructions for these activities are based on PowerPoint 2013. If you are using a different version, you may find tools in different places. If your version is older, the functionality may not exist at all.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58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ample table - exercise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958823"/>
              </p:ext>
            </p:extLst>
          </p:nvPr>
        </p:nvGraphicFramePr>
        <p:xfrm>
          <a:off x="838200" y="1527905"/>
          <a:ext cx="94996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2336800"/>
                <a:gridCol w="3505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6840" marR="1168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6840" marR="1168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6840" marR="11684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6840" marR="1168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6840" marR="1168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6840" marR="11684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6840" marR="1168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6840" marR="1168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6840" marR="116840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6840" marR="1168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6840" marR="1168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6840" marR="11684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6840" marR="1168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6840" marR="1168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6840" marR="11684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68492" y="4163979"/>
            <a:ext cx="3657600" cy="246221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Enlarge the table size by using the handles on the edge of the table placeholder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Click in the first cell in the top row to change the Height and Width of the first column.  Table Tools -&gt; Layout -&gt; Cell Size -&gt; Height “.75”  Width  “5”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Click the middle cell and change the width  “2”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Repeat for the last column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Move to the next slide</a:t>
            </a:r>
            <a:endParaRPr lang="en-GB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328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Table #1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2088239"/>
              </p:ext>
            </p:extLst>
          </p:nvPr>
        </p:nvGraphicFramePr>
        <p:xfrm>
          <a:off x="838200" y="1520562"/>
          <a:ext cx="8229600" cy="260861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572000"/>
                <a:gridCol w="1828800"/>
                <a:gridCol w="1828800"/>
              </a:tblGrid>
              <a:tr h="685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Header Row</a:t>
                      </a:r>
                      <a:endParaRPr kumimoji="0" lang="en-GB" alt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0055" marR="90055" marT="40341" marB="40341" anchor="ctr" horzOverflow="overflow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Quarter 2</a:t>
                      </a:r>
                      <a:endParaRPr kumimoji="0" lang="en-GB" alt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0055" marR="90055" marT="40341" marB="40341" anchor="ctr"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Quarter 1</a:t>
                      </a:r>
                      <a:endParaRPr kumimoji="0" lang="en-GB" alt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0055" marR="90055" marT="40341" marB="40341" anchor="ctr"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187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06388" marR="0" lvl="0" indent="-306388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Row 1</a:t>
                      </a:r>
                      <a:endParaRPr kumimoji="0" lang="en-GB" alt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2000" dirty="0" smtClean="0"/>
                    </a:p>
                    <a:p>
                      <a:pPr algn="ctr"/>
                      <a:endParaRPr lang="en-GB" sz="2000" b="0" dirty="0"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GB" sz="1600" b="0" dirty="0"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1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Row 2</a:t>
                      </a:r>
                      <a:endParaRPr kumimoji="0" lang="en-GB" alt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2000" b="0" dirty="0"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GB" sz="1600" b="0" dirty="0"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1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en-GB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Row 3</a:t>
                      </a:r>
                      <a:endParaRPr kumimoji="0" lang="en-GB" alt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2000" b="0" dirty="0"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GB" sz="1600" b="0" dirty="0"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1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Row 5</a:t>
                      </a:r>
                      <a:endParaRPr kumimoji="0" lang="en-GB" alt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0055" marR="90055" marT="40341" marB="40341" anchor="ctr" horzOverflow="overflow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GB" sz="2000" b="0" dirty="0"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en-GB" sz="1600" b="0" dirty="0">
                        <a:latin typeface="Arial Black" panose="020B0A04020102020204" pitchFamily="34" charset="0"/>
                      </a:endParaRPr>
                    </a:p>
                  </a:txBody>
                  <a:tcPr marL="83127" marR="83127" marT="40341" marB="40341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68492" y="4360000"/>
            <a:ext cx="3657600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Add a row between Row 3 and Row 5 (Hint: look for the option under Table Tools or by right clicking and selecting Insert)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Add a Tab indent in Row 5 – HINT: Use Ctrl + Tab </a:t>
            </a:r>
            <a:r>
              <a:rPr lang="en-GB" altLang="zh-CN" sz="1400" dirty="0" smtClean="0"/>
              <a:t> Add your initials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400" dirty="0" smtClean="0"/>
              <a:t>Move Quarter 1 column to Quarter 2 column (Select all contents in Quarter 1 column and then drag it to Quarter 2 column)</a:t>
            </a:r>
            <a:endParaRPr lang="en-GB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785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 and alignment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493" y="1729459"/>
            <a:ext cx="3658074" cy="3539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Create 5 arrows (evenly spaced and lined up in a row) as shown below in the finished product example.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Insert -&gt; Shapes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Choose the Arrow shape and draw an arrow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With the Arrow selected, press </a:t>
            </a:r>
            <a:r>
              <a:rPr lang="en-US" sz="1600" dirty="0" smtClean="0"/>
              <a:t>Ctrl </a:t>
            </a:r>
            <a:r>
              <a:rPr lang="en-US" sz="1600" dirty="0"/>
              <a:t>+ 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Move arrow to the right of the one that you initially created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Press Ctrl + d – 3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necessary, use Drawing Tools  tab -&gt; Format -&gt; Align to align by tops and horizontally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3060" y="5726668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 product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57400" y="6248400"/>
            <a:ext cx="117207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552330" y="6248400"/>
            <a:ext cx="117207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047260" y="6248400"/>
            <a:ext cx="117207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42190" y="6248400"/>
            <a:ext cx="117207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037120" y="6248400"/>
            <a:ext cx="117207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9302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Sections in Presentation Edit View</a:t>
            </a:r>
          </a:p>
          <a:p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 smtClean="0"/>
              <a:t>you to group like content</a:t>
            </a:r>
          </a:p>
          <a:p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 smtClean="0"/>
              <a:t>designer to expand and contract sections</a:t>
            </a:r>
          </a:p>
          <a:p>
            <a:pPr lvl="1"/>
            <a:r>
              <a:rPr lang="en-US" dirty="0" smtClean="0"/>
              <a:t>Helpful </a:t>
            </a:r>
            <a:r>
              <a:rPr lang="en-US" dirty="0" smtClean="0"/>
              <a:t>with presentations containing many slides</a:t>
            </a:r>
          </a:p>
          <a:p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 smtClean="0"/>
              <a:t>visible in edit view to the presenter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768493" y="1729459"/>
            <a:ext cx="3658074" cy="4351338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1400" dirty="0" smtClean="0"/>
              <a:t>Add sections to this file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/>
              <a:t>Use the 2 Practice activity slides as section dividers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/>
              <a:t>Switch to Slide Sorter view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/>
              <a:t>Select slide #6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/>
              <a:t>Right click on slide – choose Add Section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/>
              <a:t>Rename Section – ‘Practice Activity – Part 2’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/>
              <a:t>Select slide #1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/>
              <a:t>Right click on slide – choose Add Section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/>
              <a:t>Rename Section – ‘Practice Activity – Part 1’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425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Bullet 1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Sub bullet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Sub bullet</a:t>
            </a:r>
          </a:p>
          <a:p>
            <a:r>
              <a:rPr lang="en-US" dirty="0" smtClean="0">
                <a:cs typeface="Arial" panose="020B0604020202020204" pitchFamily="34" charset="0"/>
              </a:rPr>
              <a:t>4</a:t>
            </a:r>
            <a:r>
              <a:rPr lang="en-US" baseline="30000" dirty="0" smtClean="0">
                <a:cs typeface="Arial" panose="020B0604020202020204" pitchFamily="34" charset="0"/>
              </a:rPr>
              <a:t>th</a:t>
            </a:r>
            <a:r>
              <a:rPr lang="en-US" dirty="0" smtClean="0">
                <a:cs typeface="Arial" panose="020B0604020202020204" pitchFamily="34" charset="0"/>
              </a:rPr>
              <a:t> bullet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8098" y="4191001"/>
            <a:ext cx="2395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cs typeface="Arial" panose="020B0604020202020204" pitchFamily="34" charset="0"/>
              </a:rPr>
              <a:t>This will be bullet #5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cs typeface="Arial" panose="020B0604020202020204" pitchFamily="34" charset="0"/>
              </a:rPr>
              <a:t>This will be bullet #6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8492" y="1053307"/>
            <a:ext cx="3657600" cy="46166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Instructions: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both Sub bullets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Click Decrease List Level (Home </a:t>
            </a:r>
            <a:r>
              <a:rPr lang="en-US" sz="1400" dirty="0" smtClean="0"/>
              <a:t>tab -&gt; </a:t>
            </a:r>
            <a:r>
              <a:rPr lang="en-US" sz="1400" dirty="0"/>
              <a:t>Paragraph section)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You should now have 4 first level bullets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Combine the 2 bullets </a:t>
            </a:r>
            <a:r>
              <a:rPr lang="en-US" sz="1400" dirty="0" smtClean="0"/>
              <a:t>below (#5 and #6) to </a:t>
            </a:r>
            <a:r>
              <a:rPr lang="en-US" sz="1400" dirty="0"/>
              <a:t>the left so they will appear as </a:t>
            </a:r>
            <a:r>
              <a:rPr lang="en-US" sz="1400" dirty="0" smtClean="0"/>
              <a:t>additional bullet </a:t>
            </a:r>
            <a:r>
              <a:rPr lang="en-US" sz="1400" dirty="0"/>
              <a:t>points </a:t>
            </a:r>
            <a:r>
              <a:rPr lang="en-US" sz="1400" dirty="0" smtClean="0"/>
              <a:t>in </a:t>
            </a:r>
            <a:r>
              <a:rPr lang="en-US" sz="1400" dirty="0"/>
              <a:t>the first text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both bullets to the left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Press Ctrl + x  (Cut)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Click after the ‘e’ in the 4</a:t>
            </a:r>
            <a:r>
              <a:rPr lang="en-US" sz="1400" baseline="30000" dirty="0"/>
              <a:t>th</a:t>
            </a:r>
            <a:r>
              <a:rPr lang="en-US" sz="1400" dirty="0"/>
              <a:t> bullet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Hit ‘Enter’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Press Ctrl + v  (Paste</a:t>
            </a:r>
            <a:r>
              <a:rPr lang="en-US" sz="1400" dirty="0" smtClean="0"/>
              <a:t>)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Format the pasted bullets to be the same size as the other bullets (select and highlight the text and use the pop-up formatting tool or Home tab -&gt; Font to change it to 28)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89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bullets answer &amp; Format Painter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63" indent="-227013">
              <a:buFont typeface="Arial" panose="020B0604020202020204" pitchFamily="34" charset="0"/>
              <a:buChar char="›"/>
            </a:pPr>
            <a:r>
              <a:rPr lang="en-US" dirty="0" smtClean="0">
                <a:cs typeface="Arial" panose="020B0604020202020204" pitchFamily="34" charset="0"/>
              </a:rPr>
              <a:t>Bullet 1</a:t>
            </a:r>
          </a:p>
          <a:p>
            <a:pPr marL="284163" indent="-227013">
              <a:buFont typeface="Arial" panose="020B0604020202020204" pitchFamily="34" charset="0"/>
              <a:buChar char="›"/>
            </a:pPr>
            <a:r>
              <a:rPr lang="en-US" dirty="0" smtClean="0">
                <a:cs typeface="Arial" panose="020B0604020202020204" pitchFamily="34" charset="0"/>
              </a:rPr>
              <a:t>Sub bullet</a:t>
            </a:r>
          </a:p>
          <a:p>
            <a:pPr marL="284163" indent="-227013">
              <a:buFont typeface="Arial" panose="020B0604020202020204" pitchFamily="34" charset="0"/>
              <a:buChar char="›"/>
            </a:pPr>
            <a:r>
              <a:rPr lang="en-US" dirty="0" smtClean="0">
                <a:cs typeface="Arial" panose="020B0604020202020204" pitchFamily="34" charset="0"/>
              </a:rPr>
              <a:t>Sub bullet</a:t>
            </a:r>
          </a:p>
          <a:p>
            <a:pPr marL="284163" indent="-227013">
              <a:buFont typeface="Arial" panose="020B0604020202020204" pitchFamily="34" charset="0"/>
              <a:buChar char="›"/>
            </a:pPr>
            <a:r>
              <a:rPr lang="en-US" dirty="0" smtClean="0">
                <a:cs typeface="Arial" panose="020B0604020202020204" pitchFamily="34" charset="0"/>
              </a:rPr>
              <a:t>4</a:t>
            </a:r>
            <a:r>
              <a:rPr lang="en-US" baseline="30000" dirty="0" smtClean="0">
                <a:cs typeface="Arial" panose="020B0604020202020204" pitchFamily="34" charset="0"/>
              </a:rPr>
              <a:t>th</a:t>
            </a:r>
            <a:r>
              <a:rPr lang="en-US" dirty="0" smtClean="0">
                <a:cs typeface="Arial" panose="020B0604020202020204" pitchFamily="34" charset="0"/>
              </a:rPr>
              <a:t> bullet line</a:t>
            </a:r>
          </a:p>
          <a:p>
            <a:pPr marL="284163" indent="-227013">
              <a:buFont typeface="Arial" panose="020B0604020202020204" pitchFamily="34" charset="0"/>
              <a:buChar char="›"/>
            </a:pPr>
            <a:r>
              <a:rPr lang="en-US" dirty="0" smtClean="0">
                <a:cs typeface="Arial" panose="020B0604020202020204" pitchFamily="34" charset="0"/>
              </a:rPr>
              <a:t>This will be bullet #5</a:t>
            </a:r>
          </a:p>
          <a:p>
            <a:pPr marL="284163" indent="-227013">
              <a:buFont typeface="Arial" panose="020B0604020202020204" pitchFamily="34" charset="0"/>
              <a:buChar char="›"/>
            </a:pPr>
            <a:r>
              <a:rPr lang="en-US" dirty="0" smtClean="0">
                <a:cs typeface="Arial" panose="020B0604020202020204" pitchFamily="34" charset="0"/>
              </a:rPr>
              <a:t>This will be bullet #6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8492" y="2161670"/>
            <a:ext cx="3657600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Your results should be similar to the bullets below BUT the bullet type will be different as you can see.</a:t>
            </a:r>
          </a:p>
          <a:p>
            <a:r>
              <a:rPr lang="en-US" sz="1400" dirty="0"/>
              <a:t>For this next exercise, you will use Format Painter to change the bullet type in the previous slide.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Click on </a:t>
            </a:r>
            <a:r>
              <a:rPr lang="en-US" sz="1400" dirty="0" smtClean="0"/>
              <a:t>and select the full list of bullets on this slide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Click </a:t>
            </a:r>
            <a:r>
              <a:rPr lang="en-US" sz="1400" dirty="0"/>
              <a:t>on Format </a:t>
            </a:r>
            <a:r>
              <a:rPr lang="en-US" sz="1400" dirty="0" smtClean="0"/>
              <a:t>Painter (Home tab -&gt; Clipboard section)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Move back to the previous slide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Click on and select the </a:t>
            </a:r>
            <a:r>
              <a:rPr lang="en-US" sz="1400" dirty="0"/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22916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footer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68493" y="1690688"/>
            <a:ext cx="3657600" cy="2976929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1400" dirty="0" smtClean="0">
                <a:cs typeface="Arial" panose="020B0604020202020204" pitchFamily="34" charset="0"/>
              </a:rPr>
              <a:t>Add slide numbers to each slide (</a:t>
            </a:r>
            <a:r>
              <a:rPr lang="en-US" sz="1400" u="sng" dirty="0" smtClean="0">
                <a:cs typeface="Arial" panose="020B0604020202020204" pitchFamily="34" charset="0"/>
              </a:rPr>
              <a:t>except</a:t>
            </a:r>
            <a:r>
              <a:rPr lang="en-US" sz="1400" dirty="0" smtClean="0">
                <a:cs typeface="Arial" panose="020B0604020202020204" pitchFamily="34" charset="0"/>
              </a:rPr>
              <a:t> the title slide)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>
                <a:cs typeface="Arial" panose="020B0604020202020204" pitchFamily="34" charset="0"/>
              </a:rPr>
              <a:t>Insert -&gt; Slide Number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>
                <a:cs typeface="Arial" panose="020B0604020202020204" pitchFamily="34" charset="0"/>
              </a:rPr>
              <a:t>Select Slide number box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>
                <a:cs typeface="Arial" panose="020B0604020202020204" pitchFamily="34" charset="0"/>
              </a:rPr>
              <a:t>Hint Check – Don’t show on title slide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>
                <a:cs typeface="Arial" panose="020B0604020202020204" pitchFamily="34" charset="0"/>
              </a:rPr>
              <a:t>Click - Apply to All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400" dirty="0" smtClean="0">
                <a:cs typeface="Arial" panose="020B0604020202020204" pitchFamily="34" charset="0"/>
              </a:rPr>
              <a:t>Click F5 or Slide Show tab -&gt; Start Slide Show -&gt; From Current Slide to see your results (use forward and back arrows to move through the slides and press Esc key to return to edit mode)</a:t>
            </a:r>
          </a:p>
        </p:txBody>
      </p:sp>
    </p:spTree>
    <p:extLst>
      <p:ext uri="{BB962C8B-B14F-4D97-AF65-F5344CB8AC3E}">
        <p14:creationId xmlns:p14="http://schemas.microsoft.com/office/powerpoint/2010/main" val="6703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 </a:t>
            </a:r>
            <a:r>
              <a:rPr lang="en-US" dirty="0" smtClean="0"/>
              <a:t>Slide 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135446" y="1053306"/>
            <a:ext cx="4290646" cy="4558567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GB" altLang="zh-CN" sz="1400" dirty="0" smtClean="0"/>
              <a:t>Edit the Slide Master for this file.  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GB" altLang="zh-CN" sz="1400" dirty="0" smtClean="0"/>
              <a:t>Change all the slide titles to display in ‘red’ text and underlined.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GB" altLang="zh-CN" sz="1400" dirty="0" smtClean="0"/>
              <a:t>Add your initials to the bottom </a:t>
            </a:r>
            <a:r>
              <a:rPr lang="en-GB" altLang="zh-CN" sz="1400" dirty="0" err="1" smtClean="0"/>
              <a:t>center</a:t>
            </a:r>
            <a:r>
              <a:rPr lang="en-GB" altLang="zh-CN" sz="1400" dirty="0" smtClean="0"/>
              <a:t> of all slides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View -&gt; Master Views -&gt; Slide Master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Select the top slide on the left 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Click on to select the slide title placeholder and change the </a:t>
            </a:r>
            <a:r>
              <a:rPr lang="en-GB" altLang="zh-CN" sz="1400" dirty="0" err="1" smtClean="0"/>
              <a:t>color</a:t>
            </a:r>
            <a:r>
              <a:rPr lang="en-GB" altLang="zh-CN" sz="1400" dirty="0" smtClean="0"/>
              <a:t> to red (Home tab -&gt;</a:t>
            </a:r>
            <a:r>
              <a:rPr lang="en-GB" altLang="zh-CN" sz="1400" b="1" dirty="0" smtClean="0"/>
              <a:t> </a:t>
            </a:r>
            <a:r>
              <a:rPr lang="en-GB" altLang="zh-CN" sz="1400" dirty="0" smtClean="0"/>
              <a:t>Font -&gt; change font </a:t>
            </a:r>
            <a:r>
              <a:rPr lang="en-GB" altLang="zh-CN" sz="1400" dirty="0" err="1" smtClean="0"/>
              <a:t>color</a:t>
            </a:r>
            <a:r>
              <a:rPr lang="en-GB" altLang="zh-CN" sz="1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Press Ctrl + u to underline the title</a:t>
            </a:r>
            <a:endParaRPr lang="en-GB" altLang="zh-CN" sz="1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Insert tab -&gt; Header &amp; Footer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Check the Footer box and add your initials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Click Apply to All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Click back on the Slide Master tab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 smtClean="0"/>
              <a:t>Click Close Master View</a:t>
            </a:r>
            <a:endParaRPr lang="en-GB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225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Practice Activity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Clr>
                <a:srgbClr val="93A299"/>
              </a:buClr>
              <a:buNone/>
            </a:pPr>
            <a:r>
              <a:rPr lang="en-US" spc="250" dirty="0">
                <a:solidFill>
                  <a:prstClr val="black"/>
                </a:solidFill>
              </a:rPr>
              <a:t>I</a:t>
            </a:r>
            <a:r>
              <a:rPr lang="en-US" spc="250" dirty="0" smtClean="0">
                <a:solidFill>
                  <a:prstClr val="black"/>
                </a:solidFill>
              </a:rPr>
              <a:t>n this section of the activity, you will:</a:t>
            </a:r>
          </a:p>
          <a:p>
            <a:pPr marL="342900" indent="-342900">
              <a:spcBef>
                <a:spcPct val="20000"/>
              </a:spcBef>
              <a:buClr>
                <a:srgbClr val="93A299"/>
              </a:buClr>
            </a:pPr>
            <a:r>
              <a:rPr lang="en-US" spc="250" dirty="0" smtClean="0">
                <a:solidFill>
                  <a:prstClr val="black"/>
                </a:solidFill>
              </a:rPr>
              <a:t>Create and format a table </a:t>
            </a:r>
          </a:p>
          <a:p>
            <a:pPr marL="342900" indent="-342900">
              <a:spcBef>
                <a:spcPct val="20000"/>
              </a:spcBef>
              <a:buClr>
                <a:srgbClr val="93A299"/>
              </a:buClr>
            </a:pPr>
            <a:r>
              <a:rPr lang="en-US" spc="250" dirty="0">
                <a:solidFill>
                  <a:prstClr val="black"/>
                </a:solidFill>
              </a:rPr>
              <a:t>C</a:t>
            </a:r>
            <a:r>
              <a:rPr lang="en-US" spc="250" dirty="0" smtClean="0">
                <a:solidFill>
                  <a:prstClr val="black"/>
                </a:solidFill>
              </a:rPr>
              <a:t>reate and align objects</a:t>
            </a:r>
          </a:p>
          <a:p>
            <a:pPr marL="342900" indent="-342900">
              <a:spcBef>
                <a:spcPct val="20000"/>
              </a:spcBef>
              <a:buClr>
                <a:srgbClr val="93A299"/>
              </a:buClr>
            </a:pPr>
            <a:r>
              <a:rPr lang="en-US" spc="250" dirty="0">
                <a:solidFill>
                  <a:prstClr val="black"/>
                </a:solidFill>
              </a:rPr>
              <a:t>A</a:t>
            </a:r>
            <a:r>
              <a:rPr lang="en-US" spc="250" dirty="0" smtClean="0">
                <a:solidFill>
                  <a:prstClr val="black"/>
                </a:solidFill>
              </a:rPr>
              <a:t>dd sections to the presentation</a:t>
            </a:r>
            <a:endParaRPr lang="en-US" spc="2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- tables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8492" y="1770367"/>
            <a:ext cx="3657600" cy="310854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altLang="zh-CN" sz="1400" dirty="0"/>
              <a:t>In this exercise, you will be creating and formatting a table.</a:t>
            </a:r>
          </a:p>
          <a:p>
            <a:endParaRPr lang="en-GB" altLang="zh-CN" sz="1400" dirty="0"/>
          </a:p>
          <a:p>
            <a:r>
              <a:rPr lang="en-GB" altLang="zh-CN" sz="1400" dirty="0"/>
              <a:t>A sample of the output is contained on the following slide.  Please view it after you read these instructions.</a:t>
            </a:r>
          </a:p>
          <a:p>
            <a:endParaRPr lang="en-GB" altLang="zh-CN" sz="1400" dirty="0"/>
          </a:p>
          <a:p>
            <a:r>
              <a:rPr lang="en-GB" altLang="zh-CN" sz="1400" dirty="0"/>
              <a:t>You will Use the Title and Content layout</a:t>
            </a:r>
          </a:p>
          <a:p>
            <a:endParaRPr lang="en-GB" altLang="zh-CN" sz="1400" dirty="0"/>
          </a:p>
          <a:p>
            <a:r>
              <a:rPr lang="en-GB" altLang="zh-CN" sz="1400" dirty="0"/>
              <a:t>Instructions are listed as you move through the slides.</a:t>
            </a:r>
          </a:p>
          <a:p>
            <a:endParaRPr lang="en-GB" altLang="zh-CN" sz="1400" dirty="0"/>
          </a:p>
          <a:p>
            <a:r>
              <a:rPr lang="en-GB" altLang="zh-CN" sz="1400" dirty="0"/>
              <a:t>Please move to the next slide to view the sample.</a:t>
            </a:r>
          </a:p>
        </p:txBody>
      </p:sp>
    </p:spTree>
    <p:extLst>
      <p:ext uri="{BB962C8B-B14F-4D97-AF65-F5344CB8AC3E}">
        <p14:creationId xmlns:p14="http://schemas.microsoft.com/office/powerpoint/2010/main" val="29714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ample table output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0224249"/>
              </p:ext>
            </p:extLst>
          </p:nvPr>
        </p:nvGraphicFramePr>
        <p:xfrm>
          <a:off x="2518508" y="1929417"/>
          <a:ext cx="6781800" cy="3502871"/>
        </p:xfrm>
        <a:graphic>
          <a:graphicData uri="http://schemas.openxmlformats.org/drawingml/2006/table">
            <a:tbl>
              <a:tblPr firstRow="1" firstCol="1" lastRow="1" bandRow="1">
                <a:tableStyleId>{775DCB02-9BB8-47FD-8907-85C794F793BA}</a:tableStyleId>
              </a:tblPr>
              <a:tblGrid>
                <a:gridCol w="4066494"/>
                <a:gridCol w="1357653"/>
                <a:gridCol w="1357653"/>
              </a:tblGrid>
              <a:tr h="460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Header Row</a:t>
                      </a:r>
                      <a:endParaRPr kumimoji="0" lang="en-GB" alt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0055" marR="90055" marT="40341" marB="40341" anchor="ctr" horzOverflow="overflow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Quarter 2</a:t>
                      </a:r>
                      <a:endParaRPr kumimoji="0" lang="en-GB" alt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0055" marR="90055" marT="40341" marB="40341" anchor="ctr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Quarter 1</a:t>
                      </a:r>
                      <a:endParaRPr kumimoji="0" lang="en-GB" alt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0055" marR="90055" marT="40341" marB="40341" anchor="ctr" horzOverflow="overflow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0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06388" marR="0" lvl="0" indent="-306388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Row 1</a:t>
                      </a:r>
                      <a:endParaRPr kumimoji="0" lang="en-GB" alt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endParaRPr lang="en-US" sz="2000">
                        <a:latin typeface="+mn-lt"/>
                      </a:endParaRPr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2400" b="0" dirty="0" smtClean="0">
                          <a:latin typeface="+mn-lt"/>
                        </a:rPr>
                        <a:t>2</a:t>
                      </a:r>
                    </a:p>
                  </a:txBody>
                  <a:tcPr marL="83127" marR="83127" marT="40341" marB="40341" anchor="ctr"/>
                </a:tc>
              </a:tr>
              <a:tr h="460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Row 2</a:t>
                      </a:r>
                      <a:endParaRPr kumimoji="0" lang="en-GB" alt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endParaRPr lang="en-US" sz="2000">
                        <a:latin typeface="+mn-lt"/>
                      </a:endParaRPr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2400" dirty="0" smtClean="0">
                          <a:latin typeface="+mn-lt"/>
                        </a:rPr>
                        <a:t>2</a:t>
                      </a:r>
                      <a:endParaRPr lang="en-GB" sz="2400" b="0" dirty="0">
                        <a:latin typeface="+mn-lt"/>
                      </a:endParaRPr>
                    </a:p>
                  </a:txBody>
                  <a:tcPr marL="83127" marR="83127" marT="40341" marB="40341" anchor="ctr"/>
                </a:tc>
              </a:tr>
              <a:tr h="460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Row 3</a:t>
                      </a:r>
                      <a:endParaRPr kumimoji="0" lang="en-GB" alt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endParaRPr lang="en-US" sz="2000">
                        <a:latin typeface="+mn-lt"/>
                      </a:endParaRPr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2400" dirty="0" smtClean="0">
                          <a:latin typeface="+mn-lt"/>
                        </a:rPr>
                        <a:t>2</a:t>
                      </a:r>
                      <a:endParaRPr lang="en-GB" sz="2400" b="0" dirty="0">
                        <a:latin typeface="+mn-lt"/>
                      </a:endParaRPr>
                    </a:p>
                  </a:txBody>
                  <a:tcPr marL="83127" marR="83127" marT="40341" marB="40341" anchor="ctr"/>
                </a:tc>
              </a:tr>
              <a:tr h="7557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New Row 4 </a:t>
                      </a:r>
                    </a:p>
                  </a:txBody>
                  <a:tcPr marL="90055" marR="90055" marT="40341" marB="40341" anchor="ctr" horzOverflow="overflow"/>
                </a:tc>
                <a:tc>
                  <a:txBody>
                    <a:bodyPr/>
                    <a:lstStyle/>
                    <a:p>
                      <a:endParaRPr lang="en-US" sz="2000">
                        <a:latin typeface="+mn-lt"/>
                      </a:endParaRPr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2400" dirty="0" smtClean="0">
                          <a:latin typeface="+mn-lt"/>
                        </a:rPr>
                        <a:t>2</a:t>
                      </a:r>
                      <a:endParaRPr lang="en-GB" sz="2400" b="0" dirty="0">
                        <a:latin typeface="+mn-lt"/>
                      </a:endParaRPr>
                    </a:p>
                  </a:txBody>
                  <a:tcPr marL="83127" marR="83127" marT="40341" marB="40341" anchor="ctr"/>
                </a:tc>
              </a:tr>
              <a:tr h="460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GB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Row 5</a:t>
                      </a:r>
                    </a:p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	Indented line (Ctrl + Tab)</a:t>
                      </a:r>
                    </a:p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	Another Indented line</a:t>
                      </a:r>
                    </a:p>
                  </a:txBody>
                  <a:tcPr marL="90055" marR="90055" marT="40341" marB="40341" anchor="ctr" horzOverflow="overflow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marL="83127" marR="83127" marT="40341" marB="40341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2400" dirty="0" smtClean="0">
                          <a:latin typeface="+mn-lt"/>
                        </a:rPr>
                        <a:t>2</a:t>
                      </a:r>
                      <a:endParaRPr lang="en-GB" sz="2400" b="0" dirty="0">
                        <a:latin typeface="+mn-lt"/>
                      </a:endParaRPr>
                    </a:p>
                  </a:txBody>
                  <a:tcPr marL="83127" marR="83127" marT="40341" marB="40341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8508" y="5671017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to next slide</a:t>
            </a:r>
          </a:p>
        </p:txBody>
      </p:sp>
    </p:spTree>
    <p:extLst>
      <p:ext uri="{BB962C8B-B14F-4D97-AF65-F5344CB8AC3E}">
        <p14:creationId xmlns:p14="http://schemas.microsoft.com/office/powerpoint/2010/main" val="20353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ample table - exercise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8492" y="2389890"/>
            <a:ext cx="365760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altLang="zh-CN" sz="1400" dirty="0"/>
              <a:t>Now that you have viewed the sample, you can do it.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/>
              <a:t>Change the layout of this slide (Home -&gt; Layout -&gt; choose Title and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/>
              <a:t>Click the Table graphic (middle of the text box)  - specify that the table will be 3 columns and 5 rows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sz="1400" dirty="0"/>
              <a:t>Move to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6404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Table"/>
  <p:tag name="TABLEID" val="6b87c4df-82da-4d25-9d68-d28d618bbd86"/>
  <p:tag name="THINKCELLSHAPEDONOTDELETE" val="pZM2XvEcyP06ZWLjywsLJ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Table"/>
  <p:tag name="TABLEID" val="6b87c4df-82da-4d25-9d68-d28d618bbd86"/>
  <p:tag name="THINKCELLSHAPEDONOTDELETE" val="pZM2XvEcyP06ZWLjywsLJF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948</Words>
  <Application>Microsoft Office PowerPoint</Application>
  <PresentationFormat>Widescreen</PresentationFormat>
  <Paragraphs>141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宋体</vt:lpstr>
      <vt:lpstr>Arial</vt:lpstr>
      <vt:lpstr>Arial Black</vt:lpstr>
      <vt:lpstr>Calibri</vt:lpstr>
      <vt:lpstr>Calibri Light</vt:lpstr>
      <vt:lpstr>Wingdings</vt:lpstr>
      <vt:lpstr>Office Theme</vt:lpstr>
      <vt:lpstr>Practice Activity – Part 1</vt:lpstr>
      <vt:lpstr>Combining bullets</vt:lpstr>
      <vt:lpstr>Combining bullets answer &amp; Format Painter</vt:lpstr>
      <vt:lpstr>Create a footer</vt:lpstr>
      <vt:lpstr>Edit a Slide Master</vt:lpstr>
      <vt:lpstr>Practice Activity – Part 2</vt:lpstr>
      <vt:lpstr>Practice - tables</vt:lpstr>
      <vt:lpstr>Sample table output</vt:lpstr>
      <vt:lpstr>Sample table - exercise</vt:lpstr>
      <vt:lpstr>Sample table - exercise</vt:lpstr>
      <vt:lpstr>Sample Table #1</vt:lpstr>
      <vt:lpstr>Object creation and alignment</vt:lpstr>
      <vt:lpstr>Add sections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Activity #1</dc:title>
  <dc:creator>DeVane Cheney</dc:creator>
  <cp:lastModifiedBy>DeVane Cheney</cp:lastModifiedBy>
  <cp:revision>14</cp:revision>
  <dcterms:created xsi:type="dcterms:W3CDTF">2017-03-17T20:45:32Z</dcterms:created>
  <dcterms:modified xsi:type="dcterms:W3CDTF">2017-03-25T16:05:27Z</dcterms:modified>
</cp:coreProperties>
</file>