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E923015B-85A3-4332-BD5F-3657FA9F4CC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311760" y="1152360"/>
            <a:ext cx="8519760" cy="162900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311760" y="2936520"/>
            <a:ext cx="8519760" cy="16290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C22D7369-6404-4ABF-B049-73BAD5518EA4}"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4677120" y="293652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C217DCB8-35E3-4B69-ABC3-67C9B6BC41A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311760" y="115236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3192480" y="115236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73200" y="115236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311760" y="293652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3192480" y="293652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6073200" y="293652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058E4055-8C95-4887-8A04-247BA932AA5F}"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0AF97DB-EA90-47B1-A051-E6AB5C72F28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311760" y="1152360"/>
            <a:ext cx="8519760" cy="34156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2C7514B8-6621-495F-8054-40BCF76A0CA8}"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311760" y="1152360"/>
            <a:ext cx="8519760" cy="34156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17286C32-A4EB-4CB8-B401-4C175BFAA01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C167A90C-9F77-4E1C-A5E2-361ADA82FD9F}"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183854A4-F18F-441E-8BDB-DC5900D04A81}"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19760" cy="2652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5B23DA64-E7C1-4CC0-88B0-79F5FBBA1D39}"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9F5ED4A4-CB07-46FA-95D1-336E206DDEF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311760" y="1152360"/>
            <a:ext cx="8519760" cy="34156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843FB1F4-5053-49A7-BCE2-6142F6F39EC2}"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677120" y="293652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132597B5-3A18-494D-B51F-8B58091E34F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311760" y="2936520"/>
            <a:ext cx="8519760" cy="16290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B743DCB2-BE23-4ECF-856F-2F230914E3E4}"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311760" y="1152360"/>
            <a:ext cx="8519760" cy="162900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311760" y="2936520"/>
            <a:ext cx="8519760" cy="16290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263403F6-A3ED-4FA0-95D1-649043D87EE6}"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4677120" y="293652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4A7CB534-A2BE-4D63-9A58-247C7603D9A3}"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311760" y="115236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3192480" y="115236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6073200" y="115236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311760" y="293652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3192480" y="293652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6073200" y="2936520"/>
            <a:ext cx="2743200" cy="16290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31F8AFC1-35D8-4C31-A532-FA396E03953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311760" y="1152360"/>
            <a:ext cx="8519760" cy="34156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1AB05181-8A12-41DC-8D13-712CD5A3F71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245E5C1E-05D3-45CA-9671-E39E63AC883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1E100F1E-ADDE-4869-A400-B13E6B2F973B}"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19760" cy="2652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465C2D48-6460-47E9-A295-935B40AEBDF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5F023E1F-88FD-4D0A-B5A4-ADA5F41085F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677120" y="293652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B6FE54DD-02EB-49EE-A381-9F2A7B99AA0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311760" y="2936520"/>
            <a:ext cx="8519760" cy="16290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D7CEACAF-4CB8-4B48-8FEF-0D787EC520A7}"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sldNum" idx="1"/>
          </p:nvPr>
        </p:nvSpPr>
        <p:spPr>
          <a:xfrm>
            <a:off x="8472600" y="466308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C3497B3A-3A35-40EA-B354-139823A01D46}" type="slidenum">
              <a:rPr b="0" lang="en" sz="1000" spc="-1" strike="noStrike">
                <a:solidFill>
                  <a:srgbClr val="595959"/>
                </a:solidFill>
                <a:latin typeface="Arial"/>
                <a:ea typeface="Arial"/>
              </a:rPr>
              <a:t>3</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0" name="PlaceHolder 2"/>
          <p:cNvSpPr>
            <a:spLocks noGrp="1"/>
          </p:cNvSpPr>
          <p:nvPr>
            <p:ph type="body"/>
          </p:nvPr>
        </p:nvSpPr>
        <p:spPr>
          <a:xfrm>
            <a:off x="311760" y="1152360"/>
            <a:ext cx="8519760" cy="3415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1" name="PlaceHolder 3"/>
          <p:cNvSpPr>
            <a:spLocks noGrp="1"/>
          </p:cNvSpPr>
          <p:nvPr>
            <p:ph type="sldNum" idx="2"/>
          </p:nvPr>
        </p:nvSpPr>
        <p:spPr>
          <a:xfrm>
            <a:off x="8472600" y="466308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DAA3D61E-95FA-4079-82DE-805DDA7EE32A}"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744480"/>
            <a:ext cx="8519760" cy="2052000"/>
          </a:xfrm>
          <a:prstGeom prst="rect">
            <a:avLst/>
          </a:prstGeom>
          <a:noFill/>
          <a:ln w="0">
            <a:noFill/>
          </a:ln>
        </p:spPr>
        <p:txBody>
          <a:bodyPr lIns="0" rIns="0" tIns="91440" bIns="91440" anchor="b">
            <a:noAutofit/>
          </a:bodyPr>
          <a:p>
            <a:pPr algn="ctr">
              <a:lnSpc>
                <a:spcPct val="100000"/>
              </a:lnSpc>
              <a:buNone/>
              <a:tabLst>
                <a:tab algn="l" pos="0"/>
              </a:tabLst>
            </a:pPr>
            <a:r>
              <a:rPr b="0" lang="en" sz="5200" spc="-1" strike="noStrike">
                <a:solidFill>
                  <a:srgbClr val="000000"/>
                </a:solidFill>
                <a:latin typeface="Arial"/>
                <a:ea typeface="Arial"/>
              </a:rPr>
              <a:t>Analysing Effect of tags on movie ratings</a:t>
            </a:r>
            <a:endParaRPr b="0" lang="en-US" sz="5200" spc="-1" strike="noStrike">
              <a:latin typeface="Arial"/>
            </a:endParaRPr>
          </a:p>
        </p:txBody>
      </p:sp>
      <p:sp>
        <p:nvSpPr>
          <p:cNvPr id="79" name="PlaceHolder 2"/>
          <p:cNvSpPr>
            <a:spLocks noGrp="1"/>
          </p:cNvSpPr>
          <p:nvPr>
            <p:ph type="subTitle"/>
          </p:nvPr>
        </p:nvSpPr>
        <p:spPr>
          <a:xfrm>
            <a:off x="311760" y="2834280"/>
            <a:ext cx="8519760" cy="792000"/>
          </a:xfrm>
          <a:prstGeom prst="rect">
            <a:avLst/>
          </a:prstGeom>
          <a:noFill/>
          <a:ln w="0">
            <a:noFill/>
          </a:ln>
        </p:spPr>
        <p:txBody>
          <a:bodyPr lIns="0" rIns="0" tIns="91440" bIns="91440" anchor="t">
            <a:noAutofit/>
          </a:bodyPr>
          <a:p>
            <a:pPr algn="ctr">
              <a:lnSpc>
                <a:spcPct val="100000"/>
              </a:lnSpc>
              <a:buNone/>
              <a:tabLst>
                <a:tab algn="l" pos="0"/>
              </a:tabLst>
            </a:pPr>
            <a:r>
              <a:rPr b="0" lang="en" sz="2800" spc="-1" strike="noStrike">
                <a:solidFill>
                  <a:srgbClr val="595959"/>
                </a:solidFill>
                <a:latin typeface="Arial"/>
                <a:ea typeface="Arial"/>
              </a:rPr>
              <a:t>Akanchha Choudhary</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0" y="0"/>
            <a:ext cx="9144000" cy="5143680"/>
          </a:xfrm>
          <a:prstGeom prst="rect">
            <a:avLst/>
          </a:prstGeom>
          <a:noFill/>
          <a:ln w="0">
            <a:noFill/>
          </a:ln>
        </p:spPr>
        <p:txBody>
          <a:bodyPr lIns="0" rIns="0" tIns="0" bIns="0" anchor="t">
            <a:noAutofit/>
          </a:bodyPr>
          <a:p>
            <a:br>
              <a:rPr sz="1400"/>
            </a:br>
            <a:r>
              <a:rPr b="0" lang="en-US" sz="1400" spc="-1" strike="noStrike">
                <a:latin typeface="Arial"/>
              </a:rPr>
              <a:t>   </a:t>
            </a:r>
            <a:r>
              <a:rPr b="0" lang="en-US" sz="1400" spc="-1" strike="noStrike">
                <a:latin typeface="Arial"/>
              </a:rPr>
              <a:t>Performing more analysis using pandas and matplotlib to answer the research question</a:t>
            </a:r>
            <a:br>
              <a:rPr sz="1400"/>
            </a:br>
            <a:br>
              <a:rPr sz="1400"/>
            </a:br>
            <a:br>
              <a:rPr sz="1400"/>
            </a:br>
            <a:endParaRPr b="0" lang="en-US" sz="1400" spc="-1" strike="noStrike">
              <a:latin typeface="Arial"/>
            </a:endParaRPr>
          </a:p>
        </p:txBody>
      </p:sp>
      <p:pic>
        <p:nvPicPr>
          <p:cNvPr id="96" name="" descr=""/>
          <p:cNvPicPr/>
          <p:nvPr/>
        </p:nvPicPr>
        <p:blipFill>
          <a:blip r:embed="rId1"/>
          <a:stretch/>
        </p:blipFill>
        <p:spPr>
          <a:xfrm>
            <a:off x="14400" y="914400"/>
            <a:ext cx="9143640" cy="3999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0"/>
            <a:ext cx="9144000" cy="5143680"/>
          </a:xfrm>
          <a:prstGeom prst="rect">
            <a:avLst/>
          </a:prstGeom>
          <a:noFill/>
          <a:ln w="0">
            <a:noFill/>
          </a:ln>
        </p:spPr>
        <p:txBody>
          <a:bodyPr lIns="0" rIns="0" tIns="0" bIns="0" anchor="t">
            <a:noAutofit/>
          </a:bodyPr>
          <a:p>
            <a:br>
              <a:rPr sz="1400"/>
            </a:br>
            <a:r>
              <a:rPr b="0" lang="en-US" sz="1400" spc="-1" strike="noStrike">
                <a:latin typeface="Arial"/>
              </a:rPr>
              <a:t>   </a:t>
            </a:r>
            <a:r>
              <a:rPr b="0" lang="en-US" sz="1400" spc="-1" strike="noStrike">
                <a:latin typeface="Arial"/>
              </a:rPr>
              <a:t>Performing more analysis using pandas and matplotlib to answer the research question</a:t>
            </a:r>
            <a:br>
              <a:rPr sz="1400"/>
            </a:br>
            <a:br>
              <a:rPr sz="1400"/>
            </a:br>
            <a:br>
              <a:rPr sz="1400"/>
            </a:br>
            <a:endParaRPr b="0" lang="en-US" sz="1400" spc="-1" strike="noStrike">
              <a:latin typeface="Arial"/>
            </a:endParaRPr>
          </a:p>
        </p:txBody>
      </p:sp>
      <p:pic>
        <p:nvPicPr>
          <p:cNvPr id="98" name="" descr=""/>
          <p:cNvPicPr/>
          <p:nvPr/>
        </p:nvPicPr>
        <p:blipFill>
          <a:blip r:embed="rId1"/>
          <a:stretch/>
        </p:blipFill>
        <p:spPr>
          <a:xfrm>
            <a:off x="14400" y="914400"/>
            <a:ext cx="9143640" cy="3999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0"/>
            <a:ext cx="9144000" cy="5143680"/>
          </a:xfrm>
          <a:prstGeom prst="rect">
            <a:avLst/>
          </a:prstGeom>
          <a:noFill/>
          <a:ln w="0">
            <a:noFill/>
          </a:ln>
        </p:spPr>
        <p:txBody>
          <a:bodyPr lIns="0" rIns="0" tIns="0" bIns="0" anchor="t">
            <a:noAutofit/>
          </a:bodyPr>
          <a:p>
            <a:br>
              <a:rPr sz="1400"/>
            </a:br>
            <a:r>
              <a:rPr b="0" lang="en-US" sz="1400" spc="-1" strike="noStrike">
                <a:latin typeface="Arial"/>
              </a:rPr>
              <a:t>   </a:t>
            </a:r>
            <a:r>
              <a:rPr b="0" lang="en-US" sz="1400" spc="-1" strike="noStrike">
                <a:latin typeface="Arial"/>
              </a:rPr>
              <a:t>Performing more analysis using pandas and matplotlib to answer the research question</a:t>
            </a:r>
            <a:br>
              <a:rPr sz="1400"/>
            </a:br>
            <a:br>
              <a:rPr sz="1400"/>
            </a:br>
            <a:br>
              <a:rPr sz="1400"/>
            </a:br>
            <a:endParaRPr b="0" lang="en-US" sz="1400" spc="-1" strike="noStrike">
              <a:latin typeface="Arial"/>
            </a:endParaRPr>
          </a:p>
        </p:txBody>
      </p:sp>
      <p:pic>
        <p:nvPicPr>
          <p:cNvPr id="100" name="" descr=""/>
          <p:cNvPicPr/>
          <p:nvPr/>
        </p:nvPicPr>
        <p:blipFill>
          <a:blip r:embed="rId1"/>
          <a:stretch/>
        </p:blipFill>
        <p:spPr>
          <a:xfrm>
            <a:off x="14400" y="914400"/>
            <a:ext cx="9143640" cy="39992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67040" y="228600"/>
            <a:ext cx="8519760" cy="572040"/>
          </a:xfrm>
          <a:prstGeom prst="rect">
            <a:avLst/>
          </a:prstGeom>
          <a:noFill/>
          <a:ln w="0">
            <a:noFill/>
          </a:ln>
        </p:spPr>
        <p:txBody>
          <a:bodyPr lIns="0" rIns="0" tIns="91440" bIns="91440" anchor="t">
            <a:noAutofit/>
          </a:bodyPr>
          <a:p>
            <a:pPr>
              <a:lnSpc>
                <a:spcPct val="100000"/>
              </a:lnSpc>
              <a:buNone/>
              <a:tabLst>
                <a:tab algn="l" pos="0"/>
              </a:tabLst>
            </a:pPr>
            <a:r>
              <a:rPr b="0" lang="en" sz="2800" spc="-1" strike="noStrike">
                <a:solidFill>
                  <a:srgbClr val="000000"/>
                </a:solidFill>
                <a:latin typeface="Arial"/>
                <a:ea typeface="Arial"/>
              </a:rPr>
              <a:t>Reporting findings/analyses</a:t>
            </a:r>
            <a:endParaRPr b="0" lang="en-US" sz="2800" spc="-1" strike="noStrike">
              <a:latin typeface="Arial"/>
            </a:endParaRPr>
          </a:p>
        </p:txBody>
      </p:sp>
      <p:sp>
        <p:nvSpPr>
          <p:cNvPr id="102" name="PlaceHolder 2"/>
          <p:cNvSpPr>
            <a:spLocks noGrp="1"/>
          </p:cNvSpPr>
          <p:nvPr>
            <p:ph/>
          </p:nvPr>
        </p:nvSpPr>
        <p:spPr>
          <a:xfrm>
            <a:off x="0" y="914400"/>
            <a:ext cx="8831520" cy="3653640"/>
          </a:xfrm>
          <a:prstGeom prst="rect">
            <a:avLst/>
          </a:prstGeom>
          <a:noFill/>
          <a:ln w="0">
            <a:noFill/>
          </a:ln>
        </p:spPr>
        <p:txBody>
          <a:bodyPr lIns="0" rIns="0" tIns="0" bIns="0" anchor="t">
            <a:normAutofit/>
          </a:bodyPr>
          <a:p>
            <a:pPr marL="432000" indent="-324000">
              <a:buClr>
                <a:srgbClr val="000000"/>
              </a:buClr>
              <a:buSzPct val="45000"/>
              <a:buFont typeface="Wingdings" charset="2"/>
              <a:buChar char=""/>
            </a:pPr>
            <a:r>
              <a:rPr b="0" lang="en-US" sz="1200" spc="-1" strike="noStrike">
                <a:latin typeface="Arial"/>
              </a:rPr>
              <a:t>As per the analysis and as shown in graph the most watch genres is SCIFI with 8330 counts.</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3"/>
          <p:cNvSpPr txBox="1"/>
          <p:nvPr/>
        </p:nvSpPr>
        <p:spPr>
          <a:xfrm>
            <a:off x="0" y="0"/>
            <a:ext cx="8831520" cy="4568040"/>
          </a:xfrm>
          <a:prstGeom prst="rect">
            <a:avLst/>
          </a:prstGeom>
          <a:noFill/>
          <a:ln w="0">
            <a:noFill/>
          </a:ln>
        </p:spPr>
        <p:txBody>
          <a:bodyPr lIns="0" rIns="0" tIns="91440" bIns="91440" anchor="t">
            <a:noAutofit/>
          </a:bodyPr>
          <a:p>
            <a:pPr>
              <a:lnSpc>
                <a:spcPct val="115000"/>
              </a:lnSpc>
              <a:buNone/>
              <a:tabLst>
                <a:tab algn="l" pos="0"/>
              </a:tabLst>
            </a:pPr>
            <a:r>
              <a:rPr b="0" lang="en" sz="1800" spc="-1" strike="noStrike">
                <a:solidFill>
                  <a:srgbClr val="595959"/>
                </a:solidFill>
                <a:latin typeface="Arial"/>
                <a:ea typeface="Arial"/>
              </a:rPr>
              <a:t>This is a mini project for week 6 of course python for data science from micromaster </a:t>
            </a:r>
            <a:r>
              <a:rPr b="0" lang="en" sz="1800" spc="-1" strike="noStrike">
                <a:solidFill>
                  <a:srgbClr val="595959"/>
                </a:solidFill>
                <a:latin typeface="Arial"/>
                <a:ea typeface="Arial"/>
              </a:rPr>
              <a:t>of Ucsandiego in data science. We were given this practice project to prepare us for </a:t>
            </a:r>
            <a:r>
              <a:rPr b="0" lang="en" sz="1800" spc="-1" strike="noStrike">
                <a:solidFill>
                  <a:srgbClr val="595959"/>
                </a:solidFill>
                <a:latin typeface="Arial"/>
                <a:ea typeface="Arial"/>
              </a:rPr>
              <a:t>next two big project in this course. I am supposed to perform following steps for this </a:t>
            </a:r>
            <a:r>
              <a:rPr b="0" lang="en" sz="1800" spc="-1" strike="noStrike">
                <a:solidFill>
                  <a:srgbClr val="595959"/>
                </a:solidFill>
                <a:latin typeface="Arial"/>
                <a:ea typeface="Arial"/>
              </a:rPr>
              <a:t>mini project that has been mentioned below:</a:t>
            </a:r>
            <a:endParaRPr b="0" lang="en-US" sz="1800" spc="-1" strike="noStrike">
              <a:latin typeface="Arial"/>
            </a:endParaRPr>
          </a:p>
          <a:p>
            <a:pPr>
              <a:lnSpc>
                <a:spcPct val="115000"/>
              </a:lnSpc>
              <a:buNone/>
              <a:tabLst>
                <a:tab algn="l" pos="0"/>
              </a:tabLst>
            </a:pPr>
            <a:r>
              <a:rPr b="0" lang="en" sz="1800" spc="-1" strike="noStrike">
                <a:solidFill>
                  <a:srgbClr val="595959"/>
                </a:solidFill>
                <a:latin typeface="Arial"/>
                <a:ea typeface="Arial"/>
              </a:rPr>
              <a:t>Step 1:  Select a dataset we’ve already seen</a:t>
            </a:r>
            <a:endParaRPr b="0" lang="en-US" sz="1800" spc="-1" strike="noStrike">
              <a:latin typeface="Arial"/>
            </a:endParaRPr>
          </a:p>
          <a:p>
            <a:pPr>
              <a:lnSpc>
                <a:spcPct val="115000"/>
              </a:lnSpc>
              <a:buNone/>
              <a:tabLst>
                <a:tab algn="l" pos="0"/>
              </a:tabLst>
            </a:pPr>
            <a:r>
              <a:rPr b="0" lang="en" sz="1800" spc="-1" strike="noStrike">
                <a:solidFill>
                  <a:srgbClr val="595959"/>
                </a:solidFill>
                <a:latin typeface="Arial"/>
                <a:ea typeface="Arial"/>
              </a:rPr>
              <a:t>Step 2:  Continue to explore the dataset(s)</a:t>
            </a:r>
            <a:endParaRPr b="0" lang="en-US" sz="1800" spc="-1" strike="noStrike">
              <a:latin typeface="Arial"/>
            </a:endParaRPr>
          </a:p>
          <a:p>
            <a:pPr>
              <a:lnSpc>
                <a:spcPct val="115000"/>
              </a:lnSpc>
              <a:buNone/>
              <a:tabLst>
                <a:tab algn="l" pos="0"/>
              </a:tabLst>
            </a:pPr>
            <a:r>
              <a:rPr b="0" lang="en" sz="1800" spc="-1" strike="noStrike">
                <a:solidFill>
                  <a:srgbClr val="595959"/>
                </a:solidFill>
                <a:latin typeface="Arial"/>
                <a:ea typeface="Arial"/>
              </a:rPr>
              <a:t>Step 3:  Identify one research question</a:t>
            </a:r>
            <a:endParaRPr b="0" lang="en-US" sz="1800" spc="-1" strike="noStrike">
              <a:latin typeface="Arial"/>
            </a:endParaRPr>
          </a:p>
          <a:p>
            <a:pPr>
              <a:lnSpc>
                <a:spcPct val="115000"/>
              </a:lnSpc>
              <a:buNone/>
              <a:tabLst>
                <a:tab algn="l" pos="0"/>
              </a:tabLst>
            </a:pPr>
            <a:r>
              <a:rPr b="0" lang="en" sz="1800" spc="-1" strike="noStrike">
                <a:solidFill>
                  <a:srgbClr val="595959"/>
                </a:solidFill>
                <a:latin typeface="Arial"/>
                <a:ea typeface="Arial"/>
              </a:rPr>
              <a:t>Step 4:  Use appropriate methods to explore your data.</a:t>
            </a:r>
            <a:endParaRPr b="0" lang="en-US" sz="1800" spc="-1" strike="noStrike">
              <a:latin typeface="Arial"/>
            </a:endParaRPr>
          </a:p>
          <a:p>
            <a:pPr>
              <a:lnSpc>
                <a:spcPct val="115000"/>
              </a:lnSpc>
              <a:buNone/>
              <a:tabLst>
                <a:tab algn="l" pos="0"/>
              </a:tabLst>
            </a:pPr>
            <a:r>
              <a:rPr b="0" lang="en" sz="1800" spc="-1" strike="noStrike">
                <a:solidFill>
                  <a:srgbClr val="595959"/>
                </a:solidFill>
                <a:latin typeface="Arial"/>
                <a:ea typeface="Arial"/>
              </a:rPr>
              <a:t>Step 5:  Present your findings</a:t>
            </a:r>
            <a:endParaRPr b="0" lang="en-US" sz="1800" spc="-1" strike="noStrike">
              <a:latin typeface="Arial"/>
            </a:endParaRPr>
          </a:p>
          <a:p>
            <a:pPr>
              <a:lnSpc>
                <a:spcPct val="115000"/>
              </a:lnSpc>
              <a:buNone/>
              <a:tabLst>
                <a:tab algn="l" pos="0"/>
              </a:tabLst>
            </a:pPr>
            <a:r>
              <a:rPr b="0" lang="en" sz="1800" spc="-1" strike="noStrike">
                <a:solidFill>
                  <a:srgbClr val="595959"/>
                </a:solidFill>
                <a:latin typeface="Arial"/>
                <a:ea typeface="Arial"/>
              </a:rPr>
              <a:t>Step 6:  Present your work!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0" y="0"/>
            <a:ext cx="8831520" cy="457200"/>
          </a:xfrm>
          <a:prstGeom prst="rect">
            <a:avLst/>
          </a:prstGeom>
          <a:noFill/>
          <a:ln w="0">
            <a:noFill/>
          </a:ln>
        </p:spPr>
        <p:txBody>
          <a:bodyPr lIns="0" rIns="0" tIns="91440" bIns="91440" anchor="t">
            <a:noAutofit/>
          </a:bodyPr>
          <a:p>
            <a:pPr>
              <a:lnSpc>
                <a:spcPct val="100000"/>
              </a:lnSpc>
              <a:buNone/>
              <a:tabLst>
                <a:tab algn="l" pos="0"/>
              </a:tabLst>
            </a:pPr>
            <a:br>
              <a:rPr sz="2800"/>
            </a:br>
            <a:r>
              <a:rPr b="0" lang="en" sz="2800" spc="-1" strike="noStrike">
                <a:solidFill>
                  <a:srgbClr val="000000"/>
                </a:solidFill>
                <a:latin typeface="Arial"/>
                <a:ea typeface="Arial"/>
              </a:rPr>
              <a:t>Dataset(s)</a:t>
            </a:r>
            <a:endParaRPr b="0" lang="en-US" sz="2800" spc="-1" strike="noStrike">
              <a:latin typeface="Arial"/>
            </a:endParaRPr>
          </a:p>
        </p:txBody>
      </p:sp>
      <p:sp>
        <p:nvSpPr>
          <p:cNvPr id="82" name="PlaceHolder 2"/>
          <p:cNvSpPr>
            <a:spLocks noGrp="1"/>
          </p:cNvSpPr>
          <p:nvPr>
            <p:ph/>
          </p:nvPr>
        </p:nvSpPr>
        <p:spPr>
          <a:xfrm>
            <a:off x="0" y="1143000"/>
            <a:ext cx="8831520" cy="3882240"/>
          </a:xfrm>
          <a:prstGeom prst="rect">
            <a:avLst/>
          </a:prstGeom>
          <a:noFill/>
          <a:ln w="0">
            <a:noFill/>
          </a:ln>
        </p:spPr>
        <p:txBody>
          <a:bodyPr lIns="0" rIns="0" tIns="91440" bIns="91440" anchor="t">
            <a:noAutofit/>
          </a:bodyPr>
          <a:p>
            <a:pPr>
              <a:lnSpc>
                <a:spcPct val="115000"/>
              </a:lnSpc>
              <a:buNone/>
              <a:tabLst>
                <a:tab algn="l" pos="0"/>
              </a:tabLst>
            </a:pPr>
            <a:r>
              <a:rPr b="0" lang="en" sz="1200" spc="-1" strike="noStrike">
                <a:solidFill>
                  <a:srgbClr val="595959"/>
                </a:solidFill>
                <a:latin typeface="Arial"/>
                <a:ea typeface="Arial"/>
              </a:rPr>
              <a:t>As a first step of this project. I am asked to choose a one of three dataset that has already been discussed in this course.I am choosing Movielens dataset which is a IMBD dataset and make analysis of movies domain.</a:t>
            </a:r>
            <a:endParaRPr b="0" lang="en-US" sz="1200" spc="-1" strike="noStrike">
              <a:latin typeface="Arial"/>
            </a:endParaRPr>
          </a:p>
          <a:p>
            <a:pPr>
              <a:lnSpc>
                <a:spcPct val="115000"/>
              </a:lnSpc>
              <a:buNone/>
              <a:tabLst>
                <a:tab algn="l" pos="0"/>
              </a:tabLst>
            </a:pPr>
            <a:r>
              <a:rPr b="0" lang="en" sz="1200" spc="-1" strike="noStrike">
                <a:solidFill>
                  <a:srgbClr val="595959"/>
                </a:solidFill>
                <a:latin typeface="Arial"/>
                <a:ea typeface="Arial"/>
              </a:rPr>
              <a:t>The dataset is available for download here - https://grouplens.org/datasets/movielens/20m/</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595959"/>
                </a:solidFill>
                <a:latin typeface="Arial"/>
                <a:ea typeface="Arial"/>
              </a:rPr>
              <a:t>Description about the dataset, as shown on the website is below:</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595959"/>
                </a:solidFill>
                <a:latin typeface="Arial"/>
                <a:ea typeface="Arial"/>
              </a:rPr>
              <a:t>This dataset (ml-20m) describes 5-star rating and free-text tagging activity from MovieLens, a movie recommendation service. It contains 20000263 ratings and 465564 tag applications across 27278 movies. These data were created by 138493 users between January 09, 1995 and March 31, 2015. This dataset was generated on October 17, 2016.</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595959"/>
                </a:solidFill>
                <a:latin typeface="Arial"/>
                <a:ea typeface="Arial"/>
              </a:rPr>
              <a:t>Users were selected at random for inclusion. All selected users had rated at least 20 movies. No demographic information is included. Each user is represented by an id, and no other information is provided.</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595959"/>
                </a:solidFill>
                <a:latin typeface="Arial"/>
                <a:ea typeface="Arial"/>
              </a:rPr>
              <a:t>The data are contained in six files, genome-scores.csv, genome-tags.csv, links.csv, movies.csv, ratings.csv and tags.csv. More details about the contents and use of all these files follows.</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0" y="0"/>
            <a:ext cx="9144000" cy="5143680"/>
          </a:xfrm>
          <a:prstGeom prst="rect">
            <a:avLst/>
          </a:prstGeom>
          <a:noFill/>
          <a:ln w="0">
            <a:noFill/>
          </a:ln>
        </p:spPr>
        <p:txBody>
          <a:bodyPr lIns="0" rIns="0" tIns="0" bIns="0" anchor="t">
            <a:noAutofit/>
          </a:bodyPr>
          <a:p>
            <a:br>
              <a:rPr sz="1400"/>
            </a:br>
            <a:r>
              <a:rPr b="0" lang="en-US" sz="1400" spc="-1" strike="noStrike">
                <a:latin typeface="Arial"/>
              </a:rPr>
              <a:t>   </a:t>
            </a:r>
            <a:r>
              <a:rPr b="0" lang="en-US" sz="1400" spc="-1" strike="noStrike">
                <a:latin typeface="Arial"/>
              </a:rPr>
              <a:t>Lets perform some analysis . I have loaded movies.csv, ratings.csv and tags.csv and did some initial analysis with command shown below.</a:t>
            </a:r>
            <a:br>
              <a:rPr sz="1400"/>
            </a:br>
            <a:br>
              <a:rPr sz="1400"/>
            </a:br>
            <a:br>
              <a:rPr sz="1400"/>
            </a:br>
            <a:endParaRPr b="0" lang="en-US" sz="1400" spc="-1" strike="noStrike">
              <a:latin typeface="Arial"/>
            </a:endParaRPr>
          </a:p>
        </p:txBody>
      </p:sp>
      <p:pic>
        <p:nvPicPr>
          <p:cNvPr id="84" name="" descr=""/>
          <p:cNvPicPr/>
          <p:nvPr/>
        </p:nvPicPr>
        <p:blipFill>
          <a:blip r:embed="rId1"/>
          <a:stretch/>
        </p:blipFill>
        <p:spPr>
          <a:xfrm>
            <a:off x="14400" y="914400"/>
            <a:ext cx="9143640" cy="39992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0" y="0"/>
            <a:ext cx="9144000" cy="5143680"/>
          </a:xfrm>
          <a:prstGeom prst="rect">
            <a:avLst/>
          </a:prstGeom>
          <a:noFill/>
          <a:ln w="0">
            <a:noFill/>
          </a:ln>
        </p:spPr>
        <p:txBody>
          <a:bodyPr lIns="0" rIns="0" tIns="0" bIns="0" anchor="t">
            <a:noAutofit/>
          </a:bodyPr>
          <a:p>
            <a:br>
              <a:rPr sz="1400"/>
            </a:br>
            <a:r>
              <a:rPr b="0" lang="en-US" sz="1400" spc="-1" strike="noStrike">
                <a:latin typeface="Arial"/>
              </a:rPr>
              <a:t>   </a:t>
            </a:r>
            <a:r>
              <a:rPr b="0" lang="en-US" sz="1400" spc="-1" strike="noStrike">
                <a:latin typeface="Arial"/>
              </a:rPr>
              <a:t>Lets perform some analysis . I have loaded movies.csv, ratings.csv and tags.csv and did some initial analysis with command shown below.</a:t>
            </a:r>
            <a:br>
              <a:rPr sz="1400"/>
            </a:br>
            <a:br>
              <a:rPr sz="1400"/>
            </a:br>
            <a:br>
              <a:rPr sz="1400"/>
            </a:br>
            <a:endParaRPr b="0" lang="en-US" sz="1400" spc="-1" strike="noStrike">
              <a:latin typeface="Arial"/>
            </a:endParaRPr>
          </a:p>
        </p:txBody>
      </p:sp>
      <p:pic>
        <p:nvPicPr>
          <p:cNvPr id="86" name="" descr=""/>
          <p:cNvPicPr/>
          <p:nvPr/>
        </p:nvPicPr>
        <p:blipFill>
          <a:blip r:embed="rId1"/>
          <a:stretch/>
        </p:blipFill>
        <p:spPr>
          <a:xfrm>
            <a:off x="14400" y="914400"/>
            <a:ext cx="9143640" cy="39992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19760" cy="572040"/>
          </a:xfrm>
          <a:prstGeom prst="rect">
            <a:avLst/>
          </a:prstGeom>
          <a:noFill/>
          <a:ln w="0">
            <a:noFill/>
          </a:ln>
        </p:spPr>
        <p:txBody>
          <a:bodyPr lIns="0" rIns="0" tIns="91440" bIns="91440" anchor="t">
            <a:noAutofit/>
          </a:bodyPr>
          <a:p>
            <a:pPr>
              <a:lnSpc>
                <a:spcPct val="100000"/>
              </a:lnSpc>
              <a:buNone/>
              <a:tabLst>
                <a:tab algn="l" pos="0"/>
              </a:tabLst>
            </a:pPr>
            <a:r>
              <a:rPr b="0" lang="en" sz="2800" spc="-1" strike="noStrike">
                <a:solidFill>
                  <a:srgbClr val="000000"/>
                </a:solidFill>
                <a:latin typeface="Arial"/>
                <a:ea typeface="Arial"/>
              </a:rPr>
              <a:t>Research Question</a:t>
            </a:r>
            <a:endParaRPr b="0" lang="en-US" sz="2800" spc="-1" strike="noStrike">
              <a:latin typeface="Arial"/>
            </a:endParaRPr>
          </a:p>
        </p:txBody>
      </p:sp>
      <p:sp>
        <p:nvSpPr>
          <p:cNvPr id="88" name="PlaceHolder 2"/>
          <p:cNvSpPr>
            <a:spLocks noGrp="1"/>
          </p:cNvSpPr>
          <p:nvPr>
            <p:ph/>
          </p:nvPr>
        </p:nvSpPr>
        <p:spPr>
          <a:xfrm>
            <a:off x="311760" y="1152360"/>
            <a:ext cx="8519760" cy="3415680"/>
          </a:xfrm>
          <a:prstGeom prst="rect">
            <a:avLst/>
          </a:prstGeom>
          <a:noFill/>
          <a:ln w="0">
            <a:noFill/>
          </a:ln>
        </p:spPr>
        <p:txBody>
          <a:bodyPr lIns="0" rIns="0" tIns="91440" bIns="91440" anchor="t">
            <a:noAutofit/>
          </a:bodyPr>
          <a:p>
            <a:pPr>
              <a:lnSpc>
                <a:spcPct val="115000"/>
              </a:lnSpc>
              <a:spcAft>
                <a:spcPts val="1599"/>
              </a:spcAft>
              <a:buNone/>
              <a:tabLst>
                <a:tab algn="l" pos="0"/>
              </a:tabLst>
            </a:pPr>
            <a:r>
              <a:rPr b="0" lang="en" sz="1800" spc="-1" strike="noStrike">
                <a:solidFill>
                  <a:srgbClr val="595959"/>
                </a:solidFill>
                <a:latin typeface="Arial"/>
                <a:ea typeface="Arial"/>
              </a:rPr>
              <a:t>Based on the above exploratory commands, I believe that the following questions can be answered using the dataset for example</a:t>
            </a:r>
            <a:endParaRPr b="0" lang="en-US" sz="1800" spc="-1" strike="noStrike">
              <a:latin typeface="Arial"/>
            </a:endParaRPr>
          </a:p>
          <a:p>
            <a:pPr>
              <a:lnSpc>
                <a:spcPct val="115000"/>
              </a:lnSpc>
              <a:spcAft>
                <a:spcPts val="1599"/>
              </a:spcAft>
              <a:buNone/>
              <a:tabLst>
                <a:tab algn="l" pos="0"/>
              </a:tabLst>
            </a:pPr>
            <a:r>
              <a:rPr b="0" lang="en" sz="1800" spc="-1" strike="noStrike">
                <a:solidFill>
                  <a:srgbClr val="595959"/>
                </a:solidFill>
                <a:latin typeface="Arial"/>
                <a:ea typeface="Arial"/>
              </a:rPr>
              <a:t>1.highly rated movie by year</a:t>
            </a:r>
            <a:endParaRPr b="0" lang="en-US" sz="1800" spc="-1" strike="noStrike">
              <a:latin typeface="Arial"/>
            </a:endParaRPr>
          </a:p>
          <a:p>
            <a:pPr>
              <a:lnSpc>
                <a:spcPct val="115000"/>
              </a:lnSpc>
              <a:spcAft>
                <a:spcPts val="1599"/>
              </a:spcAft>
              <a:buNone/>
              <a:tabLst>
                <a:tab algn="l" pos="0"/>
              </a:tabLst>
            </a:pPr>
            <a:r>
              <a:rPr b="0" lang="en" sz="1800" spc="-1" strike="noStrike">
                <a:solidFill>
                  <a:srgbClr val="595959"/>
                </a:solidFill>
                <a:latin typeface="Arial"/>
                <a:ea typeface="Arial"/>
              </a:rPr>
              <a:t>2.Is there any correlation between rating and frequency of tagging.</a:t>
            </a:r>
            <a:endParaRPr b="0" lang="en-US" sz="1800" spc="-1" strike="noStrike">
              <a:latin typeface="Arial"/>
            </a:endParaRPr>
          </a:p>
          <a:p>
            <a:pPr>
              <a:lnSpc>
                <a:spcPct val="115000"/>
              </a:lnSpc>
              <a:spcAft>
                <a:spcPts val="1599"/>
              </a:spcAft>
              <a:buNone/>
              <a:tabLst>
                <a:tab algn="l" pos="0"/>
              </a:tabLst>
            </a:pPr>
            <a:r>
              <a:rPr b="0" lang="en" sz="1800" spc="-1" strike="noStrike">
                <a:solidFill>
                  <a:srgbClr val="595959"/>
                </a:solidFill>
                <a:latin typeface="Arial"/>
                <a:ea typeface="Arial"/>
              </a:rPr>
              <a:t>3. Most watch genres of all time.</a:t>
            </a:r>
            <a:endParaRPr b="0" lang="en-US" sz="1800" spc="-1" strike="noStrike">
              <a:latin typeface="Arial"/>
            </a:endParaRPr>
          </a:p>
          <a:p>
            <a:pPr>
              <a:lnSpc>
                <a:spcPct val="115000"/>
              </a:lnSpc>
              <a:spcAft>
                <a:spcPts val="1599"/>
              </a:spcAft>
              <a:buNone/>
              <a:tabLst>
                <a:tab algn="l" pos="0"/>
              </a:tabLst>
            </a:pPr>
            <a:r>
              <a:rPr b="0" lang="en" sz="1800" spc="-1" strike="noStrike">
                <a:solidFill>
                  <a:srgbClr val="595959"/>
                </a:solidFill>
                <a:latin typeface="Arial"/>
                <a:ea typeface="Arial"/>
              </a:rPr>
              <a:t>For the analysis I will go with 3</a:t>
            </a:r>
            <a:r>
              <a:rPr b="0" lang="en" sz="1800" spc="-1" strike="noStrike" baseline="33000">
                <a:solidFill>
                  <a:srgbClr val="595959"/>
                </a:solidFill>
                <a:latin typeface="Arial"/>
                <a:ea typeface="Arial"/>
              </a:rPr>
              <a:t>rd</a:t>
            </a:r>
            <a:r>
              <a:rPr b="0" lang="en" sz="1800" spc="-1" strike="noStrike">
                <a:solidFill>
                  <a:srgbClr val="595959"/>
                </a:solidFill>
                <a:latin typeface="Arial"/>
                <a:ea typeface="Arial"/>
              </a:rPr>
              <a:t> research question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0" y="0"/>
            <a:ext cx="9144000" cy="5143680"/>
          </a:xfrm>
          <a:prstGeom prst="rect">
            <a:avLst/>
          </a:prstGeom>
          <a:noFill/>
          <a:ln w="0">
            <a:noFill/>
          </a:ln>
        </p:spPr>
        <p:txBody>
          <a:bodyPr lIns="0" rIns="0" tIns="0" bIns="0" anchor="t">
            <a:noAutofit/>
          </a:bodyPr>
          <a:p>
            <a:br>
              <a:rPr sz="1400"/>
            </a:br>
            <a:r>
              <a:rPr b="0" lang="en-US" sz="1400" spc="-1" strike="noStrike">
                <a:latin typeface="Arial"/>
              </a:rPr>
              <a:t>   </a:t>
            </a:r>
            <a:r>
              <a:rPr b="0" lang="en-US" sz="1400" spc="-1" strike="noStrike">
                <a:latin typeface="Arial"/>
              </a:rPr>
              <a:t>Performing more analysis using pandas and matplotlib to answer the research question</a:t>
            </a:r>
            <a:br>
              <a:rPr sz="1400"/>
            </a:br>
            <a:br>
              <a:rPr sz="1400"/>
            </a:br>
            <a:br>
              <a:rPr sz="1400"/>
            </a:br>
            <a:endParaRPr b="0" lang="en-US" sz="1400" spc="-1" strike="noStrike">
              <a:latin typeface="Arial"/>
            </a:endParaRPr>
          </a:p>
        </p:txBody>
      </p:sp>
      <p:pic>
        <p:nvPicPr>
          <p:cNvPr id="90" name="" descr=""/>
          <p:cNvPicPr/>
          <p:nvPr/>
        </p:nvPicPr>
        <p:blipFill>
          <a:blip r:embed="rId1"/>
          <a:stretch/>
        </p:blipFill>
        <p:spPr>
          <a:xfrm>
            <a:off x="14400" y="914400"/>
            <a:ext cx="9143640" cy="39992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0" y="0"/>
            <a:ext cx="9144000" cy="5143680"/>
          </a:xfrm>
          <a:prstGeom prst="rect">
            <a:avLst/>
          </a:prstGeom>
          <a:noFill/>
          <a:ln w="0">
            <a:noFill/>
          </a:ln>
        </p:spPr>
        <p:txBody>
          <a:bodyPr lIns="0" rIns="0" tIns="0" bIns="0" anchor="t">
            <a:noAutofit/>
          </a:bodyPr>
          <a:p>
            <a:br>
              <a:rPr sz="1400"/>
            </a:br>
            <a:r>
              <a:rPr b="0" lang="en-US" sz="1400" spc="-1" strike="noStrike">
                <a:latin typeface="Arial"/>
              </a:rPr>
              <a:t>   </a:t>
            </a:r>
            <a:r>
              <a:rPr b="0" lang="en-US" sz="1400" spc="-1" strike="noStrike">
                <a:latin typeface="Arial"/>
              </a:rPr>
              <a:t>Performing more analysis using pandas and matplotlib to answer the research question</a:t>
            </a:r>
            <a:br>
              <a:rPr sz="1400"/>
            </a:br>
            <a:br>
              <a:rPr sz="1400"/>
            </a:br>
            <a:br>
              <a:rPr sz="1400"/>
            </a:br>
            <a:endParaRPr b="0" lang="en-US" sz="1400" spc="-1" strike="noStrike">
              <a:latin typeface="Arial"/>
            </a:endParaRPr>
          </a:p>
        </p:txBody>
      </p:sp>
      <p:pic>
        <p:nvPicPr>
          <p:cNvPr id="92" name="" descr=""/>
          <p:cNvPicPr/>
          <p:nvPr/>
        </p:nvPicPr>
        <p:blipFill>
          <a:blip r:embed="rId1"/>
          <a:stretch/>
        </p:blipFill>
        <p:spPr>
          <a:xfrm>
            <a:off x="14400" y="914400"/>
            <a:ext cx="9143640" cy="39992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0" y="0"/>
            <a:ext cx="9144000" cy="5143680"/>
          </a:xfrm>
          <a:prstGeom prst="rect">
            <a:avLst/>
          </a:prstGeom>
          <a:noFill/>
          <a:ln w="0">
            <a:noFill/>
          </a:ln>
        </p:spPr>
        <p:txBody>
          <a:bodyPr lIns="0" rIns="0" tIns="0" bIns="0" anchor="t">
            <a:noAutofit/>
          </a:bodyPr>
          <a:p>
            <a:br>
              <a:rPr sz="1400"/>
            </a:br>
            <a:r>
              <a:rPr b="0" lang="en-US" sz="1400" spc="-1" strike="noStrike">
                <a:latin typeface="Arial"/>
              </a:rPr>
              <a:t>   </a:t>
            </a:r>
            <a:r>
              <a:rPr b="0" lang="en-US" sz="1400" spc="-1" strike="noStrike">
                <a:latin typeface="Arial"/>
              </a:rPr>
              <a:t>Performing more analysis using pandas and matplotlib to answer the research question</a:t>
            </a:r>
            <a:br>
              <a:rPr sz="1400"/>
            </a:br>
            <a:br>
              <a:rPr sz="1400"/>
            </a:br>
            <a:br>
              <a:rPr sz="1400"/>
            </a:br>
            <a:endParaRPr b="0" lang="en-US" sz="1400" spc="-1" strike="noStrike">
              <a:latin typeface="Arial"/>
            </a:endParaRPr>
          </a:p>
        </p:txBody>
      </p:sp>
      <p:pic>
        <p:nvPicPr>
          <p:cNvPr id="94" name="" descr=""/>
          <p:cNvPicPr/>
          <p:nvPr/>
        </p:nvPicPr>
        <p:blipFill>
          <a:blip r:embed="rId1"/>
          <a:stretch/>
        </p:blipFill>
        <p:spPr>
          <a:xfrm>
            <a:off x="14400" y="914400"/>
            <a:ext cx="9143640" cy="39992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2023-09-23T21:25:01Z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