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Poppins" panose="00000500000000000000" pitchFamily="2" charset="0"/>
      <p:regular r:id="rId24"/>
    </p:embeddedFont>
    <p:embeddedFont>
      <p:font typeface="Poppins Bold" panose="00000800000000000000" charset="0"/>
      <p:regular r:id="rId25"/>
    </p:embeddedFont>
    <p:embeddedFont>
      <p:font typeface="Poppins Bold Italics" panose="020B0604020202020204" charset="0"/>
      <p:regular r:id="rId26"/>
    </p:embeddedFont>
    <p:embeddedFont>
      <p:font typeface="Poppins ExtraBold" panose="00000900000000000000" pitchFamily="2" charset="0"/>
      <p:regular r:id="rId27"/>
      <p:bold r:id="rId28"/>
    </p:embeddedFont>
    <p:embeddedFont>
      <p:font typeface="Poppins ExtraBold Bold" panose="020B060402020202020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488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Forte" userId="047fa1933fd6d52d" providerId="LiveId" clId="{BE23CCB2-33D4-42FF-ADDC-6CF9F8A335A2}"/>
    <pc:docChg chg="modSld">
      <pc:chgData name="Andre Forte" userId="047fa1933fd6d52d" providerId="LiveId" clId="{BE23CCB2-33D4-42FF-ADDC-6CF9F8A335A2}" dt="2022-03-21T22:01:54.049" v="0" actId="14100"/>
      <pc:docMkLst>
        <pc:docMk/>
      </pc:docMkLst>
      <pc:sldChg chg="modSp mod">
        <pc:chgData name="Andre Forte" userId="047fa1933fd6d52d" providerId="LiveId" clId="{BE23CCB2-33D4-42FF-ADDC-6CF9F8A335A2}" dt="2022-03-21T22:01:54.049" v="0" actId="14100"/>
        <pc:sldMkLst>
          <pc:docMk/>
          <pc:sldMk cId="0" sldId="256"/>
        </pc:sldMkLst>
        <pc:spChg chg="mod">
          <ac:chgData name="Andre Forte" userId="047fa1933fd6d52d" providerId="LiveId" clId="{BE23CCB2-33D4-42FF-ADDC-6CF9F8A335A2}" dt="2022-03-21T22:01:54.049" v="0" actId="14100"/>
          <ac:spMkLst>
            <pc:docMk/>
            <pc:sldMk cId="0" sldId="256"/>
            <ac:spMk id="2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A9190-3ECA-458A-8F05-EA22B085534F}" type="datetimeFigureOut">
              <a:rPr lang="pt-PT" smtClean="0"/>
              <a:t>21/03/2022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A07E8-38E3-4372-BBDF-F18AAAD4F8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955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07E8-38E3-4372-BBDF-F18AAAD4F8F1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7847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6598136" y="8920922"/>
            <a:ext cx="12621004" cy="394693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-2700000">
            <a:off x="15936099" y="4342481"/>
            <a:ext cx="6566081" cy="6566081"/>
            <a:chOff x="0" y="0"/>
            <a:chExt cx="1913890" cy="1913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2729"/>
            </a:solidFill>
          </p:spPr>
        </p:sp>
      </p:grpSp>
      <p:grpSp>
        <p:nvGrpSpPr>
          <p:cNvPr id="5" name="Group 5"/>
          <p:cNvGrpSpPr/>
          <p:nvPr/>
        </p:nvGrpSpPr>
        <p:grpSpPr>
          <a:xfrm rot="2700000">
            <a:off x="16292700" y="4699082"/>
            <a:ext cx="5852880" cy="5852880"/>
            <a:chOff x="0" y="0"/>
            <a:chExt cx="1913890" cy="19138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7" name="Group 7"/>
          <p:cNvGrpSpPr/>
          <p:nvPr/>
        </p:nvGrpSpPr>
        <p:grpSpPr>
          <a:xfrm rot="-2700000">
            <a:off x="15641642" y="-1190325"/>
            <a:ext cx="5144316" cy="5144316"/>
            <a:chOff x="0" y="0"/>
            <a:chExt cx="1913890" cy="19138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2729"/>
            </a:solidFill>
          </p:spPr>
        </p:sp>
      </p:grpSp>
      <p:grpSp>
        <p:nvGrpSpPr>
          <p:cNvPr id="9" name="Group 9"/>
          <p:cNvGrpSpPr/>
          <p:nvPr/>
        </p:nvGrpSpPr>
        <p:grpSpPr>
          <a:xfrm rot="2700000">
            <a:off x="15921027" y="-910940"/>
            <a:ext cx="4585545" cy="4585545"/>
            <a:chOff x="0" y="0"/>
            <a:chExt cx="1913890" cy="191389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2700000">
            <a:off x="16519608" y="756786"/>
            <a:ext cx="5609775" cy="5609775"/>
            <a:chOff x="0" y="0"/>
            <a:chExt cx="1913890" cy="191389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>
                <a:alpha val="29804"/>
              </a:srgbClr>
            </a:solidFill>
          </p:spPr>
        </p:sp>
      </p:grpSp>
      <p:grpSp>
        <p:nvGrpSpPr>
          <p:cNvPr id="13" name="Group 13"/>
          <p:cNvGrpSpPr/>
          <p:nvPr/>
        </p:nvGrpSpPr>
        <p:grpSpPr>
          <a:xfrm rot="-2700000">
            <a:off x="16627638" y="756786"/>
            <a:ext cx="5609775" cy="5609775"/>
            <a:chOff x="0" y="0"/>
            <a:chExt cx="1913890" cy="19138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15" name="Group 15"/>
          <p:cNvGrpSpPr/>
          <p:nvPr/>
        </p:nvGrpSpPr>
        <p:grpSpPr>
          <a:xfrm rot="2700000">
            <a:off x="16932302" y="1061450"/>
            <a:ext cx="5000447" cy="5000447"/>
            <a:chOff x="0" y="0"/>
            <a:chExt cx="1913890" cy="191389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66660" y="7269588"/>
            <a:ext cx="1912223" cy="1988712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028700" y="1057275"/>
            <a:ext cx="10701793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8000">
                <a:solidFill>
                  <a:srgbClr val="002729"/>
                </a:solidFill>
                <a:latin typeface="Poppins ExtraBold"/>
              </a:rPr>
              <a:t>BUSINESS CASE 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66660" y="2473893"/>
            <a:ext cx="12217271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6000">
                <a:solidFill>
                  <a:srgbClr val="2D8BBA"/>
                </a:solidFill>
                <a:latin typeface="Poppins ExtraBold"/>
              </a:rPr>
              <a:t>PREDICTING CANCELLATIONS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137335" y="6581775"/>
            <a:ext cx="7330854" cy="2676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0B0B0B"/>
                </a:solidFill>
                <a:latin typeface="Poppins Bold"/>
              </a:rPr>
              <a:t>Group V:</a:t>
            </a:r>
          </a:p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0B0B0B"/>
                </a:solidFill>
                <a:latin typeface="Poppins"/>
              </a:rPr>
              <a:t>Anis </a:t>
            </a:r>
            <a:r>
              <a:rPr lang="en-US" sz="3000" dirty="0" err="1">
                <a:solidFill>
                  <a:srgbClr val="0B0B0B"/>
                </a:solidFill>
                <a:latin typeface="Poppins"/>
              </a:rPr>
              <a:t>Tmar</a:t>
            </a:r>
            <a:r>
              <a:rPr lang="en-US" sz="3000" dirty="0">
                <a:solidFill>
                  <a:srgbClr val="0B0B0B"/>
                </a:solidFill>
                <a:latin typeface="Poppins"/>
              </a:rPr>
              <a:t> (m20211157)</a:t>
            </a:r>
          </a:p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0B0B0B"/>
                </a:solidFill>
                <a:latin typeface="Poppins"/>
              </a:rPr>
              <a:t>André Forte (m20210590)</a:t>
            </a:r>
          </a:p>
          <a:p>
            <a:pPr>
              <a:lnSpc>
                <a:spcPts val="4200"/>
              </a:lnSpc>
            </a:pPr>
            <a:r>
              <a:rPr lang="en-US" sz="3000" dirty="0" err="1">
                <a:solidFill>
                  <a:srgbClr val="0B0B0B"/>
                </a:solidFill>
                <a:latin typeface="Poppins"/>
              </a:rPr>
              <a:t>Opeyemi</a:t>
            </a:r>
            <a:r>
              <a:rPr lang="en-US" sz="3000" dirty="0">
                <a:solidFill>
                  <a:srgbClr val="0B0B0B"/>
                </a:solidFill>
                <a:latin typeface="Poppins"/>
              </a:rPr>
              <a:t> Mary Akande (m20211320)</a:t>
            </a:r>
          </a:p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0B0B0B"/>
                </a:solidFill>
                <a:latin typeface="Poppins"/>
              </a:rPr>
              <a:t>Rafael Nunes (m20210832)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019175" y="3561673"/>
            <a:ext cx="6413775" cy="1062630"/>
            <a:chOff x="0" y="0"/>
            <a:chExt cx="2370678" cy="392772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370678" cy="392772"/>
            </a:xfrm>
            <a:custGeom>
              <a:avLst/>
              <a:gdLst/>
              <a:ahLst/>
              <a:cxnLst/>
              <a:rect l="l" t="t" r="r" b="b"/>
              <a:pathLst>
                <a:path w="2370678" h="392772">
                  <a:moveTo>
                    <a:pt x="0" y="0"/>
                  </a:moveTo>
                  <a:lnTo>
                    <a:pt x="2370678" y="0"/>
                  </a:lnTo>
                  <a:lnTo>
                    <a:pt x="2370678" y="392772"/>
                  </a:lnTo>
                  <a:lnTo>
                    <a:pt x="0" y="392772"/>
                  </a:lnTo>
                  <a:close/>
                </a:path>
              </a:pathLst>
            </a:custGeom>
            <a:solidFill>
              <a:srgbClr val="002729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1342632" y="3655260"/>
            <a:ext cx="5776317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Poppins Bold"/>
              </a:rPr>
              <a:t>HOTEL CHAIN C  - H2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96577">
            <a:off x="14629317" y="9905059"/>
            <a:ext cx="3818299" cy="3818299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2729"/>
            </a:solidFill>
          </p:spPr>
        </p:sp>
      </p:grpSp>
      <p:grpSp>
        <p:nvGrpSpPr>
          <p:cNvPr id="4" name="Group 4"/>
          <p:cNvGrpSpPr/>
          <p:nvPr/>
        </p:nvGrpSpPr>
        <p:grpSpPr>
          <a:xfrm rot="5922473">
            <a:off x="-2764056" y="6572942"/>
            <a:ext cx="3818299" cy="3818299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2729"/>
            </a:solidFill>
          </p:spPr>
        </p:sp>
      </p:grpSp>
      <p:grpSp>
        <p:nvGrpSpPr>
          <p:cNvPr id="6" name="Group 6"/>
          <p:cNvGrpSpPr/>
          <p:nvPr/>
        </p:nvGrpSpPr>
        <p:grpSpPr>
          <a:xfrm rot="5103422">
            <a:off x="14836686" y="10112429"/>
            <a:ext cx="3403559" cy="3403559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-10277526">
            <a:off x="-2556686" y="6780312"/>
            <a:ext cx="3403559" cy="340355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-296577">
            <a:off x="16931850" y="7163170"/>
            <a:ext cx="2991516" cy="2991516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2729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922473">
            <a:off x="269640" y="9566772"/>
            <a:ext cx="2991516" cy="2991516"/>
            <a:chOff x="0" y="0"/>
            <a:chExt cx="1913890" cy="191389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2729"/>
            </a:solidFill>
          </p:spPr>
        </p:sp>
      </p:grpSp>
      <p:grpSp>
        <p:nvGrpSpPr>
          <p:cNvPr id="14" name="Group 14"/>
          <p:cNvGrpSpPr/>
          <p:nvPr/>
        </p:nvGrpSpPr>
        <p:grpSpPr>
          <a:xfrm rot="5103422">
            <a:off x="17094318" y="7325638"/>
            <a:ext cx="2666580" cy="2666580"/>
            <a:chOff x="0" y="0"/>
            <a:chExt cx="1913890" cy="191389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16" name="Group 16"/>
          <p:cNvGrpSpPr/>
          <p:nvPr/>
        </p:nvGrpSpPr>
        <p:grpSpPr>
          <a:xfrm rot="-10277526">
            <a:off x="432107" y="9729239"/>
            <a:ext cx="2666580" cy="2666580"/>
            <a:chOff x="0" y="0"/>
            <a:chExt cx="1913890" cy="191389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18" name="Group 18"/>
          <p:cNvGrpSpPr/>
          <p:nvPr/>
        </p:nvGrpSpPr>
        <p:grpSpPr>
          <a:xfrm rot="-296577">
            <a:off x="16475105" y="8413736"/>
            <a:ext cx="3262189" cy="3262189"/>
            <a:chOff x="0" y="0"/>
            <a:chExt cx="1913890" cy="191389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>
                <a:alpha val="29804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 rot="5922473">
            <a:off x="-1136597" y="8792026"/>
            <a:ext cx="3262189" cy="3262189"/>
            <a:chOff x="0" y="0"/>
            <a:chExt cx="1913890" cy="191389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>
                <a:alpha val="2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 rot="-296577">
            <a:off x="16523189" y="8454165"/>
            <a:ext cx="3262189" cy="3262189"/>
            <a:chOff x="0" y="0"/>
            <a:chExt cx="1913890" cy="191389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24" name="Group 24"/>
          <p:cNvGrpSpPr/>
          <p:nvPr/>
        </p:nvGrpSpPr>
        <p:grpSpPr>
          <a:xfrm rot="5922473">
            <a:off x="-1187232" y="8829211"/>
            <a:ext cx="3262189" cy="3262189"/>
            <a:chOff x="0" y="0"/>
            <a:chExt cx="1913890" cy="191389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26" name="Group 26"/>
          <p:cNvGrpSpPr/>
          <p:nvPr/>
        </p:nvGrpSpPr>
        <p:grpSpPr>
          <a:xfrm rot="5103422">
            <a:off x="16700357" y="8631333"/>
            <a:ext cx="2907853" cy="2907853"/>
            <a:chOff x="0" y="0"/>
            <a:chExt cx="1913890" cy="191389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8" name="Group 28"/>
          <p:cNvGrpSpPr/>
          <p:nvPr/>
        </p:nvGrpSpPr>
        <p:grpSpPr>
          <a:xfrm rot="-10277526">
            <a:off x="-1010064" y="9006379"/>
            <a:ext cx="2907853" cy="2907853"/>
            <a:chOff x="0" y="0"/>
            <a:chExt cx="1913890" cy="191389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2">
            <a:alphaModFix amt="6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3201272" y="-923275"/>
            <a:ext cx="5904665" cy="184655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">
            <a:alphaModFix amt="6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817937" y="-923275"/>
            <a:ext cx="5904665" cy="1846550"/>
          </a:xfrm>
          <a:prstGeom prst="rect">
            <a:avLst/>
          </a:prstGeom>
        </p:spPr>
      </p:pic>
      <p:sp>
        <p:nvSpPr>
          <p:cNvPr id="32" name="AutoShape 32"/>
          <p:cNvSpPr/>
          <p:nvPr/>
        </p:nvSpPr>
        <p:spPr>
          <a:xfrm>
            <a:off x="4085337" y="1010363"/>
            <a:ext cx="10117326" cy="1382282"/>
          </a:xfrm>
          <a:prstGeom prst="rect">
            <a:avLst/>
          </a:prstGeom>
          <a:solidFill>
            <a:srgbClr val="002729"/>
          </a:solidFill>
        </p:spPr>
      </p:sp>
      <p:grpSp>
        <p:nvGrpSpPr>
          <p:cNvPr id="33" name="Group 33"/>
          <p:cNvGrpSpPr/>
          <p:nvPr/>
        </p:nvGrpSpPr>
        <p:grpSpPr>
          <a:xfrm>
            <a:off x="3470367" y="1010363"/>
            <a:ext cx="1382282" cy="1382282"/>
            <a:chOff x="0" y="0"/>
            <a:chExt cx="6350000" cy="6350000"/>
          </a:xfrm>
        </p:grpSpPr>
        <p:sp>
          <p:nvSpPr>
            <p:cNvPr id="34" name="Freeform 3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2729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13435351" y="1010363"/>
            <a:ext cx="1382282" cy="1382282"/>
            <a:chOff x="0" y="0"/>
            <a:chExt cx="6350000" cy="6350000"/>
          </a:xfrm>
        </p:grpSpPr>
        <p:sp>
          <p:nvSpPr>
            <p:cNvPr id="36" name="Freeform 3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2729"/>
            </a:solidFill>
          </p:spPr>
        </p:sp>
      </p:grpSp>
      <p:sp>
        <p:nvSpPr>
          <p:cNvPr id="37" name="TextBox 37"/>
          <p:cNvSpPr txBox="1"/>
          <p:nvPr/>
        </p:nvSpPr>
        <p:spPr>
          <a:xfrm>
            <a:off x="3687380" y="1035072"/>
            <a:ext cx="11143184" cy="1151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Poppins ExtraBold"/>
              </a:rPr>
              <a:t>Data Preparation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030111" y="3118542"/>
            <a:ext cx="5123345" cy="709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29"/>
              </a:lnSpc>
            </a:pPr>
            <a:r>
              <a:rPr lang="en-US" sz="3949">
                <a:solidFill>
                  <a:srgbClr val="002729"/>
                </a:solidFill>
                <a:latin typeface="Poppins ExtraBold"/>
              </a:rPr>
              <a:t>Cleaning  Data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6462628" y="6814890"/>
            <a:ext cx="6196747" cy="709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29"/>
              </a:lnSpc>
            </a:pPr>
            <a:r>
              <a:rPr lang="en-US" sz="3949">
                <a:solidFill>
                  <a:srgbClr val="002729"/>
                </a:solidFill>
                <a:latin typeface="Poppins ExtraBold"/>
              </a:rPr>
              <a:t>Data Normalization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1131583" y="3118542"/>
            <a:ext cx="5795554" cy="709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29"/>
              </a:lnSpc>
            </a:pPr>
            <a:r>
              <a:rPr lang="en-US" sz="3949">
                <a:solidFill>
                  <a:srgbClr val="002729"/>
                </a:solidFill>
                <a:latin typeface="Poppins ExtraBold"/>
              </a:rPr>
              <a:t>Feature Engineering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238764" y="2713712"/>
            <a:ext cx="1621138" cy="1923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083"/>
              </a:lnSpc>
            </a:pPr>
            <a:r>
              <a:rPr lang="en-US" sz="10773">
                <a:solidFill>
                  <a:srgbClr val="002729"/>
                </a:solidFill>
                <a:latin typeface="Poppins ExtraBold"/>
              </a:rPr>
              <a:t>01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4085337" y="6386818"/>
            <a:ext cx="2093961" cy="1923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083"/>
              </a:lnSpc>
            </a:pPr>
            <a:r>
              <a:rPr lang="en-US" sz="10773">
                <a:solidFill>
                  <a:srgbClr val="002729"/>
                </a:solidFill>
                <a:latin typeface="Poppins ExtraBold"/>
              </a:rPr>
              <a:t>03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8816415" y="2713712"/>
            <a:ext cx="2093961" cy="1923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083"/>
              </a:lnSpc>
            </a:pPr>
            <a:r>
              <a:rPr lang="en-US" sz="10773">
                <a:solidFill>
                  <a:srgbClr val="002729"/>
                </a:solidFill>
                <a:latin typeface="Poppins ExtraBold"/>
              </a:rPr>
              <a:t>02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929297" y="3935476"/>
            <a:ext cx="6730686" cy="2084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>
              <a:lnSpc>
                <a:spcPts val="336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Missing values' Imputation using </a:t>
            </a:r>
            <a:r>
              <a:rPr lang="en-US" sz="2100">
                <a:solidFill>
                  <a:srgbClr val="000000"/>
                </a:solidFill>
                <a:latin typeface="Poppins Bold"/>
              </a:rPr>
              <a:t>mode </a:t>
            </a:r>
            <a:r>
              <a:rPr lang="en-US" sz="2100">
                <a:solidFill>
                  <a:srgbClr val="000000"/>
                </a:solidFill>
                <a:latin typeface="Poppins"/>
              </a:rPr>
              <a:t>for the categorical and </a:t>
            </a:r>
            <a:r>
              <a:rPr lang="en-US" sz="2100">
                <a:solidFill>
                  <a:srgbClr val="000000"/>
                </a:solidFill>
                <a:latin typeface="Poppins Bold"/>
              </a:rPr>
              <a:t>median</a:t>
            </a:r>
            <a:r>
              <a:rPr lang="en-US" sz="2100">
                <a:solidFill>
                  <a:srgbClr val="000000"/>
                </a:solidFill>
                <a:latin typeface="Poppins"/>
              </a:rPr>
              <a:t> for numeric variables.</a:t>
            </a:r>
          </a:p>
          <a:p>
            <a:pPr marL="453390" lvl="1" indent="-226695">
              <a:lnSpc>
                <a:spcPts val="336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Removed the rows which were not bookings.</a:t>
            </a:r>
          </a:p>
          <a:p>
            <a:pPr marL="453390" lvl="1" indent="-226695">
              <a:lnSpc>
                <a:spcPts val="336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 Bold"/>
              </a:rPr>
              <a:t>Outliers</a:t>
            </a:r>
            <a:r>
              <a:rPr lang="en-US" sz="2100">
                <a:solidFill>
                  <a:srgbClr val="000000"/>
                </a:solidFill>
                <a:latin typeface="Poppins"/>
              </a:rPr>
              <a:t>' removal.</a:t>
            </a:r>
          </a:p>
          <a:p>
            <a:pPr>
              <a:lnSpc>
                <a:spcPts val="3360"/>
              </a:lnSpc>
            </a:pPr>
            <a:endParaRPr lang="en-US" sz="2100">
              <a:solidFill>
                <a:srgbClr val="000000"/>
              </a:solidFill>
              <a:latin typeface="Poppins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6462628" y="7609345"/>
            <a:ext cx="7566732" cy="1193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71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To improve the efficiency of our modeling algorithm:</a:t>
            </a:r>
          </a:p>
          <a:p>
            <a:pPr>
              <a:lnSpc>
                <a:spcPts val="3171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   - </a:t>
            </a:r>
            <a:r>
              <a:rPr lang="en-US" sz="2100">
                <a:solidFill>
                  <a:srgbClr val="000000"/>
                </a:solidFill>
                <a:latin typeface="Poppins Bold"/>
              </a:rPr>
              <a:t>OneHotEncoder </a:t>
            </a:r>
            <a:r>
              <a:rPr lang="en-US" sz="2100">
                <a:solidFill>
                  <a:srgbClr val="000000"/>
                </a:solidFill>
                <a:latin typeface="Poppins"/>
              </a:rPr>
              <a:t>for  non-metric variables</a:t>
            </a:r>
          </a:p>
          <a:p>
            <a:pPr>
              <a:lnSpc>
                <a:spcPts val="3171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   - </a:t>
            </a:r>
            <a:r>
              <a:rPr lang="en-US" sz="2100">
                <a:solidFill>
                  <a:srgbClr val="000000"/>
                </a:solidFill>
                <a:latin typeface="Poppins Bold"/>
              </a:rPr>
              <a:t>MinMaxScaler </a:t>
            </a:r>
            <a:r>
              <a:rPr lang="en-US" sz="2100">
                <a:solidFill>
                  <a:srgbClr val="000000"/>
                </a:solidFill>
                <a:latin typeface="Poppins"/>
              </a:rPr>
              <a:t>for metric variables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1131583" y="3998595"/>
            <a:ext cx="6703891" cy="1880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To reduce cardinality we transformed: 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       - Country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       - Agent </a:t>
            </a:r>
          </a:p>
          <a:p>
            <a:pPr>
              <a:lnSpc>
                <a:spcPts val="3129"/>
              </a:lnSpc>
            </a:pPr>
            <a:r>
              <a:rPr lang="en-US" sz="2100">
                <a:solidFill>
                  <a:srgbClr val="000000"/>
                </a:solidFill>
                <a:latin typeface="Poppins"/>
              </a:rPr>
              <a:t>       - MarketSegment </a:t>
            </a:r>
          </a:p>
          <a:p>
            <a:pPr marL="453390" lvl="1" indent="-226695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Poppins"/>
              </a:rPr>
              <a:t>New Variables: </a:t>
            </a:r>
            <a:r>
              <a:rPr lang="en-US" sz="2100">
                <a:solidFill>
                  <a:srgbClr val="000000"/>
                </a:solidFill>
                <a:latin typeface="Poppins Bold"/>
              </a:rPr>
              <a:t>RoomChange </a:t>
            </a:r>
            <a:r>
              <a:rPr lang="en-US" sz="2100">
                <a:solidFill>
                  <a:srgbClr val="000000"/>
                </a:solidFill>
                <a:latin typeface="Poppins"/>
              </a:rPr>
              <a:t>and </a:t>
            </a:r>
            <a:r>
              <a:rPr lang="en-US" sz="2100">
                <a:solidFill>
                  <a:srgbClr val="000000"/>
                </a:solidFill>
                <a:latin typeface="Poppins Bold"/>
              </a:rPr>
              <a:t>Kids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9819" y="819150"/>
            <a:ext cx="4490840" cy="1151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959"/>
              </a:lnSpc>
            </a:pPr>
            <a:r>
              <a:rPr lang="en-US" sz="6399">
                <a:solidFill>
                  <a:srgbClr val="3B435F"/>
                </a:solidFill>
                <a:latin typeface="Poppins ExtraBold Bold"/>
              </a:rPr>
              <a:t>Modeling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42658" y="2267967"/>
            <a:ext cx="4710532" cy="751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809"/>
              </a:lnSpc>
              <a:spcBef>
                <a:spcPct val="0"/>
              </a:spcBef>
            </a:pPr>
            <a:r>
              <a:rPr lang="en-US" sz="4149">
                <a:solidFill>
                  <a:srgbClr val="3B435F"/>
                </a:solidFill>
                <a:latin typeface="Poppins Bold"/>
              </a:rPr>
              <a:t>Algorithms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819819" y="3360795"/>
            <a:ext cx="4132392" cy="1108536"/>
            <a:chOff x="0" y="0"/>
            <a:chExt cx="2001746" cy="53697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01746" cy="536979"/>
            </a:xfrm>
            <a:custGeom>
              <a:avLst/>
              <a:gdLst/>
              <a:ahLst/>
              <a:cxnLst/>
              <a:rect l="l" t="t" r="r" b="b"/>
              <a:pathLst>
                <a:path w="2001746" h="536979">
                  <a:moveTo>
                    <a:pt x="0" y="0"/>
                  </a:moveTo>
                  <a:lnTo>
                    <a:pt x="2001746" y="0"/>
                  </a:lnTo>
                  <a:lnTo>
                    <a:pt x="2001746" y="536979"/>
                  </a:lnTo>
                  <a:lnTo>
                    <a:pt x="0" y="536979"/>
                  </a:lnTo>
                  <a:close/>
                </a:path>
              </a:pathLst>
            </a:custGeom>
            <a:solidFill>
              <a:srgbClr val="FFB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141253" y="3490107"/>
            <a:ext cx="3567478" cy="6821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2729"/>
                </a:solidFill>
                <a:latin typeface="Poppins Bold"/>
              </a:rPr>
              <a:t>Decision Tree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5553190" y="3343046"/>
            <a:ext cx="4775260" cy="1108536"/>
            <a:chOff x="0" y="0"/>
            <a:chExt cx="2313154" cy="53697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313154" cy="536979"/>
            </a:xfrm>
            <a:custGeom>
              <a:avLst/>
              <a:gdLst/>
              <a:ahLst/>
              <a:cxnLst/>
              <a:rect l="l" t="t" r="r" b="b"/>
              <a:pathLst>
                <a:path w="2313154" h="536979">
                  <a:moveTo>
                    <a:pt x="0" y="0"/>
                  </a:moveTo>
                  <a:lnTo>
                    <a:pt x="2313154" y="0"/>
                  </a:lnTo>
                  <a:lnTo>
                    <a:pt x="2313154" y="536979"/>
                  </a:lnTo>
                  <a:lnTo>
                    <a:pt x="0" y="536979"/>
                  </a:lnTo>
                  <a:close/>
                </a:path>
              </a:pathLst>
            </a:custGeom>
            <a:solidFill>
              <a:srgbClr val="FFB00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5963886" y="3473262"/>
            <a:ext cx="4018314" cy="6821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2729"/>
                </a:solidFill>
                <a:latin typeface="Poppins Bold"/>
              </a:rPr>
              <a:t>Random Forest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934804" y="3377640"/>
            <a:ext cx="3962212" cy="1108536"/>
            <a:chOff x="0" y="0"/>
            <a:chExt cx="1919311" cy="53697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9311" cy="536979"/>
            </a:xfrm>
            <a:custGeom>
              <a:avLst/>
              <a:gdLst/>
              <a:ahLst/>
              <a:cxnLst/>
              <a:rect l="l" t="t" r="r" b="b"/>
              <a:pathLst>
                <a:path w="1919311" h="536979">
                  <a:moveTo>
                    <a:pt x="0" y="0"/>
                  </a:moveTo>
                  <a:lnTo>
                    <a:pt x="1919311" y="0"/>
                  </a:lnTo>
                  <a:lnTo>
                    <a:pt x="1919311" y="536979"/>
                  </a:lnTo>
                  <a:lnTo>
                    <a:pt x="0" y="536979"/>
                  </a:lnTo>
                  <a:close/>
                </a:path>
              </a:pathLst>
            </a:custGeom>
            <a:solidFill>
              <a:srgbClr val="FFB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1711047" y="3515983"/>
            <a:ext cx="2689374" cy="6821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 err="1">
                <a:solidFill>
                  <a:srgbClr val="002729"/>
                </a:solidFill>
                <a:latin typeface="Poppins Bold"/>
              </a:rPr>
              <a:t>CatBoost</a:t>
            </a:r>
            <a:endParaRPr lang="en-US" sz="3999" dirty="0">
              <a:solidFill>
                <a:srgbClr val="002729"/>
              </a:solidFill>
              <a:latin typeface="Poppi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20613" y="5019675"/>
            <a:ext cx="5583611" cy="751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809"/>
              </a:lnSpc>
              <a:spcBef>
                <a:spcPct val="0"/>
              </a:spcBef>
            </a:pPr>
            <a:r>
              <a:rPr lang="en-US" sz="4149">
                <a:solidFill>
                  <a:srgbClr val="3B435F"/>
                </a:solidFill>
                <a:latin typeface="Poppins Bold"/>
              </a:rPr>
              <a:t>Evaluation Metrics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28700" y="6396628"/>
            <a:ext cx="3271114" cy="1108536"/>
            <a:chOff x="0" y="0"/>
            <a:chExt cx="1584540" cy="53697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84540" cy="536979"/>
            </a:xfrm>
            <a:custGeom>
              <a:avLst/>
              <a:gdLst/>
              <a:ahLst/>
              <a:cxnLst/>
              <a:rect l="l" t="t" r="r" b="b"/>
              <a:pathLst>
                <a:path w="1584540" h="536979">
                  <a:moveTo>
                    <a:pt x="0" y="0"/>
                  </a:moveTo>
                  <a:lnTo>
                    <a:pt x="1584540" y="0"/>
                  </a:lnTo>
                  <a:lnTo>
                    <a:pt x="1584540" y="536979"/>
                  </a:lnTo>
                  <a:lnTo>
                    <a:pt x="0" y="536979"/>
                  </a:lnTo>
                  <a:close/>
                </a:path>
              </a:pathLst>
            </a:custGeom>
            <a:solidFill>
              <a:srgbClr val="3B435F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454058" y="6518126"/>
            <a:ext cx="2432141" cy="6821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FFFFFF"/>
                </a:solidFill>
                <a:latin typeface="Poppins Bold"/>
              </a:rPr>
              <a:t>Precision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456614" y="9912023"/>
            <a:ext cx="1119584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Poppins Bold"/>
              </a:rPr>
              <a:t>AUC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6421679" y="6396628"/>
            <a:ext cx="3271114" cy="1108536"/>
            <a:chOff x="0" y="0"/>
            <a:chExt cx="1584540" cy="53697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584540" cy="536979"/>
            </a:xfrm>
            <a:custGeom>
              <a:avLst/>
              <a:gdLst/>
              <a:ahLst/>
              <a:cxnLst/>
              <a:rect l="l" t="t" r="r" b="b"/>
              <a:pathLst>
                <a:path w="1584540" h="536979">
                  <a:moveTo>
                    <a:pt x="0" y="0"/>
                  </a:moveTo>
                  <a:lnTo>
                    <a:pt x="1584540" y="0"/>
                  </a:lnTo>
                  <a:lnTo>
                    <a:pt x="1584540" y="536979"/>
                  </a:lnTo>
                  <a:lnTo>
                    <a:pt x="0" y="536979"/>
                  </a:lnTo>
                  <a:close/>
                </a:path>
              </a:pathLst>
            </a:custGeom>
            <a:solidFill>
              <a:srgbClr val="3B435F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7250809" y="6518126"/>
            <a:ext cx="1596033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FFFFFF"/>
                </a:solidFill>
                <a:latin typeface="Poppins Bold"/>
              </a:rPr>
              <a:t>Recall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1625902" y="6379784"/>
            <a:ext cx="3271114" cy="1108536"/>
            <a:chOff x="0" y="0"/>
            <a:chExt cx="1584540" cy="53697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584540" cy="536979"/>
            </a:xfrm>
            <a:custGeom>
              <a:avLst/>
              <a:gdLst/>
              <a:ahLst/>
              <a:cxnLst/>
              <a:rect l="l" t="t" r="r" b="b"/>
              <a:pathLst>
                <a:path w="1584540" h="536979">
                  <a:moveTo>
                    <a:pt x="0" y="0"/>
                  </a:moveTo>
                  <a:lnTo>
                    <a:pt x="1584540" y="0"/>
                  </a:lnTo>
                  <a:lnTo>
                    <a:pt x="1584540" y="536979"/>
                  </a:lnTo>
                  <a:lnTo>
                    <a:pt x="0" y="536979"/>
                  </a:lnTo>
                  <a:close/>
                </a:path>
              </a:pathLst>
            </a:custGeom>
            <a:solidFill>
              <a:srgbClr val="3B435F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12242505" y="6518726"/>
            <a:ext cx="2157916" cy="6821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FFFFFF"/>
                </a:solidFill>
                <a:latin typeface="Poppins Bold"/>
              </a:rPr>
              <a:t>F1 score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20613" y="7741349"/>
            <a:ext cx="3788118" cy="1317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</a:rPr>
              <a:t>High proportion of correct cancellations' predictions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967543" y="7741349"/>
            <a:ext cx="4179387" cy="1317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</a:rPr>
              <a:t>High proportion of correct predicted cancellations in   the actual cancellations</a:t>
            </a:r>
          </a:p>
        </p:txBody>
      </p:sp>
      <p:grpSp>
        <p:nvGrpSpPr>
          <p:cNvPr id="26" name="Group 26"/>
          <p:cNvGrpSpPr/>
          <p:nvPr/>
        </p:nvGrpSpPr>
        <p:grpSpPr>
          <a:xfrm rot="7279694">
            <a:off x="15929854" y="-1738159"/>
            <a:ext cx="6654182" cy="6654182"/>
            <a:chOff x="0" y="0"/>
            <a:chExt cx="1913890" cy="191389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2729"/>
            </a:solidFill>
          </p:spPr>
        </p:sp>
      </p:grpSp>
      <p:grpSp>
        <p:nvGrpSpPr>
          <p:cNvPr id="28" name="Group 28"/>
          <p:cNvGrpSpPr/>
          <p:nvPr/>
        </p:nvGrpSpPr>
        <p:grpSpPr>
          <a:xfrm rot="-8920305">
            <a:off x="16291239" y="-1376774"/>
            <a:ext cx="5931412" cy="5931412"/>
            <a:chOff x="0" y="0"/>
            <a:chExt cx="1913890" cy="191389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0" name="Group 30"/>
          <p:cNvGrpSpPr/>
          <p:nvPr/>
        </p:nvGrpSpPr>
        <p:grpSpPr>
          <a:xfrm rot="7279694">
            <a:off x="17640237" y="5405078"/>
            <a:ext cx="5213340" cy="5213340"/>
            <a:chOff x="0" y="0"/>
            <a:chExt cx="1913890" cy="191389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2729"/>
            </a:solidFill>
          </p:spPr>
        </p:sp>
      </p:grpSp>
      <p:grpSp>
        <p:nvGrpSpPr>
          <p:cNvPr id="32" name="Group 32"/>
          <p:cNvGrpSpPr/>
          <p:nvPr/>
        </p:nvGrpSpPr>
        <p:grpSpPr>
          <a:xfrm rot="-8920305">
            <a:off x="17972455" y="5663330"/>
            <a:ext cx="4647072" cy="4647072"/>
            <a:chOff x="0" y="0"/>
            <a:chExt cx="1913890" cy="191389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34" name="Group 34"/>
          <p:cNvGrpSpPr/>
          <p:nvPr/>
        </p:nvGrpSpPr>
        <p:grpSpPr>
          <a:xfrm rot="7279694">
            <a:off x="17284095" y="2773330"/>
            <a:ext cx="5685044" cy="5685044"/>
            <a:chOff x="0" y="0"/>
            <a:chExt cx="1913890" cy="191389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>
                <a:alpha val="29804"/>
              </a:srgbClr>
            </a:solidFill>
          </p:spPr>
        </p:sp>
      </p:grpSp>
      <p:grpSp>
        <p:nvGrpSpPr>
          <p:cNvPr id="36" name="Group 36"/>
          <p:cNvGrpSpPr/>
          <p:nvPr/>
        </p:nvGrpSpPr>
        <p:grpSpPr>
          <a:xfrm rot="7279694">
            <a:off x="17177717" y="2799207"/>
            <a:ext cx="5685044" cy="5685044"/>
            <a:chOff x="0" y="0"/>
            <a:chExt cx="1913890" cy="191389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38" name="Group 38"/>
          <p:cNvGrpSpPr/>
          <p:nvPr/>
        </p:nvGrpSpPr>
        <p:grpSpPr>
          <a:xfrm rot="-8920305">
            <a:off x="17486469" y="3107959"/>
            <a:ext cx="5067541" cy="5067541"/>
            <a:chOff x="0" y="0"/>
            <a:chExt cx="1913890" cy="191389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0" name="TextBox 40"/>
          <p:cNvSpPr txBox="1"/>
          <p:nvPr/>
        </p:nvSpPr>
        <p:spPr>
          <a:xfrm>
            <a:off x="11163355" y="7741349"/>
            <a:ext cx="4179387" cy="175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</a:rPr>
              <a:t>Weighted average of Precision and Recall 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</a:rPr>
              <a:t>(important when we have imbalanced datasets)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09330" y="2409826"/>
            <a:ext cx="9160176" cy="449681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19819" y="847725"/>
            <a:ext cx="8059040" cy="1151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959"/>
              </a:lnSpc>
            </a:pPr>
            <a:r>
              <a:rPr lang="en-US" sz="6399">
                <a:solidFill>
                  <a:srgbClr val="3B435F"/>
                </a:solidFill>
                <a:latin typeface="Poppins ExtraBold"/>
              </a:rPr>
              <a:t>Modeling - Results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975136" y="7052584"/>
            <a:ext cx="3830373" cy="824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81"/>
              </a:lnSpc>
            </a:pPr>
            <a:r>
              <a:rPr lang="en-US" sz="2395">
                <a:solidFill>
                  <a:srgbClr val="002729"/>
                </a:solidFill>
                <a:latin typeface="Poppins"/>
              </a:rPr>
              <a:t> 0- "No Cancellation"</a:t>
            </a:r>
          </a:p>
          <a:p>
            <a:pPr>
              <a:lnSpc>
                <a:spcPts val="3281"/>
              </a:lnSpc>
            </a:pPr>
            <a:r>
              <a:rPr lang="en-US" sz="2395">
                <a:solidFill>
                  <a:srgbClr val="002729"/>
                </a:solidFill>
                <a:latin typeface="Poppins"/>
              </a:rPr>
              <a:t> 1 - "Cancellation"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9819" y="3455035"/>
            <a:ext cx="6557804" cy="960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2729"/>
                </a:solidFill>
                <a:latin typeface="Poppins Bold"/>
              </a:rPr>
              <a:t>Considering the results, the CatBoost Classifier is the best model: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19819" y="4676721"/>
            <a:ext cx="6557804" cy="2573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>
              <a:lnSpc>
                <a:spcPts val="405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oppins"/>
              </a:rPr>
              <a:t>64% of our predicted cancellations were predicted correctly.</a:t>
            </a:r>
          </a:p>
          <a:p>
            <a:pPr marL="582930" lvl="1" indent="-291465">
              <a:lnSpc>
                <a:spcPts val="405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oppins"/>
              </a:rPr>
              <a:t>We can predict 81% of the actual cancellations.</a:t>
            </a:r>
          </a:p>
          <a:p>
            <a:pPr marL="582930" lvl="1" indent="-291465">
              <a:lnSpc>
                <a:spcPts val="405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oppins"/>
              </a:rPr>
              <a:t>It has the highest F1 score.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7279694">
            <a:off x="15979834" y="-3731246"/>
            <a:ext cx="6654182" cy="6654182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2729"/>
            </a:solidFill>
          </p:spPr>
        </p:sp>
      </p:grpSp>
      <p:grpSp>
        <p:nvGrpSpPr>
          <p:cNvPr id="4" name="Group 4"/>
          <p:cNvGrpSpPr/>
          <p:nvPr/>
        </p:nvGrpSpPr>
        <p:grpSpPr>
          <a:xfrm rot="-8920305">
            <a:off x="16341219" y="-3369861"/>
            <a:ext cx="5931412" cy="5931412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7279694">
            <a:off x="16633675" y="-1798377"/>
            <a:ext cx="5685044" cy="5685044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>
                <a:alpha val="29804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 rot="7279694">
            <a:off x="16527297" y="-1772500"/>
            <a:ext cx="5685044" cy="5685044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10" name="Group 10"/>
          <p:cNvGrpSpPr/>
          <p:nvPr/>
        </p:nvGrpSpPr>
        <p:grpSpPr>
          <a:xfrm rot="-8920305">
            <a:off x="16836049" y="-1463748"/>
            <a:ext cx="5067541" cy="5067541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819819" y="847725"/>
            <a:ext cx="8059040" cy="1151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959"/>
              </a:lnSpc>
            </a:pPr>
            <a:r>
              <a:rPr lang="en-US" sz="6399">
                <a:solidFill>
                  <a:srgbClr val="3B435F"/>
                </a:solidFill>
                <a:latin typeface="Poppins ExtraBold"/>
              </a:rPr>
              <a:t>Modeling - Results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94929" y="2614784"/>
            <a:ext cx="6898141" cy="62574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2566" y="847725"/>
            <a:ext cx="9481526" cy="1151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959"/>
              </a:lnSpc>
            </a:pPr>
            <a:r>
              <a:rPr lang="en-US" sz="6399">
                <a:solidFill>
                  <a:srgbClr val="2D8BBA"/>
                </a:solidFill>
                <a:latin typeface="Poppins ExtraBold"/>
              </a:rPr>
              <a:t> Business Implications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95748" y="2246421"/>
            <a:ext cx="8773641" cy="59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Poppins"/>
              </a:rPr>
              <a:t>Variables' contribution to predictions: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695748" y="3456976"/>
            <a:ext cx="6475573" cy="904095"/>
            <a:chOff x="0" y="0"/>
            <a:chExt cx="3136792" cy="43794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136792" cy="437947"/>
            </a:xfrm>
            <a:custGeom>
              <a:avLst/>
              <a:gdLst/>
              <a:ahLst/>
              <a:cxnLst/>
              <a:rect l="l" t="t" r="r" b="b"/>
              <a:pathLst>
                <a:path w="3136792" h="437947">
                  <a:moveTo>
                    <a:pt x="0" y="0"/>
                  </a:moveTo>
                  <a:lnTo>
                    <a:pt x="3136792" y="0"/>
                  </a:lnTo>
                  <a:lnTo>
                    <a:pt x="3136792" y="437947"/>
                  </a:lnTo>
                  <a:lnTo>
                    <a:pt x="0" y="437947"/>
                  </a:lnTo>
                  <a:close/>
                </a:path>
              </a:pathLst>
            </a:custGeom>
            <a:solidFill>
              <a:srgbClr val="FFB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657407" y="3612479"/>
            <a:ext cx="4552256" cy="51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2729"/>
                </a:solidFill>
                <a:latin typeface="Poppins Bold"/>
              </a:rPr>
              <a:t>TotalofSpecial Requests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469389" y="3456976"/>
            <a:ext cx="6475573" cy="904095"/>
            <a:chOff x="0" y="0"/>
            <a:chExt cx="3136792" cy="4379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36792" cy="437947"/>
            </a:xfrm>
            <a:custGeom>
              <a:avLst/>
              <a:gdLst/>
              <a:ahLst/>
              <a:cxnLst/>
              <a:rect l="l" t="t" r="r" b="b"/>
              <a:pathLst>
                <a:path w="3136792" h="437947">
                  <a:moveTo>
                    <a:pt x="0" y="0"/>
                  </a:moveTo>
                  <a:lnTo>
                    <a:pt x="3136792" y="0"/>
                  </a:lnTo>
                  <a:lnTo>
                    <a:pt x="3136792" y="437947"/>
                  </a:lnTo>
                  <a:lnTo>
                    <a:pt x="0" y="437947"/>
                  </a:lnTo>
                  <a:close/>
                </a:path>
              </a:pathLst>
            </a:custGeom>
            <a:solidFill>
              <a:srgbClr val="FFB00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0128858" y="3612478"/>
            <a:ext cx="5249962" cy="51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>
                <a:solidFill>
                  <a:srgbClr val="002729"/>
                </a:solidFill>
                <a:latin typeface="Poppins Bold"/>
              </a:rPr>
              <a:t>RequiredCarParkingSpaces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695748" y="6641527"/>
            <a:ext cx="6475573" cy="904095"/>
            <a:chOff x="0" y="0"/>
            <a:chExt cx="3136792" cy="43794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136792" cy="437947"/>
            </a:xfrm>
            <a:custGeom>
              <a:avLst/>
              <a:gdLst/>
              <a:ahLst/>
              <a:cxnLst/>
              <a:rect l="l" t="t" r="r" b="b"/>
              <a:pathLst>
                <a:path w="3136792" h="437947">
                  <a:moveTo>
                    <a:pt x="0" y="0"/>
                  </a:moveTo>
                  <a:lnTo>
                    <a:pt x="3136792" y="0"/>
                  </a:lnTo>
                  <a:lnTo>
                    <a:pt x="3136792" y="437947"/>
                  </a:lnTo>
                  <a:lnTo>
                    <a:pt x="0" y="437947"/>
                  </a:lnTo>
                  <a:close/>
                </a:path>
              </a:pathLst>
            </a:custGeom>
            <a:solidFill>
              <a:srgbClr val="FFB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3158518" y="6852811"/>
            <a:ext cx="2099281" cy="498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60"/>
              </a:lnSpc>
            </a:pPr>
            <a:r>
              <a:rPr lang="en-US" sz="2900" dirty="0">
                <a:solidFill>
                  <a:srgbClr val="002729"/>
                </a:solidFill>
                <a:latin typeface="Poppins Bold"/>
              </a:rPr>
              <a:t>Lead Time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95748" y="4451350"/>
            <a:ext cx="6475573" cy="1317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</a:rPr>
              <a:t>Bookings with a high number of special requests have a </a:t>
            </a:r>
            <a:r>
              <a:rPr lang="en-US" sz="2499">
                <a:solidFill>
                  <a:srgbClr val="000000"/>
                </a:solidFill>
                <a:latin typeface="Poppins Bold"/>
              </a:rPr>
              <a:t>low </a:t>
            </a:r>
            <a:r>
              <a:rPr lang="en-US" sz="2499">
                <a:solidFill>
                  <a:srgbClr val="000000"/>
                </a:solidFill>
                <a:latin typeface="Poppins"/>
              </a:rPr>
              <a:t>probability to cancel.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469389" y="4451350"/>
            <a:ext cx="6475573" cy="1317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</a:rPr>
              <a:t>Bookings with a high number of required car parking spaces have a </a:t>
            </a:r>
            <a:r>
              <a:rPr lang="en-US" sz="2499">
                <a:solidFill>
                  <a:srgbClr val="000000"/>
                </a:solidFill>
                <a:latin typeface="Poppins Bold"/>
              </a:rPr>
              <a:t>low </a:t>
            </a:r>
            <a:r>
              <a:rPr lang="en-US" sz="2499">
                <a:solidFill>
                  <a:srgbClr val="000000"/>
                </a:solidFill>
                <a:latin typeface="Poppins"/>
              </a:rPr>
              <a:t>probability to cancel.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95748" y="7593247"/>
            <a:ext cx="6475573" cy="1317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</a:rPr>
              <a:t>Bookings with a high number days between reservation and arrival date have a </a:t>
            </a:r>
            <a:r>
              <a:rPr lang="en-US" sz="2499">
                <a:solidFill>
                  <a:srgbClr val="000000"/>
                </a:solidFill>
                <a:latin typeface="Poppins Bold"/>
              </a:rPr>
              <a:t>high </a:t>
            </a:r>
            <a:r>
              <a:rPr lang="en-US" sz="2499">
                <a:solidFill>
                  <a:srgbClr val="000000"/>
                </a:solidFill>
                <a:latin typeface="Poppins"/>
              </a:rPr>
              <a:t>probability to cancel.</a:t>
            </a:r>
          </a:p>
        </p:txBody>
      </p:sp>
      <p:grpSp>
        <p:nvGrpSpPr>
          <p:cNvPr id="16" name="Group 16"/>
          <p:cNvGrpSpPr/>
          <p:nvPr/>
        </p:nvGrpSpPr>
        <p:grpSpPr>
          <a:xfrm rot="-296577">
            <a:off x="14629317" y="9905059"/>
            <a:ext cx="3818299" cy="3818299"/>
            <a:chOff x="0" y="0"/>
            <a:chExt cx="1913890" cy="191389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2729"/>
            </a:solidFill>
          </p:spPr>
        </p:sp>
      </p:grpSp>
      <p:grpSp>
        <p:nvGrpSpPr>
          <p:cNvPr id="18" name="Group 18"/>
          <p:cNvGrpSpPr/>
          <p:nvPr/>
        </p:nvGrpSpPr>
        <p:grpSpPr>
          <a:xfrm rot="5103422">
            <a:off x="14836686" y="10112429"/>
            <a:ext cx="3403559" cy="3403559"/>
            <a:chOff x="0" y="0"/>
            <a:chExt cx="1913890" cy="191389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0" name="Group 20"/>
          <p:cNvGrpSpPr/>
          <p:nvPr/>
        </p:nvGrpSpPr>
        <p:grpSpPr>
          <a:xfrm rot="-296577">
            <a:off x="17611668" y="6976129"/>
            <a:ext cx="2991516" cy="2991516"/>
            <a:chOff x="0" y="0"/>
            <a:chExt cx="1913890" cy="191389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2729"/>
            </a:solidFill>
          </p:spPr>
        </p:sp>
      </p:grpSp>
      <p:grpSp>
        <p:nvGrpSpPr>
          <p:cNvPr id="22" name="Group 22"/>
          <p:cNvGrpSpPr/>
          <p:nvPr/>
        </p:nvGrpSpPr>
        <p:grpSpPr>
          <a:xfrm rot="5103422">
            <a:off x="17774136" y="7138597"/>
            <a:ext cx="2666580" cy="2666580"/>
            <a:chOff x="0" y="0"/>
            <a:chExt cx="1913890" cy="191389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24" name="Group 24"/>
          <p:cNvGrpSpPr/>
          <p:nvPr/>
        </p:nvGrpSpPr>
        <p:grpSpPr>
          <a:xfrm rot="-296577">
            <a:off x="17154923" y="8226695"/>
            <a:ext cx="3262189" cy="3262189"/>
            <a:chOff x="0" y="0"/>
            <a:chExt cx="1913890" cy="191389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>
                <a:alpha val="29804"/>
              </a:srgbClr>
            </a:solidFill>
          </p:spPr>
        </p:sp>
      </p:grpSp>
      <p:grpSp>
        <p:nvGrpSpPr>
          <p:cNvPr id="26" name="Group 26"/>
          <p:cNvGrpSpPr/>
          <p:nvPr/>
        </p:nvGrpSpPr>
        <p:grpSpPr>
          <a:xfrm rot="-296577">
            <a:off x="17203007" y="8267124"/>
            <a:ext cx="3262189" cy="3262189"/>
            <a:chOff x="0" y="0"/>
            <a:chExt cx="1913890" cy="191389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28" name="Group 28"/>
          <p:cNvGrpSpPr/>
          <p:nvPr/>
        </p:nvGrpSpPr>
        <p:grpSpPr>
          <a:xfrm rot="5103422">
            <a:off x="17380175" y="8444292"/>
            <a:ext cx="2907853" cy="2907853"/>
            <a:chOff x="0" y="0"/>
            <a:chExt cx="1913890" cy="191389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9469389" y="6641527"/>
            <a:ext cx="6475573" cy="904095"/>
            <a:chOff x="0" y="0"/>
            <a:chExt cx="3136792" cy="437947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136792" cy="437947"/>
            </a:xfrm>
            <a:custGeom>
              <a:avLst/>
              <a:gdLst/>
              <a:ahLst/>
              <a:cxnLst/>
              <a:rect l="l" t="t" r="r" b="b"/>
              <a:pathLst>
                <a:path w="3136792" h="437947">
                  <a:moveTo>
                    <a:pt x="0" y="0"/>
                  </a:moveTo>
                  <a:lnTo>
                    <a:pt x="3136792" y="0"/>
                  </a:lnTo>
                  <a:lnTo>
                    <a:pt x="3136792" y="437947"/>
                  </a:lnTo>
                  <a:lnTo>
                    <a:pt x="0" y="437947"/>
                  </a:lnTo>
                  <a:close/>
                </a:path>
              </a:pathLst>
            </a:custGeom>
            <a:solidFill>
              <a:srgbClr val="FFB000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11932159" y="6797029"/>
            <a:ext cx="1528862" cy="51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0"/>
              </a:lnSpc>
            </a:pPr>
            <a:r>
              <a:rPr lang="en-US" sz="2900">
                <a:solidFill>
                  <a:srgbClr val="002729"/>
                </a:solidFill>
                <a:latin typeface="Poppins Bold"/>
              </a:rPr>
              <a:t>Agent 9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458804" y="7593247"/>
            <a:ext cx="6475573" cy="1317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</a:rPr>
              <a:t>Bookings that are coming from Travel Agency 9 have a </a:t>
            </a:r>
            <a:r>
              <a:rPr lang="en-US" sz="2499">
                <a:solidFill>
                  <a:srgbClr val="000000"/>
                </a:solidFill>
                <a:latin typeface="Poppins Bold"/>
              </a:rPr>
              <a:t>high </a:t>
            </a:r>
            <a:r>
              <a:rPr lang="en-US" sz="2499">
                <a:solidFill>
                  <a:srgbClr val="000000"/>
                </a:solidFill>
                <a:latin typeface="Poppins"/>
              </a:rPr>
              <a:t>probability to cancel.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6366" y="847725"/>
            <a:ext cx="9481526" cy="1151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959"/>
              </a:lnSpc>
            </a:pPr>
            <a:r>
              <a:rPr lang="en-US" sz="6399">
                <a:solidFill>
                  <a:srgbClr val="2D8BBA"/>
                </a:solidFill>
                <a:latin typeface="Poppins ExtraBold"/>
              </a:rPr>
              <a:t> Business Implications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2566" y="2675779"/>
            <a:ext cx="11349793" cy="59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Poppins"/>
              </a:rPr>
              <a:t>The high number of False Negatives in our algorithm....</a:t>
            </a:r>
          </a:p>
        </p:txBody>
      </p:sp>
      <p:grpSp>
        <p:nvGrpSpPr>
          <p:cNvPr id="4" name="Group 4"/>
          <p:cNvGrpSpPr/>
          <p:nvPr/>
        </p:nvGrpSpPr>
        <p:grpSpPr>
          <a:xfrm rot="-296577">
            <a:off x="14629317" y="9905059"/>
            <a:ext cx="3818299" cy="3818299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2729"/>
            </a:solidFill>
          </p:spPr>
        </p:sp>
      </p:grpSp>
      <p:grpSp>
        <p:nvGrpSpPr>
          <p:cNvPr id="6" name="Group 6"/>
          <p:cNvGrpSpPr/>
          <p:nvPr/>
        </p:nvGrpSpPr>
        <p:grpSpPr>
          <a:xfrm rot="5103422">
            <a:off x="14836686" y="10112429"/>
            <a:ext cx="3403559" cy="3403559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-296577">
            <a:off x="16931850" y="7163170"/>
            <a:ext cx="2991516" cy="2991516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2729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103422">
            <a:off x="17094318" y="7325638"/>
            <a:ext cx="2666580" cy="2666580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296577">
            <a:off x="16475105" y="8413736"/>
            <a:ext cx="3262189" cy="3262189"/>
            <a:chOff x="0" y="0"/>
            <a:chExt cx="1913890" cy="191389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>
                <a:alpha val="2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 rot="-296577">
            <a:off x="16523189" y="8454165"/>
            <a:ext cx="3262189" cy="3262189"/>
            <a:chOff x="0" y="0"/>
            <a:chExt cx="1913890" cy="191389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16" name="Group 16"/>
          <p:cNvGrpSpPr/>
          <p:nvPr/>
        </p:nvGrpSpPr>
        <p:grpSpPr>
          <a:xfrm rot="5103422">
            <a:off x="16700357" y="8631333"/>
            <a:ext cx="2907853" cy="2907853"/>
            <a:chOff x="0" y="0"/>
            <a:chExt cx="1913890" cy="191389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2304135" y="2475119"/>
            <a:ext cx="4680260" cy="793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59"/>
              </a:lnSpc>
            </a:pPr>
            <a:r>
              <a:rPr lang="en-US" sz="4399">
                <a:solidFill>
                  <a:srgbClr val="0B0B0B"/>
                </a:solidFill>
                <a:latin typeface="Poppins ExtraBold"/>
              </a:rPr>
              <a:t>OVERBOOKING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994757" y="5924284"/>
            <a:ext cx="2798398" cy="59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Poppins"/>
              </a:rPr>
              <a:t>However, 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5286535" y="6019534"/>
            <a:ext cx="8788327" cy="3238766"/>
            <a:chOff x="0" y="0"/>
            <a:chExt cx="2395876" cy="88295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395876" cy="882953"/>
            </a:xfrm>
            <a:custGeom>
              <a:avLst/>
              <a:gdLst/>
              <a:ahLst/>
              <a:cxnLst/>
              <a:rect l="l" t="t" r="r" b="b"/>
              <a:pathLst>
                <a:path w="2395876" h="882953">
                  <a:moveTo>
                    <a:pt x="0" y="0"/>
                  </a:moveTo>
                  <a:lnTo>
                    <a:pt x="2395876" y="0"/>
                  </a:lnTo>
                  <a:lnTo>
                    <a:pt x="2395876" y="882953"/>
                  </a:lnTo>
                  <a:lnTo>
                    <a:pt x="0" y="882953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5550541" y="6386697"/>
            <a:ext cx="8260315" cy="2335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Poppins"/>
              </a:rPr>
              <a:t>This approach could be a way to create important loyalty relationships with them, which might give  them </a:t>
            </a:r>
            <a:r>
              <a:rPr lang="en-US" sz="3300">
                <a:solidFill>
                  <a:srgbClr val="000000"/>
                </a:solidFill>
                <a:latin typeface="Poppins Bold"/>
              </a:rPr>
              <a:t>profit </a:t>
            </a:r>
            <a:r>
              <a:rPr lang="en-US" sz="3300">
                <a:solidFill>
                  <a:srgbClr val="000000"/>
                </a:solidFill>
                <a:latin typeface="Poppins"/>
              </a:rPr>
              <a:t>in a long term. 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847472" y="3678312"/>
            <a:ext cx="16411828" cy="1465188"/>
            <a:chOff x="0" y="0"/>
            <a:chExt cx="6689751" cy="59723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689751" cy="597237"/>
            </a:xfrm>
            <a:custGeom>
              <a:avLst/>
              <a:gdLst/>
              <a:ahLst/>
              <a:cxnLst/>
              <a:rect l="l" t="t" r="r" b="b"/>
              <a:pathLst>
                <a:path w="6689751" h="597237">
                  <a:moveTo>
                    <a:pt x="0" y="0"/>
                  </a:moveTo>
                  <a:lnTo>
                    <a:pt x="6689751" y="0"/>
                  </a:lnTo>
                  <a:lnTo>
                    <a:pt x="6689751" y="597237"/>
                  </a:lnTo>
                  <a:lnTo>
                    <a:pt x="0" y="597237"/>
                  </a:lnTo>
                  <a:close/>
                </a:path>
              </a:pathLst>
            </a:custGeom>
            <a:solidFill>
              <a:srgbClr val="002729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1012241" y="4011491"/>
            <a:ext cx="4055820" cy="684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FFB000"/>
                </a:solidFill>
                <a:latin typeface="Poppins ExtraBold"/>
              </a:rPr>
              <a:t>SOLUTION: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661553" y="4067053"/>
            <a:ext cx="11953982" cy="59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Poppins"/>
              </a:rPr>
              <a:t> offering them special services based on bookings’ value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57275"/>
            <a:ext cx="15892212" cy="94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399">
                <a:solidFill>
                  <a:srgbClr val="002729"/>
                </a:solidFill>
                <a:latin typeface="Poppins ExtraBold"/>
              </a:rPr>
              <a:t>Suggested Deployment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95196" y="3101813"/>
            <a:ext cx="6813114" cy="5244770"/>
            <a:chOff x="0" y="0"/>
            <a:chExt cx="3594277" cy="27668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94277" cy="2766893"/>
            </a:xfrm>
            <a:custGeom>
              <a:avLst/>
              <a:gdLst/>
              <a:ahLst/>
              <a:cxnLst/>
              <a:rect l="l" t="t" r="r" b="b"/>
              <a:pathLst>
                <a:path w="3594277" h="2766893">
                  <a:moveTo>
                    <a:pt x="0" y="0"/>
                  </a:moveTo>
                  <a:lnTo>
                    <a:pt x="3594277" y="0"/>
                  </a:lnTo>
                  <a:lnTo>
                    <a:pt x="3594277" y="2766893"/>
                  </a:lnTo>
                  <a:lnTo>
                    <a:pt x="0" y="2766893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2711433" y="2674183"/>
            <a:ext cx="4626433" cy="6023806"/>
            <a:chOff x="0" y="0"/>
            <a:chExt cx="2069924" cy="269512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69924" cy="2695126"/>
            </a:xfrm>
            <a:custGeom>
              <a:avLst/>
              <a:gdLst/>
              <a:ahLst/>
              <a:cxnLst/>
              <a:rect l="l" t="t" r="r" b="b"/>
              <a:pathLst>
                <a:path w="2069924" h="2695126">
                  <a:moveTo>
                    <a:pt x="0" y="0"/>
                  </a:moveTo>
                  <a:lnTo>
                    <a:pt x="0" y="2695126"/>
                  </a:lnTo>
                  <a:lnTo>
                    <a:pt x="2069924" y="2695126"/>
                  </a:lnTo>
                  <a:lnTo>
                    <a:pt x="2069924" y="0"/>
                  </a:lnTo>
                  <a:lnTo>
                    <a:pt x="0" y="0"/>
                  </a:lnTo>
                  <a:close/>
                  <a:moveTo>
                    <a:pt x="2008964" y="2634166"/>
                  </a:moveTo>
                  <a:lnTo>
                    <a:pt x="59690" y="2634166"/>
                  </a:lnTo>
                  <a:lnTo>
                    <a:pt x="59690" y="59690"/>
                  </a:lnTo>
                  <a:lnTo>
                    <a:pt x="2008964" y="59690"/>
                  </a:lnTo>
                  <a:lnTo>
                    <a:pt x="2008964" y="263416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541302" y="3063702"/>
            <a:ext cx="6813114" cy="5244770"/>
            <a:chOff x="0" y="0"/>
            <a:chExt cx="3594277" cy="276689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594277" cy="2766893"/>
            </a:xfrm>
            <a:custGeom>
              <a:avLst/>
              <a:gdLst/>
              <a:ahLst/>
              <a:cxnLst/>
              <a:rect l="l" t="t" r="r" b="b"/>
              <a:pathLst>
                <a:path w="3594277" h="2766893">
                  <a:moveTo>
                    <a:pt x="0" y="0"/>
                  </a:moveTo>
                  <a:lnTo>
                    <a:pt x="3594277" y="0"/>
                  </a:lnTo>
                  <a:lnTo>
                    <a:pt x="3594277" y="2766893"/>
                  </a:lnTo>
                  <a:lnTo>
                    <a:pt x="0" y="2766893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9" name="Group 9"/>
          <p:cNvGrpSpPr/>
          <p:nvPr/>
        </p:nvGrpSpPr>
        <p:grpSpPr>
          <a:xfrm rot="5400000">
            <a:off x="10657539" y="2636072"/>
            <a:ext cx="4626433" cy="6023806"/>
            <a:chOff x="0" y="0"/>
            <a:chExt cx="2069924" cy="269512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069924" cy="2695126"/>
            </a:xfrm>
            <a:custGeom>
              <a:avLst/>
              <a:gdLst/>
              <a:ahLst/>
              <a:cxnLst/>
              <a:rect l="l" t="t" r="r" b="b"/>
              <a:pathLst>
                <a:path w="2069924" h="2695126">
                  <a:moveTo>
                    <a:pt x="0" y="0"/>
                  </a:moveTo>
                  <a:lnTo>
                    <a:pt x="0" y="2695126"/>
                  </a:lnTo>
                  <a:lnTo>
                    <a:pt x="2069924" y="2695126"/>
                  </a:lnTo>
                  <a:lnTo>
                    <a:pt x="2069924" y="0"/>
                  </a:lnTo>
                  <a:lnTo>
                    <a:pt x="0" y="0"/>
                  </a:lnTo>
                  <a:close/>
                  <a:moveTo>
                    <a:pt x="2008964" y="2634166"/>
                  </a:moveTo>
                  <a:lnTo>
                    <a:pt x="59690" y="2634166"/>
                  </a:lnTo>
                  <a:lnTo>
                    <a:pt x="59690" y="59690"/>
                  </a:lnTo>
                  <a:lnTo>
                    <a:pt x="2008964" y="59690"/>
                  </a:lnTo>
                  <a:lnTo>
                    <a:pt x="2008964" y="263416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438391" y="3812826"/>
            <a:ext cx="5172518" cy="3546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2729"/>
                </a:solidFill>
                <a:latin typeface="Poppins ExtraBold"/>
              </a:rPr>
              <a:t>Create a specific framework that could link different departments in the business process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433356" y="4165251"/>
            <a:ext cx="5074799" cy="2841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2729"/>
                </a:solidFill>
                <a:latin typeface="Poppins ExtraBold"/>
              </a:rPr>
              <a:t>Changes may occur - the model must be revised over time 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alphaModFix amt="6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910082" y="-1376481"/>
            <a:ext cx="4042941" cy="404294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alphaModFix amt="6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014241" y="8909568"/>
            <a:ext cx="4042941" cy="404294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4413537">
            <a:off x="-3091487" y="6315280"/>
            <a:ext cx="4477020" cy="4477020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2729"/>
            </a:solidFill>
          </p:spPr>
        </p:sp>
      </p:grpSp>
      <p:grpSp>
        <p:nvGrpSpPr>
          <p:cNvPr id="4" name="Group 4"/>
          <p:cNvGrpSpPr/>
          <p:nvPr/>
        </p:nvGrpSpPr>
        <p:grpSpPr>
          <a:xfrm rot="-4661071">
            <a:off x="15988896" y="-1056021"/>
            <a:ext cx="4047871" cy="404787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2729"/>
            </a:solidFill>
          </p:spPr>
        </p:sp>
      </p:grpSp>
      <p:grpSp>
        <p:nvGrpSpPr>
          <p:cNvPr id="6" name="Group 6"/>
          <p:cNvGrpSpPr/>
          <p:nvPr/>
        </p:nvGrpSpPr>
        <p:grpSpPr>
          <a:xfrm rot="-309809">
            <a:off x="9130420" y="7437222"/>
            <a:ext cx="8233310" cy="8233310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2729"/>
            </a:solidFill>
          </p:spPr>
        </p:sp>
      </p:grpSp>
      <p:grpSp>
        <p:nvGrpSpPr>
          <p:cNvPr id="8" name="Group 8"/>
          <p:cNvGrpSpPr/>
          <p:nvPr/>
        </p:nvGrpSpPr>
        <p:grpSpPr>
          <a:xfrm rot="9813537">
            <a:off x="-2848343" y="6558424"/>
            <a:ext cx="3990730" cy="3990730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738928">
            <a:off x="16208734" y="-836183"/>
            <a:ext cx="3608196" cy="3608196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090190">
            <a:off x="9577567" y="7884369"/>
            <a:ext cx="7339016" cy="7339016"/>
            <a:chOff x="0" y="0"/>
            <a:chExt cx="1913890" cy="191389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4"/>
          <p:cNvGrpSpPr/>
          <p:nvPr/>
        </p:nvGrpSpPr>
        <p:grpSpPr>
          <a:xfrm rot="4413537">
            <a:off x="1460132" y="8233121"/>
            <a:ext cx="3507602" cy="3507602"/>
            <a:chOff x="0" y="0"/>
            <a:chExt cx="1913890" cy="191389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2729"/>
            </a:solidFill>
          </p:spPr>
        </p:sp>
      </p:grpSp>
      <p:grpSp>
        <p:nvGrpSpPr>
          <p:cNvPr id="16" name="Group 16"/>
          <p:cNvGrpSpPr/>
          <p:nvPr/>
        </p:nvGrpSpPr>
        <p:grpSpPr>
          <a:xfrm rot="-4661071">
            <a:off x="14066045" y="-3075241"/>
            <a:ext cx="3171378" cy="3171378"/>
            <a:chOff x="0" y="0"/>
            <a:chExt cx="1913890" cy="191389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2729"/>
            </a:solidFill>
          </p:spPr>
        </p:sp>
      </p:grpSp>
      <p:grpSp>
        <p:nvGrpSpPr>
          <p:cNvPr id="18" name="Group 18"/>
          <p:cNvGrpSpPr/>
          <p:nvPr/>
        </p:nvGrpSpPr>
        <p:grpSpPr>
          <a:xfrm rot="4413537">
            <a:off x="-366056" y="8029062"/>
            <a:ext cx="3824971" cy="3824971"/>
            <a:chOff x="0" y="0"/>
            <a:chExt cx="1913890" cy="191389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>
                <a:alpha val="29804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 rot="-4661071">
            <a:off x="14985446" y="-2904916"/>
            <a:ext cx="3458325" cy="3458325"/>
            <a:chOff x="0" y="0"/>
            <a:chExt cx="1913890" cy="191389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>
                <a:alpha val="2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 rot="-309809">
            <a:off x="13095741" y="4208534"/>
            <a:ext cx="7034182" cy="7034182"/>
            <a:chOff x="0" y="0"/>
            <a:chExt cx="1913890" cy="191389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>
                <a:alpha val="29804"/>
              </a:srgbClr>
            </a:solidFill>
          </p:spPr>
        </p:sp>
      </p:grpSp>
      <p:grpSp>
        <p:nvGrpSpPr>
          <p:cNvPr id="24" name="Group 24"/>
          <p:cNvGrpSpPr/>
          <p:nvPr/>
        </p:nvGrpSpPr>
        <p:grpSpPr>
          <a:xfrm rot="4413537">
            <a:off x="-401269" y="8093758"/>
            <a:ext cx="3824971" cy="3824971"/>
            <a:chOff x="0" y="0"/>
            <a:chExt cx="1913890" cy="191389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26" name="Group 26"/>
          <p:cNvGrpSpPr/>
          <p:nvPr/>
        </p:nvGrpSpPr>
        <p:grpSpPr>
          <a:xfrm rot="-4661071">
            <a:off x="15041499" y="-2940880"/>
            <a:ext cx="3458325" cy="3458325"/>
            <a:chOff x="0" y="0"/>
            <a:chExt cx="1913890" cy="191389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28" name="Group 28"/>
          <p:cNvGrpSpPr/>
          <p:nvPr/>
        </p:nvGrpSpPr>
        <p:grpSpPr>
          <a:xfrm rot="-309809">
            <a:off x="13199758" y="4295310"/>
            <a:ext cx="7034182" cy="7034182"/>
            <a:chOff x="0" y="0"/>
            <a:chExt cx="1913890" cy="191389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30" name="Group 30"/>
          <p:cNvGrpSpPr/>
          <p:nvPr/>
        </p:nvGrpSpPr>
        <p:grpSpPr>
          <a:xfrm rot="9813537">
            <a:off x="-193537" y="8301491"/>
            <a:ext cx="3409507" cy="3409507"/>
            <a:chOff x="0" y="0"/>
            <a:chExt cx="1913890" cy="191389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2" name="Group 32"/>
          <p:cNvGrpSpPr/>
          <p:nvPr/>
        </p:nvGrpSpPr>
        <p:grpSpPr>
          <a:xfrm rot="738928">
            <a:off x="15229319" y="-2753060"/>
            <a:ext cx="3082686" cy="3082686"/>
            <a:chOff x="0" y="0"/>
            <a:chExt cx="1913890" cy="191389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4" name="Group 34"/>
          <p:cNvGrpSpPr/>
          <p:nvPr/>
        </p:nvGrpSpPr>
        <p:grpSpPr>
          <a:xfrm rot="5090190">
            <a:off x="13581781" y="4677333"/>
            <a:ext cx="6270136" cy="6270136"/>
            <a:chOff x="0" y="0"/>
            <a:chExt cx="1913890" cy="191389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6" name="TextBox 36"/>
          <p:cNvSpPr txBox="1"/>
          <p:nvPr/>
        </p:nvSpPr>
        <p:spPr>
          <a:xfrm>
            <a:off x="1474958" y="3630557"/>
            <a:ext cx="10008545" cy="1609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519"/>
              </a:lnSpc>
            </a:pPr>
            <a:r>
              <a:rPr lang="en-US" sz="10970">
                <a:solidFill>
                  <a:srgbClr val="2D8BBA"/>
                </a:solidFill>
                <a:latin typeface="Poppins ExtraBold"/>
              </a:rPr>
              <a:t>Thank you!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889341" y="6103841"/>
            <a:ext cx="7503199" cy="668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7"/>
              </a:lnSpc>
            </a:pPr>
            <a:r>
              <a:rPr lang="en-US" sz="4607">
                <a:solidFill>
                  <a:srgbClr val="002729"/>
                </a:solidFill>
                <a:latin typeface="Poppins ExtraBold"/>
              </a:rPr>
              <a:t>Group V</a:t>
            </a:r>
          </a:p>
        </p:txBody>
      </p:sp>
      <p:pic>
        <p:nvPicPr>
          <p:cNvPr id="38" name="Picture 38"/>
          <p:cNvPicPr>
            <a:picLocks noChangeAspect="1"/>
          </p:cNvPicPr>
          <p:nvPr/>
        </p:nvPicPr>
        <p:blipFill>
          <a:blip r:embed="rId2">
            <a:alphaModFix amt="6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 flipH="1">
            <a:off x="-115758" y="-1251706"/>
            <a:ext cx="8005099" cy="2503413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680841" y="-2689785"/>
            <a:ext cx="3941491" cy="39414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416414" y="8640499"/>
            <a:ext cx="4498995" cy="4498995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2729"/>
            </a:solidFill>
          </p:spPr>
        </p:sp>
      </p:grpSp>
      <p:grpSp>
        <p:nvGrpSpPr>
          <p:cNvPr id="4" name="Group 4"/>
          <p:cNvGrpSpPr/>
          <p:nvPr/>
        </p:nvGrpSpPr>
        <p:grpSpPr>
          <a:xfrm rot="8100000">
            <a:off x="-172076" y="8884837"/>
            <a:ext cx="4010319" cy="4010319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-2526343" y="9408330"/>
            <a:ext cx="4906065" cy="4906065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>
                <a:alpha val="29804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-2526343" y="9502809"/>
            <a:ext cx="4906065" cy="4906065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10" name="Group 10"/>
          <p:cNvGrpSpPr/>
          <p:nvPr/>
        </p:nvGrpSpPr>
        <p:grpSpPr>
          <a:xfrm rot="8100000">
            <a:off x="-2259897" y="9769255"/>
            <a:ext cx="4373173" cy="4373173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2" name="AutoShape 12"/>
          <p:cNvSpPr/>
          <p:nvPr/>
        </p:nvSpPr>
        <p:spPr>
          <a:xfrm>
            <a:off x="942975" y="5305363"/>
            <a:ext cx="16544490" cy="130158"/>
          </a:xfrm>
          <a:prstGeom prst="rect">
            <a:avLst/>
          </a:prstGeom>
          <a:solidFill>
            <a:srgbClr val="002729"/>
          </a:solidFill>
        </p:spPr>
      </p:sp>
      <p:grpSp>
        <p:nvGrpSpPr>
          <p:cNvPr id="13" name="Group 13"/>
          <p:cNvGrpSpPr/>
          <p:nvPr/>
        </p:nvGrpSpPr>
        <p:grpSpPr>
          <a:xfrm>
            <a:off x="923925" y="5013104"/>
            <a:ext cx="584518" cy="58451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7140889" y="5013104"/>
            <a:ext cx="584518" cy="584518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4084289" y="5013104"/>
            <a:ext cx="584518" cy="584518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D8BBA"/>
            </a:solidFill>
          </p:spPr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2">
            <a:alphaModFix amt="6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1239033" y="9090963"/>
            <a:ext cx="7649075" cy="2392074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713309" y="-762098"/>
            <a:ext cx="3149383" cy="3149383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028700" y="1043452"/>
            <a:ext cx="10700035" cy="1343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55"/>
              </a:lnSpc>
            </a:pPr>
            <a:r>
              <a:rPr lang="en-US" sz="7468" dirty="0">
                <a:solidFill>
                  <a:srgbClr val="2D8BBA"/>
                </a:solidFill>
                <a:latin typeface="Poppins ExtraBold"/>
              </a:rPr>
              <a:t>Overview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2379182"/>
            <a:ext cx="8022062" cy="67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80"/>
              </a:lnSpc>
            </a:pPr>
            <a:r>
              <a:rPr lang="en-US" sz="3700" dirty="0">
                <a:solidFill>
                  <a:srgbClr val="000000"/>
                </a:solidFill>
                <a:latin typeface="Poppins"/>
              </a:rPr>
              <a:t>Predicting Cancellations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9218" y="5756987"/>
            <a:ext cx="2597829" cy="843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oppins Bold Italics"/>
              </a:rPr>
              <a:t>Business  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oppins Bold Italics"/>
              </a:rPr>
              <a:t>Understanding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130682" y="3894794"/>
            <a:ext cx="2491733" cy="843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oppins Bold Italics"/>
              </a:rPr>
              <a:t>Data Understanding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449639" y="5756987"/>
            <a:ext cx="2109843" cy="843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oppins Bold Italics"/>
              </a:rPr>
              <a:t>Data Preparation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816944" y="4104344"/>
            <a:ext cx="2958479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oppins Bold Italics"/>
              </a:rPr>
              <a:t>Modeling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984479" y="5756987"/>
            <a:ext cx="2079091" cy="843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oppins Bold Italics"/>
              </a:rPr>
              <a:t>Business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oppins Bold Italics"/>
              </a:rPr>
              <a:t> Implications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3651924" y="5013104"/>
            <a:ext cx="584518" cy="584518"/>
            <a:chOff x="0" y="0"/>
            <a:chExt cx="6350000" cy="6350000"/>
          </a:xfrm>
        </p:grpSpPr>
        <p:sp>
          <p:nvSpPr>
            <p:cNvPr id="29" name="Freeform 2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0366696" y="5013104"/>
            <a:ext cx="584518" cy="584518"/>
            <a:chOff x="0" y="0"/>
            <a:chExt cx="6350000" cy="6350000"/>
          </a:xfrm>
        </p:grpSpPr>
        <p:sp>
          <p:nvSpPr>
            <p:cNvPr id="31" name="Freeform 3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16941047" y="5078183"/>
            <a:ext cx="584518" cy="584518"/>
            <a:chOff x="0" y="0"/>
            <a:chExt cx="6350000" cy="6350000"/>
          </a:xfrm>
        </p:grpSpPr>
        <p:sp>
          <p:nvSpPr>
            <p:cNvPr id="33" name="Freeform 3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D8BBA"/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15467442" y="3894794"/>
            <a:ext cx="2491733" cy="843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oppins Bold Italics"/>
              </a:rPr>
              <a:t>Deployment Suggestions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6674806" y="4867346"/>
            <a:ext cx="5512571" cy="551257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2729"/>
            </a:solidFill>
          </p:spPr>
        </p:sp>
      </p:grpSp>
      <p:grpSp>
        <p:nvGrpSpPr>
          <p:cNvPr id="4" name="Group 4"/>
          <p:cNvGrpSpPr/>
          <p:nvPr/>
        </p:nvGrpSpPr>
        <p:grpSpPr>
          <a:xfrm rot="8100000">
            <a:off x="-3899377" y="148729"/>
            <a:ext cx="5512571" cy="551257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2729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6974191" y="5166731"/>
            <a:ext cx="4913801" cy="4913801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-8100000">
            <a:off x="-3599992" y="448114"/>
            <a:ext cx="4913801" cy="4913801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-2700000">
            <a:off x="16427594" y="222263"/>
            <a:ext cx="4318924" cy="4318924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2729"/>
            </a:solidFill>
          </p:spPr>
        </p:sp>
      </p:grpSp>
      <p:grpSp>
        <p:nvGrpSpPr>
          <p:cNvPr id="12" name="Group 12"/>
          <p:cNvGrpSpPr/>
          <p:nvPr/>
        </p:nvGrpSpPr>
        <p:grpSpPr>
          <a:xfrm rot="8100000">
            <a:off x="-2458517" y="5987459"/>
            <a:ext cx="4318924" cy="4318924"/>
            <a:chOff x="0" y="0"/>
            <a:chExt cx="1913890" cy="191389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2729"/>
            </a:solidFill>
          </p:spPr>
        </p:sp>
      </p:grpSp>
      <p:grpSp>
        <p:nvGrpSpPr>
          <p:cNvPr id="14" name="Group 14"/>
          <p:cNvGrpSpPr/>
          <p:nvPr/>
        </p:nvGrpSpPr>
        <p:grpSpPr>
          <a:xfrm rot="2700000">
            <a:off x="16662152" y="456822"/>
            <a:ext cx="3849807" cy="3849807"/>
            <a:chOff x="0" y="0"/>
            <a:chExt cx="1913890" cy="191389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16" name="Group 16"/>
          <p:cNvGrpSpPr/>
          <p:nvPr/>
        </p:nvGrpSpPr>
        <p:grpSpPr>
          <a:xfrm rot="-8100000">
            <a:off x="-2223959" y="6222017"/>
            <a:ext cx="3849807" cy="3849807"/>
            <a:chOff x="0" y="0"/>
            <a:chExt cx="1913890" cy="191389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18" name="Group 18"/>
          <p:cNvGrpSpPr/>
          <p:nvPr/>
        </p:nvGrpSpPr>
        <p:grpSpPr>
          <a:xfrm rot="-2700000">
            <a:off x="17164693" y="1856966"/>
            <a:ext cx="4709701" cy="4709701"/>
            <a:chOff x="0" y="0"/>
            <a:chExt cx="1913890" cy="191389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>
                <a:alpha val="29804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 rot="8100000">
            <a:off x="-3586394" y="3961979"/>
            <a:ext cx="4709701" cy="4709701"/>
            <a:chOff x="0" y="0"/>
            <a:chExt cx="1913890" cy="191389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>
                <a:alpha val="2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 rot="-2700000">
            <a:off x="17255390" y="1856966"/>
            <a:ext cx="4709701" cy="4709701"/>
            <a:chOff x="0" y="0"/>
            <a:chExt cx="1913890" cy="191389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24" name="Group 24"/>
          <p:cNvGrpSpPr/>
          <p:nvPr/>
        </p:nvGrpSpPr>
        <p:grpSpPr>
          <a:xfrm rot="8100000">
            <a:off x="-3677091" y="3961979"/>
            <a:ext cx="4709701" cy="4709701"/>
            <a:chOff x="0" y="0"/>
            <a:chExt cx="1913890" cy="191389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26" name="Group 26"/>
          <p:cNvGrpSpPr/>
          <p:nvPr/>
        </p:nvGrpSpPr>
        <p:grpSpPr>
          <a:xfrm rot="2700000">
            <a:off x="17511171" y="2112747"/>
            <a:ext cx="4198138" cy="4198138"/>
            <a:chOff x="0" y="0"/>
            <a:chExt cx="1913890" cy="191389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8" name="Group 28"/>
          <p:cNvGrpSpPr/>
          <p:nvPr/>
        </p:nvGrpSpPr>
        <p:grpSpPr>
          <a:xfrm rot="-8100000">
            <a:off x="-3421309" y="4217761"/>
            <a:ext cx="4198138" cy="4198138"/>
            <a:chOff x="0" y="0"/>
            <a:chExt cx="1913890" cy="191389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3883280" y="665713"/>
            <a:ext cx="10521441" cy="1002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9"/>
              </a:lnSpc>
            </a:pPr>
            <a:r>
              <a:rPr lang="en-US" sz="6399">
                <a:solidFill>
                  <a:srgbClr val="002729"/>
                </a:solidFill>
                <a:latin typeface="Poppins ExtraBold"/>
              </a:rPr>
              <a:t>Business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883280" y="1917228"/>
            <a:ext cx="10521441" cy="1002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9"/>
              </a:lnSpc>
            </a:pPr>
            <a:r>
              <a:rPr lang="en-US" sz="6399">
                <a:solidFill>
                  <a:srgbClr val="002729"/>
                </a:solidFill>
                <a:latin typeface="Poppins ExtraBold"/>
              </a:rPr>
              <a:t>Understanding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3213222" y="3348298"/>
            <a:ext cx="5821171" cy="5073602"/>
            <a:chOff x="0" y="0"/>
            <a:chExt cx="7761562" cy="6764802"/>
          </a:xfrm>
        </p:grpSpPr>
        <p:sp>
          <p:nvSpPr>
            <p:cNvPr id="33" name="AutoShape 33"/>
            <p:cNvSpPr/>
            <p:nvPr/>
          </p:nvSpPr>
          <p:spPr>
            <a:xfrm>
              <a:off x="0" y="0"/>
              <a:ext cx="7761562" cy="3397473"/>
            </a:xfrm>
            <a:prstGeom prst="rect">
              <a:avLst/>
            </a:prstGeom>
            <a:solidFill>
              <a:srgbClr val="2D8BBA"/>
            </a:solidFill>
          </p:spPr>
        </p:sp>
        <p:sp>
          <p:nvSpPr>
            <p:cNvPr id="34" name="AutoShape 34"/>
            <p:cNvSpPr/>
            <p:nvPr/>
          </p:nvSpPr>
          <p:spPr>
            <a:xfrm>
              <a:off x="0" y="3367330"/>
              <a:ext cx="7761562" cy="3397473"/>
            </a:xfrm>
            <a:prstGeom prst="rect">
              <a:avLst/>
            </a:prstGeom>
            <a:solidFill>
              <a:srgbClr val="2D8BBA"/>
            </a:solidFill>
          </p:spPr>
        </p:sp>
      </p:grpSp>
      <p:sp>
        <p:nvSpPr>
          <p:cNvPr id="35" name="TextBox 35"/>
          <p:cNvSpPr txBox="1"/>
          <p:nvPr/>
        </p:nvSpPr>
        <p:spPr>
          <a:xfrm>
            <a:off x="3607898" y="3641153"/>
            <a:ext cx="5031819" cy="595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69"/>
              </a:lnSpc>
            </a:pPr>
            <a:r>
              <a:rPr lang="en-US" sz="3799">
                <a:solidFill>
                  <a:srgbClr val="FFFFFF"/>
                </a:solidFill>
                <a:latin typeface="Poppins ExtraBold"/>
              </a:rPr>
              <a:t>Business Goal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607898" y="4520040"/>
            <a:ext cx="5031819" cy="301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just">
              <a:lnSpc>
                <a:spcPts val="4469"/>
              </a:lnSpc>
              <a:buFont typeface="Arial"/>
              <a:buChar char="•"/>
            </a:pPr>
            <a:r>
              <a:rPr lang="en-US" sz="2999" spc="-17">
                <a:solidFill>
                  <a:srgbClr val="0B0B0B"/>
                </a:solidFill>
                <a:latin typeface="Poppins"/>
              </a:rPr>
              <a:t>Reduce the number of cancellations in the total of bookings. </a:t>
            </a:r>
          </a:p>
          <a:p>
            <a:pPr algn="just">
              <a:lnSpc>
                <a:spcPts val="2100"/>
              </a:lnSpc>
            </a:pPr>
            <a:endParaRPr lang="en-US" sz="2999" spc="-17">
              <a:solidFill>
                <a:srgbClr val="0B0B0B"/>
              </a:solidFill>
              <a:latin typeface="Poppins"/>
            </a:endParaRPr>
          </a:p>
          <a:p>
            <a:pPr marL="647698" lvl="1" indent="-323849">
              <a:lnSpc>
                <a:spcPts val="4199"/>
              </a:lnSpc>
              <a:buFont typeface="Arial"/>
              <a:buChar char="•"/>
            </a:pPr>
            <a:r>
              <a:rPr lang="en-US" sz="2999" spc="-71">
                <a:solidFill>
                  <a:srgbClr val="0B0B0B"/>
                </a:solidFill>
                <a:latin typeface="Poppins"/>
              </a:rPr>
              <a:t>Rate down the cancellations to 20%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9253607" y="3359601"/>
            <a:ext cx="5821171" cy="5073602"/>
            <a:chOff x="0" y="0"/>
            <a:chExt cx="7761562" cy="6764802"/>
          </a:xfrm>
        </p:grpSpPr>
        <p:sp>
          <p:nvSpPr>
            <p:cNvPr id="38" name="AutoShape 38"/>
            <p:cNvSpPr/>
            <p:nvPr/>
          </p:nvSpPr>
          <p:spPr>
            <a:xfrm>
              <a:off x="0" y="0"/>
              <a:ext cx="7761562" cy="3397473"/>
            </a:xfrm>
            <a:prstGeom prst="rect">
              <a:avLst/>
            </a:prstGeom>
            <a:solidFill>
              <a:srgbClr val="2D8BBA"/>
            </a:solidFill>
          </p:spPr>
        </p:sp>
        <p:sp>
          <p:nvSpPr>
            <p:cNvPr id="39" name="AutoShape 39"/>
            <p:cNvSpPr/>
            <p:nvPr/>
          </p:nvSpPr>
          <p:spPr>
            <a:xfrm>
              <a:off x="0" y="3367330"/>
              <a:ext cx="7761562" cy="3397473"/>
            </a:xfrm>
            <a:prstGeom prst="rect">
              <a:avLst/>
            </a:prstGeom>
            <a:solidFill>
              <a:srgbClr val="2D8BBA"/>
            </a:solidFill>
          </p:spPr>
        </p:sp>
      </p:grpSp>
      <p:sp>
        <p:nvSpPr>
          <p:cNvPr id="40" name="TextBox 40"/>
          <p:cNvSpPr txBox="1"/>
          <p:nvPr/>
        </p:nvSpPr>
        <p:spPr>
          <a:xfrm>
            <a:off x="9677738" y="3641153"/>
            <a:ext cx="4972909" cy="595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0"/>
              </a:lnSpc>
            </a:pPr>
            <a:r>
              <a:rPr lang="en-US" sz="3800">
                <a:solidFill>
                  <a:srgbClr val="FFFFFF"/>
                </a:solidFill>
                <a:latin typeface="Poppins ExtraBold"/>
              </a:rPr>
              <a:t>Data Mining Goal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9677738" y="4539090"/>
            <a:ext cx="4972909" cy="267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</a:rPr>
              <a:t>Build and optimize a  algorithm that can predict if a booking is cancelled or not.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96577">
            <a:off x="16763641" y="4836112"/>
            <a:ext cx="4318924" cy="4318924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2729"/>
            </a:solidFill>
          </p:spPr>
        </p:sp>
      </p:grpSp>
      <p:grpSp>
        <p:nvGrpSpPr>
          <p:cNvPr id="4" name="Group 4"/>
          <p:cNvGrpSpPr/>
          <p:nvPr/>
        </p:nvGrpSpPr>
        <p:grpSpPr>
          <a:xfrm rot="5103422">
            <a:off x="16998200" y="5070671"/>
            <a:ext cx="3849807" cy="3849807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6" name="Group 6"/>
          <p:cNvGrpSpPr/>
          <p:nvPr/>
        </p:nvGrpSpPr>
        <p:grpSpPr>
          <a:xfrm rot="-296577">
            <a:off x="16104227" y="6641585"/>
            <a:ext cx="4709701" cy="4709701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>
                <a:alpha val="29804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 rot="-296577">
            <a:off x="16173647" y="6699953"/>
            <a:ext cx="4709701" cy="4709701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103422">
            <a:off x="16429429" y="6955734"/>
            <a:ext cx="4198138" cy="4198138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alphaModFix amt="6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910082" y="-1376481"/>
            <a:ext cx="4042941" cy="404294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2938450">
            <a:off x="1024542" y="3280137"/>
            <a:ext cx="963377" cy="61656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06231" y="3370598"/>
            <a:ext cx="783568" cy="783568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042620" y="7443721"/>
            <a:ext cx="1228659" cy="893738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028700" y="406865"/>
            <a:ext cx="11145262" cy="145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2D8BBA"/>
                </a:solidFill>
                <a:latin typeface="Poppins ExtraBold"/>
              </a:rPr>
              <a:t>Data Understanding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412244" y="3013478"/>
            <a:ext cx="11247466" cy="583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90"/>
              </a:lnSpc>
            </a:pPr>
            <a:r>
              <a:rPr lang="en-US" sz="3279">
                <a:solidFill>
                  <a:srgbClr val="002729"/>
                </a:solidFill>
                <a:latin typeface="Poppins ExtraBold"/>
              </a:rPr>
              <a:t>Classification Problem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412244" y="7209756"/>
            <a:ext cx="3964688" cy="583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90"/>
              </a:lnSpc>
            </a:pPr>
            <a:r>
              <a:rPr lang="en-US" sz="3279">
                <a:solidFill>
                  <a:srgbClr val="002729"/>
                </a:solidFill>
                <a:latin typeface="Poppins ExtraBold"/>
              </a:rPr>
              <a:t>Data Quality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12244" y="7804865"/>
            <a:ext cx="13426618" cy="566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oppins"/>
              </a:rPr>
              <a:t>25902 duplicated entries, 28 missing values and possible outliers.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8700" y="1746714"/>
            <a:ext cx="2933956" cy="67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Poppins"/>
              </a:rPr>
              <a:t>First Notes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412244" y="3587746"/>
            <a:ext cx="13273439" cy="566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oppins"/>
              </a:rPr>
              <a:t>Target is binary: cancellation and non-cancellation.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957480" y="5223964"/>
            <a:ext cx="1228659" cy="1061114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2461762" y="5129017"/>
            <a:ext cx="5532646" cy="583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90"/>
              </a:lnSpc>
            </a:pPr>
            <a:r>
              <a:rPr lang="en-US" sz="3279">
                <a:solidFill>
                  <a:srgbClr val="002729"/>
                </a:solidFill>
                <a:latin typeface="Poppins ExtraBold"/>
              </a:rPr>
              <a:t>Imbalanced Dataset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461762" y="5697580"/>
            <a:ext cx="13273439" cy="566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oppins"/>
              </a:rPr>
              <a:t>The proportion of cancellations in the total of bookings is 41.7%.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043836">
            <a:off x="16666876" y="57488"/>
            <a:ext cx="3765873" cy="3765873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2729"/>
            </a:solidFill>
          </p:spPr>
        </p:sp>
      </p:grpSp>
      <p:grpSp>
        <p:nvGrpSpPr>
          <p:cNvPr id="4" name="Group 4"/>
          <p:cNvGrpSpPr/>
          <p:nvPr/>
        </p:nvGrpSpPr>
        <p:grpSpPr>
          <a:xfrm rot="-643836">
            <a:off x="16871398" y="262010"/>
            <a:ext cx="3356827" cy="3356827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-6043836">
            <a:off x="13790608" y="-1074686"/>
            <a:ext cx="2950441" cy="2950441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2729"/>
            </a:solidFill>
          </p:spPr>
        </p:sp>
      </p:grpSp>
      <p:grpSp>
        <p:nvGrpSpPr>
          <p:cNvPr id="8" name="Group 8"/>
          <p:cNvGrpSpPr/>
          <p:nvPr/>
        </p:nvGrpSpPr>
        <p:grpSpPr>
          <a:xfrm rot="-643836">
            <a:off x="14433141" y="-825460"/>
            <a:ext cx="2629967" cy="2629967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10" name="Group 10"/>
          <p:cNvGrpSpPr/>
          <p:nvPr/>
        </p:nvGrpSpPr>
        <p:grpSpPr>
          <a:xfrm rot="-6043836">
            <a:off x="15049002" y="-1030624"/>
            <a:ext cx="3217398" cy="3217398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>
                <a:alpha val="2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 rot="-6043836">
            <a:off x="15083890" y="-1081826"/>
            <a:ext cx="3217398" cy="3217398"/>
            <a:chOff x="0" y="0"/>
            <a:chExt cx="1913890" cy="191389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14" name="Group 14"/>
          <p:cNvGrpSpPr/>
          <p:nvPr/>
        </p:nvGrpSpPr>
        <p:grpSpPr>
          <a:xfrm rot="-643836">
            <a:off x="15258626" y="-907091"/>
            <a:ext cx="2867928" cy="2867928"/>
            <a:chOff x="0" y="0"/>
            <a:chExt cx="1913890" cy="191389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80559" y="3333460"/>
            <a:ext cx="10386600" cy="5605467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12362830" y="5897410"/>
            <a:ext cx="4723562" cy="1291616"/>
            <a:chOff x="0" y="0"/>
            <a:chExt cx="1963783" cy="53697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63783" cy="536979"/>
            </a:xfrm>
            <a:custGeom>
              <a:avLst/>
              <a:gdLst/>
              <a:ahLst/>
              <a:cxnLst/>
              <a:rect l="l" t="t" r="r" b="b"/>
              <a:pathLst>
                <a:path w="1963783" h="536979">
                  <a:moveTo>
                    <a:pt x="0" y="0"/>
                  </a:moveTo>
                  <a:lnTo>
                    <a:pt x="1963783" y="0"/>
                  </a:lnTo>
                  <a:lnTo>
                    <a:pt x="1963783" y="536979"/>
                  </a:lnTo>
                  <a:lnTo>
                    <a:pt x="0" y="536979"/>
                  </a:lnTo>
                  <a:close/>
                </a:path>
              </a:pathLst>
            </a:custGeom>
            <a:solidFill>
              <a:srgbClr val="FFB000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780559" y="397101"/>
            <a:ext cx="12761172" cy="2285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959"/>
              </a:lnSpc>
            </a:pPr>
            <a:r>
              <a:rPr lang="en-US" sz="6399">
                <a:solidFill>
                  <a:srgbClr val="2D8BBA"/>
                </a:solidFill>
                <a:latin typeface="Poppins ExtraBold"/>
              </a:rPr>
              <a:t>Distribution of Bookings </a:t>
            </a:r>
          </a:p>
          <a:p>
            <a:pPr>
              <a:lnSpc>
                <a:spcPts val="8959"/>
              </a:lnSpc>
            </a:pPr>
            <a:r>
              <a:rPr lang="en-US" sz="6399">
                <a:solidFill>
                  <a:srgbClr val="2D8BBA"/>
                </a:solidFill>
                <a:latin typeface="Poppins ExtraBold"/>
              </a:rPr>
              <a:t>(2015-2017)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539293" y="5970481"/>
            <a:ext cx="4370636" cy="9250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67"/>
              </a:lnSpc>
            </a:pPr>
            <a:r>
              <a:rPr lang="en-US" sz="5405" dirty="0">
                <a:solidFill>
                  <a:srgbClr val="002729"/>
                </a:solidFill>
                <a:latin typeface="Poppins Bold"/>
              </a:rPr>
              <a:t>Seasonality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346362" y="4526828"/>
            <a:ext cx="4563567" cy="1218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"/>
              </a:rPr>
              <a:t>It is possible to see a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"/>
              </a:rPr>
              <a:t>pattern across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 flipH="1">
            <a:off x="14400909" y="6960155"/>
            <a:ext cx="6112720" cy="191161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 flipV="1">
            <a:off x="14400909" y="856961"/>
            <a:ext cx="6112720" cy="191161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259321" y="2609365"/>
            <a:ext cx="9242140" cy="506827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805467" y="4869128"/>
            <a:ext cx="5866848" cy="2835709"/>
            <a:chOff x="0" y="0"/>
            <a:chExt cx="1826757" cy="882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26757" cy="882953"/>
            </a:xfrm>
            <a:custGeom>
              <a:avLst/>
              <a:gdLst/>
              <a:ahLst/>
              <a:cxnLst/>
              <a:rect l="l" t="t" r="r" b="b"/>
              <a:pathLst>
                <a:path w="1826757" h="882953">
                  <a:moveTo>
                    <a:pt x="0" y="0"/>
                  </a:moveTo>
                  <a:lnTo>
                    <a:pt x="1826757" y="0"/>
                  </a:lnTo>
                  <a:lnTo>
                    <a:pt x="1826757" y="882953"/>
                  </a:lnTo>
                  <a:lnTo>
                    <a:pt x="0" y="882953"/>
                  </a:lnTo>
                  <a:close/>
                </a:path>
              </a:pathLst>
            </a:custGeom>
            <a:solidFill>
              <a:srgbClr val="FFB000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087396" y="2729963"/>
            <a:ext cx="5302990" cy="707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5"/>
              </a:lnSpc>
            </a:pPr>
            <a:r>
              <a:rPr lang="en-US" sz="4004">
                <a:solidFill>
                  <a:srgbClr val="002729"/>
                </a:solidFill>
                <a:latin typeface="Poppins ExtraBold"/>
              </a:rPr>
              <a:t>Cancellation Ratio: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87396" y="3447409"/>
            <a:ext cx="5302990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2729"/>
                </a:solidFill>
                <a:latin typeface="Poppins"/>
              </a:rPr>
              <a:t>Proportion of cancellations in the total of bookings per month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41378" y="5007496"/>
            <a:ext cx="5519712" cy="2447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6"/>
              </a:lnSpc>
            </a:pPr>
            <a:r>
              <a:rPr lang="en-US" sz="2768">
                <a:solidFill>
                  <a:srgbClr val="000000"/>
                </a:solidFill>
                <a:latin typeface="Poppins"/>
              </a:rPr>
              <a:t>Usually, cancellation ratios are </a:t>
            </a:r>
            <a:r>
              <a:rPr lang="en-US" sz="2768">
                <a:solidFill>
                  <a:srgbClr val="000000"/>
                </a:solidFill>
                <a:latin typeface="Poppins Bold"/>
              </a:rPr>
              <a:t>higher</a:t>
            </a:r>
            <a:r>
              <a:rPr lang="en-US" sz="2768">
                <a:solidFill>
                  <a:srgbClr val="000000"/>
                </a:solidFill>
                <a:latin typeface="Poppins"/>
              </a:rPr>
              <a:t> during Spring and Summer months, but it doesn't mean we have more/less cancellations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545373"/>
            <a:ext cx="13821418" cy="1005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87"/>
              </a:lnSpc>
            </a:pPr>
            <a:r>
              <a:rPr lang="en-US" sz="6399">
                <a:solidFill>
                  <a:srgbClr val="2D8BBA"/>
                </a:solidFill>
                <a:latin typeface="Poppins ExtraBold"/>
              </a:rPr>
              <a:t>Cancellation Ratio (2015-2017)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69040" b="84585"/>
          <a:stretch>
            <a:fillRect/>
          </a:stretch>
        </p:blipFill>
        <p:spPr>
          <a:xfrm>
            <a:off x="3794418" y="1696977"/>
            <a:ext cx="4001892" cy="87169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7820" t="14848" r="19455" b="9812"/>
          <a:stretch>
            <a:fillRect/>
          </a:stretch>
        </p:blipFill>
        <p:spPr>
          <a:xfrm>
            <a:off x="4186831" y="2244912"/>
            <a:ext cx="9590032" cy="503945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 rot="-4417470">
            <a:off x="17135336" y="270378"/>
            <a:ext cx="2853197" cy="2853197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2729"/>
            </a:solidFill>
          </p:spPr>
        </p:sp>
      </p:grpSp>
      <p:grpSp>
        <p:nvGrpSpPr>
          <p:cNvPr id="6" name="Group 6"/>
          <p:cNvGrpSpPr/>
          <p:nvPr/>
        </p:nvGrpSpPr>
        <p:grpSpPr>
          <a:xfrm rot="982529">
            <a:off x="17290292" y="425334"/>
            <a:ext cx="2543286" cy="2543286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-4417470">
            <a:off x="16537317" y="-1093836"/>
            <a:ext cx="2437648" cy="2437648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>
                <a:alpha val="29804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 rot="-4417470">
            <a:off x="16578523" y="-1116325"/>
            <a:ext cx="2437648" cy="2437648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12" name="Group 12"/>
          <p:cNvGrpSpPr/>
          <p:nvPr/>
        </p:nvGrpSpPr>
        <p:grpSpPr>
          <a:xfrm rot="982529">
            <a:off x="16710910" y="-983938"/>
            <a:ext cx="2172873" cy="2172873"/>
            <a:chOff x="0" y="0"/>
            <a:chExt cx="1913890" cy="191389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5862040" y="8244075"/>
            <a:ext cx="2751873" cy="909253"/>
            <a:chOff x="0" y="0"/>
            <a:chExt cx="1625177" cy="53697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625177" cy="536979"/>
            </a:xfrm>
            <a:custGeom>
              <a:avLst/>
              <a:gdLst/>
              <a:ahLst/>
              <a:cxnLst/>
              <a:rect l="l" t="t" r="r" b="b"/>
              <a:pathLst>
                <a:path w="1625177" h="536979">
                  <a:moveTo>
                    <a:pt x="0" y="0"/>
                  </a:moveTo>
                  <a:lnTo>
                    <a:pt x="1625177" y="0"/>
                  </a:lnTo>
                  <a:lnTo>
                    <a:pt x="1625177" y="536979"/>
                  </a:lnTo>
                  <a:lnTo>
                    <a:pt x="0" y="536979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9144000" y="8244075"/>
            <a:ext cx="2650722" cy="909253"/>
            <a:chOff x="0" y="0"/>
            <a:chExt cx="1565441" cy="53697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565441" cy="536979"/>
            </a:xfrm>
            <a:custGeom>
              <a:avLst/>
              <a:gdLst/>
              <a:ahLst/>
              <a:cxnLst/>
              <a:rect l="l" t="t" r="r" b="b"/>
              <a:pathLst>
                <a:path w="1565441" h="536979">
                  <a:moveTo>
                    <a:pt x="0" y="0"/>
                  </a:moveTo>
                  <a:lnTo>
                    <a:pt x="1565441" y="0"/>
                  </a:lnTo>
                  <a:lnTo>
                    <a:pt x="1565441" y="536979"/>
                  </a:lnTo>
                  <a:lnTo>
                    <a:pt x="0" y="536979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rcRect l="89006" t="10995"/>
          <a:stretch>
            <a:fillRect/>
          </a:stretch>
        </p:blipFill>
        <p:spPr>
          <a:xfrm>
            <a:off x="13495777" y="2132822"/>
            <a:ext cx="1454388" cy="515154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028700" y="545373"/>
            <a:ext cx="13821418" cy="1005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87"/>
              </a:lnSpc>
            </a:pPr>
            <a:r>
              <a:rPr lang="en-US" sz="6399">
                <a:solidFill>
                  <a:srgbClr val="2D8BBA"/>
                </a:solidFill>
                <a:latin typeface="Poppins ExtraBold"/>
              </a:rPr>
              <a:t>Guests' Countries (2015-2017)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199850" y="8339375"/>
            <a:ext cx="2076252" cy="67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2729"/>
                </a:solidFill>
                <a:latin typeface="Poppins Bold"/>
              </a:rPr>
              <a:t>America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731365" y="7484475"/>
            <a:ext cx="11765095" cy="618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"/>
              </a:rPr>
              <a:t>The majority of the guests are coming from: 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626903" y="8334216"/>
            <a:ext cx="1679674" cy="67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2729"/>
                </a:solidFill>
                <a:latin typeface="Poppins Bold"/>
              </a:rPr>
              <a:t>Europe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4417470">
            <a:off x="-1031491" y="9247647"/>
            <a:ext cx="2853197" cy="2853197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2729"/>
            </a:solidFill>
          </p:spPr>
        </p:sp>
      </p:grpSp>
      <p:grpSp>
        <p:nvGrpSpPr>
          <p:cNvPr id="4" name="Group 4"/>
          <p:cNvGrpSpPr/>
          <p:nvPr/>
        </p:nvGrpSpPr>
        <p:grpSpPr>
          <a:xfrm rot="982529">
            <a:off x="-876535" y="9402602"/>
            <a:ext cx="2543286" cy="2543286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-4417470">
            <a:off x="-1629510" y="7883432"/>
            <a:ext cx="2437648" cy="2437648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>
                <a:alpha val="29804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 rot="-4417470">
            <a:off x="-1588305" y="7860943"/>
            <a:ext cx="2437648" cy="2437648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D8BBA"/>
            </a:solidFill>
          </p:spPr>
        </p:sp>
      </p:grpSp>
      <p:grpSp>
        <p:nvGrpSpPr>
          <p:cNvPr id="10" name="Group 10"/>
          <p:cNvGrpSpPr/>
          <p:nvPr/>
        </p:nvGrpSpPr>
        <p:grpSpPr>
          <a:xfrm rot="982529">
            <a:off x="-1455917" y="7993330"/>
            <a:ext cx="2172873" cy="2172873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2955216" y="5710845"/>
            <a:ext cx="4054021" cy="1108536"/>
            <a:chOff x="0" y="0"/>
            <a:chExt cx="1963783" cy="53697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63783" cy="536979"/>
            </a:xfrm>
            <a:custGeom>
              <a:avLst/>
              <a:gdLst/>
              <a:ahLst/>
              <a:cxnLst/>
              <a:rect l="l" t="t" r="r" b="b"/>
              <a:pathLst>
                <a:path w="1963783" h="536979">
                  <a:moveTo>
                    <a:pt x="0" y="0"/>
                  </a:moveTo>
                  <a:lnTo>
                    <a:pt x="1963783" y="0"/>
                  </a:lnTo>
                  <a:lnTo>
                    <a:pt x="1963783" y="536979"/>
                  </a:lnTo>
                  <a:lnTo>
                    <a:pt x="0" y="536979"/>
                  </a:lnTo>
                  <a:close/>
                </a:path>
              </a:pathLst>
            </a:custGeom>
            <a:solidFill>
              <a:srgbClr val="FFB000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2955216" y="4348835"/>
            <a:ext cx="4054021" cy="1108536"/>
            <a:chOff x="0" y="0"/>
            <a:chExt cx="1963783" cy="53697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63783" cy="536979"/>
            </a:xfrm>
            <a:custGeom>
              <a:avLst/>
              <a:gdLst/>
              <a:ahLst/>
              <a:cxnLst/>
              <a:rect l="l" t="t" r="r" b="b"/>
              <a:pathLst>
                <a:path w="1963783" h="536979">
                  <a:moveTo>
                    <a:pt x="0" y="0"/>
                  </a:moveTo>
                  <a:lnTo>
                    <a:pt x="1963783" y="0"/>
                  </a:lnTo>
                  <a:lnTo>
                    <a:pt x="1963783" y="536979"/>
                  </a:lnTo>
                  <a:lnTo>
                    <a:pt x="0" y="536979"/>
                  </a:lnTo>
                  <a:close/>
                </a:path>
              </a:pathLst>
            </a:custGeom>
            <a:solidFill>
              <a:srgbClr val="FFB000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2955216" y="7123925"/>
            <a:ext cx="4054021" cy="1108536"/>
            <a:chOff x="0" y="0"/>
            <a:chExt cx="1963783" cy="53697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63783" cy="536979"/>
            </a:xfrm>
            <a:custGeom>
              <a:avLst/>
              <a:gdLst/>
              <a:ahLst/>
              <a:cxnLst/>
              <a:rect l="l" t="t" r="r" b="b"/>
              <a:pathLst>
                <a:path w="1963783" h="536979">
                  <a:moveTo>
                    <a:pt x="0" y="0"/>
                  </a:moveTo>
                  <a:lnTo>
                    <a:pt x="1963783" y="0"/>
                  </a:lnTo>
                  <a:lnTo>
                    <a:pt x="1963783" y="536979"/>
                  </a:lnTo>
                  <a:lnTo>
                    <a:pt x="0" y="536979"/>
                  </a:lnTo>
                  <a:close/>
                </a:path>
              </a:pathLst>
            </a:custGeom>
            <a:solidFill>
              <a:srgbClr val="FFB000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3"/>
          <a:srcRect l="1527" r="1527"/>
          <a:stretch>
            <a:fillRect/>
          </a:stretch>
        </p:blipFill>
        <p:spPr>
          <a:xfrm>
            <a:off x="979184" y="2618752"/>
            <a:ext cx="10884350" cy="5613709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979184" y="368492"/>
            <a:ext cx="11976032" cy="1151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>
                <a:solidFill>
                  <a:srgbClr val="2D8BBA"/>
                </a:solidFill>
                <a:latin typeface="Poppins ExtraBold"/>
              </a:rPr>
              <a:t>Top10 guests' nationalities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936778" y="5788068"/>
            <a:ext cx="2217622" cy="791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94"/>
              </a:lnSpc>
            </a:pPr>
            <a:r>
              <a:rPr lang="en-US" sz="4639" dirty="0">
                <a:solidFill>
                  <a:srgbClr val="002729"/>
                </a:solidFill>
                <a:latin typeface="Poppins Bold"/>
              </a:rPr>
              <a:t>France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027875" y="2751222"/>
            <a:ext cx="5908703" cy="1218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"/>
              </a:rPr>
              <a:t>The majority of the guests are coming from: 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704135" y="4429451"/>
            <a:ext cx="2605232" cy="82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4"/>
              </a:lnSpc>
            </a:pPr>
            <a:r>
              <a:rPr lang="en-US" sz="4639">
                <a:solidFill>
                  <a:srgbClr val="002729"/>
                </a:solidFill>
                <a:latin typeface="Poppins Bold"/>
              </a:rPr>
              <a:t>Portugal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569888" y="7247345"/>
            <a:ext cx="2965512" cy="791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94"/>
              </a:lnSpc>
            </a:pPr>
            <a:r>
              <a:rPr lang="en-US" sz="4639" dirty="0">
                <a:solidFill>
                  <a:srgbClr val="002729"/>
                </a:solidFill>
                <a:latin typeface="Poppins Bold"/>
              </a:rPr>
              <a:t>Germany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50332" y="551216"/>
            <a:ext cx="15476445" cy="1151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>
                <a:solidFill>
                  <a:srgbClr val="2D8BBA"/>
                </a:solidFill>
                <a:latin typeface="Poppins ExtraBold"/>
              </a:rPr>
              <a:t>Data Understanding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50332" y="2188743"/>
            <a:ext cx="8786304" cy="594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34"/>
              </a:lnSpc>
            </a:pPr>
            <a:r>
              <a:rPr lang="en-US" sz="3995">
                <a:solidFill>
                  <a:srgbClr val="002729"/>
                </a:solidFill>
                <a:latin typeface="Poppins"/>
              </a:rPr>
              <a:t>Additional important information: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6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 flipH="1">
            <a:off x="0" y="8914247"/>
            <a:ext cx="9144000" cy="285957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6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 flipV="1">
            <a:off x="9144000" y="8914247"/>
            <a:ext cx="9144000" cy="2859578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350332" y="3870939"/>
            <a:ext cx="7472036" cy="1567567"/>
            <a:chOff x="0" y="0"/>
            <a:chExt cx="2326564" cy="4880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26564" cy="488093"/>
            </a:xfrm>
            <a:custGeom>
              <a:avLst/>
              <a:gdLst/>
              <a:ahLst/>
              <a:cxnLst/>
              <a:rect l="l" t="t" r="r" b="b"/>
              <a:pathLst>
                <a:path w="2326564" h="488093">
                  <a:moveTo>
                    <a:pt x="0" y="0"/>
                  </a:moveTo>
                  <a:lnTo>
                    <a:pt x="2326564" y="0"/>
                  </a:lnTo>
                  <a:lnTo>
                    <a:pt x="2326564" y="488093"/>
                  </a:lnTo>
                  <a:lnTo>
                    <a:pt x="0" y="488093"/>
                  </a:lnTo>
                  <a:close/>
                </a:path>
              </a:pathLst>
            </a:custGeom>
            <a:solidFill>
              <a:srgbClr val="FFB000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50332" y="5895424"/>
            <a:ext cx="7472036" cy="1567567"/>
            <a:chOff x="0" y="0"/>
            <a:chExt cx="2326564" cy="48809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26564" cy="488093"/>
            </a:xfrm>
            <a:custGeom>
              <a:avLst/>
              <a:gdLst/>
              <a:ahLst/>
              <a:cxnLst/>
              <a:rect l="l" t="t" r="r" b="b"/>
              <a:pathLst>
                <a:path w="2326564" h="488093">
                  <a:moveTo>
                    <a:pt x="0" y="0"/>
                  </a:moveTo>
                  <a:lnTo>
                    <a:pt x="2326564" y="0"/>
                  </a:lnTo>
                  <a:lnTo>
                    <a:pt x="2326564" y="488093"/>
                  </a:lnTo>
                  <a:lnTo>
                    <a:pt x="0" y="488093"/>
                  </a:lnTo>
                  <a:close/>
                </a:path>
              </a:pathLst>
            </a:custGeom>
            <a:solidFill>
              <a:srgbClr val="FFB000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465632" y="3870939"/>
            <a:ext cx="7472036" cy="1567567"/>
            <a:chOff x="0" y="0"/>
            <a:chExt cx="2326564" cy="4880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26564" cy="488093"/>
            </a:xfrm>
            <a:custGeom>
              <a:avLst/>
              <a:gdLst/>
              <a:ahLst/>
              <a:cxnLst/>
              <a:rect l="l" t="t" r="r" b="b"/>
              <a:pathLst>
                <a:path w="2326564" h="488093">
                  <a:moveTo>
                    <a:pt x="0" y="0"/>
                  </a:moveTo>
                  <a:lnTo>
                    <a:pt x="2326564" y="0"/>
                  </a:lnTo>
                  <a:lnTo>
                    <a:pt x="2326564" y="488093"/>
                  </a:lnTo>
                  <a:lnTo>
                    <a:pt x="0" y="488093"/>
                  </a:lnTo>
                  <a:close/>
                </a:path>
              </a:pathLst>
            </a:custGeom>
            <a:solidFill>
              <a:srgbClr val="FFB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741280" y="4082143"/>
            <a:ext cx="6690141" cy="1154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67"/>
              </a:lnSpc>
            </a:pPr>
            <a:r>
              <a:rPr lang="en-US" sz="2799">
                <a:solidFill>
                  <a:srgbClr val="002729"/>
                </a:solidFill>
                <a:latin typeface="Poppins ExtraBold"/>
              </a:rPr>
              <a:t>This is the first time of the most guests in the hotel, so they don’t register any previous cancellations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416051" y="5895424"/>
            <a:ext cx="7472036" cy="1567567"/>
            <a:chOff x="0" y="0"/>
            <a:chExt cx="2326564" cy="48809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326564" cy="488093"/>
            </a:xfrm>
            <a:custGeom>
              <a:avLst/>
              <a:gdLst/>
              <a:ahLst/>
              <a:cxnLst/>
              <a:rect l="l" t="t" r="r" b="b"/>
              <a:pathLst>
                <a:path w="2326564" h="488093">
                  <a:moveTo>
                    <a:pt x="0" y="0"/>
                  </a:moveTo>
                  <a:lnTo>
                    <a:pt x="2326564" y="0"/>
                  </a:lnTo>
                  <a:lnTo>
                    <a:pt x="2326564" y="488093"/>
                  </a:lnTo>
                  <a:lnTo>
                    <a:pt x="0" y="488093"/>
                  </a:lnTo>
                  <a:close/>
                </a:path>
              </a:pathLst>
            </a:custGeom>
            <a:solidFill>
              <a:srgbClr val="FFB000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741280" y="6178750"/>
            <a:ext cx="6690141" cy="1154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67"/>
              </a:lnSpc>
            </a:pPr>
            <a:r>
              <a:rPr lang="en-US" sz="2799">
                <a:solidFill>
                  <a:srgbClr val="002729"/>
                </a:solidFill>
                <a:latin typeface="Poppins ExtraBold"/>
              </a:rPr>
              <a:t>There are some rows without any guest  which means that they don’t represent reservations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806999" y="4159997"/>
            <a:ext cx="6690141" cy="1154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67"/>
              </a:lnSpc>
            </a:pPr>
            <a:r>
              <a:rPr lang="en-US" sz="2799">
                <a:solidFill>
                  <a:srgbClr val="002729"/>
                </a:solidFill>
                <a:latin typeface="Poppins ExtraBold"/>
              </a:rPr>
              <a:t>The majority of the customers tend to demand between 0 and 2 special requests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856580" y="6308307"/>
            <a:ext cx="6690141" cy="1154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67"/>
              </a:lnSpc>
            </a:pPr>
            <a:r>
              <a:rPr lang="en-US" sz="2799">
                <a:solidFill>
                  <a:srgbClr val="002729"/>
                </a:solidFill>
                <a:latin typeface="Poppins ExtraBold"/>
              </a:rPr>
              <a:t>Most of the customers don’t require car parking spaces </a:t>
            </a:r>
          </a:p>
          <a:p>
            <a:pPr algn="ctr">
              <a:lnSpc>
                <a:spcPts val="2967"/>
              </a:lnSpc>
            </a:pPr>
            <a:endParaRPr lang="en-US" sz="2799">
              <a:solidFill>
                <a:srgbClr val="002729"/>
              </a:solidFill>
              <a:latin typeface="Poppins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Custom</PresentationFormat>
  <Paragraphs>121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Poppins Bold Italics</vt:lpstr>
      <vt:lpstr>Poppins Bold</vt:lpstr>
      <vt:lpstr>Calibri</vt:lpstr>
      <vt:lpstr>Poppins</vt:lpstr>
      <vt:lpstr>Poppins ExtraBold Bold</vt:lpstr>
      <vt:lpstr>Arial</vt:lpstr>
      <vt:lpstr>Poppins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BC2 - TEMPLATE</dc:title>
  <cp:lastModifiedBy>Andre Forte</cp:lastModifiedBy>
  <cp:revision>2</cp:revision>
  <dcterms:created xsi:type="dcterms:W3CDTF">2006-08-16T00:00:00Z</dcterms:created>
  <dcterms:modified xsi:type="dcterms:W3CDTF">2022-03-21T22:02:04Z</dcterms:modified>
  <dc:identifier>DAE7W-W1NnU</dc:identifier>
</cp:coreProperties>
</file>