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[retail_sales_dataset.csv]Sheet1!PivotTable1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 smtClean="0"/>
              <a:t>MONTHLY</a:t>
            </a:r>
            <a:r>
              <a:rPr lang="en-US" sz="2000" b="1" baseline="0" dirty="0" smtClean="0"/>
              <a:t> SALES TRENDS</a:t>
            </a:r>
            <a:r>
              <a:rPr lang="en-US" baseline="0" dirty="0" smtClean="0"/>
              <a:t> </a:t>
            </a:r>
            <a:endParaRPr lang="en-US" dirty="0"/>
          </a:p>
        </c:rich>
      </c:tx>
      <c:layout>
        <c:manualLayout>
          <c:xMode val="edge"/>
          <c:yMode val="edge"/>
          <c:x val="0.40602897603716726"/>
          <c:y val="2.406851653689710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cat>
            <c:strRef>
              <c:f>Sheet1!$A$4:$A$16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Sheet1!$B$4:$B$16</c:f>
              <c:numCache>
                <c:formatCode>General</c:formatCode>
                <c:ptCount val="12"/>
                <c:pt idx="0">
                  <c:v>36980</c:v>
                </c:pt>
                <c:pt idx="1">
                  <c:v>44060</c:v>
                </c:pt>
                <c:pt idx="2">
                  <c:v>28990</c:v>
                </c:pt>
                <c:pt idx="3">
                  <c:v>33870</c:v>
                </c:pt>
                <c:pt idx="4">
                  <c:v>53150</c:v>
                </c:pt>
                <c:pt idx="5">
                  <c:v>36715</c:v>
                </c:pt>
                <c:pt idx="6">
                  <c:v>35465</c:v>
                </c:pt>
                <c:pt idx="7">
                  <c:v>36960</c:v>
                </c:pt>
                <c:pt idx="8">
                  <c:v>23620</c:v>
                </c:pt>
                <c:pt idx="9">
                  <c:v>46580</c:v>
                </c:pt>
                <c:pt idx="10">
                  <c:v>34920</c:v>
                </c:pt>
                <c:pt idx="11">
                  <c:v>44690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303-4B38-9E5F-780B8D41C3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03297472"/>
        <c:axId val="303295504"/>
      </c:lineChart>
      <c:catAx>
        <c:axId val="30329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295504"/>
        <c:crosses val="autoZero"/>
        <c:auto val="1"/>
        <c:lblAlgn val="ctr"/>
        <c:lblOffset val="100"/>
        <c:noMultiLvlLbl val="0"/>
      </c:catAx>
      <c:valAx>
        <c:axId val="3032955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2974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[retail_sales_dataset.csv]Sheet1!PivotTable2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BEST</a:t>
            </a:r>
            <a:r>
              <a:rPr lang="en-US" sz="1600" b="1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WORST MONTH FOR SALES</a:t>
            </a:r>
            <a:endParaRPr lang="en-US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>
        <c:manualLayout>
          <c:xMode val="edge"/>
          <c:yMode val="edge"/>
          <c:x val="0.18687891954871941"/>
          <c:y val="4.88330747778741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00B050"/>
          </a:solidFill>
          <a:ln>
            <a:noFill/>
          </a:ln>
          <a:effectLst/>
        </c:spPr>
      </c:pivotFmt>
      <c:pivotFmt>
        <c:idx val="2"/>
        <c:spPr>
          <a:solidFill>
            <a:srgbClr val="FF0000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rgbClr val="00B050"/>
          </a:solidFill>
          <a:ln>
            <a:noFill/>
          </a:ln>
          <a:effectLst/>
        </c:spPr>
      </c:pivotFmt>
      <c:pivotFmt>
        <c:idx val="5"/>
        <c:spPr>
          <a:solidFill>
            <a:srgbClr val="FF0000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B050"/>
          </a:solidFill>
          <a:ln>
            <a:noFill/>
          </a:ln>
          <a:effectLst/>
        </c:spPr>
      </c:pivotFmt>
      <c:pivotFmt>
        <c:idx val="8"/>
        <c:spPr>
          <a:solidFill>
            <a:srgbClr val="FF0000"/>
          </a:solidFill>
          <a:ln>
            <a:noFill/>
          </a:ln>
          <a:effectLst/>
        </c:spP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0AE-47B7-8499-D8F1B5BB5F6A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0AE-47B7-8499-D8F1B5BB5F6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Sheet1!$D$4:$D$6</c:f>
              <c:strCache>
                <c:ptCount val="2"/>
                <c:pt idx="0">
                  <c:v>May</c:v>
                </c:pt>
                <c:pt idx="1">
                  <c:v>Sep</c:v>
                </c:pt>
              </c:strCache>
            </c:strRef>
          </c:cat>
          <c:val>
            <c:numRef>
              <c:f>Sheet1!$E$4:$E$6</c:f>
              <c:numCache>
                <c:formatCode>General</c:formatCode>
                <c:ptCount val="2"/>
                <c:pt idx="0">
                  <c:v>53150</c:v>
                </c:pt>
                <c:pt idx="1">
                  <c:v>23620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0AE-47B7-8499-D8F1B5BB5F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61695776"/>
        <c:axId val="361696432"/>
      </c:barChart>
      <c:catAx>
        <c:axId val="36169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96432"/>
        <c:crosses val="autoZero"/>
        <c:auto val="1"/>
        <c:lblAlgn val="ctr"/>
        <c:lblOffset val="100"/>
        <c:noMultiLvlLbl val="0"/>
      </c:catAx>
      <c:valAx>
        <c:axId val="3616964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169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pivotSource>
    <c:name>[retail_sales_dataset.csv]Sheet1!PivotTable3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u="sng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REVENUE</a:t>
            </a:r>
            <a:r>
              <a:rPr lang="en-US" sz="1800" b="1" u="sng" baseline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GENERATED BY CATEGORIES</a:t>
            </a:r>
            <a:endParaRPr lang="en-US" sz="1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Sheet1!$F$11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3500000" scaled="1"/>
              <a:tileRect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Sheet1!$E$12:$E$15</c:f>
              <c:strCache>
                <c:ptCount val="3"/>
                <c:pt idx="0">
                  <c:v>Beauty</c:v>
                </c:pt>
                <c:pt idx="1">
                  <c:v>Clothing</c:v>
                </c:pt>
                <c:pt idx="2">
                  <c:v>Electronics</c:v>
                </c:pt>
              </c:strCache>
            </c:strRef>
          </c:cat>
          <c:val>
            <c:numRef>
              <c:f>Sheet1!$F$12:$F$15</c:f>
              <c:numCache>
                <c:formatCode>General</c:formatCode>
                <c:ptCount val="3"/>
                <c:pt idx="0">
                  <c:v>143515</c:v>
                </c:pt>
                <c:pt idx="1">
                  <c:v>155580</c:v>
                </c:pt>
                <c:pt idx="2">
                  <c:v>156905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39-4AA1-959E-A0CE5CDE7E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04737432"/>
        <c:axId val="304737760"/>
      </c:barChart>
      <c:catAx>
        <c:axId val="304737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737760"/>
        <c:crosses val="autoZero"/>
        <c:auto val="1"/>
        <c:lblAlgn val="ctr"/>
        <c:lblOffset val="100"/>
        <c:noMultiLvlLbl val="0"/>
      </c:catAx>
      <c:valAx>
        <c:axId val="30473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4737432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71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42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6346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95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90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30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70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9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64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644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3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3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6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62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1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379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46F32FD-B0C1-4E4B-8F77-C1407BEACFF4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1910C6B-D698-468B-B497-98A46544AF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0857" y="522515"/>
            <a:ext cx="10450286" cy="1850569"/>
          </a:xfrm>
        </p:spPr>
        <p:txBody>
          <a:bodyPr/>
          <a:lstStyle/>
          <a:p>
            <a:r>
              <a:rPr lang="en-US" dirty="0"/>
              <a:t>CODING SAMURAI INTERSHIP PROJECTS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2331" y="3304904"/>
            <a:ext cx="10215155" cy="140425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BY AKANDE USMAN BATCH A-43</a:t>
            </a:r>
          </a:p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</a:rPr>
              <a:t>PROJECT TRACK- BUSINESS ANALYTICS</a:t>
            </a:r>
          </a:p>
        </p:txBody>
      </p:sp>
    </p:spTree>
    <p:extLst>
      <p:ext uri="{BB962C8B-B14F-4D97-AF65-F5344CB8AC3E}">
        <p14:creationId xmlns:p14="http://schemas.microsoft.com/office/powerpoint/2010/main" val="3326105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</a:t>
            </a:r>
            <a:r>
              <a:rPr lang="en-US" dirty="0" smtClean="0"/>
              <a:t>2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SUPERSTORE DASHBOARD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2367092"/>
            <a:ext cx="9523450" cy="342410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OBJECTIVES          </a:t>
            </a:r>
            <a:r>
              <a:rPr lang="en-US" b="1" dirty="0" smtClean="0">
                <a:solidFill>
                  <a:srgbClr val="FFC000"/>
                </a:solidFill>
              </a:rPr>
              <a:t>  IDENTIFY </a:t>
            </a:r>
            <a:r>
              <a:rPr lang="en-US" b="1" dirty="0" smtClean="0">
                <a:solidFill>
                  <a:srgbClr val="FFC000"/>
                </a:solidFill>
              </a:rPr>
              <a:t>SALES TRENDS AND ANALYSIS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TASKS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 smtClean="0">
                <a:solidFill>
                  <a:srgbClr val="FFC000"/>
                </a:solidFill>
              </a:rPr>
              <a:t>CALCULATE MONTHLY SALES TOTALS AND DISPLAY THEM IN LINE CHART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C000"/>
                </a:solidFill>
              </a:rPr>
              <a:t>IDENTIFY THE BEST AND WORST MONTHS FOR SALES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rgbClr val="FFC000"/>
                </a:solidFill>
              </a:rPr>
              <a:t>ANALYSE </a:t>
            </a:r>
            <a:r>
              <a:rPr lang="en-US" b="1" dirty="0" smtClean="0">
                <a:solidFill>
                  <a:srgbClr val="FFC000"/>
                </a:solidFill>
              </a:rPr>
              <a:t>SALES BY CATEGORY USING BAR CHART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573383" y="2521132"/>
            <a:ext cx="535577" cy="117565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US" b="1">
              <a:ln/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4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0" y="1541417"/>
            <a:ext cx="3935689" cy="1970313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MONTH OF MAY REPRESENT THE PEAK SALES WHILE SEPTEMBER REPRSENT THE LOWEST SALES</a:t>
            </a:r>
            <a:endParaRPr lang="en-US" sz="2800" b="1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36417611"/>
              </p:ext>
            </p:extLst>
          </p:nvPr>
        </p:nvGraphicFramePr>
        <p:xfrm>
          <a:off x="4167051" y="609599"/>
          <a:ext cx="7981406" cy="58042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4154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5416" y="1927458"/>
            <a:ext cx="5934949" cy="2566165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MONTH OF SALES IS THE MONTH OF MAY (GREEN BAR) WHILE THE WORST MONTH OF SALES IS SEPTEMBER (RED BAR)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9572552"/>
              </p:ext>
            </p:extLst>
          </p:nvPr>
        </p:nvGraphicFramePr>
        <p:xfrm>
          <a:off x="7615645" y="69667"/>
          <a:ext cx="4454435" cy="5721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4883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6147" y="2496437"/>
            <a:ext cx="6140149" cy="2161217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RENEVENUE GENERATION CATEGORY IS ELECTRONICS WHILE THE WORST IS THE BEAUTY</a:t>
            </a:r>
            <a:endParaRPr lang="en-US" sz="2800" b="1" dirty="0">
              <a:solidFill>
                <a:schemeClr val="accent5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3537895"/>
              </p:ext>
            </p:extLst>
          </p:nvPr>
        </p:nvGraphicFramePr>
        <p:xfrm>
          <a:off x="6593681" y="792480"/>
          <a:ext cx="5371896" cy="55430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905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762001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 AND FINDINGS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4" y="3068352"/>
            <a:ext cx="10364452" cy="1586380"/>
          </a:xfrm>
        </p:spPr>
        <p:txBody>
          <a:bodyPr>
            <a:normAutofit fontScale="25000" lnSpcReduction="20000"/>
          </a:bodyPr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sz="1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ANALYSIS RESULTS ARE SUMMARIZED AS FOLLOWS: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1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MONTH OF MAY REPRESENT THE PEAK SALES WHILE SEPTEMBER REPRSENT THE LOWEST SALES</a:t>
            </a:r>
          </a:p>
          <a:p>
            <a:pPr marL="342900" indent="-342900" fontAlgn="auto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endParaRPr lang="en-US" sz="128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sz="12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BEST RENEVENUE GENERATION CATEGORY IS ELECTRONICS WHILE THE WORST IS THE BEAUTY</a:t>
            </a:r>
          </a:p>
          <a:p>
            <a:pPr marL="342900" indent="-342900" fontAlgn="auto"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ü"/>
              <a:defRPr/>
            </a:pP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2310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96090"/>
            <a:ext cx="10364452" cy="696687"/>
          </a:xfrm>
        </p:spPr>
        <p:txBody>
          <a:bodyPr/>
          <a:lstStyle/>
          <a:p>
            <a:r>
              <a:rPr lang="en-US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913775" y="1775129"/>
            <a:ext cx="10364452" cy="2992813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BASED ON THE ANALYSIS, I RECOMMEND THE FOLLOWING ACTIONS:</a:t>
            </a: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INVEST IN MARKETING AND PROMOTIONAL CAMPAIGNS DURING PEAK SALES SEASON TO MAXIMIZE 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REVENUE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342900" indent="-342900">
              <a:buClr>
                <a:schemeClr val="accent1">
                  <a:lumMod val="75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EFFORTS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SHOULD BE MADE IN CREATING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AWARENESS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OF LESS SELLING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TO ENABLE </a:t>
            </a:r>
            <a:r>
              <a:rPr lang="en-US">
                <a:solidFill>
                  <a:schemeClr val="accent4">
                    <a:lumMod val="75000"/>
                  </a:schemeClr>
                </a:solidFill>
              </a:rPr>
              <a:t>MORE </a:t>
            </a:r>
            <a:r>
              <a:rPr lang="en-US" smtClean="0">
                <a:solidFill>
                  <a:schemeClr val="accent4">
                    <a:lumMod val="75000"/>
                  </a:schemeClr>
                </a:solidFill>
              </a:rPr>
              <a:t>SALES EITHER BY GIVEN DISCOUNT OR BY PROMOTION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79753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84</TotalTime>
  <Words>202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Tw Cen MT</vt:lpstr>
      <vt:lpstr>Wingdings</vt:lpstr>
      <vt:lpstr>Droplet</vt:lpstr>
      <vt:lpstr>CODING SAMURAI INTERSHIP PROJECTS</vt:lpstr>
      <vt:lpstr>PROJECT 2  SUPERSTORE DASHBOARD</vt:lpstr>
      <vt:lpstr>PowerPoint Presentation</vt:lpstr>
      <vt:lpstr>PowerPoint Presentation</vt:lpstr>
      <vt:lpstr>PowerPoint Presentation</vt:lpstr>
      <vt:lpstr>RESULTS AND FINDINGS</vt:lpstr>
      <vt:lpstr>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SAMURAI INTERSHIP PROJECTS</dc:title>
  <dc:creator>USER</dc:creator>
  <cp:lastModifiedBy>USER</cp:lastModifiedBy>
  <cp:revision>13</cp:revision>
  <dcterms:created xsi:type="dcterms:W3CDTF">2025-06-28T07:44:41Z</dcterms:created>
  <dcterms:modified xsi:type="dcterms:W3CDTF">2025-06-29T15:09:19Z</dcterms:modified>
</cp:coreProperties>
</file>