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7.xml" ContentType="application/vnd.openxmlformats-officedocument.presentationml.tags+xml"/>
  <Override PartName="/ppt/notesSlides/notesSlide2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8.xml" ContentType="application/vnd.openxmlformats-officedocument.presentationml.tags+xml"/>
  <Override PartName="/ppt/notesSlides/notesSlide3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6.xml" ContentType="application/vnd.openxmlformats-officedocument.presentationml.tags+xml"/>
  <Override PartName="/ppt/notesSlides/notesSlide41.xml" ContentType="application/vnd.openxmlformats-officedocument.presentationml.notesSlide+xml"/>
  <Override PartName="/ppt/tags/tag4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80"/>
  </p:notesMasterIdLst>
  <p:handoutMasterIdLst>
    <p:handoutMasterId r:id="rId81"/>
  </p:handoutMasterIdLst>
  <p:sldIdLst>
    <p:sldId id="595" r:id="rId3"/>
    <p:sldId id="723" r:id="rId4"/>
    <p:sldId id="725" r:id="rId5"/>
    <p:sldId id="726" r:id="rId6"/>
    <p:sldId id="265" r:id="rId7"/>
    <p:sldId id="267" r:id="rId8"/>
    <p:sldId id="299" r:id="rId9"/>
    <p:sldId id="727" r:id="rId10"/>
    <p:sldId id="728" r:id="rId11"/>
    <p:sldId id="729" r:id="rId12"/>
    <p:sldId id="274" r:id="rId13"/>
    <p:sldId id="374" r:id="rId14"/>
    <p:sldId id="597" r:id="rId15"/>
    <p:sldId id="649" r:id="rId16"/>
    <p:sldId id="672" r:id="rId17"/>
    <p:sldId id="669" r:id="rId18"/>
    <p:sldId id="671" r:id="rId19"/>
    <p:sldId id="673" r:id="rId20"/>
    <p:sldId id="654" r:id="rId21"/>
    <p:sldId id="655" r:id="rId22"/>
    <p:sldId id="656" r:id="rId23"/>
    <p:sldId id="658" r:id="rId24"/>
    <p:sldId id="659" r:id="rId25"/>
    <p:sldId id="322" r:id="rId26"/>
    <p:sldId id="270" r:id="rId27"/>
    <p:sldId id="258" r:id="rId28"/>
    <p:sldId id="694" r:id="rId29"/>
    <p:sldId id="268" r:id="rId30"/>
    <p:sldId id="269" r:id="rId31"/>
    <p:sldId id="650" r:id="rId32"/>
    <p:sldId id="695" r:id="rId33"/>
    <p:sldId id="271" r:id="rId34"/>
    <p:sldId id="696" r:id="rId35"/>
    <p:sldId id="675" r:id="rId36"/>
    <p:sldId id="660" r:id="rId37"/>
    <p:sldId id="699" r:id="rId38"/>
    <p:sldId id="700" r:id="rId39"/>
    <p:sldId id="284" r:id="rId40"/>
    <p:sldId id="701" r:id="rId41"/>
    <p:sldId id="702" r:id="rId42"/>
    <p:sldId id="703" r:id="rId43"/>
    <p:sldId id="704" r:id="rId44"/>
    <p:sldId id="705" r:id="rId45"/>
    <p:sldId id="336" r:id="rId46"/>
    <p:sldId id="706" r:id="rId47"/>
    <p:sldId id="707" r:id="rId48"/>
    <p:sldId id="708" r:id="rId49"/>
    <p:sldId id="709" r:id="rId50"/>
    <p:sldId id="711" r:id="rId51"/>
    <p:sldId id="712" r:id="rId52"/>
    <p:sldId id="714" r:id="rId53"/>
    <p:sldId id="713" r:id="rId54"/>
    <p:sldId id="674" r:id="rId55"/>
    <p:sldId id="535" r:id="rId56"/>
    <p:sldId id="682" r:id="rId57"/>
    <p:sldId id="716" r:id="rId58"/>
    <p:sldId id="536" r:id="rId59"/>
    <p:sldId id="679" r:id="rId60"/>
    <p:sldId id="652" r:id="rId61"/>
    <p:sldId id="680" r:id="rId62"/>
    <p:sldId id="495" r:id="rId63"/>
    <p:sldId id="684" r:id="rId64"/>
    <p:sldId id="681" r:id="rId65"/>
    <p:sldId id="685" r:id="rId66"/>
    <p:sldId id="717" r:id="rId67"/>
    <p:sldId id="686" r:id="rId68"/>
    <p:sldId id="483" r:id="rId69"/>
    <p:sldId id="687" r:id="rId70"/>
    <p:sldId id="689" r:id="rId71"/>
    <p:sldId id="688" r:id="rId72"/>
    <p:sldId id="692" r:id="rId73"/>
    <p:sldId id="719" r:id="rId74"/>
    <p:sldId id="720" r:id="rId75"/>
    <p:sldId id="693" r:id="rId76"/>
    <p:sldId id="721" r:id="rId77"/>
    <p:sldId id="626" r:id="rId78"/>
    <p:sldId id="715" r:id="rId79"/>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3333FF"/>
    <a:srgbClr val="BCA7E5"/>
    <a:srgbClr val="FFC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0CB606-385C-A544-A626-516153BB8BCE}" v="47" dt="2024-03-13T03:41:16.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2905" autoAdjust="0"/>
  </p:normalViewPr>
  <p:slideViewPr>
    <p:cSldViewPr snapToGrid="0">
      <p:cViewPr varScale="1">
        <p:scale>
          <a:sx n="81" d="100"/>
          <a:sy n="81" d="100"/>
        </p:scale>
        <p:origin x="960" y="184"/>
      </p:cViewPr>
      <p:guideLst>
        <p:guide orient="horz" pos="2160"/>
        <p:guide pos="2880"/>
      </p:guideLst>
    </p:cSldViewPr>
  </p:slideViewPr>
  <p:outlineViewPr>
    <p:cViewPr>
      <p:scale>
        <a:sx n="75" d="100"/>
        <a:sy n="75" d="100"/>
      </p:scale>
      <p:origin x="0" y="0"/>
    </p:cViewPr>
    <p:sldLst>
      <p:sld r:id="rId1"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p:scale>
          <a:sx n="66" d="100"/>
          <a:sy n="66" d="100"/>
        </p:scale>
        <p:origin x="-1524" y="264"/>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86"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microsoft.com/office/2015/10/relationships/revisionInfo" Target="revisionInfo.xml"/><Relationship Id="rId61" Type="http://schemas.openxmlformats.org/officeDocument/2006/relationships/slide" Target="slides/slide59.xml"/><Relationship Id="rId8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Haoting Shen" userId="58499db7efc977a7" providerId="LiveId" clId="{B60CB606-385C-A544-A626-516153BB8BCE}"/>
    <pc:docChg chg="undo custSel addSld delSld modSld sldOrd">
      <pc:chgData name="Haoting Shen" userId="58499db7efc977a7" providerId="LiveId" clId="{B60CB606-385C-A544-A626-516153BB8BCE}" dt="2024-03-13T03:41:16.424" v="601"/>
      <pc:docMkLst>
        <pc:docMk/>
      </pc:docMkLst>
      <pc:sldChg chg="add">
        <pc:chgData name="Haoting Shen" userId="58499db7efc977a7" providerId="LiveId" clId="{B60CB606-385C-A544-A626-516153BB8BCE}" dt="2024-03-13T03:32:14.110" v="416"/>
        <pc:sldMkLst>
          <pc:docMk/>
          <pc:sldMk cId="0" sldId="265"/>
        </pc:sldMkLst>
      </pc:sldChg>
      <pc:sldChg chg="modSp add mod">
        <pc:chgData name="Haoting Shen" userId="58499db7efc977a7" providerId="LiveId" clId="{B60CB606-385C-A544-A626-516153BB8BCE}" dt="2024-03-13T03:37:27.891" v="596" actId="207"/>
        <pc:sldMkLst>
          <pc:docMk/>
          <pc:sldMk cId="0" sldId="267"/>
        </pc:sldMkLst>
        <pc:spChg chg="mod">
          <ac:chgData name="Haoting Shen" userId="58499db7efc977a7" providerId="LiveId" clId="{B60CB606-385C-A544-A626-516153BB8BCE}" dt="2024-03-13T03:37:27.891" v="596" actId="207"/>
          <ac:spMkLst>
            <pc:docMk/>
            <pc:sldMk cId="0" sldId="267"/>
            <ac:spMk id="21508" creationId="{00000000-0000-0000-0000-000000000000}"/>
          </ac:spMkLst>
        </pc:spChg>
      </pc:sldChg>
      <pc:sldChg chg="add">
        <pc:chgData name="Haoting Shen" userId="58499db7efc977a7" providerId="LiveId" clId="{B60CB606-385C-A544-A626-516153BB8BCE}" dt="2024-03-13T03:41:16.424" v="601"/>
        <pc:sldMkLst>
          <pc:docMk/>
          <pc:sldMk cId="0" sldId="274"/>
        </pc:sldMkLst>
      </pc:sldChg>
      <pc:sldChg chg="add">
        <pc:chgData name="Haoting Shen" userId="58499db7efc977a7" providerId="LiveId" clId="{B60CB606-385C-A544-A626-516153BB8BCE}" dt="2024-03-13T03:37:41.487" v="597"/>
        <pc:sldMkLst>
          <pc:docMk/>
          <pc:sldMk cId="0" sldId="299"/>
        </pc:sldMkLst>
      </pc:sldChg>
      <pc:sldChg chg="modSp mod">
        <pc:chgData name="Haoting Shen" userId="58499db7efc977a7" providerId="LiveId" clId="{B60CB606-385C-A544-A626-516153BB8BCE}" dt="2024-03-13T03:04:52.851" v="77" actId="20577"/>
        <pc:sldMkLst>
          <pc:docMk/>
          <pc:sldMk cId="2363052851" sldId="535"/>
        </pc:sldMkLst>
        <pc:spChg chg="mod">
          <ac:chgData name="Haoting Shen" userId="58499db7efc977a7" providerId="LiveId" clId="{B60CB606-385C-A544-A626-516153BB8BCE}" dt="2024-03-13T03:04:52.851" v="77" actId="20577"/>
          <ac:spMkLst>
            <pc:docMk/>
            <pc:sldMk cId="2363052851" sldId="535"/>
            <ac:spMk id="344066" creationId="{00000000-0000-0000-0000-000000000000}"/>
          </ac:spMkLst>
        </pc:spChg>
      </pc:sldChg>
      <pc:sldChg chg="add">
        <pc:chgData name="Haoting Shen" userId="58499db7efc977a7" providerId="LiveId" clId="{B60CB606-385C-A544-A626-516153BB8BCE}" dt="2024-03-13T03:28:34.917" v="387"/>
        <pc:sldMkLst>
          <pc:docMk/>
          <pc:sldMk cId="0" sldId="595"/>
        </pc:sldMkLst>
      </pc:sldChg>
      <pc:sldChg chg="addSp delSp modSp mod">
        <pc:chgData name="Haoting Shen" userId="58499db7efc977a7" providerId="LiveId" clId="{B60CB606-385C-A544-A626-516153BB8BCE}" dt="2024-03-13T02:55:05.796" v="4" actId="21"/>
        <pc:sldMkLst>
          <pc:docMk/>
          <pc:sldMk cId="1673762023" sldId="682"/>
        </pc:sldMkLst>
        <pc:picChg chg="add del mod">
          <ac:chgData name="Haoting Shen" userId="58499db7efc977a7" providerId="LiveId" clId="{B60CB606-385C-A544-A626-516153BB8BCE}" dt="2024-03-13T02:55:05.796" v="4" actId="21"/>
          <ac:picMkLst>
            <pc:docMk/>
            <pc:sldMk cId="1673762023" sldId="682"/>
            <ac:picMk id="2" creationId="{14AA4119-D4EA-DA89-B4D2-1DD1FDAD5D1D}"/>
          </ac:picMkLst>
        </pc:picChg>
        <pc:picChg chg="add del mod">
          <ac:chgData name="Haoting Shen" userId="58499db7efc977a7" providerId="LiveId" clId="{B60CB606-385C-A544-A626-516153BB8BCE}" dt="2024-03-13T02:54:45.137" v="2" actId="478"/>
          <ac:picMkLst>
            <pc:docMk/>
            <pc:sldMk cId="1673762023" sldId="682"/>
            <ac:picMk id="3" creationId="{6C32F118-CD33-841E-71FC-8E3F87CDB9D8}"/>
          </ac:picMkLst>
        </pc:picChg>
        <pc:picChg chg="add del mod">
          <ac:chgData name="Haoting Shen" userId="58499db7efc977a7" providerId="LiveId" clId="{B60CB606-385C-A544-A626-516153BB8BCE}" dt="2024-03-13T02:54:43.735" v="1" actId="478"/>
          <ac:picMkLst>
            <pc:docMk/>
            <pc:sldMk cId="1673762023" sldId="682"/>
            <ac:picMk id="4" creationId="{621F2659-72A1-3289-D85E-2B4EDA97E01A}"/>
          </ac:picMkLst>
        </pc:picChg>
      </pc:sldChg>
      <pc:sldChg chg="addSp modSp mod modAnim">
        <pc:chgData name="Haoting Shen" userId="58499db7efc977a7" providerId="LiveId" clId="{B60CB606-385C-A544-A626-516153BB8BCE}" dt="2024-03-13T03:13:36.793" v="89"/>
        <pc:sldMkLst>
          <pc:docMk/>
          <pc:sldMk cId="72919307" sldId="693"/>
        </pc:sldMkLst>
        <pc:spChg chg="mod">
          <ac:chgData name="Haoting Shen" userId="58499db7efc977a7" providerId="LiveId" clId="{B60CB606-385C-A544-A626-516153BB8BCE}" dt="2024-03-13T03:13:10.930" v="87" actId="20577"/>
          <ac:spMkLst>
            <pc:docMk/>
            <pc:sldMk cId="72919307" sldId="693"/>
            <ac:spMk id="344066" creationId="{00000000-0000-0000-0000-000000000000}"/>
          </ac:spMkLst>
        </pc:spChg>
        <pc:picChg chg="add mod">
          <ac:chgData name="Haoting Shen" userId="58499db7efc977a7" providerId="LiveId" clId="{B60CB606-385C-A544-A626-516153BB8BCE}" dt="2024-03-13T03:13:04.708" v="85" actId="1076"/>
          <ac:picMkLst>
            <pc:docMk/>
            <pc:sldMk cId="72919307" sldId="693"/>
            <ac:picMk id="2" creationId="{7D79B619-B9F8-E081-5A5A-203A96990002}"/>
          </ac:picMkLst>
        </pc:picChg>
      </pc:sldChg>
      <pc:sldChg chg="addSp delSp modSp mod">
        <pc:chgData name="Haoting Shen" userId="58499db7efc977a7" providerId="LiveId" clId="{B60CB606-385C-A544-A626-516153BB8BCE}" dt="2024-03-13T02:56:21.429" v="9" actId="21"/>
        <pc:sldMkLst>
          <pc:docMk/>
          <pc:sldMk cId="3976102564" sldId="705"/>
        </pc:sldMkLst>
        <pc:picChg chg="add del mod">
          <ac:chgData name="Haoting Shen" userId="58499db7efc977a7" providerId="LiveId" clId="{B60CB606-385C-A544-A626-516153BB8BCE}" dt="2024-03-13T02:56:21.429" v="9" actId="21"/>
          <ac:picMkLst>
            <pc:docMk/>
            <pc:sldMk cId="3976102564" sldId="705"/>
            <ac:picMk id="3" creationId="{EFB37A71-390D-4366-5FF9-3664750F3B64}"/>
          </ac:picMkLst>
        </pc:picChg>
        <pc:picChg chg="add del mod">
          <ac:chgData name="Haoting Shen" userId="58499db7efc977a7" providerId="LiveId" clId="{B60CB606-385C-A544-A626-516153BB8BCE}" dt="2024-03-13T02:56:21.429" v="9" actId="21"/>
          <ac:picMkLst>
            <pc:docMk/>
            <pc:sldMk cId="3976102564" sldId="705"/>
            <ac:picMk id="4" creationId="{B6202E27-EA88-0B14-2B9F-B6B2317D584F}"/>
          </ac:picMkLst>
        </pc:picChg>
      </pc:sldChg>
      <pc:sldChg chg="addSp delSp modSp mod">
        <pc:chgData name="Haoting Shen" userId="58499db7efc977a7" providerId="LiveId" clId="{B60CB606-385C-A544-A626-516153BB8BCE}" dt="2024-03-13T02:57:19.911" v="26" actId="21"/>
        <pc:sldMkLst>
          <pc:docMk/>
          <pc:sldMk cId="3737819719" sldId="706"/>
        </pc:sldMkLst>
        <pc:graphicFrameChg chg="mod">
          <ac:chgData name="Haoting Shen" userId="58499db7efc977a7" providerId="LiveId" clId="{B60CB606-385C-A544-A626-516153BB8BCE}" dt="2024-03-13T02:57:16.708" v="25" actId="1076"/>
          <ac:graphicFrameMkLst>
            <pc:docMk/>
            <pc:sldMk cId="3737819719" sldId="706"/>
            <ac:graphicFrameMk id="8" creationId="{7D4FAF56-1366-4BA8-8E35-D0F71627C622}"/>
          </ac:graphicFrameMkLst>
        </pc:graphicFrameChg>
        <pc:graphicFrameChg chg="mod">
          <ac:chgData name="Haoting Shen" userId="58499db7efc977a7" providerId="LiveId" clId="{B60CB606-385C-A544-A626-516153BB8BCE}" dt="2024-03-13T02:57:16.708" v="25" actId="1076"/>
          <ac:graphicFrameMkLst>
            <pc:docMk/>
            <pc:sldMk cId="3737819719" sldId="706"/>
            <ac:graphicFrameMk id="9" creationId="{C22FE0A8-25B9-4865-B5E0-B1C2615E915F}"/>
          </ac:graphicFrameMkLst>
        </pc:graphicFrameChg>
        <pc:graphicFrameChg chg="mod">
          <ac:chgData name="Haoting Shen" userId="58499db7efc977a7" providerId="LiveId" clId="{B60CB606-385C-A544-A626-516153BB8BCE}" dt="2024-03-13T02:57:16.708" v="25" actId="1076"/>
          <ac:graphicFrameMkLst>
            <pc:docMk/>
            <pc:sldMk cId="3737819719" sldId="706"/>
            <ac:graphicFrameMk id="11" creationId="{8EF0C3A4-92BC-4456-87CF-936C4467B521}"/>
          </ac:graphicFrameMkLst>
        </pc:graphicFrameChg>
        <pc:picChg chg="add del mod">
          <ac:chgData name="Haoting Shen" userId="58499db7efc977a7" providerId="LiveId" clId="{B60CB606-385C-A544-A626-516153BB8BCE}" dt="2024-03-13T02:57:19.911" v="26" actId="21"/>
          <ac:picMkLst>
            <pc:docMk/>
            <pc:sldMk cId="3737819719" sldId="706"/>
            <ac:picMk id="3" creationId="{3ABDB882-B47B-2095-82F3-3837DE179AEC}"/>
          </ac:picMkLst>
        </pc:picChg>
        <pc:picChg chg="add del mod">
          <ac:chgData name="Haoting Shen" userId="58499db7efc977a7" providerId="LiveId" clId="{B60CB606-385C-A544-A626-516153BB8BCE}" dt="2024-03-13T02:57:19.911" v="26" actId="21"/>
          <ac:picMkLst>
            <pc:docMk/>
            <pc:sldMk cId="3737819719" sldId="706"/>
            <ac:picMk id="4" creationId="{C78BA730-87CF-7EC7-EC13-FF8E32D0A6DE}"/>
          </ac:picMkLst>
        </pc:picChg>
      </pc:sldChg>
      <pc:sldChg chg="addSp modSp mod">
        <pc:chgData name="Haoting Shen" userId="58499db7efc977a7" providerId="LiveId" clId="{B60CB606-385C-A544-A626-516153BB8BCE}" dt="2024-03-13T02:57:37.396" v="31" actId="1076"/>
        <pc:sldMkLst>
          <pc:docMk/>
          <pc:sldMk cId="2226667401" sldId="707"/>
        </pc:sldMkLst>
        <pc:graphicFrameChg chg="mod">
          <ac:chgData name="Haoting Shen" userId="58499db7efc977a7" providerId="LiveId" clId="{B60CB606-385C-A544-A626-516153BB8BCE}" dt="2024-03-13T02:57:25.799" v="28" actId="1076"/>
          <ac:graphicFrameMkLst>
            <pc:docMk/>
            <pc:sldMk cId="2226667401" sldId="707"/>
            <ac:graphicFrameMk id="8" creationId="{7D4FAF56-1366-4BA8-8E35-D0F71627C622}"/>
          </ac:graphicFrameMkLst>
        </pc:graphicFrameChg>
        <pc:graphicFrameChg chg="mod">
          <ac:chgData name="Haoting Shen" userId="58499db7efc977a7" providerId="LiveId" clId="{B60CB606-385C-A544-A626-516153BB8BCE}" dt="2024-03-13T02:57:25.799" v="28" actId="1076"/>
          <ac:graphicFrameMkLst>
            <pc:docMk/>
            <pc:sldMk cId="2226667401" sldId="707"/>
            <ac:graphicFrameMk id="9" creationId="{C22FE0A8-25B9-4865-B5E0-B1C2615E915F}"/>
          </ac:graphicFrameMkLst>
        </pc:graphicFrameChg>
        <pc:graphicFrameChg chg="mod">
          <ac:chgData name="Haoting Shen" userId="58499db7efc977a7" providerId="LiveId" clId="{B60CB606-385C-A544-A626-516153BB8BCE}" dt="2024-03-13T02:57:25.799" v="28" actId="1076"/>
          <ac:graphicFrameMkLst>
            <pc:docMk/>
            <pc:sldMk cId="2226667401" sldId="707"/>
            <ac:graphicFrameMk id="11" creationId="{8EF0C3A4-92BC-4456-87CF-936C4467B521}"/>
          </ac:graphicFrameMkLst>
        </pc:graphicFrameChg>
        <pc:picChg chg="add mod">
          <ac:chgData name="Haoting Shen" userId="58499db7efc977a7" providerId="LiveId" clId="{B60CB606-385C-A544-A626-516153BB8BCE}" dt="2024-03-13T02:57:31.256" v="30" actId="1076"/>
          <ac:picMkLst>
            <pc:docMk/>
            <pc:sldMk cId="2226667401" sldId="707"/>
            <ac:picMk id="3" creationId="{12943381-D3E3-C46E-7C7B-13CD73D99535}"/>
          </ac:picMkLst>
        </pc:picChg>
        <pc:picChg chg="add mod">
          <ac:chgData name="Haoting Shen" userId="58499db7efc977a7" providerId="LiveId" clId="{B60CB606-385C-A544-A626-516153BB8BCE}" dt="2024-03-13T02:57:37.396" v="31" actId="1076"/>
          <ac:picMkLst>
            <pc:docMk/>
            <pc:sldMk cId="2226667401" sldId="707"/>
            <ac:picMk id="4" creationId="{D0B58468-675C-A258-B69E-84824B9A88D4}"/>
          </ac:picMkLst>
        </pc:picChg>
      </pc:sldChg>
      <pc:sldChg chg="addSp modSp new mod">
        <pc:chgData name="Haoting Shen" userId="58499db7efc977a7" providerId="LiveId" clId="{B60CB606-385C-A544-A626-516153BB8BCE}" dt="2024-03-13T02:55:12.524" v="6" actId="1076"/>
        <pc:sldMkLst>
          <pc:docMk/>
          <pc:sldMk cId="390624953" sldId="716"/>
        </pc:sldMkLst>
        <pc:picChg chg="add mod">
          <ac:chgData name="Haoting Shen" userId="58499db7efc977a7" providerId="LiveId" clId="{B60CB606-385C-A544-A626-516153BB8BCE}" dt="2024-03-13T02:55:12.524" v="6" actId="1076"/>
          <ac:picMkLst>
            <pc:docMk/>
            <pc:sldMk cId="390624953" sldId="716"/>
            <ac:picMk id="5" creationId="{6D5E19FE-E54E-EE92-9BA5-643E4DD0BFF0}"/>
          </ac:picMkLst>
        </pc:picChg>
      </pc:sldChg>
      <pc:sldChg chg="addSp delSp modSp new mod modAnim">
        <pc:chgData name="Haoting Shen" userId="58499db7efc977a7" providerId="LiveId" clId="{B60CB606-385C-A544-A626-516153BB8BCE}" dt="2024-03-13T03:03:48.237" v="63" actId="1076"/>
        <pc:sldMkLst>
          <pc:docMk/>
          <pc:sldMk cId="4058549467" sldId="717"/>
        </pc:sldMkLst>
        <pc:spChg chg="del">
          <ac:chgData name="Haoting Shen" userId="58499db7efc977a7" providerId="LiveId" clId="{B60CB606-385C-A544-A626-516153BB8BCE}" dt="2024-03-13T03:03:38.993" v="54" actId="478"/>
          <ac:spMkLst>
            <pc:docMk/>
            <pc:sldMk cId="4058549467" sldId="717"/>
            <ac:spMk id="2" creationId="{F1358248-4234-7F27-38B2-714FE0B65680}"/>
          </ac:spMkLst>
        </pc:spChg>
        <pc:spChg chg="add mod">
          <ac:chgData name="Haoting Shen" userId="58499db7efc977a7" providerId="LiveId" clId="{B60CB606-385C-A544-A626-516153BB8BCE}" dt="2024-03-13T03:03:24.416" v="52" actId="1076"/>
          <ac:spMkLst>
            <pc:docMk/>
            <pc:sldMk cId="4058549467" sldId="717"/>
            <ac:spMk id="7" creationId="{7881164E-573B-083E-29D7-B207091972B0}"/>
          </ac:spMkLst>
        </pc:spChg>
        <pc:spChg chg="add mod">
          <ac:chgData name="Haoting Shen" userId="58499db7efc977a7" providerId="LiveId" clId="{B60CB606-385C-A544-A626-516153BB8BCE}" dt="2024-03-13T03:03:48.237" v="63" actId="1076"/>
          <ac:spMkLst>
            <pc:docMk/>
            <pc:sldMk cId="4058549467" sldId="717"/>
            <ac:spMk id="8" creationId="{1AD84FE3-602B-9E3C-1A5D-4B616CA4F12B}"/>
          </ac:spMkLst>
        </pc:spChg>
        <pc:picChg chg="add mod">
          <ac:chgData name="Haoting Shen" userId="58499db7efc977a7" providerId="LiveId" clId="{B60CB606-385C-A544-A626-516153BB8BCE}" dt="2024-03-13T03:02:48.903" v="38" actId="1076"/>
          <ac:picMkLst>
            <pc:docMk/>
            <pc:sldMk cId="4058549467" sldId="717"/>
            <ac:picMk id="5" creationId="{5BF42CC1-2DC4-4755-4F42-CC8DE0FBF105}"/>
          </ac:picMkLst>
        </pc:picChg>
        <pc:picChg chg="add mod">
          <ac:chgData name="Haoting Shen" userId="58499db7efc977a7" providerId="LiveId" clId="{B60CB606-385C-A544-A626-516153BB8BCE}" dt="2024-03-13T03:02:48.903" v="38" actId="1076"/>
          <ac:picMkLst>
            <pc:docMk/>
            <pc:sldMk cId="4058549467" sldId="717"/>
            <ac:picMk id="6" creationId="{5290E876-94AD-B038-1AAA-8F7BB91F8534}"/>
          </ac:picMkLst>
        </pc:picChg>
        <pc:picChg chg="add mod">
          <ac:chgData name="Haoting Shen" userId="58499db7efc977a7" providerId="LiveId" clId="{B60CB606-385C-A544-A626-516153BB8BCE}" dt="2024-03-13T03:02:57.882" v="42" actId="1076"/>
          <ac:picMkLst>
            <pc:docMk/>
            <pc:sldMk cId="4058549467" sldId="717"/>
            <ac:picMk id="1026" creationId="{8BC00ACA-4616-0D24-A53E-F38E05B18B4F}"/>
          </ac:picMkLst>
        </pc:picChg>
      </pc:sldChg>
      <pc:sldChg chg="new del">
        <pc:chgData name="Haoting Shen" userId="58499db7efc977a7" providerId="LiveId" clId="{B60CB606-385C-A544-A626-516153BB8BCE}" dt="2024-03-13T03:12:52.736" v="81" actId="2696"/>
        <pc:sldMkLst>
          <pc:docMk/>
          <pc:sldMk cId="4176355936" sldId="718"/>
        </pc:sldMkLst>
      </pc:sldChg>
      <pc:sldChg chg="addSp delSp modSp add mod ord modAnim">
        <pc:chgData name="Haoting Shen" userId="58499db7efc977a7" providerId="LiveId" clId="{B60CB606-385C-A544-A626-516153BB8BCE}" dt="2024-03-13T03:18:30.729" v="112" actId="1076"/>
        <pc:sldMkLst>
          <pc:docMk/>
          <pc:sldMk cId="3672445283" sldId="719"/>
        </pc:sldMkLst>
        <pc:spChg chg="mod">
          <ac:chgData name="Haoting Shen" userId="58499db7efc977a7" providerId="LiveId" clId="{B60CB606-385C-A544-A626-516153BB8BCE}" dt="2024-03-13T03:15:52.851" v="110"/>
          <ac:spMkLst>
            <pc:docMk/>
            <pc:sldMk cId="3672445283" sldId="719"/>
            <ac:spMk id="344066" creationId="{00000000-0000-0000-0000-000000000000}"/>
          </ac:spMkLst>
        </pc:spChg>
        <pc:picChg chg="del">
          <ac:chgData name="Haoting Shen" userId="58499db7efc977a7" providerId="LiveId" clId="{B60CB606-385C-A544-A626-516153BB8BCE}" dt="2024-03-13T03:12:54.750" v="82" actId="478"/>
          <ac:picMkLst>
            <pc:docMk/>
            <pc:sldMk cId="3672445283" sldId="719"/>
            <ac:picMk id="2" creationId="{7D79B619-B9F8-E081-5A5A-203A96990002}"/>
          </ac:picMkLst>
        </pc:picChg>
        <pc:picChg chg="add mod">
          <ac:chgData name="Haoting Shen" userId="58499db7efc977a7" providerId="LiveId" clId="{B60CB606-385C-A544-A626-516153BB8BCE}" dt="2024-03-13T03:18:30.729" v="112" actId="1076"/>
          <ac:picMkLst>
            <pc:docMk/>
            <pc:sldMk cId="3672445283" sldId="719"/>
            <ac:picMk id="3" creationId="{456F565B-CEF5-AD67-A0AE-A3A14B15BC4D}"/>
          </ac:picMkLst>
        </pc:picChg>
        <pc:picChg chg="add del mod">
          <ac:chgData name="Haoting Shen" userId="58499db7efc977a7" providerId="LiveId" clId="{B60CB606-385C-A544-A626-516153BB8BCE}" dt="2024-03-13T03:14:27.313" v="98" actId="478"/>
          <ac:picMkLst>
            <pc:docMk/>
            <pc:sldMk cId="3672445283" sldId="719"/>
            <ac:picMk id="2050" creationId="{CB4BA28F-458F-9CCE-940F-81D72105B61B}"/>
          </ac:picMkLst>
        </pc:picChg>
      </pc:sldChg>
      <pc:sldChg chg="add ord">
        <pc:chgData name="Haoting Shen" userId="58499db7efc977a7" providerId="LiveId" clId="{B60CB606-385C-A544-A626-516153BB8BCE}" dt="2024-03-13T03:15:42.690" v="108" actId="20578"/>
        <pc:sldMkLst>
          <pc:docMk/>
          <pc:sldMk cId="3845649407" sldId="720"/>
        </pc:sldMkLst>
      </pc:sldChg>
      <pc:sldChg chg="modSp new mod ord">
        <pc:chgData name="Haoting Shen" userId="58499db7efc977a7" providerId="LiveId" clId="{B60CB606-385C-A544-A626-516153BB8BCE}" dt="2024-03-13T03:22:47.425" v="384" actId="20578"/>
        <pc:sldMkLst>
          <pc:docMk/>
          <pc:sldMk cId="1267982146" sldId="721"/>
        </pc:sldMkLst>
        <pc:spChg chg="mod">
          <ac:chgData name="Haoting Shen" userId="58499db7efc977a7" providerId="LiveId" clId="{B60CB606-385C-A544-A626-516153BB8BCE}" dt="2024-03-13T03:18:45.929" v="131" actId="20577"/>
          <ac:spMkLst>
            <pc:docMk/>
            <pc:sldMk cId="1267982146" sldId="721"/>
            <ac:spMk id="2" creationId="{20BE4F92-CF5E-3737-56FB-0ED9676B5B8E}"/>
          </ac:spMkLst>
        </pc:spChg>
        <pc:spChg chg="mod">
          <ac:chgData name="Haoting Shen" userId="58499db7efc977a7" providerId="LiveId" clId="{B60CB606-385C-A544-A626-516153BB8BCE}" dt="2024-03-13T03:22:28.319" v="383" actId="20577"/>
          <ac:spMkLst>
            <pc:docMk/>
            <pc:sldMk cId="1267982146" sldId="721"/>
            <ac:spMk id="3" creationId="{AF2DEAB2-AFF7-ECE4-8E70-B4D6826B4E98}"/>
          </ac:spMkLst>
        </pc:spChg>
      </pc:sldChg>
      <pc:sldChg chg="new del ord">
        <pc:chgData name="Haoting Shen" userId="58499db7efc977a7" providerId="LiveId" clId="{B60CB606-385C-A544-A626-516153BB8BCE}" dt="2024-03-13T03:28:37.279" v="388" actId="2696"/>
        <pc:sldMkLst>
          <pc:docMk/>
          <pc:sldMk cId="1474154709" sldId="722"/>
        </pc:sldMkLst>
      </pc:sldChg>
      <pc:sldChg chg="add">
        <pc:chgData name="Haoting Shen" userId="58499db7efc977a7" providerId="LiveId" clId="{B60CB606-385C-A544-A626-516153BB8BCE}" dt="2024-03-13T03:28:34.917" v="387"/>
        <pc:sldMkLst>
          <pc:docMk/>
          <pc:sldMk cId="0" sldId="723"/>
        </pc:sldMkLst>
      </pc:sldChg>
      <pc:sldChg chg="add">
        <pc:chgData name="Haoting Shen" userId="58499db7efc977a7" providerId="LiveId" clId="{B60CB606-385C-A544-A626-516153BB8BCE}" dt="2024-03-13T03:28:34.917" v="387"/>
        <pc:sldMkLst>
          <pc:docMk/>
          <pc:sldMk cId="2598503362" sldId="725"/>
        </pc:sldMkLst>
      </pc:sldChg>
      <pc:sldChg chg="addSp modSp new mod">
        <pc:chgData name="Haoting Shen" userId="58499db7efc977a7" providerId="LiveId" clId="{B60CB606-385C-A544-A626-516153BB8BCE}" dt="2024-03-13T03:31:42.972" v="415" actId="1037"/>
        <pc:sldMkLst>
          <pc:docMk/>
          <pc:sldMk cId="3552522571" sldId="726"/>
        </pc:sldMkLst>
        <pc:spChg chg="add mod">
          <ac:chgData name="Haoting Shen" userId="58499db7efc977a7" providerId="LiveId" clId="{B60CB606-385C-A544-A626-516153BB8BCE}" dt="2024-03-13T03:31:22.111" v="403" actId="207"/>
          <ac:spMkLst>
            <pc:docMk/>
            <pc:sldMk cId="3552522571" sldId="726"/>
            <ac:spMk id="7" creationId="{D436A491-90D1-8EA1-4E3A-E1A49D63D0B5}"/>
          </ac:spMkLst>
        </pc:spChg>
        <pc:spChg chg="add mod">
          <ac:chgData name="Haoting Shen" userId="58499db7efc977a7" providerId="LiveId" clId="{B60CB606-385C-A544-A626-516153BB8BCE}" dt="2024-03-13T03:31:42.972" v="415" actId="1037"/>
          <ac:spMkLst>
            <pc:docMk/>
            <pc:sldMk cId="3552522571" sldId="726"/>
            <ac:spMk id="8" creationId="{20B6B55A-C6BA-5DB4-3729-4C2916247A8A}"/>
          </ac:spMkLst>
        </pc:spChg>
        <pc:picChg chg="add mod">
          <ac:chgData name="Haoting Shen" userId="58499db7efc977a7" providerId="LiveId" clId="{B60CB606-385C-A544-A626-516153BB8BCE}" dt="2024-03-13T03:30:47.452" v="397" actId="1076"/>
          <ac:picMkLst>
            <pc:docMk/>
            <pc:sldMk cId="3552522571" sldId="726"/>
            <ac:picMk id="5" creationId="{C9812112-96A9-06EA-1D61-7DD8FF9D01B4}"/>
          </ac:picMkLst>
        </pc:picChg>
      </pc:sldChg>
      <pc:sldChg chg="add">
        <pc:chgData name="Haoting Shen" userId="58499db7efc977a7" providerId="LiveId" clId="{B60CB606-385C-A544-A626-516153BB8BCE}" dt="2024-03-13T03:40:04.740" v="598"/>
        <pc:sldMkLst>
          <pc:docMk/>
          <pc:sldMk cId="0" sldId="727"/>
        </pc:sldMkLst>
      </pc:sldChg>
      <pc:sldChg chg="add">
        <pc:chgData name="Haoting Shen" userId="58499db7efc977a7" providerId="LiveId" clId="{B60CB606-385C-A544-A626-516153BB8BCE}" dt="2024-03-13T03:41:00.195" v="599"/>
        <pc:sldMkLst>
          <pc:docMk/>
          <pc:sldMk cId="0" sldId="728"/>
        </pc:sldMkLst>
      </pc:sldChg>
      <pc:sldChg chg="add">
        <pc:chgData name="Haoting Shen" userId="58499db7efc977a7" providerId="LiveId" clId="{B60CB606-385C-A544-A626-516153BB8BCE}" dt="2024-03-13T03:41:05.772" v="600"/>
        <pc:sldMkLst>
          <pc:docMk/>
          <pc:sldMk cId="0" sldId="729"/>
        </pc:sldMkLst>
      </pc:sldChg>
    </pc:docChg>
  </pc:docChgLst>
  <pc:docChgLst>
    <pc:chgData name="Lei Wu" userId="f083b2a8aea23a2f" providerId="LiveId" clId="{EAAA5E09-6274-4A94-9017-09B246692C5E}"/>
    <pc:docChg chg="undo custSel modSld">
      <pc:chgData name="Lei Wu" userId="f083b2a8aea23a2f" providerId="LiveId" clId="{EAAA5E09-6274-4A94-9017-09B246692C5E}" dt="2022-03-15T21:42:12.486" v="1076" actId="20577"/>
      <pc:docMkLst>
        <pc:docMk/>
      </pc:docMkLst>
      <pc:sldChg chg="modNotesTx">
        <pc:chgData name="Lei Wu" userId="f083b2a8aea23a2f" providerId="LiveId" clId="{EAAA5E09-6274-4A94-9017-09B246692C5E}" dt="2022-03-10T21:28:59.084" v="496"/>
        <pc:sldMkLst>
          <pc:docMk/>
          <pc:sldMk cId="4279174941" sldId="483"/>
        </pc:sldMkLst>
      </pc:sldChg>
      <pc:sldChg chg="modNotesTx">
        <pc:chgData name="Lei Wu" userId="f083b2a8aea23a2f" providerId="LiveId" clId="{EAAA5E09-6274-4A94-9017-09B246692C5E}" dt="2022-03-10T17:09:31.620" v="487" actId="20577"/>
        <pc:sldMkLst>
          <pc:docMk/>
          <pc:sldMk cId="0" sldId="495"/>
        </pc:sldMkLst>
      </pc:sldChg>
      <pc:sldChg chg="modSp mod">
        <pc:chgData name="Lei Wu" userId="f083b2a8aea23a2f" providerId="LiveId" clId="{EAAA5E09-6274-4A94-9017-09B246692C5E}" dt="2022-03-10T23:42:30.103" v="821" actId="20577"/>
        <pc:sldMkLst>
          <pc:docMk/>
          <pc:sldMk cId="2363052851" sldId="535"/>
        </pc:sldMkLst>
        <pc:spChg chg="mod">
          <ac:chgData name="Lei Wu" userId="f083b2a8aea23a2f" providerId="LiveId" clId="{EAAA5E09-6274-4A94-9017-09B246692C5E}" dt="2022-03-10T23:42:30.103" v="821" actId="20577"/>
          <ac:spMkLst>
            <pc:docMk/>
            <pc:sldMk cId="2363052851" sldId="535"/>
            <ac:spMk id="344066" creationId="{00000000-0000-0000-0000-000000000000}"/>
          </ac:spMkLst>
        </pc:spChg>
      </pc:sldChg>
      <pc:sldChg chg="modNotesTx">
        <pc:chgData name="Lei Wu" userId="f083b2a8aea23a2f" providerId="LiveId" clId="{EAAA5E09-6274-4A94-9017-09B246692C5E}" dt="2022-03-10T21:33:13.712" v="581" actId="20577"/>
        <pc:sldMkLst>
          <pc:docMk/>
          <pc:sldMk cId="638522553" sldId="680"/>
        </pc:sldMkLst>
      </pc:sldChg>
      <pc:sldChg chg="modNotesTx">
        <pc:chgData name="Lei Wu" userId="f083b2a8aea23a2f" providerId="LiveId" clId="{EAAA5E09-6274-4A94-9017-09B246692C5E}" dt="2022-03-10T16:28:33.859" v="263" actId="20577"/>
        <pc:sldMkLst>
          <pc:docMk/>
          <pc:sldMk cId="680477792" sldId="681"/>
        </pc:sldMkLst>
      </pc:sldChg>
      <pc:sldChg chg="modSp mod">
        <pc:chgData name="Lei Wu" userId="f083b2a8aea23a2f" providerId="LiveId" clId="{EAAA5E09-6274-4A94-9017-09B246692C5E}" dt="2022-03-10T16:02:21.686" v="0" actId="20577"/>
        <pc:sldMkLst>
          <pc:docMk/>
          <pc:sldMk cId="1673762023" sldId="682"/>
        </pc:sldMkLst>
        <pc:spChg chg="mod">
          <ac:chgData name="Lei Wu" userId="f083b2a8aea23a2f" providerId="LiveId" clId="{EAAA5E09-6274-4A94-9017-09B246692C5E}" dt="2022-03-10T16:02:21.686" v="0" actId="20577"/>
          <ac:spMkLst>
            <pc:docMk/>
            <pc:sldMk cId="1673762023" sldId="682"/>
            <ac:spMk id="344066" creationId="{00000000-0000-0000-0000-000000000000}"/>
          </ac:spMkLst>
        </pc:spChg>
      </pc:sldChg>
      <pc:sldChg chg="modNotesTx">
        <pc:chgData name="Lei Wu" userId="f083b2a8aea23a2f" providerId="LiveId" clId="{EAAA5E09-6274-4A94-9017-09B246692C5E}" dt="2022-03-10T21:31:10.016" v="504" actId="20577"/>
        <pc:sldMkLst>
          <pc:docMk/>
          <pc:sldMk cId="1941087441" sldId="686"/>
        </pc:sldMkLst>
      </pc:sldChg>
      <pc:sldChg chg="modNotesTx">
        <pc:chgData name="Lei Wu" userId="f083b2a8aea23a2f" providerId="LiveId" clId="{EAAA5E09-6274-4A94-9017-09B246692C5E}" dt="2022-03-15T17:06:32.785" v="1015" actId="113"/>
        <pc:sldMkLst>
          <pc:docMk/>
          <pc:sldMk cId="45873254" sldId="687"/>
        </pc:sldMkLst>
      </pc:sldChg>
      <pc:sldChg chg="modNotesTx">
        <pc:chgData name="Lei Wu" userId="f083b2a8aea23a2f" providerId="LiveId" clId="{EAAA5E09-6274-4A94-9017-09B246692C5E}" dt="2022-03-15T17:06:16.377" v="1013" actId="113"/>
        <pc:sldMkLst>
          <pc:docMk/>
          <pc:sldMk cId="62525218" sldId="688"/>
        </pc:sldMkLst>
      </pc:sldChg>
      <pc:sldChg chg="modNotesTx">
        <pc:chgData name="Lei Wu" userId="f083b2a8aea23a2f" providerId="LiveId" clId="{EAAA5E09-6274-4A94-9017-09B246692C5E}" dt="2022-03-15T17:14:27.821" v="1026" actId="20577"/>
        <pc:sldMkLst>
          <pc:docMk/>
          <pc:sldMk cId="2120288034" sldId="689"/>
        </pc:sldMkLst>
      </pc:sldChg>
      <pc:sldChg chg="modNotesTx">
        <pc:chgData name="Lei Wu" userId="f083b2a8aea23a2f" providerId="LiveId" clId="{EAAA5E09-6274-4A94-9017-09B246692C5E}" dt="2022-03-15T17:00:24.543" v="1012" actId="20577"/>
        <pc:sldMkLst>
          <pc:docMk/>
          <pc:sldMk cId="237044033" sldId="692"/>
        </pc:sldMkLst>
      </pc:sldChg>
      <pc:sldChg chg="modSp mod modNotesTx">
        <pc:chgData name="Lei Wu" userId="f083b2a8aea23a2f" providerId="LiveId" clId="{EAAA5E09-6274-4A94-9017-09B246692C5E}" dt="2022-03-10T23:46:26.275" v="832" actId="20577"/>
        <pc:sldMkLst>
          <pc:docMk/>
          <pc:sldMk cId="893938459" sldId="693"/>
        </pc:sldMkLst>
        <pc:spChg chg="mod">
          <ac:chgData name="Lei Wu" userId="f083b2a8aea23a2f" providerId="LiveId" clId="{EAAA5E09-6274-4A94-9017-09B246692C5E}" dt="2022-03-10T23:46:26.275" v="832" actId="20577"/>
          <ac:spMkLst>
            <pc:docMk/>
            <pc:sldMk cId="893938459" sldId="693"/>
            <ac:spMk id="344066" creationId="{00000000-0000-0000-0000-000000000000}"/>
          </ac:spMkLst>
        </pc:spChg>
        <pc:spChg chg="mod">
          <ac:chgData name="Lei Wu" userId="f083b2a8aea23a2f" providerId="LiveId" clId="{EAAA5E09-6274-4A94-9017-09B246692C5E}" dt="2022-03-10T23:41:47.284" v="788" actId="20577"/>
          <ac:spMkLst>
            <pc:docMk/>
            <pc:sldMk cId="893938459" sldId="693"/>
            <ac:spMk id="344067" creationId="{00000000-0000-0000-0000-000000000000}"/>
          </ac:spMkLst>
        </pc:spChg>
      </pc:sldChg>
      <pc:sldChg chg="modSp mod">
        <pc:chgData name="Lei Wu" userId="f083b2a8aea23a2f" providerId="LiveId" clId="{EAAA5E09-6274-4A94-9017-09B246692C5E}" dt="2022-03-10T23:42:13.068" v="810" actId="20577"/>
        <pc:sldMkLst>
          <pc:docMk/>
          <pc:sldMk cId="1559762065" sldId="697"/>
        </pc:sldMkLst>
        <pc:spChg chg="mod">
          <ac:chgData name="Lei Wu" userId="f083b2a8aea23a2f" providerId="LiveId" clId="{EAAA5E09-6274-4A94-9017-09B246692C5E}" dt="2022-03-10T23:42:13.068" v="810" actId="20577"/>
          <ac:spMkLst>
            <pc:docMk/>
            <pc:sldMk cId="1559762065" sldId="697"/>
            <ac:spMk id="344066" creationId="{00000000-0000-0000-0000-000000000000}"/>
          </ac:spMkLst>
        </pc:spChg>
      </pc:sldChg>
      <pc:sldChg chg="modNotesTx">
        <pc:chgData name="Lei Wu" userId="f083b2a8aea23a2f" providerId="LiveId" clId="{EAAA5E09-6274-4A94-9017-09B246692C5E}" dt="2022-03-10T23:16:43.755" v="634"/>
        <pc:sldMkLst>
          <pc:docMk/>
          <pc:sldMk cId="1070135592" sldId="699"/>
        </pc:sldMkLst>
      </pc:sldChg>
      <pc:sldChg chg="modSp mod">
        <pc:chgData name="Lei Wu" userId="f083b2a8aea23a2f" providerId="LiveId" clId="{EAAA5E09-6274-4A94-9017-09B246692C5E}" dt="2022-03-10T23:22:46.855" v="638" actId="20577"/>
        <pc:sldMkLst>
          <pc:docMk/>
          <pc:sldMk cId="3087688894" sldId="703"/>
        </pc:sldMkLst>
        <pc:spChg chg="mod">
          <ac:chgData name="Lei Wu" userId="f083b2a8aea23a2f" providerId="LiveId" clId="{EAAA5E09-6274-4A94-9017-09B246692C5E}" dt="2022-03-10T23:22:46.855" v="638" actId="20577"/>
          <ac:spMkLst>
            <pc:docMk/>
            <pc:sldMk cId="3087688894" sldId="703"/>
            <ac:spMk id="2" creationId="{00000000-0000-0000-0000-000000000000}"/>
          </ac:spMkLst>
        </pc:spChg>
      </pc:sldChg>
      <pc:sldChg chg="modNotesTx">
        <pc:chgData name="Lei Wu" userId="f083b2a8aea23a2f" providerId="LiveId" clId="{EAAA5E09-6274-4A94-9017-09B246692C5E}" dt="2022-03-15T21:12:34.269" v="1032" actId="20577"/>
        <pc:sldMkLst>
          <pc:docMk/>
          <pc:sldMk cId="1254844533" sldId="711"/>
        </pc:sldMkLst>
      </pc:sldChg>
      <pc:sldChg chg="modSp mod modNotesTx">
        <pc:chgData name="Lei Wu" userId="f083b2a8aea23a2f" providerId="LiveId" clId="{EAAA5E09-6274-4A94-9017-09B246692C5E}" dt="2022-03-15T21:41:45.939" v="1036" actId="20577"/>
        <pc:sldMkLst>
          <pc:docMk/>
          <pc:sldMk cId="3967254014" sldId="713"/>
        </pc:sldMkLst>
        <pc:spChg chg="mod">
          <ac:chgData name="Lei Wu" userId="f083b2a8aea23a2f" providerId="LiveId" clId="{EAAA5E09-6274-4A94-9017-09B246692C5E}" dt="2022-03-10T23:35:03.854" v="671" actId="20577"/>
          <ac:spMkLst>
            <pc:docMk/>
            <pc:sldMk cId="3967254014" sldId="713"/>
            <ac:spMk id="10" creationId="{C8C52721-6F05-4CF1-A7E8-F85923AE962F}"/>
          </ac:spMkLst>
        </pc:spChg>
      </pc:sldChg>
      <pc:sldChg chg="modNotesTx">
        <pc:chgData name="Lei Wu" userId="f083b2a8aea23a2f" providerId="LiveId" clId="{EAAA5E09-6274-4A94-9017-09B246692C5E}" dt="2022-03-15T21:42:12.486" v="1076" actId="20577"/>
        <pc:sldMkLst>
          <pc:docMk/>
          <pc:sldMk cId="1362142681" sldId="714"/>
        </pc:sldMkLst>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0"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72612422-1278-4043-8B1F-9B211FDD7051}"/>
    <pc:docChg chg="undo redo custSel addSld delSld modSld">
      <pc:chgData name="Lei Wu" userId="f083b2a8aea23a2f" providerId="LiveId" clId="{72612422-1278-4043-8B1F-9B211FDD7051}" dt="2023-03-16T01:08:42.572" v="415" actId="20577"/>
      <pc:docMkLst>
        <pc:docMk/>
      </pc:docMkLst>
      <pc:sldChg chg="add">
        <pc:chgData name="Lei Wu" userId="f083b2a8aea23a2f" providerId="LiveId" clId="{72612422-1278-4043-8B1F-9B211FDD7051}" dt="2023-03-15T21:25:07.923" v="339"/>
        <pc:sldMkLst>
          <pc:docMk/>
          <pc:sldMk cId="3154258535" sldId="284"/>
        </pc:sldMkLst>
      </pc:sldChg>
      <pc:sldChg chg="modSp del mod">
        <pc:chgData name="Lei Wu" userId="f083b2a8aea23a2f" providerId="LiveId" clId="{72612422-1278-4043-8B1F-9B211FDD7051}" dt="2023-03-15T21:24:59.324" v="338" actId="2696"/>
        <pc:sldMkLst>
          <pc:docMk/>
          <pc:sldMk cId="3717366971" sldId="284"/>
        </pc:sldMkLst>
        <pc:spChg chg="mod">
          <ac:chgData name="Lei Wu" userId="f083b2a8aea23a2f" providerId="LiveId" clId="{72612422-1278-4043-8B1F-9B211FDD7051}" dt="2023-03-15T20:49:07.477" v="154" actId="20577"/>
          <ac:spMkLst>
            <pc:docMk/>
            <pc:sldMk cId="3717366971" sldId="284"/>
            <ac:spMk id="2" creationId="{00000000-0000-0000-0000-000000000000}"/>
          </ac:spMkLst>
        </pc:spChg>
        <pc:spChg chg="mod">
          <ac:chgData name="Lei Wu" userId="f083b2a8aea23a2f" providerId="LiveId" clId="{72612422-1278-4043-8B1F-9B211FDD7051}" dt="2023-03-15T20:49:59.391" v="158" actId="20577"/>
          <ac:spMkLst>
            <pc:docMk/>
            <pc:sldMk cId="3717366971" sldId="284"/>
            <ac:spMk id="3" creationId="{00000000-0000-0000-0000-000000000000}"/>
          </ac:spMkLst>
        </pc:spChg>
        <pc:picChg chg="mod">
          <ac:chgData name="Lei Wu" userId="f083b2a8aea23a2f" providerId="LiveId" clId="{72612422-1278-4043-8B1F-9B211FDD7051}" dt="2023-03-15T20:49:51.325" v="156" actId="1076"/>
          <ac:picMkLst>
            <pc:docMk/>
            <pc:sldMk cId="3717366971" sldId="284"/>
            <ac:picMk id="5" creationId="{00000000-0000-0000-0000-000000000000}"/>
          </ac:picMkLst>
        </pc:picChg>
      </pc:sldChg>
      <pc:sldChg chg="add">
        <pc:chgData name="Lei Wu" userId="f083b2a8aea23a2f" providerId="LiveId" clId="{72612422-1278-4043-8B1F-9B211FDD7051}" dt="2023-03-15T21:25:07.923" v="339"/>
        <pc:sldMkLst>
          <pc:docMk/>
          <pc:sldMk cId="462294215" sldId="336"/>
        </pc:sldMkLst>
      </pc:sldChg>
      <pc:sldChg chg="del">
        <pc:chgData name="Lei Wu" userId="f083b2a8aea23a2f" providerId="LiveId" clId="{72612422-1278-4043-8B1F-9B211FDD7051}" dt="2023-03-15T21:24:59.324" v="338" actId="2696"/>
        <pc:sldMkLst>
          <pc:docMk/>
          <pc:sldMk cId="1011993453" sldId="336"/>
        </pc:sldMkLst>
      </pc:sldChg>
      <pc:sldChg chg="modNotesTx">
        <pc:chgData name="Lei Wu" userId="f083b2a8aea23a2f" providerId="LiveId" clId="{72612422-1278-4043-8B1F-9B211FDD7051}" dt="2023-03-12T18:03:26.959" v="3" actId="20577"/>
        <pc:sldMkLst>
          <pc:docMk/>
          <pc:sldMk cId="4279174941" sldId="483"/>
        </pc:sldMkLst>
      </pc:sldChg>
      <pc:sldChg chg="modSp mod">
        <pc:chgData name="Lei Wu" userId="f083b2a8aea23a2f" providerId="LiveId" clId="{72612422-1278-4043-8B1F-9B211FDD7051}" dt="2023-03-15T21:27:32.014" v="383" actId="20577"/>
        <pc:sldMkLst>
          <pc:docMk/>
          <pc:sldMk cId="2363052851" sldId="535"/>
        </pc:sldMkLst>
        <pc:spChg chg="mod">
          <ac:chgData name="Lei Wu" userId="f083b2a8aea23a2f" providerId="LiveId" clId="{72612422-1278-4043-8B1F-9B211FDD7051}" dt="2023-03-15T21:27:14.155" v="365" actId="20577"/>
          <ac:spMkLst>
            <pc:docMk/>
            <pc:sldMk cId="2363052851" sldId="535"/>
            <ac:spMk id="344066" creationId="{00000000-0000-0000-0000-000000000000}"/>
          </ac:spMkLst>
        </pc:spChg>
        <pc:spChg chg="mod">
          <ac:chgData name="Lei Wu" userId="f083b2a8aea23a2f" providerId="LiveId" clId="{72612422-1278-4043-8B1F-9B211FDD7051}" dt="2023-03-15T21:27:32.014" v="383" actId="20577"/>
          <ac:spMkLst>
            <pc:docMk/>
            <pc:sldMk cId="2363052851" sldId="535"/>
            <ac:spMk id="344067" creationId="{00000000-0000-0000-0000-000000000000}"/>
          </ac:spMkLst>
        </pc:spChg>
      </pc:sldChg>
      <pc:sldChg chg="addSp delSp modSp mod">
        <pc:chgData name="Lei Wu" userId="f083b2a8aea23a2f" providerId="LiveId" clId="{72612422-1278-4043-8B1F-9B211FDD7051}" dt="2023-03-15T21:09:41.311" v="202" actId="1076"/>
        <pc:sldMkLst>
          <pc:docMk/>
          <pc:sldMk cId="2455951270" sldId="626"/>
        </pc:sldMkLst>
        <pc:spChg chg="mod">
          <ac:chgData name="Lei Wu" userId="f083b2a8aea23a2f" providerId="LiveId" clId="{72612422-1278-4043-8B1F-9B211FDD7051}" dt="2023-03-15T21:06:48.888" v="189"/>
          <ac:spMkLst>
            <pc:docMk/>
            <pc:sldMk cId="2455951270" sldId="626"/>
            <ac:spMk id="25603" creationId="{FFF6FDAF-4319-46D1-B14D-62635D3067BE}"/>
          </ac:spMkLst>
        </pc:spChg>
        <pc:picChg chg="del">
          <ac:chgData name="Lei Wu" userId="f083b2a8aea23a2f" providerId="LiveId" clId="{72612422-1278-4043-8B1F-9B211FDD7051}" dt="2023-03-15T21:08:36.043" v="192" actId="478"/>
          <ac:picMkLst>
            <pc:docMk/>
            <pc:sldMk cId="2455951270" sldId="626"/>
            <ac:picMk id="3" creationId="{01BF9917-3880-422A-B907-674868C9E53E}"/>
          </ac:picMkLst>
        </pc:picChg>
        <pc:picChg chg="add del mod">
          <ac:chgData name="Lei Wu" userId="f083b2a8aea23a2f" providerId="LiveId" clId="{72612422-1278-4043-8B1F-9B211FDD7051}" dt="2023-03-15T21:09:28.745" v="198" actId="478"/>
          <ac:picMkLst>
            <pc:docMk/>
            <pc:sldMk cId="2455951270" sldId="626"/>
            <ac:picMk id="4" creationId="{2F80E774-7C18-EA83-7D13-E9C84EB40B1E}"/>
          </ac:picMkLst>
        </pc:picChg>
        <pc:picChg chg="add mod">
          <ac:chgData name="Lei Wu" userId="f083b2a8aea23a2f" providerId="LiveId" clId="{72612422-1278-4043-8B1F-9B211FDD7051}" dt="2023-03-15T21:09:41.311" v="202" actId="1076"/>
          <ac:picMkLst>
            <pc:docMk/>
            <pc:sldMk cId="2455951270" sldId="626"/>
            <ac:picMk id="6" creationId="{9AA51D8F-4F96-3175-7F98-BC5B0BB45969}"/>
          </ac:picMkLst>
        </pc:picChg>
      </pc:sldChg>
      <pc:sldChg chg="modSp mod">
        <pc:chgData name="Lei Wu" userId="f083b2a8aea23a2f" providerId="LiveId" clId="{72612422-1278-4043-8B1F-9B211FDD7051}" dt="2023-03-15T21:27:41.255" v="387" actId="20577"/>
        <pc:sldMkLst>
          <pc:docMk/>
          <pc:sldMk cId="0" sldId="649"/>
        </pc:sldMkLst>
        <pc:spChg chg="mod">
          <ac:chgData name="Lei Wu" userId="f083b2a8aea23a2f" providerId="LiveId" clId="{72612422-1278-4043-8B1F-9B211FDD7051}" dt="2023-03-15T21:27:41.255" v="387" actId="20577"/>
          <ac:spMkLst>
            <pc:docMk/>
            <pc:sldMk cId="0" sldId="649"/>
            <ac:spMk id="3" creationId="{00000000-0000-0000-0000-000000000000}"/>
          </ac:spMkLst>
        </pc:spChg>
      </pc:sldChg>
      <pc:sldChg chg="add">
        <pc:chgData name="Lei Wu" userId="f083b2a8aea23a2f" providerId="LiveId" clId="{72612422-1278-4043-8B1F-9B211FDD7051}" dt="2023-03-15T21:25:07.923" v="339"/>
        <pc:sldMkLst>
          <pc:docMk/>
          <pc:sldMk cId="307328893" sldId="660"/>
        </pc:sldMkLst>
      </pc:sldChg>
      <pc:sldChg chg="del">
        <pc:chgData name="Lei Wu" userId="f083b2a8aea23a2f" providerId="LiveId" clId="{72612422-1278-4043-8B1F-9B211FDD7051}" dt="2023-03-15T21:24:59.324" v="338" actId="2696"/>
        <pc:sldMkLst>
          <pc:docMk/>
          <pc:sldMk cId="523309455" sldId="660"/>
        </pc:sldMkLst>
      </pc:sldChg>
      <pc:sldChg chg="modSp mod">
        <pc:chgData name="Lei Wu" userId="f083b2a8aea23a2f" providerId="LiveId" clId="{72612422-1278-4043-8B1F-9B211FDD7051}" dt="2023-03-15T21:27:46.034" v="391" actId="20577"/>
        <pc:sldMkLst>
          <pc:docMk/>
          <pc:sldMk cId="3177460657" sldId="672"/>
        </pc:sldMkLst>
        <pc:spChg chg="mod">
          <ac:chgData name="Lei Wu" userId="f083b2a8aea23a2f" providerId="LiveId" clId="{72612422-1278-4043-8B1F-9B211FDD7051}" dt="2023-03-15T21:27:46.034" v="391" actId="20577"/>
          <ac:spMkLst>
            <pc:docMk/>
            <pc:sldMk cId="3177460657" sldId="672"/>
            <ac:spMk id="3" creationId="{00000000-0000-0000-0000-000000000000}"/>
          </ac:spMkLst>
        </pc:spChg>
      </pc:sldChg>
      <pc:sldChg chg="modSp mod">
        <pc:chgData name="Lei Wu" userId="f083b2a8aea23a2f" providerId="LiveId" clId="{72612422-1278-4043-8B1F-9B211FDD7051}" dt="2023-03-15T21:27:54.484" v="395" actId="20577"/>
        <pc:sldMkLst>
          <pc:docMk/>
          <pc:sldMk cId="2725195729" sldId="673"/>
        </pc:sldMkLst>
        <pc:spChg chg="mod">
          <ac:chgData name="Lei Wu" userId="f083b2a8aea23a2f" providerId="LiveId" clId="{72612422-1278-4043-8B1F-9B211FDD7051}" dt="2023-03-15T21:27:54.484" v="395" actId="20577"/>
          <ac:spMkLst>
            <pc:docMk/>
            <pc:sldMk cId="2725195729" sldId="673"/>
            <ac:spMk id="3" creationId="{00000000-0000-0000-0000-000000000000}"/>
          </ac:spMkLst>
        </pc:spChg>
      </pc:sldChg>
      <pc:sldChg chg="modSp mod">
        <pc:chgData name="Lei Wu" userId="f083b2a8aea23a2f" providerId="LiveId" clId="{72612422-1278-4043-8B1F-9B211FDD7051}" dt="2023-03-15T21:28:11.633" v="403" actId="20577"/>
        <pc:sldMkLst>
          <pc:docMk/>
          <pc:sldMk cId="1201786481" sldId="674"/>
        </pc:sldMkLst>
        <pc:spChg chg="mod">
          <ac:chgData name="Lei Wu" userId="f083b2a8aea23a2f" providerId="LiveId" clId="{72612422-1278-4043-8B1F-9B211FDD7051}" dt="2023-03-15T21:28:11.633" v="403" actId="20577"/>
          <ac:spMkLst>
            <pc:docMk/>
            <pc:sldMk cId="1201786481" sldId="674"/>
            <ac:spMk id="3" creationId="{00000000-0000-0000-0000-000000000000}"/>
          </ac:spMkLst>
        </pc:spChg>
      </pc:sldChg>
      <pc:sldChg chg="modSp add mod">
        <pc:chgData name="Lei Wu" userId="f083b2a8aea23a2f" providerId="LiveId" clId="{72612422-1278-4043-8B1F-9B211FDD7051}" dt="2023-03-15T21:28:03.017" v="399" actId="20577"/>
        <pc:sldMkLst>
          <pc:docMk/>
          <pc:sldMk cId="137243739" sldId="675"/>
        </pc:sldMkLst>
        <pc:spChg chg="mod">
          <ac:chgData name="Lei Wu" userId="f083b2a8aea23a2f" providerId="LiveId" clId="{72612422-1278-4043-8B1F-9B211FDD7051}" dt="2023-03-15T21:28:03.017" v="399" actId="20577"/>
          <ac:spMkLst>
            <pc:docMk/>
            <pc:sldMk cId="137243739" sldId="675"/>
            <ac:spMk id="3" creationId="{00000000-0000-0000-0000-000000000000}"/>
          </ac:spMkLst>
        </pc:spChg>
      </pc:sldChg>
      <pc:sldChg chg="del">
        <pc:chgData name="Lei Wu" userId="f083b2a8aea23a2f" providerId="LiveId" clId="{72612422-1278-4043-8B1F-9B211FDD7051}" dt="2023-03-15T21:24:59.324" v="338" actId="2696"/>
        <pc:sldMkLst>
          <pc:docMk/>
          <pc:sldMk cId="2585916516" sldId="675"/>
        </pc:sldMkLst>
      </pc:sldChg>
      <pc:sldChg chg="modNotesTx">
        <pc:chgData name="Lei Wu" userId="f083b2a8aea23a2f" providerId="LiveId" clId="{72612422-1278-4043-8B1F-9B211FDD7051}" dt="2023-03-15T23:54:09.619" v="404" actId="20577"/>
        <pc:sldMkLst>
          <pc:docMk/>
          <pc:sldMk cId="1673762023" sldId="682"/>
        </pc:sldMkLst>
      </pc:sldChg>
      <pc:sldChg chg="del">
        <pc:chgData name="Lei Wu" userId="f083b2a8aea23a2f" providerId="LiveId" clId="{72612422-1278-4043-8B1F-9B211FDD7051}" dt="2023-03-16T00:47:46.741" v="405" actId="47"/>
        <pc:sldMkLst>
          <pc:docMk/>
          <pc:sldMk cId="3275008741" sldId="683"/>
        </pc:sldMkLst>
      </pc:sldChg>
      <pc:sldChg chg="del">
        <pc:chgData name="Lei Wu" userId="f083b2a8aea23a2f" providerId="LiveId" clId="{72612422-1278-4043-8B1F-9B211FDD7051}" dt="2023-03-15T21:21:51.719" v="271" actId="2696"/>
        <pc:sldMkLst>
          <pc:docMk/>
          <pc:sldMk cId="45873254" sldId="687"/>
        </pc:sldMkLst>
      </pc:sldChg>
      <pc:sldChg chg="add">
        <pc:chgData name="Lei Wu" userId="f083b2a8aea23a2f" providerId="LiveId" clId="{72612422-1278-4043-8B1F-9B211FDD7051}" dt="2023-03-15T21:22:01.721" v="272"/>
        <pc:sldMkLst>
          <pc:docMk/>
          <pc:sldMk cId="3019156717" sldId="687"/>
        </pc:sldMkLst>
      </pc:sldChg>
      <pc:sldChg chg="modSp del mod">
        <pc:chgData name="Lei Wu" userId="f083b2a8aea23a2f" providerId="LiveId" clId="{72612422-1278-4043-8B1F-9B211FDD7051}" dt="2023-03-15T21:21:51.719" v="271" actId="2696"/>
        <pc:sldMkLst>
          <pc:docMk/>
          <pc:sldMk cId="62525218" sldId="688"/>
        </pc:sldMkLst>
        <pc:spChg chg="mod">
          <ac:chgData name="Lei Wu" userId="f083b2a8aea23a2f" providerId="LiveId" clId="{72612422-1278-4043-8B1F-9B211FDD7051}" dt="2023-03-15T21:12:36.908" v="233" actId="20577"/>
          <ac:spMkLst>
            <pc:docMk/>
            <pc:sldMk cId="62525218" sldId="688"/>
            <ac:spMk id="344067" creationId="{00000000-0000-0000-0000-000000000000}"/>
          </ac:spMkLst>
        </pc:spChg>
      </pc:sldChg>
      <pc:sldChg chg="modSp add mod">
        <pc:chgData name="Lei Wu" userId="f083b2a8aea23a2f" providerId="LiveId" clId="{72612422-1278-4043-8B1F-9B211FDD7051}" dt="2023-03-16T01:08:42.572" v="415" actId="20577"/>
        <pc:sldMkLst>
          <pc:docMk/>
          <pc:sldMk cId="3288415165" sldId="688"/>
        </pc:sldMkLst>
        <pc:spChg chg="mod">
          <ac:chgData name="Lei Wu" userId="f083b2a8aea23a2f" providerId="LiveId" clId="{72612422-1278-4043-8B1F-9B211FDD7051}" dt="2023-03-16T01:08:42.572" v="415" actId="20577"/>
          <ac:spMkLst>
            <pc:docMk/>
            <pc:sldMk cId="3288415165" sldId="688"/>
            <ac:spMk id="344067" creationId="{00000000-0000-0000-0000-000000000000}"/>
          </ac:spMkLst>
        </pc:spChg>
      </pc:sldChg>
      <pc:sldChg chg="del">
        <pc:chgData name="Lei Wu" userId="f083b2a8aea23a2f" providerId="LiveId" clId="{72612422-1278-4043-8B1F-9B211FDD7051}" dt="2023-03-15T21:21:51.719" v="271" actId="2696"/>
        <pc:sldMkLst>
          <pc:docMk/>
          <pc:sldMk cId="2120288034" sldId="689"/>
        </pc:sldMkLst>
      </pc:sldChg>
      <pc:sldChg chg="add">
        <pc:chgData name="Lei Wu" userId="f083b2a8aea23a2f" providerId="LiveId" clId="{72612422-1278-4043-8B1F-9B211FDD7051}" dt="2023-03-15T21:22:01.721" v="272"/>
        <pc:sldMkLst>
          <pc:docMk/>
          <pc:sldMk cId="3556687524" sldId="689"/>
        </pc:sldMkLst>
      </pc:sldChg>
      <pc:sldChg chg="add">
        <pc:chgData name="Lei Wu" userId="f083b2a8aea23a2f" providerId="LiveId" clId="{72612422-1278-4043-8B1F-9B211FDD7051}" dt="2023-03-15T21:22:01.721" v="272"/>
        <pc:sldMkLst>
          <pc:docMk/>
          <pc:sldMk cId="14347671" sldId="692"/>
        </pc:sldMkLst>
      </pc:sldChg>
      <pc:sldChg chg="del">
        <pc:chgData name="Lei Wu" userId="f083b2a8aea23a2f" providerId="LiveId" clId="{72612422-1278-4043-8B1F-9B211FDD7051}" dt="2023-03-15T21:21:51.719" v="271" actId="2696"/>
        <pc:sldMkLst>
          <pc:docMk/>
          <pc:sldMk cId="237044033" sldId="692"/>
        </pc:sldMkLst>
      </pc:sldChg>
      <pc:sldChg chg="add">
        <pc:chgData name="Lei Wu" userId="f083b2a8aea23a2f" providerId="LiveId" clId="{72612422-1278-4043-8B1F-9B211FDD7051}" dt="2023-03-15T21:22:01.721" v="272"/>
        <pc:sldMkLst>
          <pc:docMk/>
          <pc:sldMk cId="72919307" sldId="693"/>
        </pc:sldMkLst>
      </pc:sldChg>
      <pc:sldChg chg="del">
        <pc:chgData name="Lei Wu" userId="f083b2a8aea23a2f" providerId="LiveId" clId="{72612422-1278-4043-8B1F-9B211FDD7051}" dt="2023-03-15T21:21:51.719" v="271" actId="2696"/>
        <pc:sldMkLst>
          <pc:docMk/>
          <pc:sldMk cId="893938459" sldId="693"/>
        </pc:sldMkLst>
      </pc:sldChg>
      <pc:sldChg chg="modSp del mod">
        <pc:chgData name="Lei Wu" userId="f083b2a8aea23a2f" providerId="LiveId" clId="{72612422-1278-4043-8B1F-9B211FDD7051}" dt="2023-03-15T21:21:51.719" v="271" actId="2696"/>
        <pc:sldMkLst>
          <pc:docMk/>
          <pc:sldMk cId="1559762065" sldId="697"/>
        </pc:sldMkLst>
        <pc:spChg chg="mod">
          <ac:chgData name="Lei Wu" userId="f083b2a8aea23a2f" providerId="LiveId" clId="{72612422-1278-4043-8B1F-9B211FDD7051}" dt="2023-03-15T21:16:09.954" v="270" actId="20577"/>
          <ac:spMkLst>
            <pc:docMk/>
            <pc:sldMk cId="1559762065" sldId="697"/>
            <ac:spMk id="344066" creationId="{00000000-0000-0000-0000-000000000000}"/>
          </ac:spMkLst>
        </pc:spChg>
      </pc:sldChg>
      <pc:sldChg chg="add del">
        <pc:chgData name="Lei Wu" userId="f083b2a8aea23a2f" providerId="LiveId" clId="{72612422-1278-4043-8B1F-9B211FDD7051}" dt="2023-03-15T21:22:10.570" v="273" actId="47"/>
        <pc:sldMkLst>
          <pc:docMk/>
          <pc:sldMk cId="3493002535" sldId="697"/>
        </pc:sldMkLst>
      </pc:sldChg>
      <pc:sldChg chg="del modNotesTx">
        <pc:chgData name="Lei Wu" userId="f083b2a8aea23a2f" providerId="LiveId" clId="{72612422-1278-4043-8B1F-9B211FDD7051}" dt="2023-03-15T19:28:45.348" v="6" actId="47"/>
        <pc:sldMkLst>
          <pc:docMk/>
          <pc:sldMk cId="2509872314" sldId="698"/>
        </pc:sldMkLst>
      </pc:sldChg>
      <pc:sldChg chg="del">
        <pc:chgData name="Lei Wu" userId="f083b2a8aea23a2f" providerId="LiveId" clId="{72612422-1278-4043-8B1F-9B211FDD7051}" dt="2023-03-15T21:24:59.324" v="338" actId="2696"/>
        <pc:sldMkLst>
          <pc:docMk/>
          <pc:sldMk cId="1070135592" sldId="699"/>
        </pc:sldMkLst>
      </pc:sldChg>
      <pc:sldChg chg="add">
        <pc:chgData name="Lei Wu" userId="f083b2a8aea23a2f" providerId="LiveId" clId="{72612422-1278-4043-8B1F-9B211FDD7051}" dt="2023-03-15T21:25:07.923" v="339"/>
        <pc:sldMkLst>
          <pc:docMk/>
          <pc:sldMk cId="2734196584" sldId="699"/>
        </pc:sldMkLst>
      </pc:sldChg>
      <pc:sldChg chg="del">
        <pc:chgData name="Lei Wu" userId="f083b2a8aea23a2f" providerId="LiveId" clId="{72612422-1278-4043-8B1F-9B211FDD7051}" dt="2023-03-15T21:24:59.324" v="338" actId="2696"/>
        <pc:sldMkLst>
          <pc:docMk/>
          <pc:sldMk cId="2342654875" sldId="700"/>
        </pc:sldMkLst>
      </pc:sldChg>
      <pc:sldChg chg="add">
        <pc:chgData name="Lei Wu" userId="f083b2a8aea23a2f" providerId="LiveId" clId="{72612422-1278-4043-8B1F-9B211FDD7051}" dt="2023-03-15T21:25:07.923" v="339"/>
        <pc:sldMkLst>
          <pc:docMk/>
          <pc:sldMk cId="3258141512" sldId="700"/>
        </pc:sldMkLst>
      </pc:sldChg>
      <pc:sldChg chg="add">
        <pc:chgData name="Lei Wu" userId="f083b2a8aea23a2f" providerId="LiveId" clId="{72612422-1278-4043-8B1F-9B211FDD7051}" dt="2023-03-15T21:25:07.923" v="339"/>
        <pc:sldMkLst>
          <pc:docMk/>
          <pc:sldMk cId="1906171109" sldId="701"/>
        </pc:sldMkLst>
      </pc:sldChg>
      <pc:sldChg chg="del">
        <pc:chgData name="Lei Wu" userId="f083b2a8aea23a2f" providerId="LiveId" clId="{72612422-1278-4043-8B1F-9B211FDD7051}" dt="2023-03-15T21:24:59.324" v="338" actId="2696"/>
        <pc:sldMkLst>
          <pc:docMk/>
          <pc:sldMk cId="2090207982" sldId="701"/>
        </pc:sldMkLst>
      </pc:sldChg>
      <pc:sldChg chg="del">
        <pc:chgData name="Lei Wu" userId="f083b2a8aea23a2f" providerId="LiveId" clId="{72612422-1278-4043-8B1F-9B211FDD7051}" dt="2023-03-15T21:24:59.324" v="338" actId="2696"/>
        <pc:sldMkLst>
          <pc:docMk/>
          <pc:sldMk cId="1062462934" sldId="702"/>
        </pc:sldMkLst>
      </pc:sldChg>
      <pc:sldChg chg="add">
        <pc:chgData name="Lei Wu" userId="f083b2a8aea23a2f" providerId="LiveId" clId="{72612422-1278-4043-8B1F-9B211FDD7051}" dt="2023-03-15T21:25:07.923" v="339"/>
        <pc:sldMkLst>
          <pc:docMk/>
          <pc:sldMk cId="2251584009" sldId="702"/>
        </pc:sldMkLst>
      </pc:sldChg>
      <pc:sldChg chg="del">
        <pc:chgData name="Lei Wu" userId="f083b2a8aea23a2f" providerId="LiveId" clId="{72612422-1278-4043-8B1F-9B211FDD7051}" dt="2023-03-15T21:24:59.324" v="338" actId="2696"/>
        <pc:sldMkLst>
          <pc:docMk/>
          <pc:sldMk cId="3087688894" sldId="703"/>
        </pc:sldMkLst>
      </pc:sldChg>
      <pc:sldChg chg="add">
        <pc:chgData name="Lei Wu" userId="f083b2a8aea23a2f" providerId="LiveId" clId="{72612422-1278-4043-8B1F-9B211FDD7051}" dt="2023-03-15T21:25:07.923" v="339"/>
        <pc:sldMkLst>
          <pc:docMk/>
          <pc:sldMk cId="3653721132" sldId="703"/>
        </pc:sldMkLst>
      </pc:sldChg>
      <pc:sldChg chg="add">
        <pc:chgData name="Lei Wu" userId="f083b2a8aea23a2f" providerId="LiveId" clId="{72612422-1278-4043-8B1F-9B211FDD7051}" dt="2023-03-15T21:25:07.923" v="339"/>
        <pc:sldMkLst>
          <pc:docMk/>
          <pc:sldMk cId="1420062194" sldId="704"/>
        </pc:sldMkLst>
      </pc:sldChg>
      <pc:sldChg chg="del">
        <pc:chgData name="Lei Wu" userId="f083b2a8aea23a2f" providerId="LiveId" clId="{72612422-1278-4043-8B1F-9B211FDD7051}" dt="2023-03-15T21:24:59.324" v="338" actId="2696"/>
        <pc:sldMkLst>
          <pc:docMk/>
          <pc:sldMk cId="3301382738" sldId="704"/>
        </pc:sldMkLst>
      </pc:sldChg>
      <pc:sldChg chg="del">
        <pc:chgData name="Lei Wu" userId="f083b2a8aea23a2f" providerId="LiveId" clId="{72612422-1278-4043-8B1F-9B211FDD7051}" dt="2023-03-15T21:24:59.324" v="338" actId="2696"/>
        <pc:sldMkLst>
          <pc:docMk/>
          <pc:sldMk cId="1506113065" sldId="705"/>
        </pc:sldMkLst>
      </pc:sldChg>
      <pc:sldChg chg="add">
        <pc:chgData name="Lei Wu" userId="f083b2a8aea23a2f" providerId="LiveId" clId="{72612422-1278-4043-8B1F-9B211FDD7051}" dt="2023-03-15T21:25:07.923" v="339"/>
        <pc:sldMkLst>
          <pc:docMk/>
          <pc:sldMk cId="3976102564" sldId="705"/>
        </pc:sldMkLst>
      </pc:sldChg>
      <pc:sldChg chg="del">
        <pc:chgData name="Lei Wu" userId="f083b2a8aea23a2f" providerId="LiveId" clId="{72612422-1278-4043-8B1F-9B211FDD7051}" dt="2023-03-15T21:24:59.324" v="338" actId="2696"/>
        <pc:sldMkLst>
          <pc:docMk/>
          <pc:sldMk cId="102991477" sldId="706"/>
        </pc:sldMkLst>
      </pc:sldChg>
      <pc:sldChg chg="add">
        <pc:chgData name="Lei Wu" userId="f083b2a8aea23a2f" providerId="LiveId" clId="{72612422-1278-4043-8B1F-9B211FDD7051}" dt="2023-03-15T21:25:07.923" v="339"/>
        <pc:sldMkLst>
          <pc:docMk/>
          <pc:sldMk cId="3737819719" sldId="706"/>
        </pc:sldMkLst>
      </pc:sldChg>
      <pc:sldChg chg="add">
        <pc:chgData name="Lei Wu" userId="f083b2a8aea23a2f" providerId="LiveId" clId="{72612422-1278-4043-8B1F-9B211FDD7051}" dt="2023-03-15T21:25:07.923" v="339"/>
        <pc:sldMkLst>
          <pc:docMk/>
          <pc:sldMk cId="2226667401" sldId="707"/>
        </pc:sldMkLst>
      </pc:sldChg>
      <pc:sldChg chg="del">
        <pc:chgData name="Lei Wu" userId="f083b2a8aea23a2f" providerId="LiveId" clId="{72612422-1278-4043-8B1F-9B211FDD7051}" dt="2023-03-15T21:24:59.324" v="338" actId="2696"/>
        <pc:sldMkLst>
          <pc:docMk/>
          <pc:sldMk cId="2587365639" sldId="707"/>
        </pc:sldMkLst>
      </pc:sldChg>
      <pc:sldChg chg="del">
        <pc:chgData name="Lei Wu" userId="f083b2a8aea23a2f" providerId="LiveId" clId="{72612422-1278-4043-8B1F-9B211FDD7051}" dt="2023-03-15T21:24:59.324" v="338" actId="2696"/>
        <pc:sldMkLst>
          <pc:docMk/>
          <pc:sldMk cId="1071180486" sldId="708"/>
        </pc:sldMkLst>
      </pc:sldChg>
      <pc:sldChg chg="add">
        <pc:chgData name="Lei Wu" userId="f083b2a8aea23a2f" providerId="LiveId" clId="{72612422-1278-4043-8B1F-9B211FDD7051}" dt="2023-03-15T21:25:07.923" v="339"/>
        <pc:sldMkLst>
          <pc:docMk/>
          <pc:sldMk cId="2894460485" sldId="708"/>
        </pc:sldMkLst>
      </pc:sldChg>
      <pc:sldChg chg="del">
        <pc:chgData name="Lei Wu" userId="f083b2a8aea23a2f" providerId="LiveId" clId="{72612422-1278-4043-8B1F-9B211FDD7051}" dt="2023-03-15T21:24:59.324" v="338" actId="2696"/>
        <pc:sldMkLst>
          <pc:docMk/>
          <pc:sldMk cId="3447657388" sldId="709"/>
        </pc:sldMkLst>
      </pc:sldChg>
      <pc:sldChg chg="add">
        <pc:chgData name="Lei Wu" userId="f083b2a8aea23a2f" providerId="LiveId" clId="{72612422-1278-4043-8B1F-9B211FDD7051}" dt="2023-03-15T21:25:07.923" v="339"/>
        <pc:sldMkLst>
          <pc:docMk/>
          <pc:sldMk cId="3699294433" sldId="709"/>
        </pc:sldMkLst>
      </pc:sldChg>
      <pc:sldChg chg="add">
        <pc:chgData name="Lei Wu" userId="f083b2a8aea23a2f" providerId="LiveId" clId="{72612422-1278-4043-8B1F-9B211FDD7051}" dt="2023-03-15T21:25:07.923" v="339"/>
        <pc:sldMkLst>
          <pc:docMk/>
          <pc:sldMk cId="982476616" sldId="711"/>
        </pc:sldMkLst>
      </pc:sldChg>
      <pc:sldChg chg="del">
        <pc:chgData name="Lei Wu" userId="f083b2a8aea23a2f" providerId="LiveId" clId="{72612422-1278-4043-8B1F-9B211FDD7051}" dt="2023-03-15T21:24:59.324" v="338" actId="2696"/>
        <pc:sldMkLst>
          <pc:docMk/>
          <pc:sldMk cId="1254844533" sldId="711"/>
        </pc:sldMkLst>
      </pc:sldChg>
      <pc:sldChg chg="del">
        <pc:chgData name="Lei Wu" userId="f083b2a8aea23a2f" providerId="LiveId" clId="{72612422-1278-4043-8B1F-9B211FDD7051}" dt="2023-03-15T21:24:59.324" v="338" actId="2696"/>
        <pc:sldMkLst>
          <pc:docMk/>
          <pc:sldMk cId="152354988" sldId="712"/>
        </pc:sldMkLst>
      </pc:sldChg>
      <pc:sldChg chg="add">
        <pc:chgData name="Lei Wu" userId="f083b2a8aea23a2f" providerId="LiveId" clId="{72612422-1278-4043-8B1F-9B211FDD7051}" dt="2023-03-15T21:25:07.923" v="339"/>
        <pc:sldMkLst>
          <pc:docMk/>
          <pc:sldMk cId="2604002489" sldId="712"/>
        </pc:sldMkLst>
      </pc:sldChg>
      <pc:sldChg chg="del">
        <pc:chgData name="Lei Wu" userId="f083b2a8aea23a2f" providerId="LiveId" clId="{72612422-1278-4043-8B1F-9B211FDD7051}" dt="2023-03-15T21:24:59.324" v="338" actId="2696"/>
        <pc:sldMkLst>
          <pc:docMk/>
          <pc:sldMk cId="3967254014" sldId="713"/>
        </pc:sldMkLst>
      </pc:sldChg>
      <pc:sldChg chg="add">
        <pc:chgData name="Lei Wu" userId="f083b2a8aea23a2f" providerId="LiveId" clId="{72612422-1278-4043-8B1F-9B211FDD7051}" dt="2023-03-15T21:25:07.923" v="339"/>
        <pc:sldMkLst>
          <pc:docMk/>
          <pc:sldMk cId="3980737287" sldId="713"/>
        </pc:sldMkLst>
      </pc:sldChg>
      <pc:sldChg chg="del">
        <pc:chgData name="Lei Wu" userId="f083b2a8aea23a2f" providerId="LiveId" clId="{72612422-1278-4043-8B1F-9B211FDD7051}" dt="2023-03-15T21:24:59.324" v="338" actId="2696"/>
        <pc:sldMkLst>
          <pc:docMk/>
          <pc:sldMk cId="1362142681" sldId="714"/>
        </pc:sldMkLst>
      </pc:sldChg>
      <pc:sldChg chg="add">
        <pc:chgData name="Lei Wu" userId="f083b2a8aea23a2f" providerId="LiveId" clId="{72612422-1278-4043-8B1F-9B211FDD7051}" dt="2023-03-15T21:25:07.923" v="339"/>
        <pc:sldMkLst>
          <pc:docMk/>
          <pc:sldMk cId="3984577902" sldId="714"/>
        </pc:sldMkLst>
      </pc:sldChg>
      <pc:sldChg chg="addSp delSp modSp add mod">
        <pc:chgData name="Lei Wu" userId="f083b2a8aea23a2f" providerId="LiveId" clId="{72612422-1278-4043-8B1F-9B211FDD7051}" dt="2023-03-15T21:07:02.108" v="191" actId="1076"/>
        <pc:sldMkLst>
          <pc:docMk/>
          <pc:sldMk cId="3671965712" sldId="715"/>
        </pc:sldMkLst>
        <pc:spChg chg="mod">
          <ac:chgData name="Lei Wu" userId="f083b2a8aea23a2f" providerId="LiveId" clId="{72612422-1278-4043-8B1F-9B211FDD7051}" dt="2023-03-15T21:06:26.758" v="188" actId="20577"/>
          <ac:spMkLst>
            <pc:docMk/>
            <pc:sldMk cId="3671965712" sldId="715"/>
            <ac:spMk id="25603" creationId="{FFF6FDAF-4319-46D1-B14D-62635D3067BE}"/>
          </ac:spMkLst>
        </pc:spChg>
        <pc:picChg chg="del">
          <ac:chgData name="Lei Wu" userId="f083b2a8aea23a2f" providerId="LiveId" clId="{72612422-1278-4043-8B1F-9B211FDD7051}" dt="2023-03-15T21:04:52.783" v="160" actId="478"/>
          <ac:picMkLst>
            <pc:docMk/>
            <pc:sldMk cId="3671965712" sldId="715"/>
            <ac:picMk id="3" creationId="{01BF9917-3880-422A-B907-674868C9E53E}"/>
          </ac:picMkLst>
        </pc:picChg>
        <pc:picChg chg="add mod">
          <ac:chgData name="Lei Wu" userId="f083b2a8aea23a2f" providerId="LiveId" clId="{72612422-1278-4043-8B1F-9B211FDD7051}" dt="2023-03-15T21:07:02.108" v="191" actId="1076"/>
          <ac:picMkLst>
            <pc:docMk/>
            <pc:sldMk cId="3671965712" sldId="715"/>
            <ac:picMk id="4" creationId="{72379468-48BE-6C89-D0D3-CC7827EB015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5238" y="725488"/>
            <a:ext cx="4775200" cy="3581400"/>
          </a:xfrm>
          <a:ln/>
        </p:spPr>
      </p:sp>
      <p:sp>
        <p:nvSpPr>
          <p:cNvPr id="57347" name="Rectangle 3"/>
          <p:cNvSpPr>
            <a:spLocks noGrp="1" noChangeArrowheads="1"/>
          </p:cNvSpPr>
          <p:nvPr>
            <p:ph type="body" idx="1"/>
          </p:nvPr>
        </p:nvSpPr>
        <p:spPr>
          <a:xfrm>
            <a:off x="973033" y="4555686"/>
            <a:ext cx="5356434" cy="4313160"/>
          </a:xfrm>
          <a:noFill/>
          <a:ln w="9525"/>
        </p:spPr>
        <p:txBody>
          <a:bodyPr/>
          <a:lstStyle/>
          <a:p>
            <a:pPr eaLnBrk="1" hangingPunct="1">
              <a:defRPr/>
            </a:pPr>
            <a:r>
              <a:rPr lang="zh-CN" altLang="en-US" dirty="0"/>
              <a:t>相同</a:t>
            </a:r>
            <a:endParaRPr lang="en-US" altLang="zh-CN" dirty="0"/>
          </a:p>
          <a:p>
            <a:pPr lvl="1" eaLnBrk="1" hangingPunct="1">
              <a:defRPr/>
            </a:pPr>
            <a:r>
              <a:rPr lang="zh-CN" altLang="en-US" dirty="0"/>
              <a:t>非负数值的编码相同</a:t>
            </a:r>
            <a:endParaRPr lang="en-US" altLang="zh-CN" dirty="0"/>
          </a:p>
          <a:p>
            <a:pPr eaLnBrk="1" hangingPunct="1">
              <a:defRPr/>
            </a:pPr>
            <a:r>
              <a:rPr lang="zh-CN" altLang="en-US" dirty="0"/>
              <a:t>单值性</a:t>
            </a:r>
            <a:endParaRPr lang="en-US" altLang="zh-CN" i="1" dirty="0"/>
          </a:p>
          <a:p>
            <a:pPr lvl="1" eaLnBrk="1" hangingPunct="1">
              <a:defRPr/>
            </a:pPr>
            <a:r>
              <a:rPr lang="zh-CN" altLang="en-US" dirty="0"/>
              <a:t>每个位模式对应一个唯一的整数值</a:t>
            </a:r>
            <a:endParaRPr lang="en-US" altLang="zh-CN" dirty="0"/>
          </a:p>
          <a:p>
            <a:pPr lvl="1" eaLnBrk="1" hangingPunct="1">
              <a:defRPr/>
            </a:pPr>
            <a:r>
              <a:rPr lang="zh-CN" altLang="en-US" dirty="0"/>
              <a:t>每个可描述整数有一个唯一编码</a:t>
            </a:r>
            <a:endParaRPr lang="en-US" altLang="zh-CN" dirty="0"/>
          </a:p>
          <a:p>
            <a:pPr marL="0" indent="0" eaLnBrk="1" hangingPunct="1">
              <a:buNone/>
              <a:defRPr/>
            </a:pPr>
            <a:r>
              <a:rPr lang="en-US" altLang="zh-CN" dirty="0">
                <a:sym typeface="Symbol" pitchFamily="18" charset="2"/>
              </a:rPr>
              <a:t>      </a:t>
            </a:r>
            <a:r>
              <a:rPr lang="en-US" altLang="zh-CN" dirty="0"/>
              <a:t> </a:t>
            </a:r>
            <a:r>
              <a:rPr lang="zh-CN" altLang="en-US" dirty="0"/>
              <a:t>有逆映射</a:t>
            </a:r>
            <a:endParaRPr lang="en-US" altLang="zh-CN" dirty="0"/>
          </a:p>
          <a:p>
            <a:pPr lvl="1" eaLnBrk="1" hangingPunct="1">
              <a:defRPr/>
            </a:pPr>
            <a:r>
              <a:rPr lang="en-US" altLang="zh-CN" dirty="0"/>
              <a:t>U2B(</a:t>
            </a:r>
            <a:r>
              <a:rPr lang="en-US" altLang="zh-CN" b="0" i="1" dirty="0"/>
              <a:t>x</a:t>
            </a:r>
            <a:r>
              <a:rPr lang="en-US" altLang="zh-CN" dirty="0"/>
              <a:t>)  =  B2U</a:t>
            </a:r>
            <a:r>
              <a:rPr lang="en-US" altLang="zh-CN" b="0" baseline="30000" dirty="0"/>
              <a:t>-1</a:t>
            </a:r>
            <a:r>
              <a:rPr lang="en-US" altLang="zh-CN" dirty="0"/>
              <a:t>(</a:t>
            </a:r>
            <a:r>
              <a:rPr lang="en-US" altLang="zh-CN" b="0" i="1" dirty="0"/>
              <a:t>x</a:t>
            </a:r>
            <a:r>
              <a:rPr lang="en-US" altLang="zh-CN" dirty="0"/>
              <a:t>)</a:t>
            </a:r>
          </a:p>
          <a:p>
            <a:pPr lvl="2" eaLnBrk="1" hangingPunct="1">
              <a:defRPr/>
            </a:pPr>
            <a:r>
              <a:rPr lang="zh-CN" altLang="en-US" dirty="0"/>
              <a:t>无符号整数的位模式</a:t>
            </a:r>
            <a:endParaRPr lang="en-US" altLang="zh-CN" dirty="0"/>
          </a:p>
          <a:p>
            <a:pPr lvl="1" eaLnBrk="1" hangingPunct="1">
              <a:defRPr/>
            </a:pPr>
            <a:r>
              <a:rPr lang="en-US" altLang="zh-CN" dirty="0"/>
              <a:t>T2B(</a:t>
            </a:r>
            <a:r>
              <a:rPr lang="en-US" altLang="zh-CN" b="0" i="1" dirty="0"/>
              <a:t>x</a:t>
            </a:r>
            <a:r>
              <a:rPr lang="en-US" altLang="zh-CN" dirty="0"/>
              <a:t>)  =  B2T</a:t>
            </a:r>
            <a:r>
              <a:rPr lang="en-US" altLang="zh-CN" b="0" baseline="30000" dirty="0"/>
              <a:t>-1</a:t>
            </a:r>
            <a:r>
              <a:rPr lang="en-US" altLang="zh-CN" dirty="0"/>
              <a:t>(</a:t>
            </a:r>
            <a:r>
              <a:rPr lang="en-US" altLang="zh-CN" b="0" i="1" dirty="0"/>
              <a:t>x</a:t>
            </a:r>
            <a:r>
              <a:rPr lang="en-US" altLang="zh-CN" dirty="0"/>
              <a:t>)</a:t>
            </a:r>
          </a:p>
          <a:p>
            <a:pPr lvl="2" eaLnBrk="1" hangingPunct="1">
              <a:defRPr/>
            </a:pPr>
            <a:r>
              <a:rPr lang="zh-CN" altLang="en-US" dirty="0"/>
              <a:t>补码的位模式</a:t>
            </a:r>
            <a:endParaRPr lang="en-US" altLang="zh-CN"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Most physical variables are continuous</a:t>
            </a:r>
          </a:p>
          <a:p>
            <a:pPr lvl="1"/>
            <a:r>
              <a:rPr lang="en-US" altLang="zh-CN" dirty="0"/>
              <a:t>Voltage on a wire</a:t>
            </a:r>
          </a:p>
          <a:p>
            <a:pPr lvl="1"/>
            <a:r>
              <a:rPr lang="en-US" altLang="zh-CN" dirty="0"/>
              <a:t>Frequency of an oscillation</a:t>
            </a:r>
          </a:p>
          <a:p>
            <a:pPr lvl="1"/>
            <a:r>
              <a:rPr lang="en-US" altLang="zh-CN" dirty="0"/>
              <a:t>Position of a mass</a:t>
            </a:r>
          </a:p>
          <a:p>
            <a:r>
              <a:rPr lang="en-US" altLang="zh-CN" dirty="0"/>
              <a:t>Digital abstraction considers discrete subset of values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Abstraction: </a:t>
            </a:r>
            <a:r>
              <a:rPr lang="zh-CN" altLang="en-US" dirty="0"/>
              <a:t>物理（电子）</a:t>
            </a:r>
            <a:r>
              <a:rPr lang="en-US" altLang="zh-CN" dirty="0"/>
              <a:t>-&gt; </a:t>
            </a:r>
            <a:r>
              <a:rPr lang="zh-CN" altLang="en-US" dirty="0"/>
              <a:t>器件（晶体管）</a:t>
            </a:r>
            <a:r>
              <a:rPr lang="en-US" altLang="zh-CN" dirty="0"/>
              <a:t>-&gt;</a:t>
            </a:r>
            <a:r>
              <a:rPr lang="zh-CN" altLang="en-US" dirty="0"/>
              <a:t>模拟电路（放大器）</a:t>
            </a:r>
            <a:r>
              <a:rPr lang="en-US" altLang="zh-CN" dirty="0"/>
              <a:t>-&gt;</a:t>
            </a:r>
            <a:r>
              <a:rPr lang="zh-CN" altLang="en-US" dirty="0"/>
              <a:t>数字电路（或门）</a:t>
            </a:r>
            <a:r>
              <a:rPr lang="en-US" altLang="zh-CN" dirty="0"/>
              <a:t>-&gt;</a:t>
            </a:r>
            <a:r>
              <a:rPr lang="zh-CN" altLang="en-US" dirty="0"/>
              <a:t>逻辑（加法器、存储器）</a:t>
            </a:r>
            <a:r>
              <a:rPr lang="en-US" altLang="zh-CN" dirty="0"/>
              <a:t>-&gt;</a:t>
            </a:r>
            <a:r>
              <a:rPr lang="zh-CN" altLang="en-US" dirty="0"/>
              <a:t>微体系结构（数据通路、控制器）</a:t>
            </a:r>
            <a:r>
              <a:rPr lang="en-US" altLang="zh-CN" dirty="0"/>
              <a:t>-&gt;</a:t>
            </a:r>
            <a:r>
              <a:rPr lang="zh-CN" altLang="en-US" dirty="0"/>
              <a:t>体系结构（指令、寄存器）</a:t>
            </a:r>
            <a:endParaRPr lang="en-US" altLang="zh-CN" dirty="0"/>
          </a:p>
          <a:p>
            <a:endParaRPr lang="en-US" altLang="zh-CN" dirty="0"/>
          </a:p>
          <a:p>
            <a:pPr eaLnBrk="1" hangingPunct="1"/>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250351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t>Discipline</a:t>
            </a:r>
            <a:r>
              <a:rPr lang="zh-CN" altLang="en-US" dirty="0"/>
              <a:t>：设计的内在限制，可以更有效地在更高的抽象层次工作。如数字电路和模拟电路，前者使用离散电压，后者使用连续电压，因此数字电路是模拟电路的子集；能力弱但设计简单，更容易将组件组合成复杂的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349692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8494FED9-87AA-4DC3-BEC1-FB2E92EDDAA2}"/>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F0D99DCC-E0DE-43FF-B573-FDEF29C8EB68}" type="slidenum">
              <a:rPr lang="en-US" altLang="zh-CN" sz="1400" baseline="0"/>
              <a:pPr/>
              <a:t>19</a:t>
            </a:fld>
            <a:endParaRPr lang="en-US" altLang="zh-CN" sz="1400" baseline="0"/>
          </a:p>
        </p:txBody>
      </p:sp>
      <p:sp>
        <p:nvSpPr>
          <p:cNvPr id="75779" name="Rectangle 2">
            <a:extLst>
              <a:ext uri="{FF2B5EF4-FFF2-40B4-BE49-F238E27FC236}">
                <a16:creationId xmlns:a16="http://schemas.microsoft.com/office/drawing/2014/main" id="{4E0C2975-8C2B-41AC-97AA-0F69FAEAF5DD}"/>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D405D62E-A472-4CC7-8728-5C8ED17D4E91}"/>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3993846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7A788680-3197-4316-B953-72CB26D69593}"/>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5704F57A-6F35-4678-A9F1-F9FE7F7330B6}" type="slidenum">
              <a:rPr lang="en-US" altLang="zh-CN" sz="1400" baseline="0"/>
              <a:pPr/>
              <a:t>20</a:t>
            </a:fld>
            <a:endParaRPr lang="en-US" altLang="zh-CN" sz="1400" baseline="0"/>
          </a:p>
        </p:txBody>
      </p:sp>
      <p:sp>
        <p:nvSpPr>
          <p:cNvPr id="76803" name="Rectangle 1026">
            <a:extLst>
              <a:ext uri="{FF2B5EF4-FFF2-40B4-BE49-F238E27FC236}">
                <a16:creationId xmlns:a16="http://schemas.microsoft.com/office/drawing/2014/main" id="{CB5AD0A8-070D-40F3-9A41-92B4D0D32B8E}"/>
              </a:ext>
            </a:extLst>
          </p:cNvPr>
          <p:cNvSpPr>
            <a:spLocks noGrp="1" noRot="1" noChangeAspect="1" noChangeArrowheads="1" noTextEdit="1"/>
          </p:cNvSpPr>
          <p:nvPr>
            <p:ph type="sldImg"/>
          </p:nvPr>
        </p:nvSpPr>
        <p:spPr>
          <a:ln/>
        </p:spPr>
      </p:sp>
      <p:sp>
        <p:nvSpPr>
          <p:cNvPr id="76804" name="Rectangle 1027">
            <a:extLst>
              <a:ext uri="{FF2B5EF4-FFF2-40B4-BE49-F238E27FC236}">
                <a16:creationId xmlns:a16="http://schemas.microsoft.com/office/drawing/2014/main" id="{EFBA0614-40FE-4A74-804C-5BAD4836CE8E}"/>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1C7F70A-5342-4D06-BEDF-3F10561AACC9}"/>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E7B52148-2E8B-420E-84D1-0410B407389E}" type="slidenum">
              <a:rPr lang="en-US" altLang="zh-CN" sz="1400" baseline="0"/>
              <a:pPr/>
              <a:t>21</a:t>
            </a:fld>
            <a:endParaRPr lang="en-US" altLang="zh-CN" sz="1400" baseline="0"/>
          </a:p>
        </p:txBody>
      </p:sp>
      <p:sp>
        <p:nvSpPr>
          <p:cNvPr id="77827" name="Rectangle 2">
            <a:extLst>
              <a:ext uri="{FF2B5EF4-FFF2-40B4-BE49-F238E27FC236}">
                <a16:creationId xmlns:a16="http://schemas.microsoft.com/office/drawing/2014/main" id="{6108CB71-07AD-419E-8E13-3BEB510E46C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AB3FB96-9F00-465B-B5A8-5A3968F4F6CF}"/>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04A7FF9-A54B-48C2-A893-9D5C7E090EF4}"/>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76AE4FA5-1FD0-4447-BD20-1A8575C8C887}" type="slidenum">
              <a:rPr lang="en-US" altLang="zh-CN" sz="1400" baseline="0"/>
              <a:pPr/>
              <a:t>22</a:t>
            </a:fld>
            <a:endParaRPr lang="en-US" altLang="zh-CN" sz="1400" baseline="0"/>
          </a:p>
        </p:txBody>
      </p:sp>
      <p:sp>
        <p:nvSpPr>
          <p:cNvPr id="80899" name="Rectangle 2">
            <a:extLst>
              <a:ext uri="{FF2B5EF4-FFF2-40B4-BE49-F238E27FC236}">
                <a16:creationId xmlns:a16="http://schemas.microsoft.com/office/drawing/2014/main" id="{785C1778-DC07-4162-933A-1F1A17CB9C3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0F06A5F-B465-45B8-B058-F23A3EA7E783}"/>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1DC639C-B326-473B-9DC9-EF9769AE6F26}"/>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19146BEA-DAAC-4A6F-918E-8FD0124464EF}" type="slidenum">
              <a:rPr lang="en-US" altLang="zh-CN" sz="1400" baseline="0"/>
              <a:pPr/>
              <a:t>23</a:t>
            </a:fld>
            <a:endParaRPr lang="en-US" altLang="zh-CN" sz="1400" baseline="0"/>
          </a:p>
        </p:txBody>
      </p:sp>
      <p:sp>
        <p:nvSpPr>
          <p:cNvPr id="81923" name="Rectangle 2">
            <a:extLst>
              <a:ext uri="{FF2B5EF4-FFF2-40B4-BE49-F238E27FC236}">
                <a16:creationId xmlns:a16="http://schemas.microsoft.com/office/drawing/2014/main" id="{F40BD5D8-186B-45A3-AC49-938C297EC13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94DAD4F5-E05D-4562-9F5C-D545D002FC76}"/>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D1683FE-BA3C-4610-A0CA-6A0705F44B6B}"/>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A7C20AAE-1E8E-4E32-8A80-413A127A59ED}" type="slidenum">
              <a:rPr lang="en-US" altLang="zh-CN" sz="1400" baseline="0"/>
              <a:pPr/>
              <a:t>24</a:t>
            </a:fld>
            <a:endParaRPr lang="en-US" altLang="zh-CN" sz="1400" baseline="0"/>
          </a:p>
        </p:txBody>
      </p:sp>
      <p:sp>
        <p:nvSpPr>
          <p:cNvPr id="82947" name="Rectangle 2">
            <a:extLst>
              <a:ext uri="{FF2B5EF4-FFF2-40B4-BE49-F238E27FC236}">
                <a16:creationId xmlns:a16="http://schemas.microsoft.com/office/drawing/2014/main" id="{18DD56AE-6E2A-4E55-B2F8-AF9107E34B7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06C6509-D64E-4134-B225-E5AEE3111771}"/>
              </a:ext>
            </a:extLst>
          </p:cNvPr>
          <p:cNvSpPr>
            <a:spLocks noGrp="1" noChangeArrowheads="1"/>
          </p:cNvSpPr>
          <p:nvPr>
            <p:ph type="body" idx="1"/>
          </p:nvPr>
        </p:nvSpPr>
        <p:spPr>
          <a:noFill/>
        </p:spPr>
        <p:txBody>
          <a:bodyPr/>
          <a:lstStyle/>
          <a:p>
            <a:r>
              <a:rPr lang="en-US" altLang="zh-CN"/>
              <a:t>L (A, B, C, D) = A ((B C') + D) = A B C' + A 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Buffer</a:t>
            </a:r>
            <a:r>
              <a:rPr lang="zh-CN" altLang="en-US" dirty="0"/>
              <a:t>：缓冲器，将一个“弱”逻辑信号转换为具有相同逻辑值的“强”逻辑信号的电路，时序不同。</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661982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XOR: </a:t>
            </a:r>
            <a:r>
              <a:rPr lang="zh-CN" altLang="en-US" dirty="0"/>
              <a:t>异或</a:t>
            </a:r>
            <a:endParaRPr lang="en-US" altLang="zh-CN" dirty="0"/>
          </a:p>
          <a:p>
            <a:r>
              <a:rPr lang="en-US" altLang="zh-CN" dirty="0"/>
              <a:t>XNOR</a:t>
            </a:r>
            <a:r>
              <a:rPr lang="zh-CN" altLang="en-US" dirty="0"/>
              <a:t>：同或</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95532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5238" y="725488"/>
            <a:ext cx="4775200" cy="3581400"/>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多输入异或：</a:t>
            </a:r>
            <a:r>
              <a:rPr lang="en-US" altLang="zh-CN" dirty="0"/>
              <a:t>RC4</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777414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2FD0F66-7E4E-4AD9-B04A-2958DFE13BD7}"/>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6F77F9F4-A732-4A60-B503-CD53BB2DD5EA}" type="slidenum">
              <a:rPr lang="en-US" altLang="zh-CN" sz="1400" baseline="0"/>
              <a:pPr/>
              <a:t>35</a:t>
            </a:fld>
            <a:endParaRPr lang="en-US" altLang="zh-CN" sz="1400" baseline="0"/>
          </a:p>
        </p:txBody>
      </p:sp>
      <p:sp>
        <p:nvSpPr>
          <p:cNvPr id="83971" name="Rectangle 2">
            <a:extLst>
              <a:ext uri="{FF2B5EF4-FFF2-40B4-BE49-F238E27FC236}">
                <a16:creationId xmlns:a16="http://schemas.microsoft.com/office/drawing/2014/main" id="{283D1CC1-CF43-4E6C-A8A9-302B5BDAB64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3C0D345-9AC7-4B91-9B19-C3298E82224A}"/>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4151539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2FD0F66-7E4E-4AD9-B04A-2958DFE13BD7}"/>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6F77F9F4-A732-4A60-B503-CD53BB2DD5EA}" type="slidenum">
              <a:rPr lang="en-US" altLang="zh-CN" sz="1400" baseline="0"/>
              <a:pPr/>
              <a:t>36</a:t>
            </a:fld>
            <a:endParaRPr lang="en-US" altLang="zh-CN" sz="1400" baseline="0"/>
          </a:p>
        </p:txBody>
      </p:sp>
      <p:sp>
        <p:nvSpPr>
          <p:cNvPr id="83971" name="Rectangle 2">
            <a:extLst>
              <a:ext uri="{FF2B5EF4-FFF2-40B4-BE49-F238E27FC236}">
                <a16:creationId xmlns:a16="http://schemas.microsoft.com/office/drawing/2014/main" id="{283D1CC1-CF43-4E6C-A8A9-302B5BDAB64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3C0D345-9AC7-4B91-9B19-C3298E82224A}"/>
              </a:ext>
            </a:extLst>
          </p:cNvPr>
          <p:cNvSpPr>
            <a:spLocks noGrp="1" noChangeArrowheads="1"/>
          </p:cNvSpPr>
          <p:nvPr>
            <p:ph type="body" idx="1"/>
          </p:nvPr>
        </p:nvSpPr>
        <p:spPr>
          <a:noFill/>
        </p:spPr>
        <p:txBody>
          <a:bodyPr/>
          <a:lstStyle/>
          <a:p>
            <a:r>
              <a:rPr lang="en-US" altLang="zh-CN" dirty="0"/>
              <a:t>1947</a:t>
            </a:r>
            <a:r>
              <a:rPr lang="zh-CN" altLang="en-US" dirty="0"/>
              <a:t>年</a:t>
            </a:r>
            <a:r>
              <a:rPr lang="en-US" altLang="zh-CN" dirty="0"/>
              <a:t>12</a:t>
            </a:r>
            <a:r>
              <a:rPr lang="zh-CN" altLang="en-US" dirty="0"/>
              <a:t>月</a:t>
            </a:r>
            <a:r>
              <a:rPr lang="en-US" altLang="zh-CN" dirty="0"/>
              <a:t>16</a:t>
            </a:r>
            <a:r>
              <a:rPr lang="zh-CN" altLang="en-US" dirty="0"/>
              <a:t>日：威廉</a:t>
            </a:r>
            <a:r>
              <a:rPr lang="en-US" altLang="zh-CN" dirty="0"/>
              <a:t>·</a:t>
            </a:r>
            <a:r>
              <a:rPr lang="zh-CN" altLang="en-US" dirty="0"/>
              <a:t>肖克利</a:t>
            </a:r>
            <a:r>
              <a:rPr lang="en-US" altLang="zh-CN" dirty="0"/>
              <a:t>(William Shockley)</a:t>
            </a:r>
            <a:r>
              <a:rPr lang="zh-CN" altLang="en-US" dirty="0"/>
              <a:t>、约翰</a:t>
            </a:r>
            <a:r>
              <a:rPr lang="en-US" altLang="zh-CN" dirty="0"/>
              <a:t>·</a:t>
            </a:r>
            <a:r>
              <a:rPr lang="zh-CN" altLang="en-US" dirty="0"/>
              <a:t>巴顿</a:t>
            </a:r>
            <a:r>
              <a:rPr lang="en-US" altLang="zh-CN" dirty="0"/>
              <a:t>(John Bardeen)</a:t>
            </a:r>
            <a:r>
              <a:rPr lang="zh-CN" altLang="en-US" dirty="0"/>
              <a:t>和沃特</a:t>
            </a:r>
            <a:r>
              <a:rPr lang="en-US" altLang="zh-CN" dirty="0"/>
              <a:t>·</a:t>
            </a:r>
            <a:r>
              <a:rPr lang="zh-CN" altLang="en-US" dirty="0"/>
              <a:t>布拉顿</a:t>
            </a:r>
            <a:r>
              <a:rPr lang="en-US" altLang="zh-CN" dirty="0"/>
              <a:t>(Walter Brattain)</a:t>
            </a:r>
            <a:r>
              <a:rPr lang="zh-CN" altLang="en-US" dirty="0"/>
              <a:t>成功地在贝尔实验室制造出第一个晶体管。</a:t>
            </a:r>
          </a:p>
          <a:p>
            <a:r>
              <a:rPr lang="en-US" altLang="zh-CN" dirty="0"/>
              <a:t>1950</a:t>
            </a:r>
            <a:r>
              <a:rPr lang="zh-CN" altLang="en-US" dirty="0"/>
              <a:t>年：威廉</a:t>
            </a:r>
            <a:r>
              <a:rPr lang="en-US" altLang="zh-CN" dirty="0"/>
              <a:t>·</a:t>
            </a:r>
            <a:r>
              <a:rPr lang="zh-CN" altLang="en-US" dirty="0"/>
              <a:t>肖克利开发出双极晶体管</a:t>
            </a:r>
            <a:r>
              <a:rPr lang="en-US" altLang="zh-CN" dirty="0"/>
              <a:t>(Bipolar Junction Transistor)</a:t>
            </a:r>
            <a:r>
              <a:rPr lang="zh-CN" altLang="en-US" dirty="0"/>
              <a:t>，这是现在通行的标准的晶体管。</a:t>
            </a:r>
          </a:p>
          <a:p>
            <a:r>
              <a:rPr lang="en-US" altLang="zh-CN" dirty="0"/>
              <a:t>1953</a:t>
            </a:r>
            <a:r>
              <a:rPr lang="zh-CN" altLang="en-US" dirty="0"/>
              <a:t>年：第一个采用晶体管的商业化设备投入市场，即助听器。</a:t>
            </a:r>
          </a:p>
          <a:p>
            <a:r>
              <a:rPr lang="en-US" altLang="zh-CN" dirty="0"/>
              <a:t>1954</a:t>
            </a:r>
            <a:r>
              <a:rPr lang="zh-CN" altLang="en-US" dirty="0"/>
              <a:t>年</a:t>
            </a:r>
            <a:r>
              <a:rPr lang="en-US" altLang="zh-CN" dirty="0"/>
              <a:t>10</a:t>
            </a:r>
            <a:r>
              <a:rPr lang="zh-CN" altLang="en-US" dirty="0"/>
              <a:t>月</a:t>
            </a:r>
            <a:r>
              <a:rPr lang="en-US" altLang="zh-CN" dirty="0"/>
              <a:t>18</a:t>
            </a:r>
            <a:r>
              <a:rPr lang="zh-CN" altLang="en-US" dirty="0"/>
              <a:t>日：第一台晶体管收音机</a:t>
            </a:r>
            <a:r>
              <a:rPr lang="en-US" altLang="zh-CN" dirty="0"/>
              <a:t>Regency TR1</a:t>
            </a:r>
            <a:r>
              <a:rPr lang="zh-CN" altLang="en-US" dirty="0"/>
              <a:t>投入市场，仅包含</a:t>
            </a:r>
            <a:r>
              <a:rPr lang="en-US" altLang="zh-CN" dirty="0"/>
              <a:t>4</a:t>
            </a:r>
            <a:r>
              <a:rPr lang="zh-CN" altLang="en-US" dirty="0"/>
              <a:t>只锗晶体管。</a:t>
            </a:r>
            <a:endParaRPr lang="en-US" altLang="zh-CN" dirty="0"/>
          </a:p>
          <a:p>
            <a:r>
              <a:rPr lang="en-US" altLang="zh-CN" dirty="0"/>
              <a:t>1958</a:t>
            </a:r>
            <a:r>
              <a:rPr lang="zh-CN" altLang="en-US" dirty="0"/>
              <a:t>年：集成电路 杰克</a:t>
            </a:r>
            <a:r>
              <a:rPr lang="en-US" altLang="zh-CN" dirty="0"/>
              <a:t>·</a:t>
            </a:r>
            <a:r>
              <a:rPr lang="zh-CN" altLang="en-US" dirty="0"/>
              <a:t>基尔比（</a:t>
            </a:r>
            <a:r>
              <a:rPr lang="en-US" altLang="zh-CN" dirty="0"/>
              <a:t>Jack Kilby</a:t>
            </a:r>
            <a:r>
              <a:rPr lang="zh-CN" altLang="en-US" dirty="0"/>
              <a:t>）</a:t>
            </a:r>
            <a:r>
              <a:rPr lang="en-US" altLang="zh-CN" dirty="0"/>
              <a:t>and </a:t>
            </a:r>
            <a:r>
              <a:rPr lang="zh-CN" altLang="en-US" dirty="0"/>
              <a:t>罗伯特</a:t>
            </a:r>
            <a:r>
              <a:rPr lang="en-US" altLang="zh-CN" dirty="0"/>
              <a:t>·</a:t>
            </a:r>
            <a:r>
              <a:rPr lang="zh-CN" altLang="en-US" dirty="0"/>
              <a:t>诺伊斯</a:t>
            </a:r>
            <a:r>
              <a:rPr lang="en-US" altLang="zh-CN" dirty="0"/>
              <a:t>(Robert Noyce)</a:t>
            </a:r>
            <a:endParaRPr lang="zh-CN" altLang="en-US" dirty="0"/>
          </a:p>
          <a:p>
            <a:r>
              <a:rPr lang="en-US" altLang="zh-CN" dirty="0"/>
              <a:t>1961</a:t>
            </a:r>
            <a:r>
              <a:rPr lang="zh-CN" altLang="en-US" dirty="0"/>
              <a:t>年</a:t>
            </a:r>
            <a:r>
              <a:rPr lang="en-US" altLang="zh-CN" dirty="0"/>
              <a:t>4</a:t>
            </a:r>
            <a:r>
              <a:rPr lang="zh-CN" altLang="en-US" dirty="0"/>
              <a:t>月</a:t>
            </a:r>
            <a:r>
              <a:rPr lang="en-US" altLang="zh-CN" dirty="0"/>
              <a:t>25</a:t>
            </a:r>
            <a:r>
              <a:rPr lang="zh-CN" altLang="en-US" dirty="0"/>
              <a:t>日：第一个集成电路专利被授予罗伯特</a:t>
            </a:r>
            <a:r>
              <a:rPr lang="en-US" altLang="zh-CN" dirty="0"/>
              <a:t>·</a:t>
            </a:r>
            <a:r>
              <a:rPr lang="zh-CN" altLang="en-US" dirty="0"/>
              <a:t>诺伊斯</a:t>
            </a:r>
            <a:r>
              <a:rPr lang="en-US" altLang="zh-CN" dirty="0"/>
              <a:t>(Robert Noyce)</a:t>
            </a:r>
            <a:r>
              <a:rPr lang="zh-CN" altLang="en-US" dirty="0"/>
              <a:t>。最初的晶体管对收音机和电话而言已经足够，但是新的电子设备要求规格更小的晶体管，即集成电路。</a:t>
            </a:r>
          </a:p>
          <a:p>
            <a:r>
              <a:rPr lang="en-US" altLang="zh-CN" dirty="0"/>
              <a:t>1965</a:t>
            </a:r>
            <a:r>
              <a:rPr lang="zh-CN" altLang="en-US" dirty="0"/>
              <a:t>年：摩尔定律诞生。当时，戈登</a:t>
            </a:r>
            <a:r>
              <a:rPr lang="en-US" altLang="zh-CN" dirty="0"/>
              <a:t>·</a:t>
            </a:r>
            <a:r>
              <a:rPr lang="zh-CN" altLang="en-US" dirty="0"/>
              <a:t>摩尔</a:t>
            </a:r>
            <a:r>
              <a:rPr lang="en-US" altLang="zh-CN" dirty="0"/>
              <a:t>(Gordon Moore)</a:t>
            </a:r>
            <a:r>
              <a:rPr lang="zh-CN" altLang="en-US" dirty="0"/>
              <a:t>预测，未来一个芯片上的晶体管数量大约每年翻一倍</a:t>
            </a:r>
            <a:r>
              <a:rPr lang="en-US" altLang="zh-CN" dirty="0"/>
              <a:t>(10</a:t>
            </a:r>
            <a:r>
              <a:rPr lang="zh-CN" altLang="en-US" dirty="0"/>
              <a:t>年后修正为每两年</a:t>
            </a:r>
            <a:r>
              <a:rPr lang="en-US" altLang="zh-CN" dirty="0"/>
              <a:t>)</a:t>
            </a:r>
            <a:r>
              <a:rPr lang="zh-CN" altLang="en-US" dirty="0"/>
              <a:t>，摩尔定律在</a:t>
            </a:r>
            <a:r>
              <a:rPr lang="en-US" altLang="zh-CN" dirty="0"/>
              <a:t>Electronics Magazine</a:t>
            </a:r>
            <a:r>
              <a:rPr lang="zh-CN" altLang="en-US" dirty="0"/>
              <a:t>杂志一篇文章中公布。</a:t>
            </a:r>
          </a:p>
          <a:p>
            <a:r>
              <a:rPr lang="en-US" altLang="zh-CN" dirty="0"/>
              <a:t>1968</a:t>
            </a:r>
            <a:r>
              <a:rPr lang="zh-CN" altLang="en-US" dirty="0"/>
              <a:t>年</a:t>
            </a:r>
            <a:r>
              <a:rPr lang="en-US" altLang="zh-CN" dirty="0"/>
              <a:t>7</a:t>
            </a:r>
            <a:r>
              <a:rPr lang="zh-CN" altLang="en-US" dirty="0"/>
              <a:t>月：罗伯特</a:t>
            </a:r>
            <a:r>
              <a:rPr lang="en-US" altLang="zh-CN" dirty="0"/>
              <a:t>·</a:t>
            </a:r>
            <a:r>
              <a:rPr lang="zh-CN" altLang="en-US" dirty="0"/>
              <a:t>诺伊斯和戈登</a:t>
            </a:r>
            <a:r>
              <a:rPr lang="en-US" altLang="zh-CN" dirty="0"/>
              <a:t>·</a:t>
            </a:r>
            <a:r>
              <a:rPr lang="zh-CN" altLang="en-US" dirty="0"/>
              <a:t>摩尔从仙童</a:t>
            </a:r>
            <a:r>
              <a:rPr lang="en-US" altLang="zh-CN" dirty="0"/>
              <a:t>(Fairchild)</a:t>
            </a:r>
            <a:r>
              <a:rPr lang="zh-CN" altLang="en-US" dirty="0"/>
              <a:t>半导体公司辞职，创立了一个新的企业，即英特尔公司，英文名</a:t>
            </a:r>
            <a:r>
              <a:rPr lang="en-US" altLang="zh-CN" dirty="0"/>
              <a:t>Intel</a:t>
            </a:r>
            <a:r>
              <a:rPr lang="zh-CN" altLang="en-US" dirty="0"/>
              <a:t>为“集成电子设备</a:t>
            </a:r>
            <a:r>
              <a:rPr lang="en-US" altLang="zh-CN" dirty="0"/>
              <a:t>(integrated electronics)”</a:t>
            </a:r>
            <a:r>
              <a:rPr lang="zh-CN" altLang="en-US" dirty="0"/>
              <a:t>的缩写。</a:t>
            </a:r>
          </a:p>
          <a:p>
            <a:r>
              <a:rPr lang="en-US" altLang="zh-CN" dirty="0"/>
              <a:t>1969</a:t>
            </a:r>
            <a:r>
              <a:rPr lang="zh-CN" altLang="en-US" dirty="0"/>
              <a:t>年：英特尔成功开发出第一个</a:t>
            </a:r>
            <a:r>
              <a:rPr lang="en-US" altLang="zh-CN" dirty="0"/>
              <a:t>PMOS</a:t>
            </a:r>
            <a:r>
              <a:rPr lang="zh-CN" altLang="en-US" dirty="0"/>
              <a:t>硅栅晶体管技术。这些晶体管继续使用传统的二氧化硅栅介质，但是引入了新的多晶硅栅电极。</a:t>
            </a:r>
          </a:p>
          <a:p>
            <a:r>
              <a:rPr lang="en-US" altLang="zh-CN" dirty="0"/>
              <a:t>1971</a:t>
            </a:r>
            <a:r>
              <a:rPr lang="zh-CN" altLang="en-US" dirty="0"/>
              <a:t>年：英特尔发布了其第一个微处理器</a:t>
            </a:r>
            <a:r>
              <a:rPr lang="en-US" altLang="zh-CN" dirty="0"/>
              <a:t>4004</a:t>
            </a:r>
            <a:r>
              <a:rPr lang="zh-CN" altLang="en-US" dirty="0"/>
              <a:t>。</a:t>
            </a:r>
            <a:r>
              <a:rPr lang="en-US" altLang="zh-CN" dirty="0"/>
              <a:t>4004</a:t>
            </a:r>
            <a:r>
              <a:rPr lang="zh-CN" altLang="en-US" dirty="0"/>
              <a:t>规格为</a:t>
            </a:r>
            <a:r>
              <a:rPr lang="en-US" altLang="zh-CN" dirty="0"/>
              <a:t>1/8</a:t>
            </a:r>
            <a:r>
              <a:rPr lang="zh-CN" altLang="en-US" dirty="0"/>
              <a:t>英寸 </a:t>
            </a:r>
            <a:r>
              <a:rPr lang="en-US" altLang="zh-CN" dirty="0"/>
              <a:t>x 1/16</a:t>
            </a:r>
            <a:r>
              <a:rPr lang="zh-CN" altLang="en-US" dirty="0"/>
              <a:t>英寸，包含仅</a:t>
            </a:r>
            <a:r>
              <a:rPr lang="en-US" altLang="zh-CN" dirty="0"/>
              <a:t>2000</a:t>
            </a:r>
            <a:r>
              <a:rPr lang="zh-CN" altLang="en-US" dirty="0"/>
              <a:t>多个晶体管，采用英特尔</a:t>
            </a:r>
            <a:r>
              <a:rPr lang="en-US" altLang="zh-CN" dirty="0"/>
              <a:t>10</a:t>
            </a:r>
            <a:r>
              <a:rPr lang="zh-CN" altLang="en-US" dirty="0"/>
              <a:t>微米</a:t>
            </a:r>
            <a:r>
              <a:rPr lang="en-US" altLang="zh-CN" dirty="0"/>
              <a:t>PMOS</a:t>
            </a:r>
            <a:r>
              <a:rPr lang="zh-CN" altLang="en-US" dirty="0"/>
              <a:t>技术生产。</a:t>
            </a:r>
          </a:p>
          <a:p>
            <a:r>
              <a:rPr lang="en-US" altLang="zh-CN" dirty="0"/>
              <a:t>1978</a:t>
            </a:r>
            <a:r>
              <a:rPr lang="zh-CN" altLang="en-US" dirty="0"/>
              <a:t>年：英特尔标志性地把英特尔</a:t>
            </a:r>
            <a:r>
              <a:rPr lang="en-US" altLang="zh-CN" dirty="0"/>
              <a:t>8088</a:t>
            </a:r>
            <a:r>
              <a:rPr lang="zh-CN" altLang="en-US" dirty="0"/>
              <a:t>微处理器销售给</a:t>
            </a:r>
            <a:r>
              <a:rPr lang="en-US" altLang="zh-CN" dirty="0"/>
              <a:t>IBM</a:t>
            </a:r>
            <a:r>
              <a:rPr lang="zh-CN" altLang="en-US" dirty="0"/>
              <a:t>新的个人电脑事业部，武装了</a:t>
            </a:r>
            <a:r>
              <a:rPr lang="en-US" altLang="zh-CN" dirty="0"/>
              <a:t>IBM</a:t>
            </a:r>
            <a:r>
              <a:rPr lang="zh-CN" altLang="en-US" dirty="0"/>
              <a:t>新产品</a:t>
            </a:r>
            <a:r>
              <a:rPr lang="en-US" altLang="zh-CN" dirty="0"/>
              <a:t>IBM PC</a:t>
            </a:r>
            <a:r>
              <a:rPr lang="zh-CN" altLang="en-US" dirty="0"/>
              <a:t>的中枢大脑。</a:t>
            </a:r>
            <a:r>
              <a:rPr lang="en-US" altLang="zh-CN" dirty="0"/>
              <a:t>16</a:t>
            </a:r>
            <a:r>
              <a:rPr lang="zh-CN" altLang="en-US" dirty="0"/>
              <a:t>位</a:t>
            </a:r>
            <a:r>
              <a:rPr lang="en-US" altLang="zh-CN" dirty="0"/>
              <a:t>8088</a:t>
            </a:r>
            <a:r>
              <a:rPr lang="zh-CN" altLang="en-US" dirty="0"/>
              <a:t>处理器含有</a:t>
            </a:r>
            <a:r>
              <a:rPr lang="en-US" altLang="zh-CN" dirty="0"/>
              <a:t>2.9</a:t>
            </a:r>
            <a:r>
              <a:rPr lang="zh-CN" altLang="en-US" dirty="0"/>
              <a:t>万个晶体管，运行频率为</a:t>
            </a:r>
            <a:r>
              <a:rPr lang="en-US" altLang="zh-CN" dirty="0"/>
              <a:t>5MHz</a:t>
            </a:r>
            <a:r>
              <a:rPr lang="zh-CN" altLang="en-US" dirty="0"/>
              <a:t>、</a:t>
            </a:r>
            <a:r>
              <a:rPr lang="en-US" altLang="zh-CN" dirty="0"/>
              <a:t>8MHz</a:t>
            </a:r>
            <a:r>
              <a:rPr lang="zh-CN" altLang="en-US" dirty="0"/>
              <a:t>和</a:t>
            </a:r>
            <a:r>
              <a:rPr lang="en-US" altLang="zh-CN" dirty="0"/>
              <a:t>10MHz</a:t>
            </a:r>
            <a:r>
              <a:rPr lang="zh-CN" altLang="en-US" dirty="0"/>
              <a:t>。</a:t>
            </a:r>
            <a:r>
              <a:rPr lang="en-US" altLang="zh-CN" dirty="0"/>
              <a:t>8088</a:t>
            </a:r>
            <a:r>
              <a:rPr lang="zh-CN" altLang="en-US" dirty="0"/>
              <a:t>的成功推动英特尔进入了财富</a:t>
            </a:r>
            <a:r>
              <a:rPr lang="en-US" altLang="zh-CN" dirty="0"/>
              <a:t>(</a:t>
            </a:r>
            <a:r>
              <a:rPr lang="en-US" altLang="zh-CN" dirty="0" err="1"/>
              <a:t>Forture</a:t>
            </a:r>
            <a:r>
              <a:rPr lang="en-US" altLang="zh-CN" dirty="0"/>
              <a:t>) 500</a:t>
            </a:r>
            <a:r>
              <a:rPr lang="zh-CN" altLang="en-US" dirty="0"/>
              <a:t>强企业排名，</a:t>
            </a:r>
            <a:r>
              <a:rPr lang="en-US" altLang="zh-CN" dirty="0"/>
              <a:t>《</a:t>
            </a:r>
            <a:r>
              <a:rPr lang="zh-CN" altLang="en-US" dirty="0"/>
              <a:t>财富</a:t>
            </a:r>
            <a:r>
              <a:rPr lang="en-US" altLang="zh-CN" dirty="0"/>
              <a:t>(</a:t>
            </a:r>
            <a:r>
              <a:rPr lang="en-US" altLang="zh-CN" dirty="0" err="1"/>
              <a:t>Forture</a:t>
            </a:r>
            <a:r>
              <a:rPr lang="en-US" altLang="zh-CN" dirty="0"/>
              <a:t>)》</a:t>
            </a:r>
            <a:r>
              <a:rPr lang="zh-CN" altLang="en-US" dirty="0"/>
              <a:t>杂志将英特尔公司评为“七十大商业奇迹之一</a:t>
            </a:r>
            <a:r>
              <a:rPr lang="en-US" altLang="zh-CN" dirty="0"/>
              <a:t>(Business Triumphs of the Seventies)”</a:t>
            </a:r>
            <a:r>
              <a:rPr lang="zh-CN" altLang="en-US" dirty="0"/>
              <a:t>。</a:t>
            </a:r>
          </a:p>
          <a:p>
            <a:r>
              <a:rPr lang="en-US" altLang="zh-CN" dirty="0"/>
              <a:t>1982</a:t>
            </a:r>
            <a:r>
              <a:rPr lang="zh-CN" altLang="en-US" dirty="0"/>
              <a:t>年：</a:t>
            </a:r>
            <a:r>
              <a:rPr lang="en-US" altLang="zh-CN" dirty="0"/>
              <a:t>286</a:t>
            </a:r>
            <a:r>
              <a:rPr lang="zh-CN" altLang="en-US" dirty="0"/>
              <a:t>微处理器</a:t>
            </a:r>
            <a:r>
              <a:rPr lang="en-US" altLang="zh-CN" dirty="0"/>
              <a:t>(</a:t>
            </a:r>
            <a:r>
              <a:rPr lang="zh-CN" altLang="en-US" dirty="0"/>
              <a:t>又称</a:t>
            </a:r>
            <a:r>
              <a:rPr lang="en-US" altLang="zh-CN" dirty="0"/>
              <a:t>80286)</a:t>
            </a:r>
            <a:r>
              <a:rPr lang="zh-CN" altLang="en-US" dirty="0"/>
              <a:t>推出，成为英特尔的第一个</a:t>
            </a:r>
            <a:r>
              <a:rPr lang="en-US" altLang="zh-CN" dirty="0"/>
              <a:t>16</a:t>
            </a:r>
            <a:r>
              <a:rPr lang="zh-CN" altLang="en-US" dirty="0"/>
              <a:t>位处理器，可运行为英特尔前一代产品所编写的所有软件。</a:t>
            </a:r>
            <a:r>
              <a:rPr lang="en-US" altLang="zh-CN" dirty="0"/>
              <a:t>286</a:t>
            </a:r>
            <a:r>
              <a:rPr lang="zh-CN" altLang="en-US" dirty="0"/>
              <a:t>处理器使用了</a:t>
            </a:r>
            <a:r>
              <a:rPr lang="en-US" altLang="zh-CN" dirty="0"/>
              <a:t>13400</a:t>
            </a:r>
            <a:r>
              <a:rPr lang="zh-CN" altLang="en-US" dirty="0"/>
              <a:t>个晶体管，运行频率为</a:t>
            </a:r>
            <a:r>
              <a:rPr lang="en-US" altLang="zh-CN" dirty="0"/>
              <a:t>6MHz</a:t>
            </a:r>
            <a:r>
              <a:rPr lang="zh-CN" altLang="en-US" dirty="0"/>
              <a:t>、</a:t>
            </a:r>
            <a:r>
              <a:rPr lang="en-US" altLang="zh-CN" dirty="0"/>
              <a:t>8MHz</a:t>
            </a:r>
            <a:r>
              <a:rPr lang="zh-CN" altLang="en-US" dirty="0"/>
              <a:t>、</a:t>
            </a:r>
            <a:r>
              <a:rPr lang="en-US" altLang="zh-CN" dirty="0"/>
              <a:t>10MHz</a:t>
            </a:r>
            <a:r>
              <a:rPr lang="zh-CN" altLang="en-US" dirty="0"/>
              <a:t>和</a:t>
            </a:r>
            <a:r>
              <a:rPr lang="en-US" altLang="zh-CN" dirty="0"/>
              <a:t>12.5MHz</a:t>
            </a:r>
            <a:r>
              <a:rPr lang="zh-CN" altLang="en-US" dirty="0"/>
              <a:t>。</a:t>
            </a:r>
          </a:p>
          <a:p>
            <a:r>
              <a:rPr lang="en-US" altLang="zh-CN" dirty="0"/>
              <a:t>1985</a:t>
            </a:r>
            <a:r>
              <a:rPr lang="zh-CN" altLang="en-US" dirty="0"/>
              <a:t>年：英特尔</a:t>
            </a:r>
            <a:r>
              <a:rPr lang="en-US" altLang="zh-CN" dirty="0"/>
              <a:t>386™</a:t>
            </a:r>
            <a:r>
              <a:rPr lang="zh-CN" altLang="en-US" dirty="0"/>
              <a:t>微处理器问世，含有</a:t>
            </a:r>
            <a:r>
              <a:rPr lang="en-US" altLang="zh-CN" dirty="0"/>
              <a:t>27.5</a:t>
            </a:r>
            <a:r>
              <a:rPr lang="zh-CN" altLang="en-US" dirty="0"/>
              <a:t>万个晶体管，是最初</a:t>
            </a:r>
            <a:r>
              <a:rPr lang="en-US" altLang="zh-CN" dirty="0"/>
              <a:t>4004</a:t>
            </a:r>
            <a:r>
              <a:rPr lang="zh-CN" altLang="en-US" dirty="0"/>
              <a:t>晶体管数量的</a:t>
            </a:r>
            <a:r>
              <a:rPr lang="en-US" altLang="zh-CN" dirty="0"/>
              <a:t>100</a:t>
            </a:r>
            <a:r>
              <a:rPr lang="zh-CN" altLang="en-US" dirty="0"/>
              <a:t>多倍。</a:t>
            </a:r>
            <a:r>
              <a:rPr lang="en-US" altLang="zh-CN" dirty="0"/>
              <a:t>386</a:t>
            </a:r>
            <a:r>
              <a:rPr lang="zh-CN" altLang="en-US" dirty="0"/>
              <a:t>是</a:t>
            </a:r>
            <a:r>
              <a:rPr lang="en-US" altLang="zh-CN" dirty="0"/>
              <a:t>32</a:t>
            </a:r>
            <a:r>
              <a:rPr lang="zh-CN" altLang="en-US" dirty="0"/>
              <a:t>位芯片，具备多任务处理能力，即它可在同一时间运行多个程序。</a:t>
            </a:r>
            <a:endParaRPr lang="zh-CN" altLang="zh-CN" dirty="0"/>
          </a:p>
        </p:txBody>
      </p:sp>
    </p:spTree>
    <p:extLst>
      <p:ext uri="{BB962C8B-B14F-4D97-AF65-F5344CB8AC3E}">
        <p14:creationId xmlns:p14="http://schemas.microsoft.com/office/powerpoint/2010/main" val="2167433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2FD0F66-7E4E-4AD9-B04A-2958DFE13BD7}"/>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6F77F9F4-A732-4A60-B503-CD53BB2DD5EA}" type="slidenum">
              <a:rPr lang="en-US" altLang="zh-CN" sz="1400" baseline="0"/>
              <a:pPr/>
              <a:t>37</a:t>
            </a:fld>
            <a:endParaRPr lang="en-US" altLang="zh-CN" sz="1400" baseline="0"/>
          </a:p>
        </p:txBody>
      </p:sp>
      <p:sp>
        <p:nvSpPr>
          <p:cNvPr id="83971" name="Rectangle 2">
            <a:extLst>
              <a:ext uri="{FF2B5EF4-FFF2-40B4-BE49-F238E27FC236}">
                <a16:creationId xmlns:a16="http://schemas.microsoft.com/office/drawing/2014/main" id="{283D1CC1-CF43-4E6C-A8A9-302B5BDAB64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3C0D345-9AC7-4B91-9B19-C3298E82224A}"/>
              </a:ext>
            </a:extLst>
          </p:cNvPr>
          <p:cNvSpPr>
            <a:spLocks noGrp="1" noChangeArrowheads="1"/>
          </p:cNvSpPr>
          <p:nvPr>
            <p:ph type="body" idx="1"/>
          </p:nvPr>
        </p:nvSpPr>
        <p:spPr>
          <a:noFill/>
        </p:spPr>
        <p:txBody>
          <a:bodyPr/>
          <a:lstStyle/>
          <a:p>
            <a:r>
              <a:rPr lang="zh-CN" altLang="en-US" dirty="0"/>
              <a:t>本征半导体：指不含任何掺杂元素的半导体，如纯硅晶片或纯锗晶片。</a:t>
            </a:r>
          </a:p>
          <a:p>
            <a:r>
              <a:rPr lang="en-US" altLang="zh-CN" dirty="0"/>
              <a:t>P</a:t>
            </a:r>
            <a:r>
              <a:rPr lang="zh-CN" altLang="en-US" dirty="0"/>
              <a:t>型半导体：掺杂了产生空穴的含较低电价杂质的半导体，如在本征半导体中</a:t>
            </a:r>
            <a:r>
              <a:rPr lang="en-US" altLang="zh-CN" dirty="0"/>
              <a:t>Si</a:t>
            </a:r>
            <a:r>
              <a:rPr lang="zh-CN" altLang="en-US" dirty="0"/>
              <a:t>（</a:t>
            </a:r>
            <a:r>
              <a:rPr lang="en-US" altLang="zh-CN" dirty="0"/>
              <a:t>4+</a:t>
            </a:r>
            <a:r>
              <a:rPr lang="zh-CN" altLang="en-US" dirty="0"/>
              <a:t>）中掺入硼</a:t>
            </a:r>
            <a:r>
              <a:rPr lang="en-US" altLang="zh-CN" dirty="0"/>
              <a:t>B</a:t>
            </a:r>
            <a:r>
              <a:rPr lang="zh-CN" altLang="en-US" dirty="0"/>
              <a:t>（</a:t>
            </a:r>
            <a:r>
              <a:rPr lang="en-US" altLang="zh-CN" dirty="0"/>
              <a:t>3+</a:t>
            </a:r>
            <a:r>
              <a:rPr lang="zh-CN" altLang="en-US" dirty="0"/>
              <a:t>）的半导体。</a:t>
            </a:r>
          </a:p>
          <a:p>
            <a:r>
              <a:rPr lang="en-US" altLang="zh-CN" dirty="0"/>
              <a:t>N</a:t>
            </a:r>
            <a:r>
              <a:rPr lang="zh-CN" altLang="en-US" dirty="0"/>
              <a:t>型半导体：掺杂了产生自由电子的含较低电价杂质的半导体，如在本征半导体中硅</a:t>
            </a:r>
            <a:r>
              <a:rPr lang="en-US" altLang="zh-CN" dirty="0"/>
              <a:t>Si</a:t>
            </a:r>
            <a:r>
              <a:rPr lang="zh-CN" altLang="en-US" dirty="0"/>
              <a:t>（</a:t>
            </a:r>
            <a:r>
              <a:rPr lang="en-US" altLang="zh-CN" dirty="0"/>
              <a:t>4+</a:t>
            </a:r>
            <a:r>
              <a:rPr lang="zh-CN" altLang="en-US" dirty="0"/>
              <a:t>）中掺入磷</a:t>
            </a:r>
            <a:r>
              <a:rPr lang="en-US" altLang="zh-CN" dirty="0"/>
              <a:t>P</a:t>
            </a:r>
            <a:r>
              <a:rPr lang="zh-CN" altLang="en-US" dirty="0"/>
              <a:t>（</a:t>
            </a:r>
            <a:r>
              <a:rPr lang="en-US" altLang="zh-CN" dirty="0"/>
              <a:t>5+</a:t>
            </a:r>
            <a:r>
              <a:rPr lang="zh-CN" altLang="en-US" dirty="0"/>
              <a:t>）的半导体。</a:t>
            </a:r>
          </a:p>
          <a:p>
            <a:r>
              <a:rPr lang="zh-CN" altLang="en-US" dirty="0"/>
              <a:t>由</a:t>
            </a:r>
            <a:r>
              <a:rPr lang="en-US" altLang="zh-CN" dirty="0"/>
              <a:t>P</a:t>
            </a:r>
            <a:r>
              <a:rPr lang="zh-CN" altLang="en-US" dirty="0"/>
              <a:t>型半导体和</a:t>
            </a:r>
            <a:r>
              <a:rPr lang="en-US" altLang="zh-CN" dirty="0"/>
              <a:t>N</a:t>
            </a:r>
            <a:r>
              <a:rPr lang="zh-CN" altLang="en-US" dirty="0"/>
              <a:t>型半导体相接触时，就产生一个独特的</a:t>
            </a:r>
            <a:r>
              <a:rPr lang="en-US" altLang="zh-CN" dirty="0"/>
              <a:t>P-N</a:t>
            </a:r>
            <a:r>
              <a:rPr lang="zh-CN" altLang="en-US" dirty="0"/>
              <a:t>结界面，在界面的两侧形成空间电荷层，构成自建电场。</a:t>
            </a:r>
          </a:p>
          <a:p>
            <a:r>
              <a:rPr lang="zh-CN" altLang="en-US" dirty="0"/>
              <a:t>当外加电压等于零时，由于</a:t>
            </a:r>
            <a:r>
              <a:rPr lang="en-US" altLang="zh-CN" dirty="0"/>
              <a:t>P-N </a:t>
            </a:r>
            <a:r>
              <a:rPr lang="zh-CN" altLang="en-US" dirty="0"/>
              <a:t>结两边载流子的浓度差引起扩散电流和由自建电场引起的漂移电流相等而处于电平衡状态，这也是常态下的</a:t>
            </a:r>
            <a:r>
              <a:rPr lang="en-US" altLang="zh-CN" dirty="0"/>
              <a:t>PN</a:t>
            </a:r>
            <a:r>
              <a:rPr lang="zh-CN" altLang="en-US" dirty="0"/>
              <a:t>结。</a:t>
            </a:r>
          </a:p>
          <a:p>
            <a:r>
              <a:rPr lang="zh-CN" altLang="en-US" dirty="0"/>
              <a:t>以</a:t>
            </a:r>
            <a:r>
              <a:rPr lang="en-US" altLang="zh-CN" dirty="0"/>
              <a:t>PN</a:t>
            </a:r>
            <a:r>
              <a:rPr lang="zh-CN" altLang="en-US" dirty="0"/>
              <a:t>结为核心结构，加上引线或引脚形成单向导电的二极管。</a:t>
            </a:r>
            <a:endParaRPr lang="zh-CN" altLang="zh-CN" dirty="0"/>
          </a:p>
        </p:txBody>
      </p:sp>
    </p:spTree>
    <p:extLst>
      <p:ext uri="{BB962C8B-B14F-4D97-AF65-F5344CB8AC3E}">
        <p14:creationId xmlns:p14="http://schemas.microsoft.com/office/powerpoint/2010/main" val="3708863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双极结型晶体管（</a:t>
            </a:r>
            <a:r>
              <a:rPr lang="en-US" altLang="zh-CN" dirty="0"/>
              <a:t>Bipolar Junction Transistor—BJT</a:t>
            </a:r>
            <a:r>
              <a:rPr lang="zh-CN" altLang="en-US" dirty="0"/>
              <a:t>）又称为半导体三极管</a:t>
            </a:r>
            <a:endParaRPr lang="en-US" altLang="zh-CN" dirty="0"/>
          </a:p>
          <a:p>
            <a:endParaRPr lang="en-US" altLang="zh-CN" dirty="0"/>
          </a:p>
          <a:p>
            <a:r>
              <a:rPr lang="en-US" altLang="zh-CN" dirty="0"/>
              <a:t>Gate</a:t>
            </a:r>
            <a:r>
              <a:rPr lang="zh-CN" altLang="en-US" dirty="0"/>
              <a:t>： 栅极</a:t>
            </a:r>
            <a:endParaRPr lang="en-US" altLang="zh-CN" dirty="0"/>
          </a:p>
          <a:p>
            <a:r>
              <a:rPr lang="en-US" altLang="zh-CN" dirty="0"/>
              <a:t>Source</a:t>
            </a:r>
            <a:r>
              <a:rPr lang="zh-CN" altLang="en-US" dirty="0"/>
              <a:t>：源极</a:t>
            </a:r>
            <a:endParaRPr lang="en-US" altLang="zh-CN" dirty="0"/>
          </a:p>
          <a:p>
            <a:r>
              <a:rPr lang="en-US" altLang="zh-CN" dirty="0"/>
              <a:t>Drain</a:t>
            </a:r>
            <a:r>
              <a:rPr lang="zh-CN" altLang="en-US" dirty="0"/>
              <a:t>：漏极</a:t>
            </a:r>
            <a:endParaRPr lang="en-US" altLang="zh-CN" dirty="0"/>
          </a:p>
          <a:p>
            <a:r>
              <a:rPr lang="zh-CN" altLang="en-US" dirty="0"/>
              <a:t>通过改变栅极和源极之间的电压差，可以控制两者间电阻</a:t>
            </a:r>
            <a:r>
              <a:rPr lang="en-US" altLang="zh-CN" dirty="0" err="1"/>
              <a:t>R</a:t>
            </a:r>
            <a:r>
              <a:rPr lang="en-US" altLang="zh-CN" baseline="-25000" dirty="0" err="1"/>
              <a:t>ds</a:t>
            </a:r>
            <a:r>
              <a:rPr lang="zh-CN" altLang="en-US" dirty="0"/>
              <a:t>的大小</a:t>
            </a: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3300086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2FD0F66-7E4E-4AD9-B04A-2958DFE13BD7}"/>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6F77F9F4-A732-4A60-B503-CD53BB2DD5EA}" type="slidenum">
              <a:rPr lang="en-US" altLang="zh-CN" sz="1400" baseline="0"/>
              <a:pPr/>
              <a:t>39</a:t>
            </a:fld>
            <a:endParaRPr lang="en-US" altLang="zh-CN" sz="1400" baseline="0"/>
          </a:p>
        </p:txBody>
      </p:sp>
      <p:sp>
        <p:nvSpPr>
          <p:cNvPr id="83971" name="Rectangle 2">
            <a:extLst>
              <a:ext uri="{FF2B5EF4-FFF2-40B4-BE49-F238E27FC236}">
                <a16:creationId xmlns:a16="http://schemas.microsoft.com/office/drawing/2014/main" id="{283D1CC1-CF43-4E6C-A8A9-302B5BDAB64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C3C0D345-9AC7-4B91-9B19-C3298E82224A}"/>
              </a:ext>
            </a:extLst>
          </p:cNvPr>
          <p:cNvSpPr>
            <a:spLocks noGrp="1" noChangeArrowheads="1"/>
          </p:cNvSpPr>
          <p:nvPr>
            <p:ph type="body" idx="1"/>
          </p:nvPr>
        </p:nvSpPr>
        <p:spPr>
          <a:noFill/>
        </p:spPr>
        <p:txBody>
          <a:bodyPr/>
          <a:lstStyle/>
          <a:p>
            <a:r>
              <a:rPr lang="en-US" altLang="zh-CN" dirty="0"/>
              <a:t>Polysilicon</a:t>
            </a:r>
            <a:r>
              <a:rPr lang="zh-CN" altLang="en-US" dirty="0"/>
              <a:t>：多晶硅</a:t>
            </a:r>
            <a:endParaRPr lang="en-US" altLang="zh-CN" dirty="0"/>
          </a:p>
          <a:p>
            <a:r>
              <a:rPr lang="en-US" altLang="zh-CN" sz="1200" dirty="0">
                <a:ea typeface="宋体" panose="02010600030101010101" pitchFamily="2" charset="-122"/>
              </a:rPr>
              <a:t>Insulator</a:t>
            </a:r>
            <a:r>
              <a:rPr lang="zh-CN" altLang="en-US" sz="1200" dirty="0">
                <a:ea typeface="宋体" panose="02010600030101010101" pitchFamily="2" charset="-122"/>
              </a:rPr>
              <a:t>：绝缘体</a:t>
            </a:r>
            <a:endParaRPr lang="en-US" altLang="zh-CN" sz="1200" dirty="0">
              <a:ea typeface="宋体" panose="02010600030101010101" pitchFamily="2" charset="-122"/>
            </a:endParaRPr>
          </a:p>
          <a:p>
            <a:r>
              <a:rPr lang="en-US" altLang="zh-CN" dirty="0"/>
              <a:t>Gate</a:t>
            </a:r>
            <a:r>
              <a:rPr lang="zh-CN" altLang="en-US" dirty="0"/>
              <a:t>： 栅极</a:t>
            </a:r>
            <a:endParaRPr lang="en-US" altLang="zh-CN" dirty="0"/>
          </a:p>
          <a:p>
            <a:r>
              <a:rPr lang="en-US" altLang="zh-CN" dirty="0"/>
              <a:t>Source</a:t>
            </a:r>
            <a:r>
              <a:rPr lang="zh-CN" altLang="en-US" dirty="0"/>
              <a:t>：源极</a:t>
            </a:r>
            <a:endParaRPr lang="en-US" altLang="zh-CN" dirty="0"/>
          </a:p>
          <a:p>
            <a:r>
              <a:rPr lang="en-US" altLang="zh-CN" dirty="0"/>
              <a:t>Drain</a:t>
            </a:r>
            <a:r>
              <a:rPr lang="zh-CN" altLang="en-US" dirty="0"/>
              <a:t>：漏极</a:t>
            </a:r>
            <a:endParaRPr lang="en-US" altLang="zh-CN" dirty="0"/>
          </a:p>
          <a:p>
            <a:endParaRPr lang="zh-CN" altLang="zh-CN" dirty="0"/>
          </a:p>
        </p:txBody>
      </p:sp>
    </p:spTree>
    <p:extLst>
      <p:ext uri="{BB962C8B-B14F-4D97-AF65-F5344CB8AC3E}">
        <p14:creationId xmlns:p14="http://schemas.microsoft.com/office/powerpoint/2010/main" val="4005781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NPN</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2327231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PNP</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41</a:t>
            </a:fld>
            <a:endParaRPr lang="en-US" altLang="zh-CN"/>
          </a:p>
        </p:txBody>
      </p:sp>
    </p:spTree>
    <p:extLst>
      <p:ext uri="{BB962C8B-B14F-4D97-AF65-F5344CB8AC3E}">
        <p14:creationId xmlns:p14="http://schemas.microsoft.com/office/powerpoint/2010/main" val="1330047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nMOS</a:t>
            </a:r>
            <a:r>
              <a:rPr lang="zh-CN" altLang="en-US" dirty="0"/>
              <a:t>适用于导通低电平，下拉网络，因此接</a:t>
            </a:r>
            <a:r>
              <a:rPr lang="en-US" altLang="zh-CN" dirty="0"/>
              <a:t>GND</a:t>
            </a:r>
          </a:p>
          <a:p>
            <a:r>
              <a:rPr lang="en-US" altLang="zh-CN" dirty="0" err="1"/>
              <a:t>pMOS</a:t>
            </a:r>
            <a:r>
              <a:rPr lang="zh-CN" altLang="en-US" dirty="0"/>
              <a:t>适用于导通高电平，上拉网络，因而接</a:t>
            </a:r>
            <a:r>
              <a:rPr lang="en-US" altLang="zh-CN" dirty="0"/>
              <a:t>V</a:t>
            </a:r>
            <a:r>
              <a:rPr lang="en-US" altLang="zh-CN" baseline="-25000" dirty="0"/>
              <a:t>DD</a:t>
            </a:r>
          </a:p>
          <a:p>
            <a:r>
              <a:rPr lang="zh-CN" altLang="en-US" baseline="0" dirty="0"/>
              <a:t>上拉下拉同时导通，短路（</a:t>
            </a:r>
            <a:r>
              <a:rPr lang="en-US" altLang="zh-CN" baseline="0" dirty="0"/>
              <a:t>short circuit</a:t>
            </a:r>
            <a:r>
              <a:rPr lang="zh-CN" altLang="en-US" baseline="0" dirty="0"/>
              <a:t>）</a:t>
            </a:r>
            <a:endParaRPr lang="en-US" altLang="zh-CN" baseline="0" dirty="0"/>
          </a:p>
          <a:p>
            <a:r>
              <a:rPr lang="zh-CN" altLang="en-US" baseline="0" dirty="0"/>
              <a:t>上拉下拉同时截止，处于浮空（</a:t>
            </a:r>
            <a:r>
              <a:rPr lang="en-US" altLang="zh-CN" baseline="0" dirty="0"/>
              <a:t>float</a:t>
            </a:r>
            <a:r>
              <a:rPr lang="zh-CN" altLang="en-US" baseline="0" dirty="0"/>
              <a:t>）状态，电压不确定</a:t>
            </a:r>
            <a:endParaRPr lang="en-US" altLang="zh-CN" baseline="0" dirty="0"/>
          </a:p>
          <a:p>
            <a:r>
              <a:rPr lang="zh-CN" altLang="en-US" baseline="0" dirty="0"/>
              <a:t>正常逻辑门，上拉或下拉必然一个导通一个截止</a:t>
            </a:r>
            <a:endParaRPr lang="en-US" altLang="zh-CN" baseline="0" dirty="0"/>
          </a:p>
          <a:p>
            <a:r>
              <a:rPr lang="zh-CN" altLang="en-US" baseline="0" dirty="0"/>
              <a:t>传导互补规则：</a:t>
            </a:r>
            <a:r>
              <a:rPr lang="en-US" altLang="zh-CN" baseline="0" dirty="0" err="1"/>
              <a:t>nMOS</a:t>
            </a:r>
            <a:r>
              <a:rPr lang="zh-CN" altLang="en-US" baseline="0" dirty="0"/>
              <a:t>串联则</a:t>
            </a:r>
            <a:r>
              <a:rPr lang="en-US" altLang="zh-CN" baseline="0" dirty="0" err="1"/>
              <a:t>pMOS</a:t>
            </a:r>
            <a:r>
              <a:rPr lang="zh-CN" altLang="en-US" baseline="0" dirty="0"/>
              <a:t>并联；</a:t>
            </a:r>
            <a:r>
              <a:rPr lang="en-US" altLang="zh-CN" baseline="0" dirty="0" err="1"/>
              <a:t>nMOS</a:t>
            </a:r>
            <a:r>
              <a:rPr lang="zh-CN" altLang="en-US" baseline="0" dirty="0"/>
              <a:t>并联则</a:t>
            </a:r>
            <a:r>
              <a:rPr lang="en-US" altLang="zh-CN" baseline="0" dirty="0" err="1"/>
              <a:t>pMOS</a:t>
            </a:r>
            <a:r>
              <a:rPr lang="zh-CN" altLang="en-US" baseline="0" dirty="0"/>
              <a:t>串联</a:t>
            </a:r>
            <a:endParaRPr lang="en-US" altLang="zh-CN" baseline="0" dirty="0"/>
          </a:p>
          <a:p>
            <a:endParaRPr lang="zh-CN" altLang="en-US" baseline="-250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43</a:t>
            </a:fld>
            <a:endParaRPr lang="en-US" altLang="zh-CN"/>
          </a:p>
        </p:txBody>
      </p:sp>
    </p:spTree>
    <p:extLst>
      <p:ext uri="{BB962C8B-B14F-4D97-AF65-F5344CB8AC3E}">
        <p14:creationId xmlns:p14="http://schemas.microsoft.com/office/powerpoint/2010/main" val="265305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C96118A-D476-4F0F-AC8C-991F777ACB61}"/>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CB5ABB70-B3C8-4994-BFF3-8885D9DEF444}" type="slidenum">
              <a:rPr lang="en-US" altLang="zh-CN" sz="1400" baseline="0"/>
              <a:pPr/>
              <a:t>44</a:t>
            </a:fld>
            <a:endParaRPr lang="en-US" altLang="zh-CN" sz="1400" baseline="0"/>
          </a:p>
        </p:txBody>
      </p:sp>
      <p:sp>
        <p:nvSpPr>
          <p:cNvPr id="84995" name="Rectangle 2">
            <a:extLst>
              <a:ext uri="{FF2B5EF4-FFF2-40B4-BE49-F238E27FC236}">
                <a16:creationId xmlns:a16="http://schemas.microsoft.com/office/drawing/2014/main" id="{FADF01DE-05C4-468E-B1D3-398209D52803}"/>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27A13A6-EA0B-4BB7-8400-CE4A9C831F5E}"/>
              </a:ext>
            </a:extLst>
          </p:cNvPr>
          <p:cNvSpPr>
            <a:spLocks noGrp="1" noChangeArrowheads="1"/>
          </p:cNvSpPr>
          <p:nvPr>
            <p:ph type="body" idx="1"/>
          </p:nvPr>
        </p:nvSpPr>
        <p:spPr>
          <a:noFill/>
        </p:spPr>
        <p:txBody>
          <a:bodyPr/>
          <a:lstStyle/>
          <a:p>
            <a:endParaRPr lang="zh-CN" altLang="zh-CN" dirty="0"/>
          </a:p>
        </p:txBody>
      </p:sp>
    </p:spTree>
    <p:extLst>
      <p:ext uri="{BB962C8B-B14F-4D97-AF65-F5344CB8AC3E}">
        <p14:creationId xmlns:p14="http://schemas.microsoft.com/office/powerpoint/2010/main" val="162560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a:t>
            </a:r>
            <a:r>
              <a:rPr lang="en-US" altLang="zh-CN" dirty="0"/>
              <a:t>(sign)s</a:t>
            </a:r>
            <a:r>
              <a:rPr lang="zh-CN" altLang="en-US" dirty="0"/>
              <a:t>， 决定数的符号，是正数</a:t>
            </a:r>
            <a:r>
              <a:rPr lang="en-US" altLang="zh-CN" dirty="0"/>
              <a:t>(s=0)</a:t>
            </a:r>
            <a:r>
              <a:rPr lang="zh-CN" altLang="en-US" dirty="0"/>
              <a:t>或负数</a:t>
            </a:r>
            <a:r>
              <a:rPr lang="en-US" altLang="zh-CN" dirty="0"/>
              <a:t>(s=1)</a:t>
            </a:r>
          </a:p>
          <a:p>
            <a:r>
              <a:rPr lang="zh-CN" altLang="en-US" dirty="0"/>
              <a:t>尾数</a:t>
            </a:r>
            <a:r>
              <a:rPr lang="en-US" altLang="zh-CN" dirty="0"/>
              <a:t>(Significand) M</a:t>
            </a:r>
            <a:r>
              <a:rPr lang="zh-CN" altLang="en-US" dirty="0"/>
              <a:t>，二进制小数，数值范围</a:t>
            </a:r>
            <a:r>
              <a:rPr lang="en-US" altLang="zh-CN" dirty="0"/>
              <a:t>: [1.0,2.0)</a:t>
            </a:r>
          </a:p>
          <a:p>
            <a:r>
              <a:rPr lang="zh-CN" altLang="en-US" dirty="0"/>
              <a:t>阶码</a:t>
            </a:r>
            <a:r>
              <a:rPr lang="en-US" altLang="zh-CN" dirty="0"/>
              <a:t>(Exponent) E </a:t>
            </a:r>
            <a:r>
              <a:rPr lang="zh-CN" altLang="en-US" dirty="0"/>
              <a:t>，用</a:t>
            </a:r>
            <a:r>
              <a:rPr lang="en-US" altLang="zh-CN" dirty="0"/>
              <a:t>2E</a:t>
            </a:r>
            <a:r>
              <a:rPr lang="zh-CN" altLang="en-US" dirty="0"/>
              <a:t>将数值加权</a:t>
            </a:r>
          </a:p>
          <a:p>
            <a:endParaRPr lang="zh-CN" altLang="en-US" dirty="0"/>
          </a:p>
          <a:p>
            <a:r>
              <a:rPr lang="zh-CN" altLang="en-US" dirty="0"/>
              <a:t>浮点数编码</a:t>
            </a:r>
          </a:p>
          <a:p>
            <a:r>
              <a:rPr lang="zh-CN" altLang="en-US" dirty="0"/>
              <a:t>最高有效位</a:t>
            </a:r>
            <a:r>
              <a:rPr lang="en-US" altLang="zh-CN" dirty="0"/>
              <a:t>(MSB)s</a:t>
            </a:r>
            <a:r>
              <a:rPr lang="zh-CN" altLang="en-US" dirty="0"/>
              <a:t>，作为符号位</a:t>
            </a:r>
            <a:r>
              <a:rPr lang="en-US" altLang="zh-CN" dirty="0"/>
              <a:t>s</a:t>
            </a:r>
          </a:p>
          <a:p>
            <a:r>
              <a:rPr lang="en-US" altLang="zh-CN" dirty="0"/>
              <a:t>exp </a:t>
            </a:r>
            <a:r>
              <a:rPr lang="zh-CN" altLang="en-US" dirty="0"/>
              <a:t>字段 编码</a:t>
            </a:r>
            <a:r>
              <a:rPr lang="en-US" altLang="zh-CN" dirty="0"/>
              <a:t>E (</a:t>
            </a:r>
            <a:r>
              <a:rPr lang="zh-CN" altLang="en-US" dirty="0"/>
              <a:t>和</a:t>
            </a:r>
            <a:r>
              <a:rPr lang="en-US" altLang="zh-CN" dirty="0"/>
              <a:t>E</a:t>
            </a:r>
            <a:r>
              <a:rPr lang="zh-CN" altLang="en-US" dirty="0"/>
              <a:t>不一定相等</a:t>
            </a:r>
            <a:r>
              <a:rPr lang="en-US" altLang="zh-CN" dirty="0"/>
              <a:t>)</a:t>
            </a:r>
          </a:p>
          <a:p>
            <a:r>
              <a:rPr lang="en-US" altLang="zh-CN" dirty="0"/>
              <a:t>frac </a:t>
            </a:r>
            <a:r>
              <a:rPr lang="zh-CN" altLang="en-US" dirty="0"/>
              <a:t>字段编码尾数 </a:t>
            </a:r>
            <a:r>
              <a:rPr lang="en-US" altLang="zh-CN" dirty="0"/>
              <a:t>M (</a:t>
            </a:r>
            <a:r>
              <a:rPr lang="zh-CN" altLang="en-US" dirty="0"/>
              <a:t>和</a:t>
            </a:r>
            <a:r>
              <a:rPr lang="en-US" altLang="zh-CN" dirty="0"/>
              <a:t>M</a:t>
            </a:r>
            <a:r>
              <a:rPr lang="zh-CN" altLang="en-US" dirty="0"/>
              <a:t>不一定相等</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5</a:t>
            </a:fld>
            <a:endParaRPr lang="en-US" altLang="zh-CN"/>
          </a:p>
        </p:txBody>
      </p:sp>
    </p:spTree>
    <p:extLst>
      <p:ext uri="{BB962C8B-B14F-4D97-AF65-F5344CB8AC3E}">
        <p14:creationId xmlns:p14="http://schemas.microsoft.com/office/powerpoint/2010/main" val="326727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所有输入都为</a:t>
            </a:r>
            <a:r>
              <a:rPr lang="en-US" altLang="zh-CN" dirty="0"/>
              <a:t>0</a:t>
            </a:r>
            <a:r>
              <a:rPr lang="zh-CN" altLang="en-US" dirty="0"/>
              <a:t>时，或非门输出才是</a:t>
            </a:r>
            <a:r>
              <a:rPr lang="en-US" altLang="zh-CN" dirty="0"/>
              <a:t>1</a:t>
            </a:r>
          </a:p>
          <a:p>
            <a:r>
              <a:rPr lang="zh-CN" altLang="en-US" dirty="0"/>
              <a:t>所以，上拉网络必须是</a:t>
            </a:r>
            <a:r>
              <a:rPr lang="en-US" altLang="zh-CN" dirty="0"/>
              <a:t>3</a:t>
            </a:r>
            <a:r>
              <a:rPr lang="zh-CN" altLang="en-US" dirty="0"/>
              <a:t>个</a:t>
            </a:r>
            <a:r>
              <a:rPr lang="en-US" altLang="zh-CN" dirty="0" err="1"/>
              <a:t>pMOS</a:t>
            </a:r>
            <a:r>
              <a:rPr lang="zh-CN" altLang="en-US" dirty="0"/>
              <a:t>串联，</a:t>
            </a:r>
            <a:r>
              <a:rPr lang="en-US" altLang="zh-CN" dirty="0" err="1"/>
              <a:t>nMOS</a:t>
            </a:r>
            <a:r>
              <a:rPr lang="zh-CN" altLang="en-US" dirty="0"/>
              <a:t>并联</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49</a:t>
            </a:fld>
            <a:endParaRPr lang="en-US" altLang="zh-CN"/>
          </a:p>
        </p:txBody>
      </p:sp>
    </p:spTree>
    <p:extLst>
      <p:ext uri="{BB962C8B-B14F-4D97-AF65-F5344CB8AC3E}">
        <p14:creationId xmlns:p14="http://schemas.microsoft.com/office/powerpoint/2010/main" val="2889804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等价于两个非门</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51</a:t>
            </a:fld>
            <a:endParaRPr lang="en-US" altLang="zh-CN"/>
          </a:p>
        </p:txBody>
      </p:sp>
    </p:spTree>
    <p:extLst>
      <p:ext uri="{BB962C8B-B14F-4D97-AF65-F5344CB8AC3E}">
        <p14:creationId xmlns:p14="http://schemas.microsoft.com/office/powerpoint/2010/main" val="1637501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dirty="0"/>
              <a:t>逻辑控制开关，传输或阻断数字逻辑信号传输。</a:t>
            </a:r>
            <a:r>
              <a:rPr lang="en-US" altLang="zh-CN" sz="1100" dirty="0"/>
              <a:t>A</a:t>
            </a:r>
            <a:r>
              <a:rPr lang="zh-CN" altLang="en-US" sz="1100" dirty="0"/>
              <a:t>为高态，两个晶体管都导通，可在</a:t>
            </a:r>
            <a:r>
              <a:rPr lang="en-US" altLang="zh-CN" sz="1100" dirty="0"/>
              <a:t>IN-OUT</a:t>
            </a:r>
            <a:r>
              <a:rPr lang="zh-CN" altLang="en-US" sz="1100" dirty="0"/>
              <a:t>间双向传输；</a:t>
            </a:r>
            <a:r>
              <a:rPr lang="en-US" altLang="zh-CN" sz="1100" dirty="0"/>
              <a:t>IN-OUT</a:t>
            </a:r>
            <a:r>
              <a:rPr lang="zh-CN" altLang="en-US" sz="1100" dirty="0"/>
              <a:t>间传输一个高态逻辑信号则</a:t>
            </a:r>
            <a:r>
              <a:rPr lang="en-US" altLang="zh-CN" sz="1100" dirty="0" err="1"/>
              <a:t>pMOS</a:t>
            </a:r>
            <a:r>
              <a:rPr lang="zh-CN" altLang="en-US" sz="1100" dirty="0"/>
              <a:t>导通，低态逻辑信号则</a:t>
            </a:r>
            <a:r>
              <a:rPr lang="en-US" altLang="zh-CN" sz="1100" dirty="0" err="1"/>
              <a:t>nMOS</a:t>
            </a:r>
            <a:r>
              <a:rPr lang="zh-CN" altLang="en-US" sz="1100" dirty="0"/>
              <a:t>导通。当</a:t>
            </a:r>
            <a:r>
              <a:rPr lang="en-US" altLang="zh-CN" sz="1100" dirty="0"/>
              <a:t>A</a:t>
            </a:r>
            <a:r>
              <a:rPr lang="zh-CN" altLang="en-US" sz="1100" dirty="0"/>
              <a:t>为低态，两个晶体管断开，</a:t>
            </a:r>
            <a:r>
              <a:rPr lang="en-US" altLang="zh-CN" sz="1100" dirty="0"/>
              <a:t>IN-OUT</a:t>
            </a:r>
            <a:r>
              <a:rPr lang="zh-CN" altLang="en-US" sz="1100" dirty="0"/>
              <a:t>间阻断。</a:t>
            </a:r>
            <a:endParaRPr lang="en-US" altLang="zh-CN" sz="1100" dirty="0"/>
          </a:p>
          <a:p>
            <a:r>
              <a:rPr lang="en-US" altLang="zh-CN" sz="1100" b="0" i="0" dirty="0">
                <a:solidFill>
                  <a:srgbClr val="F73131"/>
                </a:solidFill>
                <a:effectLst/>
                <a:latin typeface="Arial" panose="020B0604020202020204" pitchFamily="34" charset="0"/>
              </a:rPr>
              <a:t>1) </a:t>
            </a:r>
            <a:r>
              <a:rPr lang="zh-CN" altLang="en-US" sz="1100" dirty="0"/>
              <a:t>在直流电路中，把对电流的阻碍作用叫做电阻；</a:t>
            </a:r>
            <a:r>
              <a:rPr lang="en-US" altLang="zh-CN" sz="1100" dirty="0"/>
              <a:t>2) </a:t>
            </a:r>
            <a:r>
              <a:rPr lang="zh-CN" altLang="en-US" sz="1100" dirty="0"/>
              <a:t>在交流电路中出现了电容、电感元件，它们对电流的阻碍作用分别称为：容抗、感抗。</a:t>
            </a:r>
            <a:endParaRPr lang="en-US" altLang="zh-CN" sz="1100" dirty="0"/>
          </a:p>
          <a:p>
            <a:r>
              <a:rPr lang="zh-CN" altLang="en-US" sz="1100" dirty="0"/>
              <a:t>但交流电路中存在电阻、电感、电容时，电路的元件参数是一个复数，记做</a:t>
            </a:r>
            <a:r>
              <a:rPr lang="en-US" altLang="zh-CN" sz="1100" dirty="0"/>
              <a:t>Z</a:t>
            </a:r>
            <a:r>
              <a:rPr lang="zh-CN" altLang="en-US" sz="1100" dirty="0"/>
              <a:t>（复数记号），表达式为：</a:t>
            </a:r>
            <a:r>
              <a:rPr lang="en-US" altLang="zh-CN" sz="1100" dirty="0"/>
              <a:t>Z=</a:t>
            </a:r>
            <a:r>
              <a:rPr lang="en-US" altLang="zh-CN" sz="1100" dirty="0" err="1"/>
              <a:t>R+jX</a:t>
            </a:r>
            <a:r>
              <a:rPr lang="zh-CN" altLang="en-US" sz="1100" dirty="0"/>
              <a:t>，实部为“阻”，虚部为“抗”，</a:t>
            </a:r>
            <a:r>
              <a:rPr lang="en-US" altLang="zh-CN" sz="1100" dirty="0"/>
              <a:t>Z</a:t>
            </a:r>
            <a:r>
              <a:rPr lang="zh-CN" altLang="en-US" sz="1100" dirty="0"/>
              <a:t>的模就是阻抗大小。</a:t>
            </a:r>
            <a:r>
              <a:rPr lang="zh-CN" altLang="en-US" sz="1100" b="0" i="0" dirty="0">
                <a:solidFill>
                  <a:srgbClr val="121212"/>
                </a:solidFill>
                <a:effectLst/>
                <a:latin typeface="-apple-system"/>
              </a:rPr>
              <a:t>阻抗</a:t>
            </a:r>
            <a:r>
              <a:rPr lang="en-US" altLang="zh-CN" sz="1100" b="0" i="0" dirty="0">
                <a:solidFill>
                  <a:srgbClr val="121212"/>
                </a:solidFill>
                <a:effectLst/>
                <a:latin typeface="-apple-system"/>
              </a:rPr>
              <a:t>impedance</a:t>
            </a:r>
            <a:r>
              <a:rPr lang="zh-CN" altLang="en-US" sz="1100" b="0" i="0" dirty="0">
                <a:solidFill>
                  <a:srgbClr val="121212"/>
                </a:solidFill>
                <a:effectLst/>
                <a:latin typeface="-apple-system"/>
              </a:rPr>
              <a:t>，一般是电容，电感加电阻产生的，主要是交流下产生。</a:t>
            </a:r>
            <a:r>
              <a:rPr lang="en-US" altLang="zh-CN" sz="1100" b="0" i="0" dirty="0">
                <a:solidFill>
                  <a:srgbClr val="F73131"/>
                </a:solidFill>
                <a:effectLst/>
                <a:latin typeface="Arial" panose="020B0604020202020204" pitchFamily="34" charset="0"/>
              </a:rPr>
              <a:t>high</a:t>
            </a:r>
            <a:r>
              <a:rPr lang="en-US" altLang="zh-CN" sz="1100" b="0" i="0" dirty="0">
                <a:solidFill>
                  <a:srgbClr val="333333"/>
                </a:solidFill>
                <a:effectLst/>
                <a:latin typeface="Arial" panose="020B0604020202020204" pitchFamily="34" charset="0"/>
              </a:rPr>
              <a:t> </a:t>
            </a:r>
            <a:r>
              <a:rPr lang="en-US" altLang="zh-CN" sz="1100" b="0" i="0" dirty="0">
                <a:solidFill>
                  <a:srgbClr val="F73131"/>
                </a:solidFill>
                <a:effectLst/>
                <a:latin typeface="Arial" panose="020B0604020202020204" pitchFamily="34" charset="0"/>
              </a:rPr>
              <a:t>impedance</a:t>
            </a:r>
            <a:r>
              <a:rPr lang="en-US" altLang="zh-CN" sz="1100" b="0" i="0" dirty="0">
                <a:solidFill>
                  <a:srgbClr val="333333"/>
                </a:solidFill>
                <a:effectLst/>
                <a:latin typeface="Arial" panose="020B0604020202020204" pitchFamily="34" charset="0"/>
              </a:rPr>
              <a:t> </a:t>
            </a:r>
            <a:r>
              <a:rPr lang="zh-CN" altLang="en-US" sz="1100" b="0" i="0" dirty="0">
                <a:solidFill>
                  <a:srgbClr val="333333"/>
                </a:solidFill>
                <a:effectLst/>
                <a:latin typeface="Arial" panose="020B0604020202020204" pitchFamily="34" charset="0"/>
              </a:rPr>
              <a:t>高</a:t>
            </a:r>
            <a:r>
              <a:rPr lang="zh-CN" altLang="en-US" sz="1100" b="0" i="0" dirty="0">
                <a:solidFill>
                  <a:srgbClr val="F73131"/>
                </a:solidFill>
                <a:effectLst/>
                <a:latin typeface="Arial" panose="020B0604020202020204" pitchFamily="34" charset="0"/>
              </a:rPr>
              <a:t>阻抗。</a:t>
            </a:r>
            <a:r>
              <a:rPr lang="zh-CN" altLang="en-US" sz="1100" b="0" i="0" dirty="0">
                <a:solidFill>
                  <a:srgbClr val="121212"/>
                </a:solidFill>
                <a:effectLst/>
                <a:latin typeface="-apple-system"/>
              </a:rPr>
              <a:t>电阻</a:t>
            </a:r>
            <a:r>
              <a:rPr lang="en-US" altLang="zh-CN" sz="1100" b="0" i="0" dirty="0">
                <a:solidFill>
                  <a:srgbClr val="121212"/>
                </a:solidFill>
                <a:effectLst/>
                <a:latin typeface="-apple-system"/>
              </a:rPr>
              <a:t>resistance</a:t>
            </a:r>
            <a:r>
              <a:rPr lang="zh-CN" altLang="en-US" sz="1100" b="0" i="0" dirty="0">
                <a:solidFill>
                  <a:srgbClr val="121212"/>
                </a:solidFill>
                <a:effectLst/>
                <a:latin typeface="-apple-system"/>
              </a:rPr>
              <a:t>就是单纯的电阻，通常指纯直流。</a:t>
            </a:r>
          </a:p>
          <a:p>
            <a:endParaRPr lang="zh-CN" altLang="en-US" sz="11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52</a:t>
            </a:fld>
            <a:endParaRPr lang="en-US" altLang="zh-CN"/>
          </a:p>
        </p:txBody>
      </p:sp>
    </p:spTree>
    <p:extLst>
      <p:ext uri="{BB962C8B-B14F-4D97-AF65-F5344CB8AC3E}">
        <p14:creationId xmlns:p14="http://schemas.microsoft.com/office/powerpoint/2010/main" val="1587127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Logic level</a:t>
            </a:r>
            <a:r>
              <a:rPr lang="zh-CN" altLang="en-US" dirty="0"/>
              <a:t>：逻辑电平，可以将连续变量映射到离散的二进制变量</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54</a:t>
            </a:fld>
            <a:endParaRPr lang="en-US" altLang="zh-CN"/>
          </a:p>
        </p:txBody>
      </p:sp>
    </p:spTree>
    <p:extLst>
      <p:ext uri="{BB962C8B-B14F-4D97-AF65-F5344CB8AC3E}">
        <p14:creationId xmlns:p14="http://schemas.microsoft.com/office/powerpoint/2010/main" val="1587664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55</a:t>
            </a:fld>
            <a:endParaRPr lang="en-US" altLang="zh-CN"/>
          </a:p>
        </p:txBody>
      </p:sp>
    </p:spTree>
    <p:extLst>
      <p:ext uri="{BB962C8B-B14F-4D97-AF65-F5344CB8AC3E}">
        <p14:creationId xmlns:p14="http://schemas.microsoft.com/office/powerpoint/2010/main" val="3315905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Logic level</a:t>
            </a:r>
            <a:r>
              <a:rPr lang="zh-CN" altLang="en-US" dirty="0"/>
              <a:t>：逻辑电平，可以将连续变量映射到离散的二进制变量</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57</a:t>
            </a:fld>
            <a:endParaRPr lang="en-US" altLang="zh-CN"/>
          </a:p>
        </p:txBody>
      </p:sp>
    </p:spTree>
    <p:extLst>
      <p:ext uri="{BB962C8B-B14F-4D97-AF65-F5344CB8AC3E}">
        <p14:creationId xmlns:p14="http://schemas.microsoft.com/office/powerpoint/2010/main" val="813585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用电压阈值从连续信号中提取离散值</a:t>
            </a:r>
          </a:p>
          <a:p>
            <a:r>
              <a:rPr lang="zh-CN" altLang="en-US" dirty="0"/>
              <a:t>最简单版本：</a:t>
            </a:r>
            <a:r>
              <a:rPr lang="en-US" altLang="zh-CN" dirty="0"/>
              <a:t>1</a:t>
            </a:r>
            <a:r>
              <a:rPr lang="zh-CN" altLang="en-US" dirty="0"/>
              <a:t>位信号</a:t>
            </a:r>
            <a:endParaRPr lang="en-US" altLang="zh-CN" dirty="0"/>
          </a:p>
          <a:p>
            <a:r>
              <a:rPr lang="en-US" altLang="zh-CN" dirty="0"/>
              <a:t>    </a:t>
            </a:r>
            <a:r>
              <a:rPr lang="zh-CN" altLang="en-US" dirty="0"/>
              <a:t>或者是高位，或者是低位</a:t>
            </a:r>
          </a:p>
          <a:p>
            <a:r>
              <a:rPr lang="zh-CN" altLang="en-US" dirty="0"/>
              <a:t>    在高位和低位之间有保护范围</a:t>
            </a:r>
          </a:p>
          <a:p>
            <a:r>
              <a:rPr lang="zh-CN" altLang="en-US" dirty="0"/>
              <a:t>不会收到噪音或者低质量的电路因素影响</a:t>
            </a:r>
          </a:p>
          <a:p>
            <a:r>
              <a:rPr lang="zh-CN" altLang="en-US" dirty="0"/>
              <a:t>    可以使得电路简单、规模小、速度快</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59</a:t>
            </a:fld>
            <a:endParaRPr lang="en-US" altLang="zh-CN"/>
          </a:p>
        </p:txBody>
      </p:sp>
    </p:spTree>
    <p:extLst>
      <p:ext uri="{BB962C8B-B14F-4D97-AF65-F5344CB8AC3E}">
        <p14:creationId xmlns:p14="http://schemas.microsoft.com/office/powerpoint/2010/main" val="36665092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11E83-4FE4-4A11-87F7-C9321F1D4830}" type="slidenum">
              <a:rPr lang="en-US"/>
              <a:pPr/>
              <a:t>60</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en-US" altLang="zh-CN" sz="2800" dirty="0"/>
              <a:t>Noise margin:  </a:t>
            </a:r>
            <a:r>
              <a:rPr lang="zh-CN" altLang="en-US" sz="2800" dirty="0"/>
              <a:t>噪声容限</a:t>
            </a:r>
            <a:endParaRPr lang="en-US" altLang="zh-CN" sz="2800" dirty="0"/>
          </a:p>
          <a:p>
            <a:r>
              <a:rPr lang="en-US" altLang="zh-CN" sz="2800" dirty="0"/>
              <a:t>Common across a logic family</a:t>
            </a:r>
          </a:p>
          <a:p>
            <a:r>
              <a:rPr lang="en-US" altLang="zh-CN" sz="2800" dirty="0"/>
              <a:t>V</a:t>
            </a:r>
            <a:r>
              <a:rPr lang="en-US" altLang="zh-CN" sz="2800" baseline="-25000" dirty="0"/>
              <a:t>IH</a:t>
            </a:r>
            <a:r>
              <a:rPr lang="en-US" altLang="zh-CN" sz="2800" dirty="0"/>
              <a:t>, V</a:t>
            </a:r>
            <a:r>
              <a:rPr lang="en-US" altLang="zh-CN" sz="2800" baseline="-25000" dirty="0"/>
              <a:t>IL</a:t>
            </a:r>
            <a:r>
              <a:rPr lang="en-US" altLang="zh-CN" sz="2800" dirty="0"/>
              <a:t>, V</a:t>
            </a:r>
            <a:r>
              <a:rPr lang="en-US" altLang="zh-CN" sz="2800" baseline="-25000" dirty="0"/>
              <a:t>OH</a:t>
            </a:r>
            <a:r>
              <a:rPr lang="en-US" altLang="zh-CN" sz="2800" dirty="0"/>
              <a:t>, V</a:t>
            </a:r>
            <a:r>
              <a:rPr lang="en-US" altLang="zh-CN" sz="2800" baseline="-25000" dirty="0"/>
              <a:t>OL</a:t>
            </a:r>
          </a:p>
          <a:p>
            <a:pPr lvl="1"/>
            <a:r>
              <a:rPr lang="en-US" altLang="zh-CN" sz="2000" dirty="0"/>
              <a:t>V</a:t>
            </a:r>
            <a:r>
              <a:rPr lang="en-US" altLang="zh-CN" sz="2000" baseline="-25000" dirty="0"/>
              <a:t>IH   </a:t>
            </a:r>
            <a:r>
              <a:rPr lang="en-US" altLang="zh-CN" sz="2000" dirty="0"/>
              <a:t>Minimum input voltage guaranteed to be recognized as H</a:t>
            </a:r>
          </a:p>
          <a:p>
            <a:pPr lvl="1"/>
            <a:r>
              <a:rPr lang="en-US" altLang="zh-CN" sz="2000" dirty="0"/>
              <a:t>V</a:t>
            </a:r>
            <a:r>
              <a:rPr lang="en-US" altLang="zh-CN" sz="2000" baseline="-25000" dirty="0"/>
              <a:t>IL   </a:t>
            </a:r>
            <a:r>
              <a:rPr lang="en-US" altLang="zh-CN" sz="2000" dirty="0"/>
              <a:t>Maximum input voltage guaranteed to be recognized as L</a:t>
            </a:r>
            <a:endParaRPr lang="en-US" altLang="zh-CN" sz="2000" baseline="-25000" dirty="0"/>
          </a:p>
          <a:p>
            <a:pPr lvl="1"/>
            <a:r>
              <a:rPr lang="en-US" altLang="zh-CN" sz="2000" dirty="0"/>
              <a:t>V</a:t>
            </a:r>
            <a:r>
              <a:rPr lang="en-US" altLang="zh-CN" sz="2000" baseline="-25000" dirty="0"/>
              <a:t>OH  </a:t>
            </a:r>
            <a:r>
              <a:rPr lang="en-US" altLang="zh-CN" sz="2000" dirty="0"/>
              <a:t>Minimum output voltage guaranteed produced for H</a:t>
            </a:r>
            <a:endParaRPr lang="en-US" altLang="zh-CN" sz="2000" baseline="-25000" dirty="0"/>
          </a:p>
          <a:p>
            <a:pPr lvl="1"/>
            <a:r>
              <a:rPr lang="en-US" altLang="zh-CN" sz="2000" dirty="0"/>
              <a:t>V</a:t>
            </a:r>
            <a:r>
              <a:rPr lang="en-US" altLang="zh-CN" sz="2000" baseline="-25000" dirty="0"/>
              <a:t>OL  </a:t>
            </a:r>
            <a:r>
              <a:rPr lang="en-US" altLang="zh-CN" sz="2000" dirty="0"/>
              <a:t>Maximum output voltage guaranteed produced for L</a:t>
            </a:r>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OH</a:t>
            </a:r>
            <a:r>
              <a:rPr lang="en-US" altLang="zh-CN" sz="2000" dirty="0">
                <a:solidFill>
                  <a:schemeClr val="tx1"/>
                </a:solidFill>
                <a:latin typeface="+mn-lt"/>
              </a:rPr>
              <a:t> </a:t>
            </a:r>
            <a:r>
              <a:rPr lang="en-US" altLang="zh-CN" sz="2000" baseline="0" dirty="0">
                <a:solidFill>
                  <a:schemeClr val="tx1"/>
                </a:solidFill>
                <a:latin typeface="+mn-lt"/>
              </a:rPr>
              <a:t>&gt;</a:t>
            </a:r>
            <a:r>
              <a:rPr lang="en-US" altLang="zh-CN" sz="2000" dirty="0">
                <a:solidFill>
                  <a:schemeClr val="tx1"/>
                </a:solidFill>
                <a:latin typeface="+mn-lt"/>
              </a:rPr>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IH</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a:t>
            </a:r>
            <a:endParaRPr lang="en-US" altLang="zh-CN" sz="2000" dirty="0"/>
          </a:p>
          <a:p>
            <a:r>
              <a:rPr kumimoji="0" lang="en-US" altLang="zh-CN" sz="4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mn-ea"/>
                <a:cs typeface="+mn-cs"/>
              </a:rPr>
              <a:t>OL </a:t>
            </a:r>
            <a:r>
              <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&lt; </a:t>
            </a:r>
            <a:r>
              <a:rPr kumimoji="0" lang="en-US" altLang="zh-CN" sz="4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mn-ea"/>
                <a:cs typeface="+mn-cs"/>
              </a:rPr>
              <a:t>IL</a:t>
            </a:r>
            <a:r>
              <a:rPr kumimoji="0" lang="en-US" altLang="zh-CN" sz="4000" b="0"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 </a:t>
            </a:r>
            <a:endParaRPr lang="zh-CN" altLang="en-US" sz="2000" dirty="0"/>
          </a:p>
          <a:p>
            <a:pPr lvl="1"/>
            <a:endParaRPr lang="en-US" altLang="zh-CN" sz="2000" baseline="-25000" dirty="0"/>
          </a:p>
          <a:p>
            <a:pPr lvl="1"/>
            <a:endParaRPr lang="en-US" altLang="zh-CN" sz="2400" baseline="-25000" dirty="0"/>
          </a:p>
          <a:p>
            <a:pPr lvl="1"/>
            <a:endParaRPr lang="en-US" altLang="zh-CN" sz="2400" baseline="-25000" dirty="0"/>
          </a:p>
          <a:p>
            <a:endParaRPr lang="en-US" dirty="0"/>
          </a:p>
        </p:txBody>
      </p:sp>
    </p:spTree>
    <p:extLst>
      <p:ext uri="{BB962C8B-B14F-4D97-AF65-F5344CB8AC3E}">
        <p14:creationId xmlns:p14="http://schemas.microsoft.com/office/powerpoint/2010/main" val="2030238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61</a:t>
            </a:fld>
            <a:endParaRPr lang="en-US" altLang="zh-CN"/>
          </a:p>
        </p:txBody>
      </p:sp>
    </p:spTree>
    <p:extLst>
      <p:ext uri="{BB962C8B-B14F-4D97-AF65-F5344CB8AC3E}">
        <p14:creationId xmlns:p14="http://schemas.microsoft.com/office/powerpoint/2010/main" val="1087471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11E83-4FE4-4A11-87F7-C9321F1D4830}" type="slidenum">
              <a:rPr lang="en-US"/>
              <a:pPr/>
              <a:t>62</a:t>
            </a:fld>
            <a:endParaRPr lang="en-US"/>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r>
              <a:rPr lang="zh-CN" altLang="en-US" dirty="0"/>
              <a:t>直流电压传输特性，考察门的模拟行为以理解数字抽象的局限性。</a:t>
            </a:r>
            <a:endParaRPr lang="en-US" altLang="zh-CN" dirty="0"/>
          </a:p>
          <a:p>
            <a:r>
              <a:rPr lang="zh-CN" altLang="en-US" dirty="0"/>
              <a:t>门的直流电压传输特性描述了当输入垫哑变化足够慢且保证输出能跟上输入的变化时，输出电压随输入电压变化的函数关系。</a:t>
            </a:r>
            <a:endParaRPr lang="en-US" altLang="zh-CN" dirty="0"/>
          </a:p>
          <a:p>
            <a:r>
              <a:rPr lang="zh-CN" altLang="en-US" dirty="0"/>
              <a:t>理想的在</a:t>
            </a:r>
            <a:r>
              <a:rPr lang="en-US" altLang="zh-CN" dirty="0"/>
              <a:t>V</a:t>
            </a:r>
            <a:r>
              <a:rPr lang="en-US" altLang="zh-CN" baseline="-25000" dirty="0"/>
              <a:t>DD</a:t>
            </a:r>
            <a:r>
              <a:rPr lang="en-US" altLang="zh-CN" dirty="0"/>
              <a:t>/2</a:t>
            </a:r>
            <a:r>
              <a:rPr lang="zh-CN" altLang="en-US" dirty="0"/>
              <a:t>时产生跳变，如左图所示。</a:t>
            </a:r>
            <a:endParaRPr lang="en-US" altLang="zh-CN" dirty="0"/>
          </a:p>
          <a:p>
            <a:r>
              <a:rPr lang="zh-CN" altLang="en-US" dirty="0"/>
              <a:t>真实的在两个极端之间变化更缓慢，如右图所示。变化平滑，如何定义逻辑电平？</a:t>
            </a:r>
            <a:endParaRPr lang="en-US" altLang="zh-CN" dirty="0"/>
          </a:p>
          <a:p>
            <a:r>
              <a:rPr lang="zh-CN" altLang="en-US" dirty="0"/>
              <a:t>一种合理方法是，在传输特征曲线斜率</a:t>
            </a:r>
            <a:r>
              <a:rPr lang="en-US" altLang="zh-CN" dirty="0" err="1"/>
              <a:t>dV</a:t>
            </a:r>
            <a:r>
              <a:rPr lang="en-US" altLang="zh-CN" dirty="0"/>
              <a:t>(Y)/</a:t>
            </a:r>
            <a:r>
              <a:rPr lang="en-US" altLang="zh-CN" dirty="0" err="1"/>
              <a:t>dV</a:t>
            </a:r>
            <a:r>
              <a:rPr lang="en-US" altLang="zh-CN" dirty="0"/>
              <a:t>(A)</a:t>
            </a:r>
            <a:r>
              <a:rPr lang="zh-CN" altLang="en-US" dirty="0"/>
              <a:t>为</a:t>
            </a:r>
            <a:r>
              <a:rPr lang="en-US" altLang="zh-CN" dirty="0"/>
              <a:t>1</a:t>
            </a:r>
            <a:r>
              <a:rPr lang="zh-CN" altLang="en-US" dirty="0"/>
              <a:t>的位置，这两个位置称为单位增益点（</a:t>
            </a:r>
            <a:r>
              <a:rPr lang="en-US" altLang="zh-CN" dirty="0"/>
              <a:t>unity</a:t>
            </a:r>
            <a:r>
              <a:rPr lang="zh-CN" altLang="en-US" dirty="0"/>
              <a:t> </a:t>
            </a:r>
            <a:r>
              <a:rPr lang="en-US" altLang="zh-CN" dirty="0"/>
              <a:t>gain</a:t>
            </a:r>
            <a:r>
              <a:rPr lang="zh-CN" altLang="en-US" dirty="0"/>
              <a:t> </a:t>
            </a:r>
            <a:r>
              <a:rPr lang="en-US" altLang="zh-CN" dirty="0"/>
              <a:t>point</a:t>
            </a:r>
            <a:r>
              <a:rPr lang="zh-CN" altLang="en-US" dirty="0"/>
              <a:t>），可最大化噪声容限。</a:t>
            </a:r>
            <a:endParaRPr lang="en-US" altLang="zh-CN" dirty="0"/>
          </a:p>
          <a:p>
            <a:endParaRPr lang="en-US" dirty="0"/>
          </a:p>
        </p:txBody>
      </p:sp>
    </p:spTree>
    <p:extLst>
      <p:ext uri="{BB962C8B-B14F-4D97-AF65-F5344CB8AC3E}">
        <p14:creationId xmlns:p14="http://schemas.microsoft.com/office/powerpoint/2010/main" val="72727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规格化数</a:t>
            </a:r>
            <a:endParaRPr lang="en-US" altLang="zh-CN" dirty="0"/>
          </a:p>
          <a:p>
            <a:r>
              <a:rPr lang="zh-CN" altLang="en-US" dirty="0"/>
              <a:t>条件</a:t>
            </a:r>
            <a:r>
              <a:rPr lang="en-US" altLang="zh-CN" dirty="0"/>
              <a:t>: exp ≠ 000…0 </a:t>
            </a:r>
            <a:r>
              <a:rPr lang="zh-CN" altLang="en-US" dirty="0"/>
              <a:t>且 </a:t>
            </a:r>
            <a:r>
              <a:rPr lang="en-US" altLang="zh-CN" dirty="0"/>
              <a:t>exp ≠ 111…1</a:t>
            </a:r>
          </a:p>
          <a:p>
            <a:endParaRPr lang="en-US" altLang="zh-CN" dirty="0"/>
          </a:p>
          <a:p>
            <a:r>
              <a:rPr lang="zh-CN" altLang="en-US" dirty="0"/>
              <a:t>阶码</a:t>
            </a:r>
            <a:r>
              <a:rPr lang="en-US" altLang="zh-CN" dirty="0"/>
              <a:t>(Exponent) </a:t>
            </a:r>
            <a:r>
              <a:rPr lang="zh-CN" altLang="en-US" dirty="0"/>
              <a:t>采用偏置值编码</a:t>
            </a:r>
            <a:r>
              <a:rPr lang="en-US" altLang="zh-CN" dirty="0"/>
              <a:t>: E  =  Exp – Bias</a:t>
            </a:r>
          </a:p>
          <a:p>
            <a:r>
              <a:rPr lang="en-US" altLang="zh-CN" dirty="0"/>
              <a:t>Exp: exp </a:t>
            </a:r>
            <a:r>
              <a:rPr lang="zh-CN" altLang="en-US" dirty="0"/>
              <a:t>字段的无符号数值</a:t>
            </a:r>
          </a:p>
          <a:p>
            <a:r>
              <a:rPr lang="zh-CN" altLang="en-US" dirty="0"/>
              <a:t>偏置</a:t>
            </a:r>
            <a:r>
              <a:rPr lang="en-US" altLang="zh-CN" dirty="0"/>
              <a:t>Bias = 2k-1 - 1,  k </a:t>
            </a:r>
            <a:r>
              <a:rPr lang="zh-CN" altLang="en-US" dirty="0"/>
              <a:t>为阶码的位数</a:t>
            </a:r>
          </a:p>
          <a:p>
            <a:r>
              <a:rPr lang="zh-CN" altLang="en-US" dirty="0"/>
              <a:t>单精度</a:t>
            </a:r>
            <a:r>
              <a:rPr lang="en-US" altLang="zh-CN" dirty="0"/>
              <a:t>: 127 (Exp: 1…254, E: -126…127)</a:t>
            </a:r>
          </a:p>
          <a:p>
            <a:r>
              <a:rPr lang="zh-CN" altLang="en-US" dirty="0"/>
              <a:t>双精度</a:t>
            </a:r>
            <a:r>
              <a:rPr lang="en-US" altLang="zh-CN" dirty="0"/>
              <a:t>: 1023 (Exp: 1…2046, E: -1022…1023)</a:t>
            </a:r>
          </a:p>
          <a:p>
            <a:endParaRPr lang="zh-CN" altLang="en-US" dirty="0"/>
          </a:p>
          <a:p>
            <a:r>
              <a:rPr lang="zh-CN" altLang="en-US" dirty="0"/>
              <a:t>尾数</a:t>
            </a:r>
            <a:r>
              <a:rPr lang="en-US" altLang="zh-CN" dirty="0"/>
              <a:t>(Significand) </a:t>
            </a:r>
            <a:r>
              <a:rPr lang="zh-CN" altLang="en-US" dirty="0"/>
              <a:t>编码隐含先导数值</a:t>
            </a:r>
            <a:r>
              <a:rPr lang="en-US" altLang="zh-CN" dirty="0"/>
              <a:t>1: M  =  1.xxx…x2</a:t>
            </a:r>
          </a:p>
          <a:p>
            <a:r>
              <a:rPr lang="en-US" altLang="zh-CN" dirty="0"/>
              <a:t> xxx…x: </a:t>
            </a:r>
            <a:r>
              <a:rPr lang="zh-CN" altLang="en-US" dirty="0"/>
              <a:t>是 </a:t>
            </a:r>
            <a:r>
              <a:rPr lang="en-US" altLang="zh-CN" dirty="0"/>
              <a:t>frac</a:t>
            </a:r>
            <a:r>
              <a:rPr lang="zh-CN" altLang="en-US" dirty="0"/>
              <a:t>字段的数码</a:t>
            </a:r>
          </a:p>
          <a:p>
            <a:r>
              <a:rPr lang="en-US" altLang="zh-CN" dirty="0"/>
              <a:t>frac=000…0 (M = 1.0)</a:t>
            </a:r>
            <a:r>
              <a:rPr lang="zh-CN" altLang="en-US" dirty="0"/>
              <a:t>时，为最小值</a:t>
            </a:r>
          </a:p>
          <a:p>
            <a:r>
              <a:rPr lang="en-US" altLang="zh-CN" dirty="0"/>
              <a:t>frac=111…1 (M = 2.0 – </a:t>
            </a:r>
            <a:r>
              <a:rPr lang="el-GR" altLang="zh-CN" dirty="0"/>
              <a:t>ε)</a:t>
            </a:r>
            <a:r>
              <a:rPr lang="zh-CN" altLang="en-US" dirty="0"/>
              <a:t>时，为最大值</a:t>
            </a:r>
          </a:p>
          <a:p>
            <a:r>
              <a:rPr lang="zh-CN" altLang="en-US" dirty="0"/>
              <a:t>额外增加了一位的精度（隐含值</a:t>
            </a:r>
            <a:r>
              <a:rPr lang="en-US" altLang="zh-CN" dirty="0"/>
              <a:t>1</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6</a:t>
            </a:fld>
            <a:endParaRPr lang="en-US" altLang="zh-CN"/>
          </a:p>
        </p:txBody>
      </p:sp>
    </p:spTree>
    <p:extLst>
      <p:ext uri="{BB962C8B-B14F-4D97-AF65-F5344CB8AC3E}">
        <p14:creationId xmlns:p14="http://schemas.microsoft.com/office/powerpoint/2010/main" val="3877461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dirty="0">
                <a:solidFill>
                  <a:schemeClr val="tx1"/>
                </a:solidFill>
              </a:rPr>
              <a:t>为了避免输入落入禁止区域，数字逻辑门的设计需要遵循静态约束，要求对于给定的有效逻辑输入，每个电路元件应该能产生有效的逻辑输出。</a:t>
            </a:r>
            <a:endParaRPr lang="en-US" altLang="zh-CN" dirty="0">
              <a:solidFill>
                <a:schemeClr val="tx1"/>
              </a:solidFill>
            </a:endParaRPr>
          </a:p>
          <a:p>
            <a:pPr marL="0" indent="0">
              <a:buFont typeface="Arial" panose="020B0604020202020204" pitchFamily="34" charset="0"/>
              <a:buNone/>
            </a:pPr>
            <a:r>
              <a:rPr lang="en-US" altLang="zh-CN" dirty="0">
                <a:solidFill>
                  <a:schemeClr val="tx1"/>
                </a:solidFill>
              </a:rPr>
              <a:t>V</a:t>
            </a:r>
            <a:r>
              <a:rPr lang="en-US" altLang="zh-CN" baseline="-25000" dirty="0">
                <a:solidFill>
                  <a:schemeClr val="tx1"/>
                </a:solidFill>
              </a:rPr>
              <a:t>DD</a:t>
            </a:r>
            <a:r>
              <a:rPr lang="zh-CN" altLang="en-US" dirty="0">
                <a:solidFill>
                  <a:schemeClr val="tx1"/>
                </a:solidFill>
              </a:rPr>
              <a:t>和逻辑电平可任意选择，但所有互相通信的逻辑门必须保持兼容的逻辑电平。</a:t>
            </a:r>
            <a:endParaRPr lang="en-US" altLang="zh-CN" dirty="0">
              <a:solidFill>
                <a:schemeClr val="tx1"/>
              </a:solidFill>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63</a:t>
            </a:fld>
            <a:endParaRPr lang="en-US" altLang="zh-CN"/>
          </a:p>
        </p:txBody>
      </p:sp>
    </p:spTree>
    <p:extLst>
      <p:ext uri="{BB962C8B-B14F-4D97-AF65-F5344CB8AC3E}">
        <p14:creationId xmlns:p14="http://schemas.microsoft.com/office/powerpoint/2010/main" val="1614766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64</a:t>
            </a:fld>
            <a:endParaRPr lang="en-US" altLang="zh-CN"/>
          </a:p>
        </p:txBody>
      </p:sp>
    </p:spTree>
    <p:extLst>
      <p:ext uri="{BB962C8B-B14F-4D97-AF65-F5344CB8AC3E}">
        <p14:creationId xmlns:p14="http://schemas.microsoft.com/office/powerpoint/2010/main" val="3821432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chemeClr val="tx1"/>
                </a:solidFill>
              </a:rPr>
              <a:t>所以逻辑门可按照逻辑系列（</a:t>
            </a:r>
            <a:r>
              <a:rPr lang="en-US" altLang="zh-CN" dirty="0">
                <a:solidFill>
                  <a:schemeClr val="tx1"/>
                </a:solidFill>
              </a:rPr>
              <a:t>logic family</a:t>
            </a:r>
            <a:r>
              <a:rPr lang="zh-CN" altLang="en-US" dirty="0">
                <a:solidFill>
                  <a:schemeClr val="tx1"/>
                </a:solidFill>
              </a:rPr>
              <a:t>）区分，同一个系列的所有门都遵循同样的静态约束，彼此像积木一样组合在一起，使用相同的电源电压和逻辑电平。</a:t>
            </a:r>
            <a:endParaRPr lang="en-US" altLang="zh-CN" dirty="0">
              <a:solidFill>
                <a:schemeClr val="tx1"/>
              </a:solidFill>
            </a:endParaRPr>
          </a:p>
          <a:p>
            <a:r>
              <a:rPr lang="en-US" altLang="zh-CN" dirty="0">
                <a:solidFill>
                  <a:schemeClr val="tx1"/>
                </a:solidFill>
              </a:rPr>
              <a:t>TTL: Transistor-Transistor Logic</a:t>
            </a:r>
          </a:p>
          <a:p>
            <a:r>
              <a:rPr lang="en-US" altLang="zh-CN" dirty="0">
                <a:solidFill>
                  <a:schemeClr val="tx1"/>
                </a:solidFill>
              </a:rPr>
              <a:t>CMOS: Complementary Metal-Oxide-Semiconductor Logic</a:t>
            </a:r>
          </a:p>
          <a:p>
            <a:r>
              <a:rPr lang="en-US" altLang="zh-CN" dirty="0">
                <a:solidFill>
                  <a:schemeClr val="tx1"/>
                </a:solidFill>
              </a:rPr>
              <a:t>LVTTL: Low Voltage TTL</a:t>
            </a:r>
          </a:p>
          <a:p>
            <a:r>
              <a:rPr lang="en-US" altLang="zh-CN" dirty="0" err="1">
                <a:solidFill>
                  <a:schemeClr val="tx1"/>
                </a:solidFill>
              </a:rPr>
              <a:t>LvCMOS</a:t>
            </a:r>
            <a:r>
              <a:rPr lang="en-US" altLang="zh-CN" dirty="0">
                <a:solidFill>
                  <a:schemeClr val="tx1"/>
                </a:solidFill>
              </a:rPr>
              <a:t>: Low Voltage CMOS</a:t>
            </a:r>
            <a:endParaRPr kumimoji="0" lang="en-US" altLang="zh-CN" sz="2000" b="0" i="0" u="none" strike="noStrike" kern="0" cap="none" spc="0" normalizeH="0" baseline="0" noProof="0" dirty="0">
              <a:ln>
                <a:noFill/>
              </a:ln>
              <a:solidFill>
                <a:srgbClr val="000000"/>
              </a:solidFill>
              <a:effectLst/>
              <a:uLnTx/>
              <a:uFillTx/>
              <a:latin typeface="Times New Roman"/>
              <a:ea typeface="+mn-ea"/>
              <a:cs typeface="+mn-cs"/>
            </a:endParaRPr>
          </a:p>
          <a:p>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OH</a:t>
            </a:r>
            <a:r>
              <a:rPr lang="en-US" altLang="zh-CN" sz="2000" dirty="0">
                <a:solidFill>
                  <a:schemeClr val="tx1"/>
                </a:solidFill>
                <a:latin typeface="+mn-lt"/>
              </a:rPr>
              <a:t> </a:t>
            </a:r>
            <a:r>
              <a:rPr lang="en-US" altLang="zh-CN" sz="2000" baseline="0" dirty="0">
                <a:solidFill>
                  <a:schemeClr val="tx1"/>
                </a:solidFill>
                <a:latin typeface="+mn-lt"/>
              </a:rPr>
              <a:t>&gt;</a:t>
            </a:r>
            <a:r>
              <a:rPr lang="en-US" altLang="zh-CN" sz="2000" dirty="0">
                <a:solidFill>
                  <a:schemeClr val="tx1"/>
                </a:solidFill>
                <a:latin typeface="+mn-lt"/>
              </a:rPr>
              <a:t>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IH</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 </a:t>
            </a:r>
            <a:endParaRPr lang="en-US" altLang="zh-CN" sz="2000" dirty="0"/>
          </a:p>
          <a:p>
            <a:r>
              <a:rPr kumimoji="0" lang="en-US" altLang="zh-CN" sz="4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mn-ea"/>
                <a:cs typeface="+mn-cs"/>
              </a:rPr>
              <a:t>OL </a:t>
            </a:r>
            <a:r>
              <a:rPr kumimoji="0" lang="en-US" altLang="zh-CN" sz="4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&lt; </a:t>
            </a:r>
            <a:r>
              <a:rPr kumimoji="0" lang="en-US" altLang="zh-CN" sz="4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mn-ea"/>
                <a:cs typeface="+mn-cs"/>
              </a:rPr>
              <a:t>IL</a:t>
            </a:r>
            <a:r>
              <a:rPr kumimoji="0" lang="en-US" altLang="zh-CN" sz="4000" b="0"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 </a:t>
            </a:r>
            <a:endParaRPr lang="zh-CN" altLang="en-US" sz="2000" dirty="0"/>
          </a:p>
          <a:p>
            <a:r>
              <a:rPr lang="en-US" altLang="zh-CN" dirty="0">
                <a:solidFill>
                  <a:schemeClr val="tx1"/>
                </a:solidFill>
              </a:rPr>
              <a:t>TTL</a:t>
            </a:r>
            <a:r>
              <a:rPr lang="zh-CN" altLang="en-US" dirty="0">
                <a:solidFill>
                  <a:schemeClr val="tx1"/>
                </a:solidFill>
              </a:rPr>
              <a:t>驱动</a:t>
            </a:r>
            <a:r>
              <a:rPr lang="en-US" altLang="zh-CN" dirty="0">
                <a:solidFill>
                  <a:schemeClr val="tx1"/>
                </a:solidFill>
              </a:rPr>
              <a:t>CMOS</a:t>
            </a:r>
            <a:r>
              <a:rPr lang="zh-CN" altLang="en-US" dirty="0">
                <a:solidFill>
                  <a:schemeClr val="tx1"/>
                </a:solidFill>
              </a:rPr>
              <a:t>不兼容：</a:t>
            </a:r>
            <a:r>
              <a:rPr lang="en-US" altLang="zh-CN" dirty="0">
                <a:solidFill>
                  <a:schemeClr val="tx1"/>
                </a:solidFill>
              </a:rPr>
              <a:t>TTL_V</a:t>
            </a:r>
            <a:r>
              <a:rPr lang="en-US" altLang="zh-CN" sz="1100" dirty="0">
                <a:solidFill>
                  <a:schemeClr val="tx1"/>
                </a:solidFill>
              </a:rPr>
              <a:t>OH</a:t>
            </a:r>
            <a:r>
              <a:rPr lang="zh-CN" altLang="en-US" dirty="0">
                <a:solidFill>
                  <a:schemeClr val="tx1"/>
                </a:solidFill>
              </a:rPr>
              <a:t>（</a:t>
            </a:r>
            <a:r>
              <a:rPr lang="en-US" altLang="zh-CN" dirty="0">
                <a:solidFill>
                  <a:schemeClr val="tx1"/>
                </a:solidFill>
              </a:rPr>
              <a:t>2.4</a:t>
            </a:r>
            <a:r>
              <a:rPr lang="zh-CN" altLang="en-US" dirty="0">
                <a:solidFill>
                  <a:schemeClr val="tx1"/>
                </a:solidFill>
              </a:rPr>
              <a:t>）</a:t>
            </a:r>
            <a:r>
              <a:rPr lang="en-US" altLang="zh-CN" dirty="0">
                <a:solidFill>
                  <a:schemeClr val="tx1"/>
                </a:solidFill>
              </a:rPr>
              <a:t> &lt; CMOS_VIH </a:t>
            </a:r>
            <a:r>
              <a:rPr lang="zh-CN" altLang="en-US" dirty="0">
                <a:solidFill>
                  <a:schemeClr val="tx1"/>
                </a:solidFill>
              </a:rPr>
              <a:t>（</a:t>
            </a:r>
            <a:r>
              <a:rPr lang="en-US" altLang="zh-CN" dirty="0">
                <a:solidFill>
                  <a:schemeClr val="tx1"/>
                </a:solidFill>
              </a:rPr>
              <a:t>3.15</a:t>
            </a:r>
            <a:r>
              <a:rPr lang="zh-CN" altLang="en-US" dirty="0">
                <a:solidFill>
                  <a:schemeClr val="tx1"/>
                </a:solidFill>
              </a:rPr>
              <a:t>）</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66</a:t>
            </a:fld>
            <a:endParaRPr lang="en-US" altLang="zh-CN"/>
          </a:p>
        </p:txBody>
      </p:sp>
    </p:spTree>
    <p:extLst>
      <p:ext uri="{BB962C8B-B14F-4D97-AF65-F5344CB8AC3E}">
        <p14:creationId xmlns:p14="http://schemas.microsoft.com/office/powerpoint/2010/main" val="2363282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dirty="0">
                <a:solidFill>
                  <a:schemeClr val="tx1"/>
                </a:solidFill>
              </a:rPr>
              <a:t>Aside from ensuring correct operation within a logic family, why else might we care about </a:t>
            </a:r>
            <a:r>
              <a:rPr lang="en-US" altLang="zh-CN" dirty="0" err="1">
                <a:solidFill>
                  <a:schemeClr val="tx1"/>
                </a:solidFill>
              </a:rPr>
              <a:t>Vih</a:t>
            </a:r>
            <a:r>
              <a:rPr lang="en-US" altLang="zh-CN" dirty="0">
                <a:solidFill>
                  <a:schemeClr val="tx1"/>
                </a:solidFill>
              </a:rPr>
              <a:t>, </a:t>
            </a:r>
            <a:r>
              <a:rPr lang="en-US" altLang="zh-CN" dirty="0" err="1">
                <a:solidFill>
                  <a:schemeClr val="tx1"/>
                </a:solidFill>
              </a:rPr>
              <a:t>Vil</a:t>
            </a:r>
            <a:r>
              <a:rPr lang="en-US" altLang="zh-CN" dirty="0">
                <a:solidFill>
                  <a:schemeClr val="tx1"/>
                </a:solidFill>
              </a:rPr>
              <a:t>, </a:t>
            </a:r>
            <a:r>
              <a:rPr lang="en-US" altLang="zh-CN" dirty="0" err="1">
                <a:solidFill>
                  <a:schemeClr val="tx1"/>
                </a:solidFill>
              </a:rPr>
              <a:t>Voh</a:t>
            </a:r>
            <a:r>
              <a:rPr lang="en-US" altLang="zh-CN" dirty="0">
                <a:solidFill>
                  <a:schemeClr val="tx1"/>
                </a:solidFill>
              </a:rPr>
              <a:t>, Vol?   </a:t>
            </a:r>
          </a:p>
          <a:p>
            <a:pPr marL="0" indent="0">
              <a:buFont typeface="Arial" panose="020B0604020202020204" pitchFamily="34" charset="0"/>
              <a:buNone/>
            </a:pPr>
            <a:r>
              <a:rPr lang="en-US" altLang="zh-CN" dirty="0">
                <a:solidFill>
                  <a:schemeClr val="tx1"/>
                </a:solidFill>
              </a:rPr>
              <a:t>Interfacing between logic families!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mn-cs"/>
              </a:rPr>
              <a:t>OH</a:t>
            </a:r>
            <a:r>
              <a:rPr kumimoji="0" lang="en-US" altLang="zh-CN" sz="20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 &gt; </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mn-cs"/>
              </a:rPr>
              <a:t>IH</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4000" b="0"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mn-cs"/>
              </a:rPr>
              <a:t>O</a:t>
            </a:r>
            <a:r>
              <a:rPr kumimoji="0" lang="en-US" altLang="zh-CN" sz="4000" b="0" i="0" u="none" strike="noStrike" kern="0" cap="none" spc="0" normalizeH="0" baseline="-25000" noProof="0">
                <a:ln>
                  <a:noFill/>
                </a:ln>
                <a:solidFill>
                  <a:srgbClr val="000000"/>
                </a:solidFill>
                <a:effectLst/>
                <a:uLnTx/>
                <a:uFillTx/>
                <a:latin typeface="Times New Roman"/>
                <a:ea typeface="宋体" panose="02010600030101010101" pitchFamily="2" charset="-122"/>
                <a:cs typeface="+mn-cs"/>
              </a:rPr>
              <a:t>L</a:t>
            </a:r>
            <a:r>
              <a:rPr kumimoji="0" lang="en-US" altLang="zh-CN" sz="4000" b="0" i="0" u="none" strike="noStrike" kern="1200" cap="none" spc="0" normalizeH="0" baseline="-25000" noProof="0">
                <a:ln>
                  <a:noFill/>
                </a:ln>
                <a:solidFill>
                  <a:srgbClr val="000000"/>
                </a:solidFill>
                <a:effectLst/>
                <a:uLnTx/>
                <a:uFillTx/>
                <a:latin typeface="Times New Roman"/>
                <a:ea typeface="宋体" panose="02010600030101010101" pitchFamily="2" charset="-122"/>
                <a:cs typeface="+mn-cs"/>
              </a:rPr>
              <a:t> </a:t>
            </a:r>
            <a:r>
              <a:rPr kumimoji="0" lang="en-US" altLang="zh-CN" sz="4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0" lang="en-US" altLang="zh-CN" sz="4000" b="0" i="0" u="none" strike="noStrike" kern="1200" cap="none" spc="0" normalizeH="0" baseline="-25000" noProof="0">
                <a:ln>
                  <a:noFill/>
                </a:ln>
                <a:solidFill>
                  <a:srgbClr val="000000"/>
                </a:solidFill>
                <a:effectLst/>
                <a:uLnTx/>
                <a:uFillTx/>
                <a:latin typeface="Times New Roman"/>
                <a:ea typeface="宋体" panose="02010600030101010101" pitchFamily="2" charset="-122"/>
                <a:cs typeface="+mn-cs"/>
              </a:rPr>
              <a:t> </a:t>
            </a:r>
            <a:r>
              <a:rPr kumimoji="0" lang="en-US" altLang="zh-CN" sz="4000" b="0"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V</a:t>
            </a:r>
            <a:r>
              <a:rPr kumimoji="0" lang="en-US" altLang="zh-CN" sz="4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mn-cs"/>
              </a:rPr>
              <a:t>I</a:t>
            </a:r>
            <a:r>
              <a:rPr kumimoji="0" lang="en-US" altLang="zh-CN" sz="4000" b="0" i="0" u="none" strike="noStrike" kern="0" cap="none" spc="0" normalizeH="0" baseline="-25000" noProof="0">
                <a:ln>
                  <a:noFill/>
                </a:ln>
                <a:solidFill>
                  <a:srgbClr val="000000"/>
                </a:solidFill>
                <a:effectLst/>
                <a:uLnTx/>
                <a:uFillTx/>
                <a:latin typeface="Times New Roman"/>
                <a:ea typeface="宋体" panose="02010600030101010101" pitchFamily="2" charset="-122"/>
                <a:cs typeface="+mn-cs"/>
              </a:rPr>
              <a:t>L</a:t>
            </a:r>
            <a:r>
              <a:rPr kumimoji="0" lang="en-US" altLang="zh-CN" sz="40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zh-CN" altLang="en-US"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67</a:t>
            </a:fld>
            <a:endParaRPr lang="en-US" altLang="zh-CN"/>
          </a:p>
        </p:txBody>
      </p:sp>
    </p:spTree>
    <p:extLst>
      <p:ext uri="{BB962C8B-B14F-4D97-AF65-F5344CB8AC3E}">
        <p14:creationId xmlns:p14="http://schemas.microsoft.com/office/powerpoint/2010/main" val="2799502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输入信号</a:t>
            </a:r>
            <a:r>
              <a:rPr lang="zh-CN" altLang="en-US" dirty="0"/>
              <a:t>发生变化到</a:t>
            </a:r>
            <a:r>
              <a:rPr lang="zh-CN" altLang="en-US" b="1" dirty="0"/>
              <a:t>输出信号</a:t>
            </a:r>
            <a:r>
              <a:rPr lang="zh-CN" altLang="en-US" dirty="0"/>
              <a:t>发生变化所需时间。</a:t>
            </a:r>
            <a:endParaRPr lang="en-US" altLang="zh-CN" dirty="0"/>
          </a:p>
          <a:p>
            <a:r>
              <a:rPr lang="zh-CN" altLang="en-US" dirty="0"/>
              <a:t>不同的信号通路（</a:t>
            </a:r>
            <a:r>
              <a:rPr lang="en-US" altLang="zh-CN" dirty="0"/>
              <a:t>signal path</a:t>
            </a:r>
            <a:r>
              <a:rPr lang="zh-CN" altLang="en-US" dirty="0"/>
              <a:t>，从一个输入信号到输出信号所经历的电气通路）传输延迟不同。</a:t>
            </a:r>
            <a:endParaRPr lang="en-US" altLang="zh-CN" dirty="0"/>
          </a:p>
          <a:p>
            <a:r>
              <a:rPr lang="zh-CN" altLang="en-US" dirty="0"/>
              <a:t>同一个信号通路，由于输出信号变化的方向不同，传输延迟也有可能不同。</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68</a:t>
            </a:fld>
            <a:endParaRPr lang="en-US" altLang="zh-CN"/>
          </a:p>
        </p:txBody>
      </p:sp>
    </p:spTree>
    <p:extLst>
      <p:ext uri="{BB962C8B-B14F-4D97-AF65-F5344CB8AC3E}">
        <p14:creationId xmlns:p14="http://schemas.microsoft.com/office/powerpoint/2010/main" val="2417326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HC/HCT - High-Speed CMOS Logic</a:t>
            </a:r>
          </a:p>
          <a:p>
            <a:r>
              <a:rPr lang="en-US" altLang="zh-CN" dirty="0"/>
              <a:t>AC/ACT - Advanced CMOS Logic  </a:t>
            </a:r>
          </a:p>
          <a:p>
            <a:r>
              <a:rPr lang="en-US" altLang="zh-CN" dirty="0"/>
              <a:t>LVC -  Low Voltage CMOS Technology </a:t>
            </a:r>
          </a:p>
          <a:p>
            <a:r>
              <a:rPr lang="en-US" altLang="zh-CN" dirty="0"/>
              <a:t>AUC − Advanced Ultra-Low-Voltage CMOS Logic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AVC - Advanced Very-Low-Voltage CMOS Logic</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69</a:t>
            </a:fld>
            <a:endParaRPr lang="en-US" altLang="zh-CN"/>
          </a:p>
        </p:txBody>
      </p:sp>
    </p:spTree>
    <p:extLst>
      <p:ext uri="{BB962C8B-B14F-4D97-AF65-F5344CB8AC3E}">
        <p14:creationId xmlns:p14="http://schemas.microsoft.com/office/powerpoint/2010/main" val="518467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Transition time</a:t>
            </a:r>
            <a:r>
              <a:rPr lang="zh-CN" altLang="en-US" sz="1200" dirty="0"/>
              <a:t>：转换时间，</a:t>
            </a:r>
            <a:r>
              <a:rPr lang="zh-CN" altLang="en-US" sz="1200" b="1" dirty="0"/>
              <a:t>输出信号</a:t>
            </a:r>
            <a:r>
              <a:rPr lang="zh-CN" altLang="en-US" sz="1200" dirty="0"/>
              <a:t>从一种状态转换到另一种状态所需要时间。</a:t>
            </a:r>
            <a:endParaRPr lang="en-US" altLang="zh-CN" sz="1200" dirty="0"/>
          </a:p>
          <a:p>
            <a:r>
              <a:rPr lang="en-US" altLang="zh-CN" sz="1200" dirty="0"/>
              <a:t>Rise time: </a:t>
            </a:r>
            <a:r>
              <a:rPr lang="zh-CN" altLang="en-US" sz="1200" dirty="0"/>
              <a:t>输出从低态到高态的转换时间</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Fall time: </a:t>
            </a:r>
            <a:r>
              <a:rPr lang="zh-CN" altLang="en-US" sz="1200" dirty="0"/>
              <a:t>输出从高态到低态的转换时间</a:t>
            </a:r>
            <a:endParaRPr lang="en-US" altLang="zh-CN" sz="1200" dirty="0"/>
          </a:p>
          <a:p>
            <a:r>
              <a:rPr lang="en-US" altLang="zh-CN" sz="1200" dirty="0"/>
              <a:t>Capacitance: </a:t>
            </a:r>
            <a:r>
              <a:rPr lang="zh-CN" altLang="en-US" sz="1200" dirty="0"/>
              <a:t>电容</a:t>
            </a:r>
            <a:endParaRPr lang="en-US" altLang="zh-CN" sz="1200" dirty="0"/>
          </a:p>
          <a:p>
            <a:r>
              <a:rPr lang="en-US" altLang="zh-CN" sz="1200" dirty="0"/>
              <a:t>Fan-out: </a:t>
            </a:r>
            <a:r>
              <a:rPr lang="zh-CN" altLang="en-US" sz="1200" dirty="0"/>
              <a:t>扇出</a:t>
            </a:r>
            <a:r>
              <a:rPr lang="en-US" altLang="zh-CN" sz="1200" dirty="0"/>
              <a:t>,</a:t>
            </a:r>
            <a:r>
              <a:rPr lang="zh-CN" altLang="en-US" sz="1200" dirty="0"/>
              <a:t>可以从输出设备馈送输入信号的电路数量</a:t>
            </a:r>
            <a:endParaRPr lang="en-US" altLang="zh-CN" sz="1200" dirty="0"/>
          </a:p>
          <a:p>
            <a:r>
              <a:rPr lang="en-US" altLang="zh-CN" sz="1200" dirty="0"/>
              <a:t>Slew rate: </a:t>
            </a:r>
            <a:r>
              <a:rPr lang="zh-CN" altLang="en-US" sz="1200" dirty="0"/>
              <a:t>电压转换速率</a:t>
            </a:r>
            <a:endParaRPr lang="en-US" altLang="zh-CN" sz="1200" dirty="0"/>
          </a:p>
          <a:p>
            <a:r>
              <a:rPr lang="en-US" altLang="zh-CN" sz="1200" dirty="0"/>
              <a:t>V</a:t>
            </a:r>
            <a:r>
              <a:rPr lang="en-US" altLang="zh-CN" sz="1200" baseline="-25000" dirty="0">
                <a:solidFill>
                  <a:schemeClr val="tx2"/>
                </a:solidFill>
              </a:rPr>
              <a:t>OL</a:t>
            </a:r>
            <a:r>
              <a:rPr lang="en-US" altLang="zh-CN" sz="1200" dirty="0"/>
              <a:t>/V</a:t>
            </a:r>
            <a:r>
              <a:rPr lang="en-US" altLang="zh-CN" sz="1200" baseline="-25000" dirty="0">
                <a:solidFill>
                  <a:schemeClr val="tx2"/>
                </a:solidFill>
              </a:rPr>
              <a:t>OH</a:t>
            </a:r>
            <a:r>
              <a:rPr lang="en-US" altLang="zh-CN" sz="1200" dirty="0"/>
              <a:t> swing: </a:t>
            </a:r>
            <a:r>
              <a:rPr lang="zh-CN" altLang="en-US" sz="1200" dirty="0"/>
              <a:t>输出电压范围</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70</a:t>
            </a:fld>
            <a:endParaRPr lang="en-US" altLang="zh-CN"/>
          </a:p>
        </p:txBody>
      </p:sp>
    </p:spTree>
    <p:extLst>
      <p:ext uri="{BB962C8B-B14F-4D97-AF65-F5344CB8AC3E}">
        <p14:creationId xmlns:p14="http://schemas.microsoft.com/office/powerpoint/2010/main" val="1303109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功率损耗</a:t>
            </a:r>
            <a:endParaRPr lang="en-US" altLang="zh-CN" dirty="0"/>
          </a:p>
          <a:p>
            <a:r>
              <a:rPr lang="en-US" altLang="zh-CN" dirty="0"/>
              <a:t>C</a:t>
            </a:r>
            <a:r>
              <a:rPr lang="en-US" altLang="zh-CN" baseline="-25000" dirty="0"/>
              <a:t>PD</a:t>
            </a:r>
            <a:r>
              <a:rPr lang="en-US" altLang="zh-CN" dirty="0"/>
              <a:t>: </a:t>
            </a:r>
            <a:r>
              <a:rPr lang="zh-CN" altLang="en-US" dirty="0"/>
              <a:t>功耗电容值，输出状态转换引发的电路内部功耗</a:t>
            </a:r>
            <a:endParaRPr lang="en-US" altLang="zh-CN" dirty="0"/>
          </a:p>
          <a:p>
            <a:r>
              <a:rPr lang="en-US" altLang="zh-CN" dirty="0"/>
              <a:t>C</a:t>
            </a:r>
            <a:r>
              <a:rPr lang="en-US" altLang="zh-CN" baseline="-25000" dirty="0"/>
              <a:t>L</a:t>
            </a:r>
            <a:r>
              <a:rPr lang="en-US" altLang="zh-CN" dirty="0"/>
              <a:t>: </a:t>
            </a:r>
            <a:r>
              <a:rPr lang="zh-CN" altLang="en-US" dirty="0"/>
              <a:t>负载电容值，输出从低态到高态，</a:t>
            </a:r>
            <a:r>
              <a:rPr lang="en-US" altLang="zh-CN" dirty="0"/>
              <a:t>PMOS</a:t>
            </a:r>
            <a:r>
              <a:rPr lang="zh-CN" altLang="en-US" dirty="0"/>
              <a:t>给负载电容充电，输出从高态到低态，</a:t>
            </a:r>
            <a:r>
              <a:rPr lang="en-US" altLang="zh-CN" dirty="0"/>
              <a:t>NMOS</a:t>
            </a:r>
            <a:r>
              <a:rPr lang="zh-CN" altLang="en-US" dirty="0"/>
              <a:t>让负载电容放电。</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电容（</a:t>
            </a:r>
            <a:r>
              <a:rPr lang="en-US" altLang="zh-CN" dirty="0"/>
              <a:t>Capacitance</a:t>
            </a:r>
            <a:r>
              <a:rPr lang="zh-CN" altLang="en-US" dirty="0"/>
              <a:t>）亦称作“电容量”，是指在给定电位差下自由电荷的储藏量，指容纳电荷的能力。</a:t>
            </a:r>
          </a:p>
          <a:p>
            <a:r>
              <a:rPr lang="zh-CN" altLang="en-US" dirty="0"/>
              <a:t>一般来说，电荷在电场中会受力而移动，当导体之间有了介质，则阻碍了电荷移动而使得电荷累积在导体上，造成电荷的累积储存，储存的电荷量则称为电容。</a:t>
            </a:r>
            <a:endParaRPr lang="en-US" altLang="zh-CN" dirty="0"/>
          </a:p>
          <a:p>
            <a:r>
              <a:rPr lang="en-US" altLang="zh-CN" dirty="0"/>
              <a:t>F</a:t>
            </a:r>
            <a:r>
              <a:rPr lang="zh-CN" altLang="en-US" dirty="0"/>
              <a:t>为输入信号高低状态的转换频率，即每秒高低状态转化次数除以</a:t>
            </a:r>
            <a:r>
              <a:rPr lang="en-US" altLang="zh-CN" dirty="0"/>
              <a:t>2</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71</a:t>
            </a:fld>
            <a:endParaRPr lang="en-US" altLang="zh-CN"/>
          </a:p>
        </p:txBody>
      </p:sp>
    </p:spTree>
    <p:extLst>
      <p:ext uri="{BB962C8B-B14F-4D97-AF65-F5344CB8AC3E}">
        <p14:creationId xmlns:p14="http://schemas.microsoft.com/office/powerpoint/2010/main" val="28870705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fan-out is defined as the maximum number of inputs (load) that can be connected to the output of a gate without degrading the normal operation. </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72</a:t>
            </a:fld>
            <a:endParaRPr lang="en-US" altLang="zh-CN"/>
          </a:p>
        </p:txBody>
      </p:sp>
    </p:spTree>
    <p:extLst>
      <p:ext uri="{BB962C8B-B14F-4D97-AF65-F5344CB8AC3E}">
        <p14:creationId xmlns:p14="http://schemas.microsoft.com/office/powerpoint/2010/main" val="1509776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fan-out is defined as the maximum number of inputs (load) that can be connected to the output of a gate without degrading the normal operation. </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73</a:t>
            </a:fld>
            <a:endParaRPr lang="en-US" altLang="zh-CN"/>
          </a:p>
        </p:txBody>
      </p:sp>
    </p:spTree>
    <p:extLst>
      <p:ext uri="{BB962C8B-B14F-4D97-AF65-F5344CB8AC3E}">
        <p14:creationId xmlns:p14="http://schemas.microsoft.com/office/powerpoint/2010/main" val="28611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The fan-out is defined as the maximum number of inputs (load) that can be connected to the output of a gate without degrading the normal operation. </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74</a:t>
            </a:fld>
            <a:endParaRPr lang="en-US" altLang="zh-CN"/>
          </a:p>
        </p:txBody>
      </p:sp>
    </p:spTree>
    <p:extLst>
      <p:ext uri="{BB962C8B-B14F-4D97-AF65-F5344CB8AC3E}">
        <p14:creationId xmlns:p14="http://schemas.microsoft.com/office/powerpoint/2010/main" val="25279446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17735F5-9F0C-48E7-87D1-814E965D4E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6AD4064F-2481-4F83-B292-40F3F334751A}" type="slidenum">
              <a:rPr lang="en-US" altLang="zh-CN" sz="1400" baseline="0" smtClean="0">
                <a:solidFill>
                  <a:schemeClr val="tx1"/>
                </a:solidFill>
              </a:rPr>
              <a:pPr/>
              <a:t>76</a:t>
            </a:fld>
            <a:endParaRPr lang="en-US" altLang="zh-CN" sz="1400" baseline="0">
              <a:solidFill>
                <a:schemeClr val="tx1"/>
              </a:solidFill>
            </a:endParaRPr>
          </a:p>
        </p:txBody>
      </p:sp>
      <p:sp>
        <p:nvSpPr>
          <p:cNvPr id="26627" name="Rectangle 2">
            <a:extLst>
              <a:ext uri="{FF2B5EF4-FFF2-40B4-BE49-F238E27FC236}">
                <a16:creationId xmlns:a16="http://schemas.microsoft.com/office/drawing/2014/main" id="{75D5B853-97F9-453B-B199-620994BE6CAC}"/>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3886905F-514E-4C7E-9D75-17827BD370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2650937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17735F5-9F0C-48E7-87D1-814E965D4E9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6AD4064F-2481-4F83-B292-40F3F334751A}" type="slidenum">
              <a:rPr lang="en-US" altLang="zh-CN" sz="1400" baseline="0" smtClean="0">
                <a:solidFill>
                  <a:schemeClr val="tx1"/>
                </a:solidFill>
              </a:rPr>
              <a:pPr/>
              <a:t>77</a:t>
            </a:fld>
            <a:endParaRPr lang="en-US" altLang="zh-CN" sz="1400" baseline="0">
              <a:solidFill>
                <a:schemeClr val="tx1"/>
              </a:solidFill>
            </a:endParaRPr>
          </a:p>
        </p:txBody>
      </p:sp>
      <p:sp>
        <p:nvSpPr>
          <p:cNvPr id="26627" name="Rectangle 2">
            <a:extLst>
              <a:ext uri="{FF2B5EF4-FFF2-40B4-BE49-F238E27FC236}">
                <a16:creationId xmlns:a16="http://schemas.microsoft.com/office/drawing/2014/main" id="{75D5B853-97F9-453B-B199-620994BE6CAC}"/>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3886905F-514E-4C7E-9D75-17827BD370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074826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 exp = 000…0</a:t>
            </a:r>
          </a:p>
          <a:p>
            <a:r>
              <a:rPr lang="zh-CN" altLang="en-US" dirty="0"/>
              <a:t>阶码</a:t>
            </a:r>
            <a:r>
              <a:rPr lang="en-US" altLang="zh-CN" dirty="0"/>
              <a:t>(Exponent) </a:t>
            </a:r>
            <a:r>
              <a:rPr lang="zh-CN" altLang="en-US" dirty="0"/>
              <a:t>值</a:t>
            </a:r>
            <a:r>
              <a:rPr lang="en-US" altLang="zh-CN" dirty="0"/>
              <a:t>: E = 1 – Bias =-126/-1022(instead of E = 0 – Bias)</a:t>
            </a:r>
          </a:p>
          <a:p>
            <a:r>
              <a:rPr lang="zh-CN" altLang="en-US" dirty="0"/>
              <a:t>尾数</a:t>
            </a:r>
            <a:r>
              <a:rPr lang="en-US" altLang="zh-CN" dirty="0"/>
              <a:t>(Significand)</a:t>
            </a:r>
            <a:r>
              <a:rPr lang="zh-CN" altLang="en-US" dirty="0"/>
              <a:t>编码隐含先导数值</a:t>
            </a:r>
            <a:r>
              <a:rPr lang="en-US" altLang="zh-CN" dirty="0"/>
              <a:t>0: M = 0.xxx…x2</a:t>
            </a:r>
          </a:p>
          <a:p>
            <a:r>
              <a:rPr lang="en-US" altLang="zh-CN" dirty="0"/>
              <a:t>xxx…x:</a:t>
            </a:r>
            <a:r>
              <a:rPr lang="zh-CN" altLang="en-US" dirty="0"/>
              <a:t>是 </a:t>
            </a:r>
            <a:r>
              <a:rPr lang="en-US" altLang="zh-CN" dirty="0"/>
              <a:t>frac</a:t>
            </a:r>
            <a:r>
              <a:rPr lang="zh-CN" altLang="en-US" dirty="0"/>
              <a:t>字段的数码</a:t>
            </a:r>
          </a:p>
          <a:p>
            <a:endParaRPr lang="zh-CN" altLang="en-US" dirty="0"/>
          </a:p>
          <a:p>
            <a:r>
              <a:rPr lang="zh-CN" altLang="en-US" dirty="0"/>
              <a:t>情况</a:t>
            </a:r>
            <a:r>
              <a:rPr lang="en-US" altLang="zh-CN" dirty="0"/>
              <a:t>1</a:t>
            </a:r>
            <a:r>
              <a:rPr lang="zh-CN" altLang="en-US" dirty="0"/>
              <a:t>： </a:t>
            </a:r>
            <a:r>
              <a:rPr lang="en-US" altLang="zh-CN" dirty="0"/>
              <a:t>exp = 000…0, frac = 000…0</a:t>
            </a:r>
          </a:p>
          <a:p>
            <a:r>
              <a:rPr lang="zh-CN" altLang="en-US" dirty="0"/>
              <a:t>表示值</a:t>
            </a:r>
            <a:r>
              <a:rPr lang="en-US" altLang="zh-CN" dirty="0"/>
              <a:t>0</a:t>
            </a:r>
          </a:p>
          <a:p>
            <a:r>
              <a:rPr lang="zh-CN" altLang="en-US" dirty="0"/>
              <a:t>注意有不同的数值 </a:t>
            </a:r>
            <a:r>
              <a:rPr lang="en-US" altLang="zh-CN" dirty="0"/>
              <a:t>+0 </a:t>
            </a:r>
            <a:r>
              <a:rPr lang="zh-CN" altLang="en-US" dirty="0"/>
              <a:t>和 </a:t>
            </a:r>
            <a:r>
              <a:rPr lang="en-US" altLang="zh-CN" dirty="0"/>
              <a:t>–0 (why?)</a:t>
            </a:r>
          </a:p>
          <a:p>
            <a:endParaRPr lang="en-US" altLang="zh-CN" dirty="0"/>
          </a:p>
          <a:p>
            <a:r>
              <a:rPr lang="zh-CN" altLang="en-US" dirty="0"/>
              <a:t>情况</a:t>
            </a:r>
            <a:r>
              <a:rPr lang="en-US" altLang="zh-CN" dirty="0"/>
              <a:t>2</a:t>
            </a:r>
            <a:r>
              <a:rPr lang="zh-CN" altLang="en-US" dirty="0"/>
              <a:t>：</a:t>
            </a:r>
            <a:r>
              <a:rPr lang="en-US" altLang="zh-CN" dirty="0"/>
              <a:t>exp = 000…0, frac ≠ 000…0</a:t>
            </a:r>
          </a:p>
          <a:p>
            <a:r>
              <a:rPr lang="zh-CN" altLang="en-US" dirty="0"/>
              <a:t>最接近</a:t>
            </a:r>
            <a:r>
              <a:rPr lang="en-US" altLang="zh-CN" dirty="0"/>
              <a:t>0.0</a:t>
            </a:r>
            <a:r>
              <a:rPr lang="zh-CN" altLang="en-US" dirty="0"/>
              <a:t>的那些数</a:t>
            </a:r>
          </a:p>
          <a:p>
            <a:r>
              <a:rPr lang="zh-CN" altLang="en-US" dirty="0"/>
              <a:t>间隔均匀：突然式下溢出</a:t>
            </a:r>
            <a:r>
              <a:rPr lang="en-US" altLang="zh-CN" dirty="0"/>
              <a:t>(abrupt underflow) </a:t>
            </a:r>
            <a:r>
              <a:rPr lang="zh-CN" altLang="en-US" dirty="0"/>
              <a:t>和 渐进式下溢出</a:t>
            </a:r>
            <a:r>
              <a:rPr lang="en-US" altLang="zh-CN" dirty="0"/>
              <a:t>(gradual underflow) </a:t>
            </a:r>
          </a:p>
          <a:p>
            <a:r>
              <a:rPr lang="en-US" altLang="zh-CN" dirty="0"/>
              <a:t>IEEE754-1985</a:t>
            </a:r>
            <a:r>
              <a:rPr lang="zh-CN" altLang="en-US" dirty="0"/>
              <a:t>标准采用非规约浮点数，用来解决填补绝对值意义下最小规约数与零的距离。</a:t>
            </a:r>
          </a:p>
          <a:p>
            <a:r>
              <a:rPr lang="zh-CN" altLang="en-US" dirty="0"/>
              <a:t>非规约浮点数源于</a:t>
            </a:r>
            <a:r>
              <a:rPr lang="en-US" altLang="zh-CN" dirty="0"/>
              <a:t>70</a:t>
            </a:r>
            <a:r>
              <a:rPr lang="zh-CN" altLang="en-US" dirty="0"/>
              <a:t>年代末</a:t>
            </a:r>
            <a:r>
              <a:rPr lang="en-US" altLang="zh-CN" dirty="0"/>
              <a:t>IEEE</a:t>
            </a:r>
            <a:r>
              <a:rPr lang="zh-CN" altLang="en-US" dirty="0"/>
              <a:t>浮点数标准化专业技术委员会酝酿浮点数二进制标准时，</a:t>
            </a:r>
            <a:r>
              <a:rPr lang="en-US" altLang="zh-CN" dirty="0"/>
              <a:t>Intel</a:t>
            </a:r>
            <a:r>
              <a:rPr lang="zh-CN" altLang="en-US" dirty="0"/>
              <a:t>公司对渐进式下溢出（</a:t>
            </a:r>
            <a:r>
              <a:rPr lang="en-US" altLang="zh-CN" dirty="0"/>
              <a:t>gradual underflow</a:t>
            </a:r>
            <a:r>
              <a:rPr lang="zh-CN" altLang="en-US" dirty="0"/>
              <a:t>）的力荐。而当时十分流行的</a:t>
            </a:r>
            <a:r>
              <a:rPr lang="en-US" altLang="zh-CN" dirty="0"/>
              <a:t>DECVAX</a:t>
            </a:r>
            <a:r>
              <a:rPr lang="zh-CN" altLang="en-US" dirty="0"/>
              <a:t>机的浮点数表示采用了突然式下溢出（</a:t>
            </a:r>
            <a:r>
              <a:rPr lang="en-US" altLang="zh-CN" dirty="0"/>
              <a:t>abrupt underflow</a:t>
            </a:r>
            <a:r>
              <a:rPr lang="zh-CN" altLang="en-US" dirty="0"/>
              <a:t>）。</a:t>
            </a:r>
          </a:p>
          <a:p>
            <a:r>
              <a:rPr lang="zh-CN" altLang="en-US" dirty="0"/>
              <a:t>如果没有渐进式下溢出，那么</a:t>
            </a:r>
            <a:r>
              <a:rPr lang="en-US" altLang="zh-CN" dirty="0"/>
              <a:t>0</a:t>
            </a:r>
            <a:r>
              <a:rPr lang="zh-CN" altLang="en-US" dirty="0"/>
              <a:t>与绝对值最小的浮点数之间的距离（</a:t>
            </a:r>
            <a:r>
              <a:rPr lang="en-US" altLang="zh-CN" dirty="0"/>
              <a:t>gap</a:t>
            </a:r>
            <a:r>
              <a:rPr lang="zh-CN" altLang="en-US" dirty="0"/>
              <a:t>）将大于相邻的浮点数之间的距离。例如单精度浮点数的绝对值最小的规约浮点数是</a:t>
            </a:r>
            <a:r>
              <a:rPr lang="en-US" altLang="zh-CN" dirty="0"/>
              <a:t>2</a:t>
            </a:r>
            <a:r>
              <a:rPr lang="en-US" altLang="zh-CN" baseline="30000" dirty="0"/>
              <a:t>-126</a:t>
            </a:r>
            <a:r>
              <a:rPr lang="en-US" altLang="zh-CN" dirty="0"/>
              <a:t>,</a:t>
            </a:r>
            <a:r>
              <a:rPr lang="zh-CN" altLang="en-US" dirty="0"/>
              <a:t>绝对值次小的规约浮点数为（</a:t>
            </a:r>
            <a:r>
              <a:rPr lang="en-US" altLang="zh-CN" dirty="0"/>
              <a:t>1 + 2</a:t>
            </a:r>
            <a:r>
              <a:rPr lang="en-US" altLang="zh-CN" baseline="30000" dirty="0"/>
              <a:t>-23</a:t>
            </a:r>
            <a:r>
              <a:rPr lang="zh-CN" altLang="en-US" dirty="0"/>
              <a:t>） * </a:t>
            </a:r>
            <a:r>
              <a:rPr lang="en-US" altLang="zh-CN" dirty="0"/>
              <a:t>2</a:t>
            </a:r>
            <a:r>
              <a:rPr lang="en-US" altLang="zh-CN" baseline="30000" dirty="0"/>
              <a:t>-126</a:t>
            </a:r>
            <a:r>
              <a:rPr lang="en-US" altLang="zh-CN" dirty="0"/>
              <a:t>,</a:t>
            </a:r>
            <a:r>
              <a:rPr lang="zh-CN" altLang="en-US" dirty="0"/>
              <a:t>这两个数之间的距离为（</a:t>
            </a:r>
            <a:r>
              <a:rPr lang="en-US" altLang="zh-CN" dirty="0"/>
              <a:t>1 + 2</a:t>
            </a:r>
            <a:r>
              <a:rPr lang="en-US" altLang="zh-CN" baseline="30000" dirty="0"/>
              <a:t>-23</a:t>
            </a:r>
            <a:r>
              <a:rPr lang="zh-CN" altLang="en-US" dirty="0"/>
              <a:t>） * </a:t>
            </a:r>
            <a:r>
              <a:rPr lang="en-US" altLang="zh-CN" dirty="0"/>
              <a:t>2</a:t>
            </a:r>
            <a:r>
              <a:rPr lang="en-US" altLang="zh-CN" baseline="30000" dirty="0"/>
              <a:t>-126</a:t>
            </a:r>
            <a:r>
              <a:rPr lang="en-US" altLang="zh-CN" dirty="0"/>
              <a:t> - 2</a:t>
            </a:r>
            <a:r>
              <a:rPr lang="en-US" altLang="zh-CN" baseline="30000" dirty="0"/>
              <a:t>-126</a:t>
            </a:r>
            <a:r>
              <a:rPr lang="en-US" altLang="zh-CN" dirty="0"/>
              <a:t> = 2</a:t>
            </a:r>
            <a:r>
              <a:rPr lang="en-US" altLang="zh-CN" baseline="30000" dirty="0"/>
              <a:t>-149</a:t>
            </a:r>
            <a:r>
              <a:rPr lang="zh-CN" altLang="en-US" dirty="0"/>
              <a:t>。而</a:t>
            </a:r>
            <a:r>
              <a:rPr lang="en-US" altLang="zh-CN" dirty="0"/>
              <a:t>2</a:t>
            </a:r>
            <a:r>
              <a:rPr lang="en-US" altLang="zh-CN" baseline="30000" dirty="0"/>
              <a:t>-126</a:t>
            </a:r>
            <a:r>
              <a:rPr lang="zh-CN" altLang="en-US" dirty="0"/>
              <a:t>与</a:t>
            </a:r>
            <a:r>
              <a:rPr lang="en-US" altLang="zh-CN" dirty="0"/>
              <a:t>0</a:t>
            </a:r>
            <a:r>
              <a:rPr lang="zh-CN" altLang="en-US" dirty="0"/>
              <a:t>之间的距离为</a:t>
            </a:r>
            <a:r>
              <a:rPr lang="en-US" altLang="zh-CN" dirty="0"/>
              <a:t>2</a:t>
            </a:r>
            <a:r>
              <a:rPr lang="en-US" altLang="zh-CN" baseline="30000" dirty="0"/>
              <a:t>-126</a:t>
            </a:r>
            <a:r>
              <a:rPr lang="zh-CN" altLang="en-US" dirty="0"/>
              <a:t>，如果不采用渐进式下溢出，那么绝对值最小的规约浮点数与</a:t>
            </a:r>
            <a:r>
              <a:rPr lang="en-US" altLang="zh-CN" dirty="0"/>
              <a:t>0</a:t>
            </a:r>
            <a:r>
              <a:rPr lang="zh-CN" altLang="en-US" dirty="0"/>
              <a:t>的距离是相邻的小浮点数之间距离的</a:t>
            </a:r>
            <a:r>
              <a:rPr lang="en-US" altLang="zh-CN" dirty="0"/>
              <a:t>223</a:t>
            </a:r>
            <a:r>
              <a:rPr lang="zh-CN" altLang="en-US" dirty="0"/>
              <a:t>倍！可以说是非常突然的下溢出到</a:t>
            </a:r>
            <a:r>
              <a:rPr lang="en-US" altLang="zh-CN" dirty="0"/>
              <a:t>0</a:t>
            </a:r>
            <a:r>
              <a:rPr lang="zh-CN" altLang="en-US" dirty="0"/>
              <a:t>。</a:t>
            </a:r>
          </a:p>
          <a:p>
            <a:r>
              <a:rPr lang="zh-CN" altLang="en-US" dirty="0"/>
              <a:t>采用了渐进式下溢出后将不会出现这种情况。例如对于单精度浮点数，指数部分实际最小值是（</a:t>
            </a:r>
            <a:r>
              <a:rPr lang="en-US" altLang="zh-CN" dirty="0"/>
              <a:t>-126</a:t>
            </a:r>
            <a:r>
              <a:rPr lang="zh-CN" altLang="en-US" dirty="0"/>
              <a:t>），对应的尾数部分从</a:t>
            </a:r>
            <a:r>
              <a:rPr lang="en-US" altLang="zh-CN" dirty="0"/>
              <a:t>000……000,000……001</a:t>
            </a:r>
            <a:r>
              <a:rPr lang="zh-CN" altLang="en-US" dirty="0"/>
              <a:t>，</a:t>
            </a:r>
            <a:r>
              <a:rPr lang="en-US" altLang="zh-CN" dirty="0"/>
              <a:t>000……010</a:t>
            </a:r>
            <a:r>
              <a:rPr lang="zh-CN" altLang="en-US" dirty="0"/>
              <a:t>，</a:t>
            </a:r>
            <a:r>
              <a:rPr lang="en-US" altLang="zh-CN" dirty="0"/>
              <a:t>000……011 </a:t>
            </a:r>
            <a:r>
              <a:rPr lang="zh-CN" altLang="en-US" dirty="0"/>
              <a:t>一直到</a:t>
            </a:r>
            <a:r>
              <a:rPr lang="en-US" altLang="zh-CN" dirty="0"/>
              <a:t>111……101</a:t>
            </a:r>
            <a:r>
              <a:rPr lang="zh-CN" altLang="en-US" dirty="0"/>
              <a:t>，</a:t>
            </a:r>
            <a:r>
              <a:rPr lang="en-US" altLang="zh-CN" dirty="0"/>
              <a:t>111……110</a:t>
            </a:r>
            <a:r>
              <a:rPr lang="zh-CN" altLang="en-US" dirty="0"/>
              <a:t>，</a:t>
            </a:r>
            <a:r>
              <a:rPr lang="en-US" altLang="zh-CN" dirty="0"/>
              <a:t>111……111</a:t>
            </a:r>
            <a:r>
              <a:rPr lang="zh-CN" altLang="en-US" dirty="0"/>
              <a:t>，每两个相邻两小浮点数之间的距离（</a:t>
            </a:r>
            <a:r>
              <a:rPr lang="en-US" altLang="zh-CN" dirty="0"/>
              <a:t>gap</a:t>
            </a:r>
            <a:r>
              <a:rPr lang="zh-CN" altLang="en-US" dirty="0"/>
              <a:t>）都是</a:t>
            </a:r>
            <a:r>
              <a:rPr lang="en-US" altLang="zh-CN" dirty="0"/>
              <a:t>2</a:t>
            </a:r>
            <a:r>
              <a:rPr lang="en-US" altLang="zh-CN" baseline="30000" dirty="0"/>
              <a:t>-126</a:t>
            </a:r>
            <a:r>
              <a:rPr lang="en-US" altLang="zh-CN" dirty="0"/>
              <a:t> * 2</a:t>
            </a:r>
            <a:r>
              <a:rPr lang="en-US" altLang="zh-CN" baseline="30000" dirty="0"/>
              <a:t>-23</a:t>
            </a:r>
            <a:r>
              <a:rPr lang="en-US" altLang="zh-CN" dirty="0"/>
              <a:t> = 2</a:t>
            </a:r>
            <a:r>
              <a:rPr lang="en-US" altLang="zh-CN" baseline="30000" dirty="0"/>
              <a:t>-149</a:t>
            </a:r>
            <a:r>
              <a:rPr lang="zh-CN" altLang="en-US" dirty="0"/>
              <a:t>；而</a:t>
            </a:r>
            <a:r>
              <a:rPr lang="en-US" altLang="zh-CN" dirty="0"/>
              <a:t>0</a:t>
            </a:r>
            <a:r>
              <a:rPr lang="zh-CN" altLang="en-US" dirty="0"/>
              <a:t>与最近的浮点数（即最小的非规约数）之间的距离也是</a:t>
            </a:r>
            <a:r>
              <a:rPr lang="en-US" altLang="zh-CN" dirty="0"/>
              <a:t>2</a:t>
            </a:r>
            <a:r>
              <a:rPr lang="en-US" altLang="zh-CN" baseline="30000" dirty="0"/>
              <a:t>-149</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8</a:t>
            </a:fld>
            <a:endParaRPr lang="en-US" altLang="zh-CN"/>
          </a:p>
        </p:txBody>
      </p:sp>
    </p:spTree>
    <p:extLst>
      <p:ext uri="{BB962C8B-B14F-4D97-AF65-F5344CB8AC3E}">
        <p14:creationId xmlns:p14="http://schemas.microsoft.com/office/powerpoint/2010/main" val="366418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 exp = 111…1</a:t>
            </a:r>
          </a:p>
          <a:p>
            <a:endParaRPr lang="en-US" altLang="zh-CN" dirty="0"/>
          </a:p>
          <a:p>
            <a:r>
              <a:rPr lang="zh-CN" altLang="en-US" dirty="0"/>
              <a:t>情况</a:t>
            </a:r>
            <a:r>
              <a:rPr lang="en-US" altLang="zh-CN" dirty="0"/>
              <a:t>1: exp = 111…1, frac = 000…0</a:t>
            </a:r>
          </a:p>
          <a:p>
            <a:r>
              <a:rPr lang="zh-CN" altLang="en-US" dirty="0"/>
              <a:t>表示 无穷</a:t>
            </a:r>
            <a:r>
              <a:rPr lang="en-US" altLang="zh-CN" dirty="0"/>
              <a:t>(infinity)  </a:t>
            </a:r>
          </a:p>
          <a:p>
            <a:r>
              <a:rPr lang="zh-CN" altLang="en-US" dirty="0"/>
              <a:t>溢出的运算</a:t>
            </a:r>
          </a:p>
          <a:p>
            <a:r>
              <a:rPr lang="zh-CN" altLang="en-US" dirty="0"/>
              <a:t>正无穷、负无穷</a:t>
            </a:r>
          </a:p>
          <a:p>
            <a:endParaRPr lang="en-US" altLang="zh-CN" dirty="0"/>
          </a:p>
          <a:p>
            <a:r>
              <a:rPr lang="zh-CN" altLang="en-US" dirty="0"/>
              <a:t>情况</a:t>
            </a:r>
            <a:r>
              <a:rPr lang="en-US" altLang="zh-CN" dirty="0"/>
              <a:t>2: exp = 111…1, frac ≠ 000…0</a:t>
            </a:r>
          </a:p>
          <a:p>
            <a:r>
              <a:rPr lang="zh-CN" altLang="en-US" dirty="0"/>
              <a:t>表示：不是一个数</a:t>
            </a:r>
            <a:r>
              <a:rPr lang="en-US" altLang="zh-CN" dirty="0"/>
              <a:t>Not-a-Number (</a:t>
            </a:r>
            <a:r>
              <a:rPr lang="en-US" altLang="zh-CN" dirty="0" err="1"/>
              <a:t>NaN</a:t>
            </a:r>
            <a:r>
              <a:rPr lang="en-US" altLang="zh-CN" dirty="0"/>
              <a:t>)</a:t>
            </a:r>
          </a:p>
          <a:p>
            <a:r>
              <a:rPr lang="zh-CN" altLang="en-US" dirty="0"/>
              <a:t>表示没有数值结果（实数或无穷）</a:t>
            </a:r>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9</a:t>
            </a:fld>
            <a:endParaRPr lang="en-US" altLang="zh-CN"/>
          </a:p>
        </p:txBody>
      </p:sp>
    </p:spTree>
    <p:extLst>
      <p:ext uri="{BB962C8B-B14F-4D97-AF65-F5344CB8AC3E}">
        <p14:creationId xmlns:p14="http://schemas.microsoft.com/office/powerpoint/2010/main" val="364779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12</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13</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dirty="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dirty="0"/>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dirty="0"/>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dirty="0"/>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2024/3/13</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dirty="0"/>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dirty="0"/>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dirty="0"/>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dirty="0"/>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dirty="0"/>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dirty="0"/>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dirty="0"/>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4.bin"/><Relationship Id="rId5" Type="http://schemas.openxmlformats.org/officeDocument/2006/relationships/image" Target="../media/image5.e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12.bin"/><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slideLayout" Target="../slideLayouts/slideLayout2.xml"/><Relationship Id="rId7" Type="http://schemas.openxmlformats.org/officeDocument/2006/relationships/oleObject" Target="../embeddings/oleObject14.bin"/><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21.wmf"/><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4.w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17.bin"/><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6.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7.wmf"/><Relationship Id="rId4"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26.xml"/><Relationship Id="rId7" Type="http://schemas.openxmlformats.org/officeDocument/2006/relationships/oleObject" Target="../embeddings/oleObject22.bin"/><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tags" Target="../tags/tag29.xml"/><Relationship Id="rId7" Type="http://schemas.openxmlformats.org/officeDocument/2006/relationships/oleObject" Target="../embeddings/oleObject22.bin"/><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8.wmf"/><Relationship Id="rId5" Type="http://schemas.openxmlformats.org/officeDocument/2006/relationships/oleObject" Target="../embeddings/oleObject21.bin"/><Relationship Id="rId10" Type="http://schemas.openxmlformats.org/officeDocument/2006/relationships/image" Target="../media/image31.png"/><Relationship Id="rId4" Type="http://schemas.openxmlformats.org/officeDocument/2006/relationships/slideLayout" Target="../slideLayouts/slideLayout2.xml"/><Relationship Id="rId9" Type="http://schemas.openxmlformats.org/officeDocument/2006/relationships/image" Target="../media/image30.tiff"/></Relationships>
</file>

<file path=ppt/slides/_rels/slide4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tags" Target="../tags/tag32.xml"/><Relationship Id="rId7" Type="http://schemas.openxmlformats.org/officeDocument/2006/relationships/oleObject" Target="../embeddings/oleObject24.bin"/><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tags" Target="../tags/tag35.xml"/><Relationship Id="rId7" Type="http://schemas.openxmlformats.org/officeDocument/2006/relationships/oleObject" Target="../embeddings/oleObject24.bin"/><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35.wmf"/></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2.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41.xml"/><Relationship Id="rId7" Type="http://schemas.openxmlformats.org/officeDocument/2006/relationships/image" Target="../media/image43.w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28.bin"/><Relationship Id="rId5" Type="http://schemas.openxmlformats.org/officeDocument/2006/relationships/notesSlide" Target="../notesSlides/notesSlide37.xml"/><Relationship Id="rId4" Type="http://schemas.openxmlformats.org/officeDocument/2006/relationships/slideLayout" Target="../slideLayouts/slideLayout2.xml"/><Relationship Id="rId9" Type="http://schemas.openxmlformats.org/officeDocument/2006/relationships/image" Target="../media/image44.wmf"/></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tags" Target="../tags/tag44.xml"/><Relationship Id="rId7" Type="http://schemas.openxmlformats.org/officeDocument/2006/relationships/oleObject" Target="../embeddings/oleObject30.bin"/><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39.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46.emf"/><Relationship Id="rId4" Type="http://schemas.openxmlformats.org/officeDocument/2006/relationships/oleObject" Target="../embeddings/oleObject31.bin"/></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55.wmf"/><Relationship Id="rId5" Type="http://schemas.openxmlformats.org/officeDocument/2006/relationships/oleObject" Target="../embeddings/oleObject33.bin"/><Relationship Id="rId4" Type="http://schemas.openxmlformats.org/officeDocument/2006/relationships/image" Target="../media/image54.wmf"/></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dirty="0"/>
              <a:t>Unsigned &amp; Signed Numeric Values</a:t>
            </a:r>
          </a:p>
        </p:txBody>
      </p:sp>
      <p:sp>
        <p:nvSpPr>
          <p:cNvPr id="111619" name="Rectangle 3"/>
          <p:cNvSpPr>
            <a:spLocks noGrp="1" noChangeArrowheads="1"/>
          </p:cNvSpPr>
          <p:nvPr>
            <p:ph type="body" idx="1"/>
          </p:nvPr>
        </p:nvSpPr>
        <p:spPr>
          <a:xfrm>
            <a:off x="3746500" y="1235576"/>
            <a:ext cx="5512802" cy="5224463"/>
          </a:xfrm>
        </p:spPr>
        <p:txBody>
          <a:bodyPr lIns="90487" tIns="44450" rIns="90487" bIns="44450"/>
          <a:lstStyle/>
          <a:p>
            <a:pPr eaLnBrk="1" hangingPunct="1">
              <a:defRPr/>
            </a:pPr>
            <a:r>
              <a:rPr lang="en-US" sz="2800" dirty="0"/>
              <a:t>Equivalence</a:t>
            </a:r>
          </a:p>
          <a:p>
            <a:pPr lvl="1" eaLnBrk="1" hangingPunct="1">
              <a:defRPr/>
            </a:pPr>
            <a:r>
              <a:rPr lang="en-US" sz="2400" dirty="0"/>
              <a:t>Same encodings for nonnegative values</a:t>
            </a:r>
          </a:p>
          <a:p>
            <a:pPr eaLnBrk="1" hangingPunct="1">
              <a:defRPr/>
            </a:pPr>
            <a:r>
              <a:rPr lang="en-US" sz="2800" dirty="0"/>
              <a:t>Uniqueness</a:t>
            </a:r>
            <a:endParaRPr lang="en-US" sz="2800" i="1" dirty="0"/>
          </a:p>
          <a:p>
            <a:pPr lvl="1" eaLnBrk="1" hangingPunct="1">
              <a:defRPr/>
            </a:pPr>
            <a:r>
              <a:rPr lang="en-US" sz="2400" dirty="0"/>
              <a:t>Every bit pattern represents unique integer value</a:t>
            </a:r>
          </a:p>
          <a:p>
            <a:pPr lvl="1" eaLnBrk="1" hangingPunct="1">
              <a:defRPr/>
            </a:pPr>
            <a:r>
              <a:rPr lang="en-US" sz="2400" dirty="0"/>
              <a:t>Each </a:t>
            </a:r>
            <a:r>
              <a:rPr lang="en-US" sz="2400" dirty="0" err="1"/>
              <a:t>representable</a:t>
            </a:r>
            <a:r>
              <a:rPr lang="en-US" sz="2400" dirty="0"/>
              <a:t> integer has unique bit encoding</a:t>
            </a:r>
          </a:p>
          <a:p>
            <a:pPr eaLnBrk="1" hangingPunct="1">
              <a:defRPr/>
            </a:pPr>
            <a:r>
              <a:rPr lang="en-US" sz="2800" dirty="0">
                <a:sym typeface="Symbol" pitchFamily="18" charset="2"/>
              </a:rPr>
              <a:t></a:t>
            </a:r>
            <a:r>
              <a:rPr lang="en-US" sz="2800" dirty="0"/>
              <a:t> Can Invert Mappings</a:t>
            </a:r>
          </a:p>
          <a:p>
            <a:pPr lvl="1" eaLnBrk="1" hangingPunct="1">
              <a:defRPr/>
            </a:pPr>
            <a:r>
              <a:rPr lang="en-US" sz="2400" dirty="0"/>
              <a:t>U2B(</a:t>
            </a:r>
            <a:r>
              <a:rPr lang="en-US" sz="2400" b="0" i="1" dirty="0"/>
              <a:t>x</a:t>
            </a:r>
            <a:r>
              <a:rPr lang="en-US" sz="2400" dirty="0"/>
              <a:t>)  =  B2U</a:t>
            </a:r>
            <a:r>
              <a:rPr lang="en-US" sz="2400" b="0" baseline="30000" dirty="0"/>
              <a:t>-1</a:t>
            </a:r>
            <a:r>
              <a:rPr lang="en-US" sz="2400" dirty="0"/>
              <a:t>(</a:t>
            </a:r>
            <a:r>
              <a:rPr lang="en-US" sz="2400" b="0" i="1" dirty="0"/>
              <a:t>x</a:t>
            </a:r>
            <a:r>
              <a:rPr lang="en-US" sz="2400" dirty="0"/>
              <a:t>)</a:t>
            </a:r>
          </a:p>
          <a:p>
            <a:pPr lvl="2" eaLnBrk="1" hangingPunct="1">
              <a:defRPr/>
            </a:pPr>
            <a:r>
              <a:rPr lang="en-US" sz="2000" dirty="0"/>
              <a:t>Bit pattern for unsigned integer</a:t>
            </a:r>
          </a:p>
          <a:p>
            <a:pPr lvl="1" eaLnBrk="1" hangingPunct="1">
              <a:defRPr/>
            </a:pPr>
            <a:r>
              <a:rPr lang="en-US" sz="2400" dirty="0"/>
              <a:t>T2B(</a:t>
            </a:r>
            <a:r>
              <a:rPr lang="en-US" sz="2400" b="0" i="1" dirty="0"/>
              <a:t>x</a:t>
            </a:r>
            <a:r>
              <a:rPr lang="en-US" sz="2400" dirty="0"/>
              <a:t>)  =  B2T</a:t>
            </a:r>
            <a:r>
              <a:rPr lang="en-US" sz="2400" b="0" baseline="30000" dirty="0"/>
              <a:t>-1</a:t>
            </a:r>
            <a:r>
              <a:rPr lang="en-US" sz="2400" dirty="0"/>
              <a:t>(</a:t>
            </a:r>
            <a:r>
              <a:rPr lang="en-US" sz="2400" b="0" i="1" dirty="0"/>
              <a:t>x</a:t>
            </a:r>
            <a:r>
              <a:rPr lang="en-US" sz="2400" dirty="0"/>
              <a:t>)</a:t>
            </a:r>
          </a:p>
          <a:p>
            <a:pPr lvl="2" eaLnBrk="1" hangingPunct="1">
              <a:defRPr/>
            </a:pPr>
            <a:r>
              <a:rPr lang="en-US" sz="2000"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
        <p:nvSpPr>
          <p:cNvPr id="58" name="灯片编号占位符 3">
            <a:extLst>
              <a:ext uri="{FF2B5EF4-FFF2-40B4-BE49-F238E27FC236}">
                <a16:creationId xmlns:a16="http://schemas.microsoft.com/office/drawing/2014/main" id="{ACC9D298-86DD-4CD9-883C-8FF2BB58197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a:t>
            </a:fld>
            <a:endParaRPr lang="en-US" altLang="zh-CN" sz="1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5603" name="Rectangle 3"/>
          <p:cNvSpPr>
            <a:spLocks noGrp="1" noChangeArrowheads="1"/>
          </p:cNvSpPr>
          <p:nvPr>
            <p:ph type="title"/>
          </p:nvPr>
        </p:nvSpPr>
        <p:spPr>
          <a:xfrm>
            <a:off x="530225" y="165894"/>
            <a:ext cx="8083550" cy="1095375"/>
          </a:xfrm>
          <a:ln/>
        </p:spPr>
        <p:txBody>
          <a:bodyPr/>
          <a:lstStyle/>
          <a:p>
            <a:pPr marL="80963" indent="-80963"/>
            <a:r>
              <a:rPr lang="en-US" dirty="0">
                <a:latin typeface="Calibri" charset="0"/>
                <a:ea typeface="Calibri" charset="0"/>
                <a:cs typeface="Calibri" charset="0"/>
                <a:sym typeface="Calibri" charset="0"/>
              </a:rPr>
              <a:t>Visualization: Floating Point Encodings</a:t>
            </a:r>
            <a:endParaRPr lang="en-US" dirty="0">
              <a:latin typeface="Calibri" charset="0"/>
              <a:ea typeface="ヒラギノ角ゴ ProN W3" charset="0"/>
              <a:cs typeface="ヒラギノ角ゴ ProN W3" charset="0"/>
              <a:sym typeface="Calibri" charset="0"/>
            </a:endParaRPr>
          </a:p>
        </p:txBody>
      </p:sp>
      <p:sp>
        <p:nvSpPr>
          <p:cNvPr id="25604" name="Line 4"/>
          <p:cNvSpPr>
            <a:spLocks noChangeShapeType="1"/>
          </p:cNvSpPr>
          <p:nvPr/>
        </p:nvSpPr>
        <p:spPr bwMode="auto">
          <a:xfrm>
            <a:off x="838200" y="2960688"/>
            <a:ext cx="73152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5" name="Line 5"/>
          <p:cNvSpPr>
            <a:spLocks noChangeShapeType="1"/>
          </p:cNvSpPr>
          <p:nvPr/>
        </p:nvSpPr>
        <p:spPr bwMode="auto">
          <a:xfrm>
            <a:off x="8382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6" name="Line 6"/>
          <p:cNvSpPr>
            <a:spLocks noChangeShapeType="1"/>
          </p:cNvSpPr>
          <p:nvPr/>
        </p:nvSpPr>
        <p:spPr bwMode="auto">
          <a:xfrm>
            <a:off x="81534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7" name="Line 7"/>
          <p:cNvSpPr>
            <a:spLocks noChangeShapeType="1"/>
          </p:cNvSpPr>
          <p:nvPr/>
        </p:nvSpPr>
        <p:spPr bwMode="auto">
          <a:xfrm>
            <a:off x="8153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8" name="Line 8"/>
          <p:cNvSpPr>
            <a:spLocks noChangeShapeType="1"/>
          </p:cNvSpPr>
          <p:nvPr/>
        </p:nvSpPr>
        <p:spPr bwMode="auto">
          <a:xfrm>
            <a:off x="42672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09" name="Line 9"/>
          <p:cNvSpPr>
            <a:spLocks noChangeShapeType="1"/>
          </p:cNvSpPr>
          <p:nvPr/>
        </p:nvSpPr>
        <p:spPr bwMode="auto">
          <a:xfrm>
            <a:off x="8153400" y="3570288"/>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0" name="Line 10"/>
          <p:cNvSpPr>
            <a:spLocks noChangeShapeType="1"/>
          </p:cNvSpPr>
          <p:nvPr/>
        </p:nvSpPr>
        <p:spPr bwMode="auto">
          <a:xfrm>
            <a:off x="86868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1" name="Line 11"/>
          <p:cNvSpPr>
            <a:spLocks noChangeShapeType="1"/>
          </p:cNvSpPr>
          <p:nvPr/>
        </p:nvSpPr>
        <p:spPr bwMode="auto">
          <a:xfrm>
            <a:off x="3048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2" name="Line 12"/>
          <p:cNvSpPr>
            <a:spLocks noChangeShapeType="1"/>
          </p:cNvSpPr>
          <p:nvPr/>
        </p:nvSpPr>
        <p:spPr bwMode="auto">
          <a:xfrm>
            <a:off x="304800" y="3636963"/>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3" name="Line 13"/>
          <p:cNvSpPr>
            <a:spLocks noChangeShapeType="1"/>
          </p:cNvSpPr>
          <p:nvPr/>
        </p:nvSpPr>
        <p:spPr bwMode="auto">
          <a:xfrm>
            <a:off x="8382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4" name="Rectangle 14"/>
          <p:cNvSpPr>
            <a:spLocks/>
          </p:cNvSpPr>
          <p:nvPr/>
        </p:nvSpPr>
        <p:spPr bwMode="auto">
          <a:xfrm>
            <a:off x="7990767" y="2451100"/>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5" name="Rectangle 15"/>
          <p:cNvSpPr>
            <a:spLocks/>
          </p:cNvSpPr>
          <p:nvPr/>
        </p:nvSpPr>
        <p:spPr bwMode="auto">
          <a:xfrm>
            <a:off x="715963" y="2427288"/>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6" name="Rectangle 16"/>
          <p:cNvSpPr>
            <a:spLocks/>
          </p:cNvSpPr>
          <p:nvPr/>
        </p:nvSpPr>
        <p:spPr bwMode="auto">
          <a:xfrm>
            <a:off x="3886200" y="3405188"/>
            <a:ext cx="331822"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mn-lt"/>
                <a:ea typeface="Symbol" pitchFamily="18" charset="2"/>
                <a:cs typeface="Symbol" pitchFamily="18" charset="2"/>
                <a:sym typeface="Symbol"/>
              </a:rPr>
              <a:t></a:t>
            </a:r>
            <a:r>
              <a:rPr lang="en-US" sz="1800" dirty="0">
                <a:solidFill>
                  <a:schemeClr val="tx1"/>
                </a:solidFill>
                <a:latin typeface="+mn-lt"/>
                <a:ea typeface="Calibri" charset="0"/>
                <a:cs typeface="Calibri" charset="0"/>
                <a:sym typeface="Calibri" charset="0"/>
              </a:rPr>
              <a:t>0</a:t>
            </a:r>
          </a:p>
        </p:txBody>
      </p:sp>
      <p:sp>
        <p:nvSpPr>
          <p:cNvPr id="25617" name="Line 17"/>
          <p:cNvSpPr>
            <a:spLocks noChangeShapeType="1"/>
          </p:cNvSpPr>
          <p:nvPr/>
        </p:nvSpPr>
        <p:spPr bwMode="auto">
          <a:xfrm>
            <a:off x="5867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8" name="Rectangle 18"/>
          <p:cNvSpPr>
            <a:spLocks/>
          </p:cNvSpPr>
          <p:nvPr/>
        </p:nvSpPr>
        <p:spPr bwMode="auto">
          <a:xfrm>
            <a:off x="4737100" y="2579688"/>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+Denorm</a:t>
            </a:r>
          </a:p>
        </p:txBody>
      </p:sp>
      <p:sp>
        <p:nvSpPr>
          <p:cNvPr id="25619" name="Rectangle 19"/>
          <p:cNvSpPr>
            <a:spLocks/>
          </p:cNvSpPr>
          <p:nvPr/>
        </p:nvSpPr>
        <p:spPr bwMode="auto">
          <a:xfrm>
            <a:off x="609600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+Normalized</a:t>
            </a:r>
          </a:p>
        </p:txBody>
      </p:sp>
      <p:sp>
        <p:nvSpPr>
          <p:cNvPr id="25620" name="Rectangle 20"/>
          <p:cNvSpPr>
            <a:spLocks/>
          </p:cNvSpPr>
          <p:nvPr/>
        </p:nvSpPr>
        <p:spPr bwMode="auto">
          <a:xfrm>
            <a:off x="3048000" y="2593975"/>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err="1">
                <a:solidFill>
                  <a:schemeClr val="tx1"/>
                </a:solidFill>
                <a:latin typeface="+mn-lt"/>
                <a:ea typeface="Calibri" charset="0"/>
                <a:cs typeface="Calibri" charset="0"/>
                <a:sym typeface="Calibri" charset="0"/>
              </a:rPr>
              <a:t>Denorm</a:t>
            </a:r>
            <a:endParaRPr lang="en-US" sz="1800" dirty="0">
              <a:solidFill>
                <a:schemeClr val="tx1"/>
              </a:solidFill>
              <a:latin typeface="+mn-lt"/>
              <a:ea typeface="Calibri" charset="0"/>
              <a:cs typeface="Calibri" charset="0"/>
              <a:sym typeface="Calibri" charset="0"/>
            </a:endParaRPr>
          </a:p>
        </p:txBody>
      </p:sp>
      <p:sp>
        <p:nvSpPr>
          <p:cNvPr id="25621" name="Line 21"/>
          <p:cNvSpPr>
            <a:spLocks noChangeShapeType="1"/>
          </p:cNvSpPr>
          <p:nvPr/>
        </p:nvSpPr>
        <p:spPr bwMode="auto">
          <a:xfrm>
            <a:off x="3048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2" name="Rectangle 22"/>
          <p:cNvSpPr>
            <a:spLocks/>
          </p:cNvSpPr>
          <p:nvPr/>
        </p:nvSpPr>
        <p:spPr bwMode="auto">
          <a:xfrm>
            <a:off x="140335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solidFill>
                  <a:schemeClr val="tx1"/>
                </a:solidFill>
                <a:latin typeface="+mn-lt"/>
                <a:ea typeface="Calibri" charset="0"/>
                <a:cs typeface="Calibri" charset="0"/>
                <a:sym typeface="Calibri" charset="0"/>
              </a:rPr>
              <a:t>Normalized</a:t>
            </a:r>
          </a:p>
        </p:txBody>
      </p:sp>
      <p:sp>
        <p:nvSpPr>
          <p:cNvPr id="25623" name="Line 23"/>
          <p:cNvSpPr>
            <a:spLocks noChangeShapeType="1"/>
          </p:cNvSpPr>
          <p:nvPr/>
        </p:nvSpPr>
        <p:spPr bwMode="auto">
          <a:xfrm>
            <a:off x="47244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24" name="Line 24"/>
          <p:cNvSpPr>
            <a:spLocks noChangeShapeType="1"/>
          </p:cNvSpPr>
          <p:nvPr/>
        </p:nvSpPr>
        <p:spPr bwMode="auto">
          <a:xfrm>
            <a:off x="4495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5" name="Line 25"/>
          <p:cNvSpPr>
            <a:spLocks noChangeShapeType="1"/>
          </p:cNvSpPr>
          <p:nvPr/>
        </p:nvSpPr>
        <p:spPr bwMode="auto">
          <a:xfrm>
            <a:off x="7924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6" name="Line 26"/>
          <p:cNvSpPr>
            <a:spLocks noChangeShapeType="1"/>
          </p:cNvSpPr>
          <p:nvPr/>
        </p:nvSpPr>
        <p:spPr bwMode="auto">
          <a:xfrm>
            <a:off x="1143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7" name="Line 27"/>
          <p:cNvSpPr>
            <a:spLocks noChangeShapeType="1"/>
          </p:cNvSpPr>
          <p:nvPr/>
        </p:nvSpPr>
        <p:spPr bwMode="auto">
          <a:xfrm rot="10800000" flipH="1">
            <a:off x="4191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8" name="Line 28"/>
          <p:cNvSpPr>
            <a:spLocks noChangeShapeType="1"/>
          </p:cNvSpPr>
          <p:nvPr/>
        </p:nvSpPr>
        <p:spPr bwMode="auto">
          <a:xfrm rot="10800000">
            <a:off x="4572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9" name="Rectangle 29"/>
          <p:cNvSpPr>
            <a:spLocks/>
          </p:cNvSpPr>
          <p:nvPr/>
        </p:nvSpPr>
        <p:spPr bwMode="auto">
          <a:xfrm>
            <a:off x="4572000" y="3408363"/>
            <a:ext cx="33983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+0</a:t>
            </a:r>
          </a:p>
        </p:txBody>
      </p:sp>
      <p:sp>
        <p:nvSpPr>
          <p:cNvPr id="25630" name="Rectangle 30"/>
          <p:cNvSpPr>
            <a:spLocks/>
          </p:cNvSpPr>
          <p:nvPr/>
        </p:nvSpPr>
        <p:spPr bwMode="auto">
          <a:xfrm>
            <a:off x="320675" y="32559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25631" name="Rectangle 31"/>
          <p:cNvSpPr>
            <a:spLocks/>
          </p:cNvSpPr>
          <p:nvPr/>
        </p:nvSpPr>
        <p:spPr bwMode="auto">
          <a:xfrm>
            <a:off x="8161338" y="31797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33" name="灯片编号占位符 3">
            <a:extLst>
              <a:ext uri="{FF2B5EF4-FFF2-40B4-BE49-F238E27FC236}">
                <a16:creationId xmlns:a16="http://schemas.microsoft.com/office/drawing/2014/main" id="{B45DA6A8-4C47-4488-B2CB-A6E5D3E1AF8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10</a:t>
            </a:fld>
            <a:endParaRPr lang="en-US" altLang="zh-CN" sz="16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8675" name="Rectangle 3"/>
          <p:cNvSpPr>
            <a:spLocks/>
          </p:cNvSpPr>
          <p:nvPr/>
        </p:nvSpPr>
        <p:spPr bwMode="auto">
          <a:xfrm>
            <a:off x="0" y="6019800"/>
            <a:ext cx="8928100" cy="381000"/>
          </a:xfrm>
          <a:prstGeom prst="rect">
            <a:avLst/>
          </a:prstGeom>
          <a:solidFill>
            <a:srgbClr val="EFBFBF"/>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6" name="Rectangle 4"/>
          <p:cNvSpPr>
            <a:spLocks/>
          </p:cNvSpPr>
          <p:nvPr/>
        </p:nvSpPr>
        <p:spPr bwMode="auto">
          <a:xfrm>
            <a:off x="76200" y="2628215"/>
            <a:ext cx="8928100" cy="3391585"/>
          </a:xfrm>
          <a:prstGeom prst="rect">
            <a:avLst/>
          </a:prstGeom>
          <a:solidFill>
            <a:srgbClr val="F6F5BD"/>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7" name="Rectangle 5"/>
          <p:cNvSpPr>
            <a:spLocks/>
          </p:cNvSpPr>
          <p:nvPr/>
        </p:nvSpPr>
        <p:spPr bwMode="auto">
          <a:xfrm>
            <a:off x="1524000" y="1181100"/>
            <a:ext cx="4648200" cy="5372100"/>
          </a:xfrm>
          <a:prstGeom prst="rect">
            <a:avLst/>
          </a:prstGeom>
          <a:noFill/>
          <a:ln w="25400" cap="flat">
            <a:noFill/>
            <a:round/>
            <a:headEnd type="none" w="med" len="med"/>
            <a:tailEnd type="triangle" w="med" len="med"/>
          </a:ln>
        </p:spPr>
        <p:txBody>
          <a:bodyPr lIns="0" tIns="0" rIns="0" bIns="0"/>
          <a:lstStyle/>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err="1">
                <a:solidFill>
                  <a:schemeClr val="tx1"/>
                </a:solidFill>
                <a:latin typeface="Courier New" pitchFamily="49" charset="0"/>
                <a:cs typeface="Courier New" pitchFamily="49" charset="0"/>
                <a:sym typeface="Courier New Bold" charset="0"/>
              </a:rPr>
              <a:t>s</a:t>
            </a:r>
            <a:r>
              <a:rPr lang="en-US" sz="1600" b="1" dirty="0">
                <a:solidFill>
                  <a:schemeClr val="tx1"/>
                </a:solidFill>
                <a:latin typeface="Courier New" pitchFamily="49" charset="0"/>
                <a:cs typeface="Courier New" pitchFamily="49" charset="0"/>
                <a:sym typeface="Courier New Bold" charset="0"/>
              </a:rPr>
              <a:t> exp  </a:t>
            </a:r>
            <a:r>
              <a:rPr lang="en-US" sz="1600" b="1" dirty="0" err="1">
                <a:solidFill>
                  <a:schemeClr val="tx1"/>
                </a:solidFill>
                <a:latin typeface="Courier New" pitchFamily="49" charset="0"/>
                <a:cs typeface="Courier New" pitchFamily="49" charset="0"/>
                <a:sym typeface="Courier New Bold" charset="0"/>
              </a:rPr>
              <a:t>frac</a:t>
            </a:r>
            <a:r>
              <a:rPr lang="en-US" sz="1600" b="1" dirty="0">
                <a:solidFill>
                  <a:schemeClr val="tx1"/>
                </a:solidFill>
                <a:latin typeface="Courier New" pitchFamily="49" charset="0"/>
                <a:cs typeface="Courier New" pitchFamily="49" charset="0"/>
                <a:sym typeface="Courier New Bold" charset="0"/>
              </a:rPr>
              <a:t>	</a:t>
            </a:r>
            <a:r>
              <a:rPr lang="en-US" sz="1600" b="1" dirty="0">
                <a:solidFill>
                  <a:schemeClr val="tx1"/>
                </a:solidFill>
                <a:latin typeface="Courier New" pitchFamily="49" charset="0"/>
                <a:ea typeface="Calibri Bold Italic" charset="0"/>
                <a:cs typeface="Courier New" pitchFamily="49" charset="0"/>
                <a:sym typeface="Calibri Bold Italic" charset="0"/>
              </a:rPr>
              <a:t>E</a:t>
            </a:r>
            <a:r>
              <a:rPr lang="en-US" sz="1600" b="1" dirty="0">
                <a:solidFill>
                  <a:schemeClr val="tx1"/>
                </a:solidFill>
                <a:latin typeface="Courier New" pitchFamily="49" charset="0"/>
                <a:ea typeface="Monaco" charset="0"/>
                <a:cs typeface="Courier New" pitchFamily="49" charset="0"/>
                <a:sym typeface="Courier New Bold" charset="0"/>
              </a:rPr>
              <a:t>	</a:t>
            </a:r>
            <a:r>
              <a:rPr lang="en-US" sz="1600" b="1" dirty="0">
                <a:solidFill>
                  <a:schemeClr val="tx1"/>
                </a:solidFill>
                <a:latin typeface="Courier New" pitchFamily="49" charset="0"/>
                <a:ea typeface="Calibri Bold" charset="0"/>
                <a:cs typeface="Courier New" pitchFamily="49" charset="0"/>
                <a:sym typeface="Calibri Bold" charset="0"/>
              </a:rPr>
              <a:t>Value</a:t>
            </a:r>
            <a:r>
              <a:rPr lang="en-US" sz="1600" b="1" dirty="0">
                <a:solidFill>
                  <a:schemeClr val="tx1"/>
                </a:solidFill>
                <a:latin typeface="Courier New" pitchFamily="49" charset="0"/>
                <a:ea typeface="Monaco" charset="0"/>
                <a:cs typeface="Courier New" pitchFamily="49" charset="0"/>
                <a:sym typeface="Courier New Bold" charset="0"/>
              </a:rPr>
              <a:t>	</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spcBef>
                <a:spcPts val="1200"/>
              </a:spcBef>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000	-6	0</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001	-6	1/8*1/64 = 1/512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010	-6	2/8*1/64 = 2/512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110	-6	6/8*1/64 = 6/512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111	-6	7/8*1/64 = 7/512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0001 000	-6	8/8*1/64 = 8/512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0001 001  	-6	9/8*1/64 = 9/512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0110 110	-1	14/8*1/2 = 14/16</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0110 111	-1	15/8*1/2 = 15/16</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000	0	8/8*1    = 1</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001	0	9/8*1    = 9/8</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010	0	10/8*1   = 10/8</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1110 110	7	14/8*128 = 224</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1110 111	7	15/8*128 = 240</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1111 000	n/a	</a:t>
            </a:r>
            <a:r>
              <a:rPr lang="en-US" sz="1600" b="1" dirty="0" err="1">
                <a:solidFill>
                  <a:schemeClr val="tx1"/>
                </a:solidFill>
                <a:latin typeface="Courier New" pitchFamily="49" charset="0"/>
                <a:cs typeface="Courier New" pitchFamily="49" charset="0"/>
                <a:sym typeface="Courier New Bold" charset="0"/>
              </a:rPr>
              <a:t>inf</a:t>
            </a:r>
            <a:endParaRPr lang="en-US" sz="1600" b="1" dirty="0">
              <a:solidFill>
                <a:schemeClr val="tx1"/>
              </a:solidFill>
              <a:latin typeface="Courier New" pitchFamily="49" charset="0"/>
              <a:cs typeface="Courier New" pitchFamily="49" charset="0"/>
              <a:sym typeface="Courier New Bold" charset="0"/>
            </a:endParaRPr>
          </a:p>
        </p:txBody>
      </p:sp>
      <p:sp>
        <p:nvSpPr>
          <p:cNvPr id="28678" name="Rectangle 6"/>
          <p:cNvSpPr>
            <a:spLocks noGrp="1" noChangeArrowheads="1"/>
          </p:cNvSpPr>
          <p:nvPr>
            <p:ph type="title"/>
          </p:nvPr>
        </p:nvSpPr>
        <p:spPr>
          <a:xfrm>
            <a:off x="381000" y="254000"/>
            <a:ext cx="8382000" cy="927100"/>
          </a:xfrm>
          <a:ln/>
        </p:spPr>
        <p:txBody>
          <a:bodyPr/>
          <a:lstStyle/>
          <a:p>
            <a:pPr marL="119063" indent="-119063"/>
            <a:r>
              <a:rPr lang="en-US"/>
              <a:t>Dynamic Range (Positive Only)</a:t>
            </a:r>
          </a:p>
        </p:txBody>
      </p:sp>
      <p:sp>
        <p:nvSpPr>
          <p:cNvPr id="28680" name="Rectangle 8"/>
          <p:cNvSpPr>
            <a:spLocks/>
          </p:cNvSpPr>
          <p:nvPr/>
        </p:nvSpPr>
        <p:spPr bwMode="auto">
          <a:xfrm>
            <a:off x="6858000" y="1743075"/>
            <a:ext cx="1514838"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zero</a:t>
            </a:r>
          </a:p>
        </p:txBody>
      </p:sp>
      <p:sp>
        <p:nvSpPr>
          <p:cNvPr id="28681" name="Rectangle 9"/>
          <p:cNvSpPr>
            <a:spLocks/>
          </p:cNvSpPr>
          <p:nvPr/>
        </p:nvSpPr>
        <p:spPr bwMode="auto">
          <a:xfrm>
            <a:off x="6858000" y="2819400"/>
            <a:ext cx="1559722"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largest denorm</a:t>
            </a:r>
          </a:p>
        </p:txBody>
      </p:sp>
      <p:sp>
        <p:nvSpPr>
          <p:cNvPr id="28682" name="Rectangle 10"/>
          <p:cNvSpPr>
            <a:spLocks/>
          </p:cNvSpPr>
          <p:nvPr/>
        </p:nvSpPr>
        <p:spPr bwMode="auto">
          <a:xfrm>
            <a:off x="6858000" y="3124200"/>
            <a:ext cx="1469954"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smallest norm</a:t>
            </a:r>
          </a:p>
        </p:txBody>
      </p:sp>
      <p:sp>
        <p:nvSpPr>
          <p:cNvPr id="28683" name="Rectangle 11"/>
          <p:cNvSpPr>
            <a:spLocks/>
          </p:cNvSpPr>
          <p:nvPr/>
        </p:nvSpPr>
        <p:spPr bwMode="auto">
          <a:xfrm>
            <a:off x="6858000" y="4114800"/>
            <a:ext cx="1846659"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1 below</a:t>
            </a:r>
          </a:p>
        </p:txBody>
      </p:sp>
      <p:sp>
        <p:nvSpPr>
          <p:cNvPr id="28684" name="Rectangle 12"/>
          <p:cNvSpPr>
            <a:spLocks/>
          </p:cNvSpPr>
          <p:nvPr/>
        </p:nvSpPr>
        <p:spPr bwMode="auto">
          <a:xfrm>
            <a:off x="6858000" y="4706035"/>
            <a:ext cx="1856277"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1 above</a:t>
            </a:r>
          </a:p>
        </p:txBody>
      </p:sp>
      <p:sp>
        <p:nvSpPr>
          <p:cNvPr id="28685" name="Rectangle 13"/>
          <p:cNvSpPr>
            <a:spLocks/>
          </p:cNvSpPr>
          <p:nvPr/>
        </p:nvSpPr>
        <p:spPr bwMode="auto">
          <a:xfrm>
            <a:off x="6858000" y="5715000"/>
            <a:ext cx="1320874"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largest norm</a:t>
            </a:r>
          </a:p>
        </p:txBody>
      </p:sp>
      <p:sp>
        <p:nvSpPr>
          <p:cNvPr id="28686" name="Rectangle 14"/>
          <p:cNvSpPr>
            <a:spLocks/>
          </p:cNvSpPr>
          <p:nvPr/>
        </p:nvSpPr>
        <p:spPr bwMode="auto">
          <a:xfrm>
            <a:off x="60325" y="1981200"/>
            <a:ext cx="1421864" cy="569387"/>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Denormalized</a:t>
            </a:r>
            <a:endParaRPr lang="en-US" sz="1600" b="1">
              <a:solidFill>
                <a:schemeClr val="tx1"/>
              </a:solidFill>
              <a:latin typeface="+mn-lt"/>
              <a:ea typeface="Lucida Grande" charset="0"/>
              <a:cs typeface="Courier New" pitchFamily="49" charset="0"/>
              <a:sym typeface="Arial Narrow Bold" charset="0"/>
            </a:endParaRPr>
          </a:p>
          <a:p>
            <a:pPr algn="l"/>
            <a:r>
              <a:rPr lang="en-US" sz="1600" b="1">
                <a:solidFill>
                  <a:schemeClr val="tx1"/>
                </a:solidFill>
                <a:latin typeface="+mn-lt"/>
                <a:ea typeface="Calibri Bold" charset="0"/>
                <a:cs typeface="Courier New" pitchFamily="49" charset="0"/>
                <a:sym typeface="Calibri Bold" charset="0"/>
              </a:rPr>
              <a:t>numbers</a:t>
            </a:r>
          </a:p>
        </p:txBody>
      </p:sp>
      <p:sp>
        <p:nvSpPr>
          <p:cNvPr id="28687" name="Rectangle 15"/>
          <p:cNvSpPr>
            <a:spLocks/>
          </p:cNvSpPr>
          <p:nvPr/>
        </p:nvSpPr>
        <p:spPr bwMode="auto">
          <a:xfrm>
            <a:off x="73025" y="4343400"/>
            <a:ext cx="1183016" cy="569387"/>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Normalized</a:t>
            </a:r>
            <a:endParaRPr lang="en-US" sz="1600" b="1">
              <a:solidFill>
                <a:schemeClr val="tx1"/>
              </a:solidFill>
              <a:latin typeface="+mn-lt"/>
              <a:ea typeface="Lucida Grande" charset="0"/>
              <a:cs typeface="Courier New" pitchFamily="49" charset="0"/>
              <a:sym typeface="Arial Narrow Bold" charset="0"/>
            </a:endParaRPr>
          </a:p>
          <a:p>
            <a:pPr algn="l"/>
            <a:r>
              <a:rPr lang="en-US" sz="1600" b="1">
                <a:solidFill>
                  <a:schemeClr val="tx1"/>
                </a:solidFill>
                <a:latin typeface="+mn-lt"/>
                <a:ea typeface="Calibri Bold" charset="0"/>
                <a:cs typeface="Courier New" pitchFamily="49" charset="0"/>
                <a:sym typeface="Calibri Bold" charset="0"/>
              </a:rPr>
              <a:t>numbers</a:t>
            </a:r>
          </a:p>
        </p:txBody>
      </p:sp>
      <p:sp>
        <p:nvSpPr>
          <p:cNvPr id="16" name="灯片编号占位符 3">
            <a:extLst>
              <a:ext uri="{FF2B5EF4-FFF2-40B4-BE49-F238E27FC236}">
                <a16:creationId xmlns:a16="http://schemas.microsoft.com/office/drawing/2014/main" id="{ED5E12D0-C38C-4CFC-B450-05244778533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11</a:t>
            </a:fld>
            <a:endParaRPr lang="en-US" altLang="zh-CN"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dirty="0">
                <a:solidFill>
                  <a:srgbClr val="3333FF"/>
                </a:solidFill>
                <a:latin typeface="Arial" panose="020B0604020202020204" pitchFamily="34" charset="0"/>
                <a:ea typeface="宋体" pitchFamily="2" charset="-122"/>
                <a:cs typeface="Arial" panose="020B0604020202020204" pitchFamily="34" charset="0"/>
              </a:rPr>
              <a:t>Foundations of Digital Logic</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685800" y="1385888"/>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dirty="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dirty="0">
              <a:ea typeface="宋体" panose="02010600030101010101" pitchFamily="2" charset="-122"/>
            </a:endParaRPr>
          </a:p>
          <a:p>
            <a:pPr>
              <a:lnSpc>
                <a:spcPct val="90000"/>
              </a:lnSpc>
            </a:pPr>
            <a:r>
              <a:rPr lang="en-US" altLang="zh-CN" sz="2400" b="1" kern="0" baseline="0" dirty="0">
                <a:ea typeface="宋体" panose="02010600030101010101" pitchFamily="2" charset="-122"/>
              </a:rPr>
              <a:t>Part of slides credit to</a:t>
            </a:r>
          </a:p>
          <a:p>
            <a:pPr lvl="1">
              <a:lnSpc>
                <a:spcPct val="90000"/>
              </a:lnSpc>
            </a:pPr>
            <a:r>
              <a:rPr lang="en-US" altLang="zh-CN" sz="2000" b="1" kern="0" baseline="0" dirty="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dirty="0">
                <a:ea typeface="宋体" panose="02010600030101010101" pitchFamily="2" charset="-122"/>
              </a:rPr>
              <a:t>Prof. </a:t>
            </a:r>
            <a:r>
              <a:rPr lang="en-US" altLang="zh-CN" sz="2000" b="1" kern="0" baseline="0" dirty="0" err="1">
                <a:ea typeface="宋体" panose="02010600030101010101" pitchFamily="2" charset="-122"/>
              </a:rPr>
              <a:t>Yabo</a:t>
            </a:r>
            <a:r>
              <a:rPr lang="en-US" altLang="zh-CN" sz="2000" b="1" kern="0" baseline="0" dirty="0">
                <a:ea typeface="宋体" panose="02010600030101010101" pitchFamily="2" charset="-122"/>
              </a:rPr>
              <a:t> Dong @ ZJU</a:t>
            </a:r>
          </a:p>
          <a:p>
            <a:pPr lvl="1">
              <a:lnSpc>
                <a:spcPct val="90000"/>
              </a:lnSpc>
            </a:pPr>
            <a:r>
              <a:rPr lang="en-US" altLang="zh-CN" sz="2000" b="1" kern="0" baseline="0" dirty="0">
                <a:ea typeface="宋体" panose="02010600030101010101" pitchFamily="2" charset="-122"/>
              </a:rPr>
              <a:t>CSE 140: Components and Design Techniques for Digital Systems (Prof. C.K. Cheng @ UCSD)</a:t>
            </a:r>
          </a:p>
          <a:p>
            <a:pPr lvl="1">
              <a:lnSpc>
                <a:spcPct val="90000"/>
              </a:lnSpc>
            </a:pPr>
            <a:endParaRPr lang="en-US" altLang="zh-CN" sz="2000" b="1" kern="0" baseline="0" dirty="0">
              <a:ea typeface="宋体" panose="02010600030101010101" pitchFamily="2" charset="-122"/>
            </a:endParaRPr>
          </a:p>
          <a:p>
            <a:pPr lvl="1">
              <a:lnSpc>
                <a:spcPct val="90000"/>
              </a:lnSpc>
            </a:pPr>
            <a:endParaRPr lang="en-US" altLang="zh-CN" sz="2000" b="1" kern="0" baseline="0" dirty="0">
              <a:ea typeface="宋体" panose="02010600030101010101" pitchFamily="2" charset="-122"/>
            </a:endParaRPr>
          </a:p>
          <a:p>
            <a:pPr marL="0" indent="0">
              <a:lnSpc>
                <a:spcPct val="90000"/>
              </a:lnSpc>
              <a:buNone/>
            </a:pPr>
            <a:endParaRPr lang="en-US" altLang="zh-CN" sz="2400" b="1" kern="0" baseline="0" dirty="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dirty="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13</a:t>
            </a:fld>
            <a:endParaRPr lang="en-US" altLang="zh-CN" sz="1600" dirty="0"/>
          </a:p>
        </p:txBody>
      </p:sp>
    </p:spTree>
    <p:extLst>
      <p:ext uri="{BB962C8B-B14F-4D97-AF65-F5344CB8AC3E}">
        <p14:creationId xmlns:p14="http://schemas.microsoft.com/office/powerpoint/2010/main" val="24260704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t>Introduction</a:t>
            </a:r>
          </a:p>
          <a:p>
            <a:r>
              <a:rPr lang="en-US" altLang="zh-CN" dirty="0"/>
              <a:t>Binary logic and gates</a:t>
            </a:r>
          </a:p>
          <a:p>
            <a:r>
              <a:rPr lang="en-US" altLang="zh-CN" dirty="0"/>
              <a:t>Transistors</a:t>
            </a:r>
          </a:p>
          <a:p>
            <a:r>
              <a:rPr lang="en-US" altLang="zh-CN" dirty="0"/>
              <a:t>Some IC parameters</a:t>
            </a:r>
          </a:p>
          <a:p>
            <a:r>
              <a:rPr lang="en-US" altLang="zh-CN" dirty="0"/>
              <a:t>Boolean algebra</a:t>
            </a:r>
          </a:p>
          <a:p>
            <a:r>
              <a:rPr lang="en-US" altLang="zh-CN" dirty="0"/>
              <a:t>Logic functions</a:t>
            </a:r>
          </a:p>
          <a:p>
            <a:r>
              <a:rPr lang="en-US" altLang="zh-CN" dirty="0"/>
              <a:t>Simplification of logic functions</a:t>
            </a:r>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14</a:t>
            </a:fld>
            <a:endParaRPr lang="en-US" altLang="zh-CN" sz="16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t>Introduction</a:t>
            </a:r>
            <a:endParaRPr lang="en-US" dirty="0"/>
          </a:p>
          <a:p>
            <a:r>
              <a:rPr lang="en-US" dirty="0">
                <a:solidFill>
                  <a:schemeClr val="bg1">
                    <a:lumMod val="75000"/>
                  </a:schemeClr>
                </a:solidFill>
              </a:rPr>
              <a:t>Binary logic and gates</a:t>
            </a:r>
          </a:p>
          <a:p>
            <a:r>
              <a:rPr lang="en-US" dirty="0">
                <a:solidFill>
                  <a:schemeClr val="bg1">
                    <a:lumMod val="75000"/>
                  </a:schemeClr>
                </a:solidFill>
              </a:rPr>
              <a:t>Transistors</a:t>
            </a:r>
          </a:p>
          <a:p>
            <a:r>
              <a:rPr lang="en-US" dirty="0">
                <a:solidFill>
                  <a:schemeClr val="bg1">
                    <a:lumMod val="75000"/>
                  </a:schemeClr>
                </a:solidFill>
              </a:rPr>
              <a:t>Some IC parameters</a:t>
            </a:r>
          </a:p>
          <a:p>
            <a:r>
              <a:rPr lang="en-US" dirty="0">
                <a:solidFill>
                  <a:schemeClr val="bg1">
                    <a:lumMod val="75000"/>
                  </a:schemeClr>
                </a:solidFill>
              </a:rPr>
              <a:t>Boolean algebra</a:t>
            </a:r>
          </a:p>
          <a:p>
            <a:r>
              <a:rPr lang="en-US" dirty="0">
                <a:solidFill>
                  <a:schemeClr val="bg1">
                    <a:lumMod val="75000"/>
                  </a:schemeClr>
                </a:solidFill>
              </a:rPr>
              <a:t>Logic functions</a:t>
            </a:r>
          </a:p>
          <a:p>
            <a:r>
              <a:rPr lang="en-US" dirty="0">
                <a:solidFill>
                  <a:schemeClr val="bg1">
                    <a:lumMod val="75000"/>
                  </a:schemeClr>
                </a:solidFill>
              </a:rPr>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15</a:t>
            </a:fld>
            <a:endParaRPr lang="en-US" altLang="zh-CN" sz="1600" dirty="0"/>
          </a:p>
        </p:txBody>
      </p:sp>
    </p:spTree>
    <p:extLst>
      <p:ext uri="{BB962C8B-B14F-4D97-AF65-F5344CB8AC3E}">
        <p14:creationId xmlns:p14="http://schemas.microsoft.com/office/powerpoint/2010/main" val="31774606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66" y="157430"/>
            <a:ext cx="7772400" cy="1020763"/>
          </a:xfrm>
        </p:spPr>
        <p:txBody>
          <a:bodyPr/>
          <a:lstStyle/>
          <a:p>
            <a:r>
              <a:rPr lang="en-US" dirty="0"/>
              <a:t>Electronic Systems</a:t>
            </a:r>
          </a:p>
        </p:txBody>
      </p:sp>
      <p:pic>
        <p:nvPicPr>
          <p:cNvPr id="1026" name="Picture 2">
            <a:extLst>
              <a:ext uri="{FF2B5EF4-FFF2-40B4-BE49-F238E27FC236}">
                <a16:creationId xmlns:a16="http://schemas.microsoft.com/office/drawing/2014/main" id="{70B79BD9-46D7-4245-91ED-31AC87C02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95" y="2328391"/>
            <a:ext cx="8106943" cy="2793799"/>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3">
            <a:extLst>
              <a:ext uri="{FF2B5EF4-FFF2-40B4-BE49-F238E27FC236}">
                <a16:creationId xmlns:a16="http://schemas.microsoft.com/office/drawing/2014/main" id="{DEA97FE9-BCB4-41F5-81E1-B90BE18ECE7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16</a:t>
            </a:fld>
            <a:endParaRPr lang="en-US" altLang="zh-CN" sz="1600" dirty="0"/>
          </a:p>
        </p:txBody>
      </p:sp>
      <p:sp>
        <p:nvSpPr>
          <p:cNvPr id="3" name="文本框 2">
            <a:extLst>
              <a:ext uri="{FF2B5EF4-FFF2-40B4-BE49-F238E27FC236}">
                <a16:creationId xmlns:a16="http://schemas.microsoft.com/office/drawing/2014/main" id="{D9215F01-24CE-4933-93B2-90633DE6D06A}"/>
              </a:ext>
            </a:extLst>
          </p:cNvPr>
          <p:cNvSpPr txBox="1"/>
          <p:nvPr/>
        </p:nvSpPr>
        <p:spPr>
          <a:xfrm>
            <a:off x="2264805" y="5746792"/>
            <a:ext cx="4614389" cy="420628"/>
          </a:xfrm>
          <a:prstGeom prst="rect">
            <a:avLst/>
          </a:prstGeom>
          <a:noFill/>
        </p:spPr>
        <p:txBody>
          <a:bodyPr wrap="square" rtlCol="0" anchor="ctr">
            <a:spAutoFit/>
          </a:bodyPr>
          <a:lstStyle/>
          <a:p>
            <a:pPr algn="ctr"/>
            <a:r>
              <a:rPr lang="en-US" altLang="zh-CN" sz="3200" b="1" dirty="0">
                <a:solidFill>
                  <a:schemeClr val="tx1"/>
                </a:solidFill>
              </a:rPr>
              <a:t>Analog signals vs. Digital signals</a:t>
            </a:r>
            <a:endParaRPr lang="zh-CN" altLang="en-US" sz="3200" b="1" dirty="0">
              <a:solidFill>
                <a:schemeClr val="tx1"/>
              </a:solidFill>
            </a:endParaRPr>
          </a:p>
        </p:txBody>
      </p:sp>
    </p:spTree>
    <p:extLst>
      <p:ext uri="{BB962C8B-B14F-4D97-AF65-F5344CB8AC3E}">
        <p14:creationId xmlns:p14="http://schemas.microsoft.com/office/powerpoint/2010/main" val="21916466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66" y="157430"/>
            <a:ext cx="7772400" cy="1020763"/>
          </a:xfrm>
        </p:spPr>
        <p:txBody>
          <a:bodyPr/>
          <a:lstStyle/>
          <a:p>
            <a:r>
              <a:rPr lang="en-US" altLang="zh-CN" dirty="0"/>
              <a:t>Why Digital?</a:t>
            </a:r>
            <a:endParaRPr lang="en-US" dirty="0"/>
          </a:p>
        </p:txBody>
      </p:sp>
      <p:sp>
        <p:nvSpPr>
          <p:cNvPr id="5" name="灯片编号占位符 3">
            <a:extLst>
              <a:ext uri="{FF2B5EF4-FFF2-40B4-BE49-F238E27FC236}">
                <a16:creationId xmlns:a16="http://schemas.microsoft.com/office/drawing/2014/main" id="{DEA97FE9-BCB4-41F5-81E1-B90BE18ECE7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17</a:t>
            </a:fld>
            <a:endParaRPr lang="en-US" altLang="zh-CN" sz="1600" dirty="0"/>
          </a:p>
        </p:txBody>
      </p:sp>
      <p:sp>
        <p:nvSpPr>
          <p:cNvPr id="6" name="Content Placeholder 2">
            <a:extLst>
              <a:ext uri="{FF2B5EF4-FFF2-40B4-BE49-F238E27FC236}">
                <a16:creationId xmlns:a16="http://schemas.microsoft.com/office/drawing/2014/main" id="{C8FBFBB5-E0D6-43F7-9F04-45890EC21F10}"/>
              </a:ext>
            </a:extLst>
          </p:cNvPr>
          <p:cNvSpPr>
            <a:spLocks noGrp="1"/>
          </p:cNvSpPr>
          <p:nvPr>
            <p:ph idx="1"/>
          </p:nvPr>
        </p:nvSpPr>
        <p:spPr>
          <a:xfrm>
            <a:off x="719138" y="1314450"/>
            <a:ext cx="7772400" cy="5027613"/>
          </a:xfrm>
        </p:spPr>
        <p:txBody>
          <a:bodyPr/>
          <a:lstStyle/>
          <a:p>
            <a:r>
              <a:rPr lang="en-US" dirty="0"/>
              <a:t>Intentionally restrict design choices </a:t>
            </a:r>
          </a:p>
          <a:p>
            <a:r>
              <a:rPr lang="en-US" dirty="0"/>
              <a:t>Example: Digital discipline</a:t>
            </a:r>
          </a:p>
          <a:p>
            <a:pPr lvl="1"/>
            <a:r>
              <a:rPr lang="en-US" dirty="0"/>
              <a:t>Discrete voltages instead of continuous</a:t>
            </a:r>
          </a:p>
          <a:p>
            <a:pPr lvl="1"/>
            <a:r>
              <a:rPr lang="en-US" dirty="0"/>
              <a:t>Simpler to design than analog circuits – can build more sophisticated systems</a:t>
            </a:r>
          </a:p>
          <a:p>
            <a:pPr lvl="1"/>
            <a:r>
              <a:rPr lang="en-US" dirty="0"/>
              <a:t>Digital systems replacing analog predecessors:</a:t>
            </a:r>
          </a:p>
          <a:p>
            <a:pPr lvl="2"/>
            <a:r>
              <a:rPr lang="en-US" dirty="0"/>
              <a:t>i.e., digital cameras, digital television, cell phones, CDs</a:t>
            </a:r>
          </a:p>
        </p:txBody>
      </p:sp>
    </p:spTree>
    <p:extLst>
      <p:ext uri="{BB962C8B-B14F-4D97-AF65-F5344CB8AC3E}">
        <p14:creationId xmlns:p14="http://schemas.microsoft.com/office/powerpoint/2010/main" val="20756213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t>Binary logic and gates</a:t>
            </a:r>
            <a:endParaRPr lang="en-US" dirty="0">
              <a:solidFill>
                <a:schemeClr val="bg1">
                  <a:lumMod val="75000"/>
                </a:schemeClr>
              </a:solidFill>
            </a:endParaRPr>
          </a:p>
          <a:p>
            <a:r>
              <a:rPr lang="en-US" dirty="0">
                <a:solidFill>
                  <a:schemeClr val="bg1">
                    <a:lumMod val="75000"/>
                  </a:schemeClr>
                </a:solidFill>
              </a:rPr>
              <a:t>Transistors</a:t>
            </a:r>
          </a:p>
          <a:p>
            <a:r>
              <a:rPr lang="en-US" dirty="0">
                <a:solidFill>
                  <a:schemeClr val="bg1">
                    <a:lumMod val="75000"/>
                  </a:schemeClr>
                </a:solidFill>
              </a:rPr>
              <a:t>Some IC parameters</a:t>
            </a:r>
          </a:p>
          <a:p>
            <a:r>
              <a:rPr lang="en-US" dirty="0">
                <a:solidFill>
                  <a:schemeClr val="bg1">
                    <a:lumMod val="75000"/>
                  </a:schemeClr>
                </a:solidFill>
              </a:rPr>
              <a:t>Boolean algebra</a:t>
            </a:r>
          </a:p>
          <a:p>
            <a:r>
              <a:rPr lang="en-US" dirty="0">
                <a:solidFill>
                  <a:schemeClr val="bg1">
                    <a:lumMod val="75000"/>
                  </a:schemeClr>
                </a:solidFill>
              </a:rPr>
              <a:t>Logic functions</a:t>
            </a:r>
          </a:p>
          <a:p>
            <a:r>
              <a:rPr lang="en-US" dirty="0">
                <a:solidFill>
                  <a:schemeClr val="bg1">
                    <a:lumMod val="75000"/>
                  </a:schemeClr>
                </a:solidFill>
              </a:rPr>
              <a:t>Simplification of logic functions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18</a:t>
            </a:fld>
            <a:endParaRPr lang="en-US" altLang="zh-CN" sz="1600" dirty="0"/>
          </a:p>
        </p:txBody>
      </p:sp>
    </p:spTree>
    <p:extLst>
      <p:ext uri="{BB962C8B-B14F-4D97-AF65-F5344CB8AC3E}">
        <p14:creationId xmlns:p14="http://schemas.microsoft.com/office/powerpoint/2010/main" val="27251957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FBA766A4-CC84-46E9-A93D-6633C6352049}"/>
              </a:ext>
            </a:extLst>
          </p:cNvPr>
          <p:cNvSpPr>
            <a:spLocks noGrp="1" noChangeArrowheads="1"/>
          </p:cNvSpPr>
          <p:nvPr>
            <p:ph type="title"/>
          </p:nvPr>
        </p:nvSpPr>
        <p:spPr>
          <a:xfrm>
            <a:off x="484322" y="274422"/>
            <a:ext cx="7908010" cy="838200"/>
          </a:xfrm>
        </p:spPr>
        <p:txBody>
          <a:bodyPr/>
          <a:lstStyle/>
          <a:p>
            <a:r>
              <a:rPr lang="en-US" altLang="zh-CN" b="1" dirty="0">
                <a:solidFill>
                  <a:schemeClr val="tx1"/>
                </a:solidFill>
                <a:ea typeface="宋体" panose="02010600030101010101" pitchFamily="2" charset="-122"/>
              </a:rPr>
              <a:t>Binary Logic and Gates</a:t>
            </a:r>
          </a:p>
        </p:txBody>
      </p:sp>
      <p:sp>
        <p:nvSpPr>
          <p:cNvPr id="15364" name="Rectangle 3">
            <a:extLst>
              <a:ext uri="{FF2B5EF4-FFF2-40B4-BE49-F238E27FC236}">
                <a16:creationId xmlns:a16="http://schemas.microsoft.com/office/drawing/2014/main" id="{244DE349-AF4E-4C28-BB5A-D62DE90C18E9}"/>
              </a:ext>
            </a:extLst>
          </p:cNvPr>
          <p:cNvSpPr>
            <a:spLocks noGrp="1" noChangeArrowheads="1"/>
          </p:cNvSpPr>
          <p:nvPr>
            <p:ph type="body" idx="1"/>
          </p:nvPr>
        </p:nvSpPr>
        <p:spPr>
          <a:xfrm>
            <a:off x="484322" y="1265453"/>
            <a:ext cx="7772400" cy="4899025"/>
          </a:xfrm>
        </p:spPr>
        <p:txBody>
          <a:bodyPr/>
          <a:lstStyle/>
          <a:p>
            <a:pPr marL="228600" indent="-228600"/>
            <a:r>
              <a:rPr lang="en-US" altLang="zh-CN" sz="2800" u="sng" dirty="0">
                <a:ea typeface="宋体" panose="02010600030101010101" pitchFamily="2" charset="-122"/>
                <a:cs typeface="Times New Roman" panose="02020603050405020304" pitchFamily="18" charset="0"/>
              </a:rPr>
              <a:t>Binary variables</a:t>
            </a:r>
            <a:r>
              <a:rPr lang="en-US" altLang="zh-CN" sz="2800" dirty="0">
                <a:ea typeface="宋体" panose="02010600030101010101" pitchFamily="2" charset="-122"/>
                <a:cs typeface="Times New Roman" panose="02020603050405020304" pitchFamily="18" charset="0"/>
              </a:rPr>
              <a:t> take on one of two values.</a:t>
            </a:r>
          </a:p>
          <a:p>
            <a:pPr marL="228600" indent="-228600"/>
            <a:r>
              <a:rPr lang="en-US" altLang="zh-CN" sz="2800" u="sng" dirty="0">
                <a:ea typeface="宋体" panose="02010600030101010101" pitchFamily="2" charset="-122"/>
                <a:cs typeface="Times New Roman" panose="02020603050405020304" pitchFamily="18" charset="0"/>
              </a:rPr>
              <a:t>Logical operators</a:t>
            </a:r>
            <a:r>
              <a:rPr lang="en-US" altLang="zh-CN" sz="2800" dirty="0">
                <a:ea typeface="宋体" panose="02010600030101010101" pitchFamily="2" charset="-122"/>
                <a:cs typeface="Times New Roman" panose="02020603050405020304" pitchFamily="18" charset="0"/>
              </a:rPr>
              <a:t> operate on binary values and binary variables.</a:t>
            </a:r>
          </a:p>
          <a:p>
            <a:pPr marL="228600" indent="-228600"/>
            <a:r>
              <a:rPr lang="en-US" altLang="zh-CN" sz="2800" dirty="0">
                <a:ea typeface="宋体" panose="02010600030101010101" pitchFamily="2" charset="-122"/>
                <a:cs typeface="Times New Roman" panose="02020603050405020304" pitchFamily="18" charset="0"/>
              </a:rPr>
              <a:t>Basic logical operators are the </a:t>
            </a:r>
            <a:r>
              <a:rPr lang="en-US" altLang="zh-CN" sz="2800" u="sng" dirty="0">
                <a:ea typeface="宋体" panose="02010600030101010101" pitchFamily="2" charset="-122"/>
                <a:cs typeface="Times New Roman" panose="02020603050405020304" pitchFamily="18" charset="0"/>
              </a:rPr>
              <a:t>logic functions</a:t>
            </a:r>
            <a:r>
              <a:rPr lang="en-US" altLang="zh-CN" sz="2800" dirty="0">
                <a:ea typeface="宋体" panose="02010600030101010101" pitchFamily="2" charset="-122"/>
                <a:cs typeface="Times New Roman" panose="02020603050405020304" pitchFamily="18" charset="0"/>
              </a:rPr>
              <a:t> AND, OR and NOT.</a:t>
            </a:r>
          </a:p>
          <a:p>
            <a:pPr marL="228600" indent="-228600"/>
            <a:r>
              <a:rPr lang="en-US" altLang="zh-CN" sz="2800" u="sng" dirty="0">
                <a:ea typeface="宋体" panose="02010600030101010101" pitchFamily="2" charset="-122"/>
                <a:cs typeface="Times New Roman" panose="02020603050405020304" pitchFamily="18" charset="0"/>
              </a:rPr>
              <a:t>Logic gates</a:t>
            </a:r>
            <a:r>
              <a:rPr lang="en-US" altLang="zh-CN" sz="2800" dirty="0">
                <a:ea typeface="宋体" panose="02010600030101010101" pitchFamily="2" charset="-122"/>
                <a:cs typeface="Times New Roman" panose="02020603050405020304" pitchFamily="18" charset="0"/>
              </a:rPr>
              <a:t> implement logic functions.</a:t>
            </a:r>
          </a:p>
          <a:p>
            <a:pPr marL="228600" indent="-228600"/>
            <a:r>
              <a:rPr lang="en-US" altLang="zh-CN" sz="2800" u="sng" dirty="0">
                <a:ea typeface="宋体" panose="02010600030101010101" pitchFamily="2" charset="-122"/>
                <a:cs typeface="Times New Roman" panose="02020603050405020304" pitchFamily="18" charset="0"/>
              </a:rPr>
              <a:t>Boolean Algebra</a:t>
            </a:r>
            <a:r>
              <a:rPr lang="en-US" altLang="zh-CN" sz="2800" dirty="0">
                <a:ea typeface="宋体" panose="02010600030101010101" pitchFamily="2" charset="-122"/>
                <a:cs typeface="Times New Roman" panose="02020603050405020304" pitchFamily="18" charset="0"/>
              </a:rPr>
              <a:t>: a useful mathematical system for specifying and transforming logic functions.</a:t>
            </a:r>
          </a:p>
          <a:p>
            <a:pPr marL="228600" indent="-228600"/>
            <a:r>
              <a:rPr lang="en-US" altLang="zh-CN" sz="2800" dirty="0">
                <a:ea typeface="宋体" panose="02010600030101010101" pitchFamily="2" charset="-122"/>
                <a:cs typeface="Times New Roman" panose="02020603050405020304" pitchFamily="18" charset="0"/>
              </a:rPr>
              <a:t>We study Boolean algebra as a foundation for designing and analyzing digital systems!</a:t>
            </a:r>
          </a:p>
        </p:txBody>
      </p:sp>
      <p:sp>
        <p:nvSpPr>
          <p:cNvPr id="4" name="灯片编号占位符 3">
            <a:extLst>
              <a:ext uri="{FF2B5EF4-FFF2-40B4-BE49-F238E27FC236}">
                <a16:creationId xmlns:a16="http://schemas.microsoft.com/office/drawing/2014/main" id="{F604A97C-523E-4747-879A-AD2F7E57E16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19</a:t>
            </a:fld>
            <a:endParaRPr lang="en-US" altLang="zh-CN" sz="1600" dirty="0"/>
          </a:p>
        </p:txBody>
      </p:sp>
    </p:spTree>
    <p:extLst>
      <p:ext uri="{BB962C8B-B14F-4D97-AF65-F5344CB8AC3E}">
        <p14:creationId xmlns:p14="http://schemas.microsoft.com/office/powerpoint/2010/main" val="38171686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64356" y="365168"/>
            <a:ext cx="6110288" cy="555625"/>
          </a:xfrm>
        </p:spPr>
        <p:txBody>
          <a:bodyPr/>
          <a:lstStyle/>
          <a:p>
            <a:pPr eaLnBrk="1" hangingPunct="1">
              <a:defRPr/>
            </a:pPr>
            <a:r>
              <a:rPr lang="en-US" dirty="0"/>
              <a:t>Sign Extension</a:t>
            </a:r>
          </a:p>
        </p:txBody>
      </p:sp>
      <p:sp>
        <p:nvSpPr>
          <p:cNvPr id="125955" name="Rectangle 3"/>
          <p:cNvSpPr>
            <a:spLocks noGrp="1" noChangeArrowheads="1"/>
          </p:cNvSpPr>
          <p:nvPr>
            <p:ph type="body" idx="1"/>
          </p:nvPr>
        </p:nvSpPr>
        <p:spPr>
          <a:xfrm>
            <a:off x="501065" y="1190626"/>
            <a:ext cx="8294687" cy="5224462"/>
          </a:xfrm>
        </p:spPr>
        <p:txBody>
          <a:bodyPr lIns="90487" tIns="44450" rIns="90487" bIns="44450"/>
          <a:lstStyle/>
          <a:p>
            <a:pPr eaLnBrk="1" hangingPunct="1">
              <a:defRPr/>
            </a:pPr>
            <a:r>
              <a:rPr lang="en-US" sz="2400" dirty="0"/>
              <a:t>Task:</a:t>
            </a:r>
          </a:p>
          <a:p>
            <a:pPr lvl="1" eaLnBrk="1" hangingPunct="1">
              <a:defRPr/>
            </a:pPr>
            <a:r>
              <a:rPr lang="en-US" sz="2000" dirty="0"/>
              <a:t>Given </a:t>
            </a:r>
            <a:r>
              <a:rPr lang="en-US" sz="2000" i="1" dirty="0"/>
              <a:t>w</a:t>
            </a:r>
            <a:r>
              <a:rPr lang="en-US" sz="2000" dirty="0"/>
              <a:t>-bit signed integer </a:t>
            </a:r>
            <a:r>
              <a:rPr lang="en-US" sz="2000" i="1" dirty="0"/>
              <a:t>x</a:t>
            </a:r>
            <a:endParaRPr lang="en-US" sz="2000" dirty="0"/>
          </a:p>
          <a:p>
            <a:pPr lvl="1" eaLnBrk="1" hangingPunct="1">
              <a:defRPr/>
            </a:pPr>
            <a:r>
              <a:rPr lang="en-US" sz="2000" dirty="0"/>
              <a:t>Convert it to </a:t>
            </a:r>
            <a:r>
              <a:rPr lang="en-US" sz="2000" i="1" dirty="0" err="1"/>
              <a:t>w</a:t>
            </a:r>
            <a:r>
              <a:rPr lang="en-US" sz="2000" dirty="0" err="1"/>
              <a:t>+</a:t>
            </a:r>
            <a:r>
              <a:rPr lang="en-US" sz="2000" i="1" dirty="0" err="1"/>
              <a:t>k</a:t>
            </a:r>
            <a:r>
              <a:rPr lang="en-US" sz="2000" dirty="0" err="1"/>
              <a:t>-bit</a:t>
            </a:r>
            <a:r>
              <a:rPr lang="en-US" sz="2000" dirty="0"/>
              <a:t> integer with same value</a:t>
            </a:r>
          </a:p>
          <a:p>
            <a:pPr eaLnBrk="1" hangingPunct="1">
              <a:defRPr/>
            </a:pPr>
            <a:r>
              <a:rPr lang="en-US" sz="2400" dirty="0"/>
              <a:t>Rule:</a:t>
            </a:r>
          </a:p>
          <a:p>
            <a:pPr lvl="1" eaLnBrk="1" hangingPunct="1">
              <a:defRPr/>
            </a:pPr>
            <a:r>
              <a:rPr lang="en-US" sz="2000" dirty="0"/>
              <a:t>Make </a:t>
            </a:r>
            <a:r>
              <a:rPr lang="en-US" sz="2000" i="1" dirty="0"/>
              <a:t>k</a:t>
            </a:r>
            <a:r>
              <a:rPr lang="en-US" sz="2000" dirty="0"/>
              <a:t> copies of sign bit:</a:t>
            </a:r>
          </a:p>
          <a:p>
            <a:pPr lvl="1" eaLnBrk="1" hangingPunct="1">
              <a:defRPr/>
            </a:pPr>
            <a:r>
              <a:rPr lang="en-US" sz="2000" b="0" i="1" dirty="0"/>
              <a:t>X</a:t>
            </a:r>
            <a:r>
              <a:rPr lang="en-US" sz="2000" dirty="0"/>
              <a:t> </a:t>
            </a:r>
            <a:r>
              <a:rPr lang="en-US" sz="2000" dirty="0">
                <a:latin typeface="Symbol" pitchFamily="18" charset="2"/>
              </a:rPr>
              <a:t></a:t>
            </a:r>
            <a:r>
              <a:rPr lang="en-US" sz="2000" dirty="0"/>
              <a:t> =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–2 </a:t>
            </a:r>
            <a:r>
              <a:rPr lang="en-US" sz="2000" dirty="0"/>
              <a:t>,…, </a:t>
            </a:r>
            <a:r>
              <a:rPr lang="en-US" sz="2000" b="0" i="1" dirty="0"/>
              <a:t>x</a:t>
            </a:r>
            <a:r>
              <a:rPr lang="en-US" sz="2000" b="0" baseline="-25000" dirty="0"/>
              <a:t>0</a:t>
            </a:r>
          </a:p>
          <a:p>
            <a:pPr eaLnBrk="1" hangingPunct="1">
              <a:defRPr/>
            </a:pPr>
            <a:endParaRPr lang="en-US" sz="2400" dirty="0"/>
          </a:p>
        </p:txBody>
      </p:sp>
      <p:sp>
        <p:nvSpPr>
          <p:cNvPr id="28676" name="Freeform 4"/>
          <p:cNvSpPr>
            <a:spLocks/>
          </p:cNvSpPr>
          <p:nvPr/>
        </p:nvSpPr>
        <p:spPr bwMode="auto">
          <a:xfrm>
            <a:off x="1950452" y="3703638"/>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447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87788"/>
            <a:ext cx="5181600" cy="2913062"/>
            <a:chOff x="1392" y="2104"/>
            <a:chExt cx="3264" cy="1835"/>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b"/>
                <a:lstStyle/>
                <a:p>
                  <a:pPr algn="ctr">
                    <a:lnSpc>
                      <a:spcPct val="100000"/>
                    </a:lnSpc>
                  </a:pPr>
                  <a:r>
                    <a:rPr lang="en-US" b="0" dirty="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b"/>
                <a:lstStyle/>
                <a:p>
                  <a:pPr algn="ctr">
                    <a:lnSpc>
                      <a:spcPct val="100000"/>
                    </a:lnSpc>
                  </a:pPr>
                  <a:r>
                    <a:rPr lang="en-US" b="0" dirty="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b"/>
                  <a:lstStyle/>
                  <a:p>
                    <a:pPr algn="ctr">
                      <a:lnSpc>
                        <a:spcPct val="100000"/>
                      </a:lnSpc>
                    </a:pPr>
                    <a:r>
                      <a:rPr lang="en-US" b="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
        <p:nvSpPr>
          <p:cNvPr id="49" name="灯片编号占位符 3">
            <a:extLst>
              <a:ext uri="{FF2B5EF4-FFF2-40B4-BE49-F238E27FC236}">
                <a16:creationId xmlns:a16="http://schemas.microsoft.com/office/drawing/2014/main" id="{E6B8ED0D-FED5-48F3-8CD2-36C256CADBB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a:t>
            </a:fld>
            <a:endParaRPr lang="en-US" altLang="zh-CN" sz="16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C74DEDE2-98C1-44D5-BE0A-C49B86C00214}"/>
              </a:ext>
            </a:extLst>
          </p:cNvPr>
          <p:cNvSpPr>
            <a:spLocks noGrp="1" noChangeArrowheads="1"/>
          </p:cNvSpPr>
          <p:nvPr>
            <p:ph type="title"/>
          </p:nvPr>
        </p:nvSpPr>
        <p:spPr>
          <a:xfrm>
            <a:off x="484322" y="228600"/>
            <a:ext cx="7973878" cy="1020763"/>
          </a:xfrm>
        </p:spPr>
        <p:txBody>
          <a:bodyPr/>
          <a:lstStyle/>
          <a:p>
            <a:r>
              <a:rPr lang="en-US" altLang="zh-CN" b="1" dirty="0">
                <a:ea typeface="宋体" panose="02010600030101010101" pitchFamily="2" charset="-122"/>
              </a:rPr>
              <a:t>Binary Variables</a:t>
            </a:r>
          </a:p>
        </p:txBody>
      </p:sp>
      <p:sp>
        <p:nvSpPr>
          <p:cNvPr id="16388" name="Rectangle 3">
            <a:extLst>
              <a:ext uri="{FF2B5EF4-FFF2-40B4-BE49-F238E27FC236}">
                <a16:creationId xmlns:a16="http://schemas.microsoft.com/office/drawing/2014/main" id="{B3EC2A91-9FFA-436A-A407-99E488D5B8A1}"/>
              </a:ext>
            </a:extLst>
          </p:cNvPr>
          <p:cNvSpPr>
            <a:spLocks noGrp="1" noChangeArrowheads="1"/>
          </p:cNvSpPr>
          <p:nvPr>
            <p:ph type="body" idx="1"/>
          </p:nvPr>
        </p:nvSpPr>
        <p:spPr>
          <a:xfrm>
            <a:off x="484322" y="1249363"/>
            <a:ext cx="8256722" cy="4895850"/>
          </a:xfrm>
        </p:spPr>
        <p:txBody>
          <a:bodyPr/>
          <a:lstStyle/>
          <a:p>
            <a:pPr>
              <a:lnSpc>
                <a:spcPct val="90000"/>
              </a:lnSpc>
            </a:pPr>
            <a:r>
              <a:rPr lang="en-US" altLang="zh-CN" dirty="0">
                <a:ea typeface="宋体" panose="02010600030101010101" pitchFamily="2" charset="-122"/>
                <a:cs typeface="Times New Roman" panose="02020603050405020304" pitchFamily="18" charset="0"/>
              </a:rPr>
              <a:t>Recall that the two binary values have different names:</a:t>
            </a:r>
          </a:p>
          <a:p>
            <a:pPr lvl="1">
              <a:lnSpc>
                <a:spcPct val="90000"/>
              </a:lnSpc>
            </a:pPr>
            <a:r>
              <a:rPr lang="en-US" altLang="zh-CN" dirty="0">
                <a:ea typeface="宋体" panose="02010600030101010101" pitchFamily="2" charset="-122"/>
                <a:cs typeface="Times New Roman" panose="02020603050405020304" pitchFamily="18" charset="0"/>
              </a:rPr>
              <a:t>True/False</a:t>
            </a:r>
          </a:p>
          <a:p>
            <a:pPr lvl="1">
              <a:lnSpc>
                <a:spcPct val="90000"/>
              </a:lnSpc>
            </a:pPr>
            <a:r>
              <a:rPr lang="en-US" altLang="zh-CN" dirty="0">
                <a:ea typeface="宋体" panose="02010600030101010101" pitchFamily="2" charset="-122"/>
                <a:cs typeface="Times New Roman" panose="02020603050405020304" pitchFamily="18" charset="0"/>
              </a:rPr>
              <a:t>On/Off</a:t>
            </a:r>
          </a:p>
          <a:p>
            <a:pPr lvl="1">
              <a:lnSpc>
                <a:spcPct val="90000"/>
              </a:lnSpc>
            </a:pPr>
            <a:r>
              <a:rPr lang="en-US" altLang="zh-CN" dirty="0">
                <a:ea typeface="宋体" panose="02010600030101010101" pitchFamily="2" charset="-122"/>
                <a:cs typeface="Times New Roman" panose="02020603050405020304" pitchFamily="18" charset="0"/>
              </a:rPr>
              <a:t>Yes/No</a:t>
            </a:r>
          </a:p>
          <a:p>
            <a:pPr lvl="1">
              <a:lnSpc>
                <a:spcPct val="90000"/>
              </a:lnSpc>
            </a:pPr>
            <a:r>
              <a:rPr lang="en-US" altLang="zh-CN" dirty="0">
                <a:ea typeface="宋体" panose="02010600030101010101" pitchFamily="2" charset="-122"/>
                <a:cs typeface="Times New Roman" panose="02020603050405020304" pitchFamily="18" charset="0"/>
              </a:rPr>
              <a:t>1/0</a:t>
            </a:r>
          </a:p>
          <a:p>
            <a:pPr>
              <a:lnSpc>
                <a:spcPct val="90000"/>
              </a:lnSpc>
            </a:pPr>
            <a:r>
              <a:rPr lang="en-US" altLang="zh-CN" dirty="0">
                <a:ea typeface="宋体" panose="02010600030101010101" pitchFamily="2" charset="-122"/>
                <a:cs typeface="Times New Roman" panose="02020603050405020304" pitchFamily="18" charset="0"/>
              </a:rPr>
              <a:t>We use 1 and 0 to denote the two values.</a:t>
            </a:r>
          </a:p>
          <a:p>
            <a:pPr>
              <a:lnSpc>
                <a:spcPct val="90000"/>
              </a:lnSpc>
            </a:pPr>
            <a:r>
              <a:rPr lang="en-US" altLang="zh-CN" dirty="0">
                <a:ea typeface="宋体" panose="02010600030101010101" pitchFamily="2" charset="-122"/>
                <a:cs typeface="Times New Roman" panose="02020603050405020304" pitchFamily="18" charset="0"/>
              </a:rPr>
              <a:t>Variable identifier examples:</a:t>
            </a:r>
          </a:p>
          <a:p>
            <a:pPr lvl="1">
              <a:lnSpc>
                <a:spcPct val="90000"/>
              </a:lnSpc>
            </a:pPr>
            <a:r>
              <a:rPr lang="en-US" altLang="zh-CN" dirty="0">
                <a:ea typeface="宋体" panose="02010600030101010101" pitchFamily="2" charset="-122"/>
                <a:cs typeface="Times New Roman" panose="02020603050405020304" pitchFamily="18" charset="0"/>
              </a:rPr>
              <a:t>A, B, y, z, or X</a:t>
            </a:r>
            <a:endParaRPr lang="en-US" altLang="zh-CN" dirty="0">
              <a:ea typeface="宋体" panose="02010600030101010101" pitchFamily="2" charset="-122"/>
            </a:endParaRPr>
          </a:p>
        </p:txBody>
      </p:sp>
      <p:sp>
        <p:nvSpPr>
          <p:cNvPr id="4" name="灯片编号占位符 3">
            <a:extLst>
              <a:ext uri="{FF2B5EF4-FFF2-40B4-BE49-F238E27FC236}">
                <a16:creationId xmlns:a16="http://schemas.microsoft.com/office/drawing/2014/main" id="{D1BD361A-306A-4D13-B384-60F5C5A90DF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20</a:t>
            </a:fld>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FB7EE480-BC04-4987-8DCE-497A52A6823E}"/>
              </a:ext>
            </a:extLst>
          </p:cNvPr>
          <p:cNvSpPr>
            <a:spLocks noGrp="1" noChangeArrowheads="1"/>
          </p:cNvSpPr>
          <p:nvPr>
            <p:ph type="title"/>
          </p:nvPr>
        </p:nvSpPr>
        <p:spPr>
          <a:xfrm>
            <a:off x="488197" y="228600"/>
            <a:ext cx="7970003" cy="1020763"/>
          </a:xfrm>
        </p:spPr>
        <p:txBody>
          <a:bodyPr/>
          <a:lstStyle/>
          <a:p>
            <a:r>
              <a:rPr lang="en-US" altLang="zh-CN" b="1" dirty="0">
                <a:ea typeface="宋体" panose="02010600030101010101" pitchFamily="2" charset="-122"/>
              </a:rPr>
              <a:t>Logical Operations</a:t>
            </a:r>
          </a:p>
        </p:txBody>
      </p:sp>
      <p:sp>
        <p:nvSpPr>
          <p:cNvPr id="17412" name="Rectangle 3">
            <a:extLst>
              <a:ext uri="{FF2B5EF4-FFF2-40B4-BE49-F238E27FC236}">
                <a16:creationId xmlns:a16="http://schemas.microsoft.com/office/drawing/2014/main" id="{9C989B9D-4CF1-4869-8D9F-EE65BDA87E8F}"/>
              </a:ext>
            </a:extLst>
          </p:cNvPr>
          <p:cNvSpPr>
            <a:spLocks noGrp="1" noChangeArrowheads="1"/>
          </p:cNvSpPr>
          <p:nvPr>
            <p:ph type="body" idx="1"/>
          </p:nvPr>
        </p:nvSpPr>
        <p:spPr>
          <a:xfrm>
            <a:off x="488197" y="1249363"/>
            <a:ext cx="7772400" cy="5027613"/>
          </a:xfrm>
        </p:spPr>
        <p:txBody>
          <a:bodyPr/>
          <a:lstStyle/>
          <a:p>
            <a:r>
              <a:rPr lang="en-US" altLang="zh-CN" dirty="0">
                <a:ea typeface="宋体" panose="02010600030101010101" pitchFamily="2" charset="-122"/>
                <a:cs typeface="Times New Roman" panose="02020603050405020304" pitchFamily="18" charset="0"/>
              </a:rPr>
              <a:t>The three basic logical operations are:</a:t>
            </a:r>
          </a:p>
          <a:p>
            <a:pPr lvl="1"/>
            <a:r>
              <a:rPr lang="en-US" altLang="zh-CN" dirty="0">
                <a:ea typeface="宋体" panose="02010600030101010101" pitchFamily="2" charset="-122"/>
                <a:cs typeface="Times New Roman" panose="02020603050405020304" pitchFamily="18" charset="0"/>
              </a:rPr>
              <a:t>AND </a:t>
            </a:r>
          </a:p>
          <a:p>
            <a:pPr lvl="1"/>
            <a:r>
              <a:rPr lang="en-US" altLang="zh-CN" dirty="0">
                <a:ea typeface="宋体" panose="02010600030101010101" pitchFamily="2" charset="-122"/>
                <a:cs typeface="Times New Roman" panose="02020603050405020304" pitchFamily="18" charset="0"/>
              </a:rPr>
              <a:t>OR</a:t>
            </a:r>
          </a:p>
          <a:p>
            <a:pPr lvl="1"/>
            <a:r>
              <a:rPr lang="en-US" altLang="zh-CN" dirty="0">
                <a:ea typeface="宋体" panose="02010600030101010101" pitchFamily="2" charset="-122"/>
                <a:cs typeface="Times New Roman" panose="02020603050405020304" pitchFamily="18" charset="0"/>
              </a:rPr>
              <a:t>NOT</a:t>
            </a:r>
          </a:p>
          <a:p>
            <a:r>
              <a:rPr lang="en-US" altLang="zh-CN" dirty="0">
                <a:ea typeface="宋体" panose="02010600030101010101" pitchFamily="2" charset="-122"/>
                <a:cs typeface="Times New Roman" panose="02020603050405020304" pitchFamily="18" charset="0"/>
              </a:rPr>
              <a:t>AND is denoted by a dot (·). </a:t>
            </a:r>
          </a:p>
          <a:p>
            <a:r>
              <a:rPr lang="en-US" altLang="zh-CN" dirty="0">
                <a:ea typeface="宋体" panose="02010600030101010101" pitchFamily="2" charset="-122"/>
                <a:cs typeface="Times New Roman" panose="02020603050405020304" pitchFamily="18" charset="0"/>
              </a:rPr>
              <a:t>OR is denoted by a plus (+).</a:t>
            </a:r>
          </a:p>
          <a:p>
            <a:r>
              <a:rPr lang="en-US" altLang="zh-CN" dirty="0">
                <a:ea typeface="宋体" panose="02010600030101010101" pitchFamily="2" charset="-122"/>
                <a:cs typeface="Times New Roman" panose="02020603050405020304" pitchFamily="18" charset="0"/>
              </a:rPr>
              <a:t>NOT is denoted by an overbar ( ¯ ), a single quote mark (') after, or (~) before the variable.</a:t>
            </a:r>
          </a:p>
          <a:p>
            <a:endParaRPr lang="en-US" altLang="zh-CN" dirty="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3188F211-32BA-4BA2-B1C8-8AE1279DCDF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21</a:t>
            </a:fld>
            <a:endParaRPr lang="en-US" altLang="zh-CN" sz="16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483" name="Group 180">
            <a:extLst>
              <a:ext uri="{FF2B5EF4-FFF2-40B4-BE49-F238E27FC236}">
                <a16:creationId xmlns:a16="http://schemas.microsoft.com/office/drawing/2014/main" id="{D01D2AB1-4755-4BD6-B56B-C6965C8F6CB5}"/>
              </a:ext>
            </a:extLst>
          </p:cNvPr>
          <p:cNvGrpSpPr>
            <a:grpSpLocks/>
          </p:cNvGrpSpPr>
          <p:nvPr/>
        </p:nvGrpSpPr>
        <p:grpSpPr bwMode="auto">
          <a:xfrm>
            <a:off x="6448425" y="3391486"/>
            <a:ext cx="2211388" cy="2070100"/>
            <a:chOff x="4062" y="1946"/>
            <a:chExt cx="1393" cy="1304"/>
          </a:xfrm>
        </p:grpSpPr>
        <p:sp>
          <p:nvSpPr>
            <p:cNvPr id="20542" name="Rectangle 153">
              <a:extLst>
                <a:ext uri="{FF2B5EF4-FFF2-40B4-BE49-F238E27FC236}">
                  <a16:creationId xmlns:a16="http://schemas.microsoft.com/office/drawing/2014/main" id="{375A7798-DFB8-4267-BE26-026BC597AE89}"/>
                </a:ext>
              </a:extLst>
            </p:cNvPr>
            <p:cNvSpPr>
              <a:spLocks noChangeArrowheads="1"/>
            </p:cNvSpPr>
            <p:nvPr/>
          </p:nvSpPr>
          <p:spPr bwMode="auto">
            <a:xfrm>
              <a:off x="4751" y="2924"/>
              <a:ext cx="68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43" name="Rectangle 152">
              <a:extLst>
                <a:ext uri="{FF2B5EF4-FFF2-40B4-BE49-F238E27FC236}">
                  <a16:creationId xmlns:a16="http://schemas.microsoft.com/office/drawing/2014/main" id="{6A6981F8-385D-4EC5-930A-7B1CA3FBF80D}"/>
                </a:ext>
              </a:extLst>
            </p:cNvPr>
            <p:cNvSpPr>
              <a:spLocks noChangeArrowheads="1"/>
            </p:cNvSpPr>
            <p:nvPr/>
          </p:nvSpPr>
          <p:spPr bwMode="auto">
            <a:xfrm>
              <a:off x="4062" y="2924"/>
              <a:ext cx="6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44" name="Rectangle 151">
              <a:extLst>
                <a:ext uri="{FF2B5EF4-FFF2-40B4-BE49-F238E27FC236}">
                  <a16:creationId xmlns:a16="http://schemas.microsoft.com/office/drawing/2014/main" id="{2F184550-94C9-4651-9C98-417F6EC29D92}"/>
                </a:ext>
              </a:extLst>
            </p:cNvPr>
            <p:cNvSpPr>
              <a:spLocks noChangeArrowheads="1"/>
            </p:cNvSpPr>
            <p:nvPr/>
          </p:nvSpPr>
          <p:spPr bwMode="auto">
            <a:xfrm>
              <a:off x="4751" y="2598"/>
              <a:ext cx="68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45" name="Rectangle 150">
              <a:extLst>
                <a:ext uri="{FF2B5EF4-FFF2-40B4-BE49-F238E27FC236}">
                  <a16:creationId xmlns:a16="http://schemas.microsoft.com/office/drawing/2014/main" id="{BEECBCE9-B229-4AA0-A354-35B73F295AD5}"/>
                </a:ext>
              </a:extLst>
            </p:cNvPr>
            <p:cNvSpPr>
              <a:spLocks noChangeArrowheads="1"/>
            </p:cNvSpPr>
            <p:nvPr/>
          </p:nvSpPr>
          <p:spPr bwMode="auto">
            <a:xfrm>
              <a:off x="4062" y="2598"/>
              <a:ext cx="6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46" name="Rectangle 148">
              <a:extLst>
                <a:ext uri="{FF2B5EF4-FFF2-40B4-BE49-F238E27FC236}">
                  <a16:creationId xmlns:a16="http://schemas.microsoft.com/office/drawing/2014/main" id="{67FEAA4A-40D8-40A7-A6F1-C7665D791B41}"/>
                </a:ext>
              </a:extLst>
            </p:cNvPr>
            <p:cNvSpPr>
              <a:spLocks noChangeArrowheads="1"/>
            </p:cNvSpPr>
            <p:nvPr/>
          </p:nvSpPr>
          <p:spPr bwMode="auto">
            <a:xfrm>
              <a:off x="4062" y="2272"/>
              <a:ext cx="6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X</a:t>
              </a:r>
            </a:p>
          </p:txBody>
        </p:sp>
        <p:sp>
          <p:nvSpPr>
            <p:cNvPr id="20547" name="Rectangle 146">
              <a:extLst>
                <a:ext uri="{FF2B5EF4-FFF2-40B4-BE49-F238E27FC236}">
                  <a16:creationId xmlns:a16="http://schemas.microsoft.com/office/drawing/2014/main" id="{7C951E3C-141B-4B00-8B70-54C68BE8FEE8}"/>
                </a:ext>
              </a:extLst>
            </p:cNvPr>
            <p:cNvSpPr>
              <a:spLocks noChangeArrowheads="1"/>
            </p:cNvSpPr>
            <p:nvPr/>
          </p:nvSpPr>
          <p:spPr bwMode="auto">
            <a:xfrm>
              <a:off x="4062" y="1946"/>
              <a:ext cx="137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NOT</a:t>
              </a:r>
            </a:p>
          </p:txBody>
        </p:sp>
        <p:sp>
          <p:nvSpPr>
            <p:cNvPr id="20548" name="Line 154">
              <a:extLst>
                <a:ext uri="{FF2B5EF4-FFF2-40B4-BE49-F238E27FC236}">
                  <a16:creationId xmlns:a16="http://schemas.microsoft.com/office/drawing/2014/main" id="{3534A935-319C-40F2-84BC-67AEB6306663}"/>
                </a:ext>
              </a:extLst>
            </p:cNvPr>
            <p:cNvSpPr>
              <a:spLocks noChangeShapeType="1"/>
            </p:cNvSpPr>
            <p:nvPr/>
          </p:nvSpPr>
          <p:spPr bwMode="auto">
            <a:xfrm>
              <a:off x="4062" y="1946"/>
              <a:ext cx="13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9" name="Line 155">
              <a:extLst>
                <a:ext uri="{FF2B5EF4-FFF2-40B4-BE49-F238E27FC236}">
                  <a16:creationId xmlns:a16="http://schemas.microsoft.com/office/drawing/2014/main" id="{D2C58BF9-BB35-4A73-A68A-723E90599F38}"/>
                </a:ext>
              </a:extLst>
            </p:cNvPr>
            <p:cNvSpPr>
              <a:spLocks noChangeShapeType="1"/>
            </p:cNvSpPr>
            <p:nvPr/>
          </p:nvSpPr>
          <p:spPr bwMode="auto">
            <a:xfrm>
              <a:off x="4062" y="2272"/>
              <a:ext cx="13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0" name="Line 156">
              <a:extLst>
                <a:ext uri="{FF2B5EF4-FFF2-40B4-BE49-F238E27FC236}">
                  <a16:creationId xmlns:a16="http://schemas.microsoft.com/office/drawing/2014/main" id="{F7FC534B-B1E2-4F87-8561-67F9EB12C602}"/>
                </a:ext>
              </a:extLst>
            </p:cNvPr>
            <p:cNvSpPr>
              <a:spLocks noChangeShapeType="1"/>
            </p:cNvSpPr>
            <p:nvPr/>
          </p:nvSpPr>
          <p:spPr bwMode="auto">
            <a:xfrm>
              <a:off x="4062" y="2598"/>
              <a:ext cx="13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1" name="Line 157">
              <a:extLst>
                <a:ext uri="{FF2B5EF4-FFF2-40B4-BE49-F238E27FC236}">
                  <a16:creationId xmlns:a16="http://schemas.microsoft.com/office/drawing/2014/main" id="{F9FCF42D-AB3C-4D1F-9F6D-FE06C4A0E273}"/>
                </a:ext>
              </a:extLst>
            </p:cNvPr>
            <p:cNvSpPr>
              <a:spLocks noChangeShapeType="1"/>
            </p:cNvSpPr>
            <p:nvPr/>
          </p:nvSpPr>
          <p:spPr bwMode="auto">
            <a:xfrm>
              <a:off x="4062" y="2924"/>
              <a:ext cx="13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2" name="Line 158">
              <a:extLst>
                <a:ext uri="{FF2B5EF4-FFF2-40B4-BE49-F238E27FC236}">
                  <a16:creationId xmlns:a16="http://schemas.microsoft.com/office/drawing/2014/main" id="{E42B74CD-1907-43C0-B6A8-8F2299BF950C}"/>
                </a:ext>
              </a:extLst>
            </p:cNvPr>
            <p:cNvSpPr>
              <a:spLocks noChangeShapeType="1"/>
            </p:cNvSpPr>
            <p:nvPr/>
          </p:nvSpPr>
          <p:spPr bwMode="auto">
            <a:xfrm>
              <a:off x="4062" y="3250"/>
              <a:ext cx="1377"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3" name="Line 159">
              <a:extLst>
                <a:ext uri="{FF2B5EF4-FFF2-40B4-BE49-F238E27FC236}">
                  <a16:creationId xmlns:a16="http://schemas.microsoft.com/office/drawing/2014/main" id="{A1CAC671-D141-40ED-A33E-169A377E399D}"/>
                </a:ext>
              </a:extLst>
            </p:cNvPr>
            <p:cNvSpPr>
              <a:spLocks noChangeShapeType="1"/>
            </p:cNvSpPr>
            <p:nvPr/>
          </p:nvSpPr>
          <p:spPr bwMode="auto">
            <a:xfrm>
              <a:off x="4062" y="1946"/>
              <a:ext cx="0" cy="13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4" name="Line 161">
              <a:extLst>
                <a:ext uri="{FF2B5EF4-FFF2-40B4-BE49-F238E27FC236}">
                  <a16:creationId xmlns:a16="http://schemas.microsoft.com/office/drawing/2014/main" id="{04DC4070-59C6-410F-AD09-422179D0D319}"/>
                </a:ext>
              </a:extLst>
            </p:cNvPr>
            <p:cNvSpPr>
              <a:spLocks noChangeShapeType="1"/>
            </p:cNvSpPr>
            <p:nvPr/>
          </p:nvSpPr>
          <p:spPr bwMode="auto">
            <a:xfrm>
              <a:off x="5439" y="1946"/>
              <a:ext cx="0" cy="130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5" name="Line 163">
              <a:extLst>
                <a:ext uri="{FF2B5EF4-FFF2-40B4-BE49-F238E27FC236}">
                  <a16:creationId xmlns:a16="http://schemas.microsoft.com/office/drawing/2014/main" id="{8F0D2396-3197-48C2-B8F4-4853076301E4}"/>
                </a:ext>
              </a:extLst>
            </p:cNvPr>
            <p:cNvSpPr>
              <a:spLocks noChangeShapeType="1"/>
            </p:cNvSpPr>
            <p:nvPr/>
          </p:nvSpPr>
          <p:spPr bwMode="auto">
            <a:xfrm>
              <a:off x="4751" y="2272"/>
              <a:ext cx="0" cy="97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56" name="Rectangle 149">
              <a:extLst>
                <a:ext uri="{FF2B5EF4-FFF2-40B4-BE49-F238E27FC236}">
                  <a16:creationId xmlns:a16="http://schemas.microsoft.com/office/drawing/2014/main" id="{0FD6A2D5-F6E8-42BE-9A45-0B29546F4044}"/>
                </a:ext>
              </a:extLst>
            </p:cNvPr>
            <p:cNvSpPr>
              <a:spLocks noChangeArrowheads="1"/>
            </p:cNvSpPr>
            <p:nvPr/>
          </p:nvSpPr>
          <p:spPr bwMode="auto">
            <a:xfrm>
              <a:off x="4751" y="2272"/>
              <a:ext cx="68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endParaRPr lang="zh-CN" altLang="zh-CN" sz="2800" baseline="0">
                <a:ea typeface="宋体" panose="02010600030101010101" pitchFamily="2" charset="-122"/>
              </a:endParaRPr>
            </a:p>
          </p:txBody>
        </p:sp>
        <mc:AlternateContent xmlns:mc="http://schemas.openxmlformats.org/markup-compatibility/2006" xmlns:a14="http://schemas.microsoft.com/office/drawing/2010/main">
          <mc:Choice Requires="a14">
            <p:sp>
              <p:nvSpPr>
                <p:cNvPr id="20561" name="Rectangle 174">
                  <a:extLst>
                    <a:ext uri="{FF2B5EF4-FFF2-40B4-BE49-F238E27FC236}">
                      <a16:creationId xmlns:a16="http://schemas.microsoft.com/office/drawing/2014/main" id="{36D56474-5A5A-474E-90E7-1D615473395C}"/>
                    </a:ext>
                  </a:extLst>
                </p:cNvPr>
                <p:cNvSpPr>
                  <a:spLocks noChangeArrowheads="1"/>
                </p:cNvSpPr>
                <p:nvPr/>
              </p:nvSpPr>
              <p:spPr bwMode="auto">
                <a:xfrm>
                  <a:off x="5243" y="2299"/>
                  <a:ext cx="212" cy="31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14:m>
                    <m:oMathPara xmlns:m="http://schemas.openxmlformats.org/officeDocument/2006/math">
                      <m:oMathParaPr>
                        <m:jc m:val="centerGroup"/>
                      </m:oMathParaPr>
                      <m:oMath xmlns:m="http://schemas.openxmlformats.org/officeDocument/2006/math">
                        <m:acc>
                          <m:accPr>
                            <m:chr m:val="̅"/>
                            <m:ctrlPr>
                              <a:rPr kumimoji="0" lang="en-US" altLang="zh-CN" i="1" u="none" strike="noStrike" kern="0" cap="none" spc="0" normalizeH="0" baseline="0" noProof="0" smtClean="0">
                                <a:ln>
                                  <a:noFill/>
                                </a:ln>
                                <a:solidFill>
                                  <a:srgbClr val="000000"/>
                                </a:solidFill>
                                <a:effectLst/>
                                <a:uLnTx/>
                                <a:uFillTx/>
                                <a:latin typeface="Cambria Math" panose="02040503050406030204" pitchFamily="18" charset="0"/>
                              </a:rPr>
                            </m:ctrlPr>
                          </m:accPr>
                          <m:e>
                            <m:r>
                              <m:rPr>
                                <m:sty m:val="p"/>
                              </m:rPr>
                              <a:rPr kumimoji="0" lang="en-US" altLang="zh-CN" b="0" i="0" u="none" strike="noStrike" kern="0" cap="none" spc="0" normalizeH="0" baseline="0" noProof="0" smtClean="0">
                                <a:ln>
                                  <a:noFill/>
                                </a:ln>
                                <a:solidFill>
                                  <a:srgbClr val="000000"/>
                                </a:solidFill>
                                <a:effectLst/>
                                <a:uLnTx/>
                                <a:uFillTx/>
                                <a:latin typeface="Cambria Math" panose="02040503050406030204" pitchFamily="18" charset="0"/>
                              </a:rPr>
                              <m:t>X</m:t>
                            </m:r>
                          </m:e>
                        </m:acc>
                      </m:oMath>
                    </m:oMathPara>
                  </a14:m>
                  <a:endParaRPr lang="en-US" altLang="zh-CN" sz="2400" baseline="0" dirty="0">
                    <a:ea typeface="宋体" panose="02010600030101010101" pitchFamily="2" charset="-122"/>
                  </a:endParaRPr>
                </a:p>
              </p:txBody>
            </p:sp>
          </mc:Choice>
          <mc:Fallback xmlns="">
            <p:sp>
              <p:nvSpPr>
                <p:cNvPr id="20561" name="Rectangle 174">
                  <a:extLst>
                    <a:ext uri="{FF2B5EF4-FFF2-40B4-BE49-F238E27FC236}">
                      <a16:creationId xmlns:a16="http://schemas.microsoft.com/office/drawing/2014/main" id="{36D56474-5A5A-474E-90E7-1D615473395C}"/>
                    </a:ext>
                  </a:extLst>
                </p:cNvPr>
                <p:cNvSpPr>
                  <a:spLocks noRot="1" noChangeAspect="1" noMove="1" noResize="1" noEditPoints="1" noAdjustHandles="1" noChangeArrowheads="1" noChangeShapeType="1" noTextEdit="1"/>
                </p:cNvSpPr>
                <p:nvPr/>
              </p:nvSpPr>
              <p:spPr bwMode="auto">
                <a:xfrm>
                  <a:off x="5243" y="2299"/>
                  <a:ext cx="212" cy="31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0558" name="Rectangle 175">
              <a:extLst>
                <a:ext uri="{FF2B5EF4-FFF2-40B4-BE49-F238E27FC236}">
                  <a16:creationId xmlns:a16="http://schemas.microsoft.com/office/drawing/2014/main" id="{880D7C38-F080-4AED-A98E-2B9C2B974D33}"/>
                </a:ext>
              </a:extLst>
            </p:cNvPr>
            <p:cNvSpPr>
              <a:spLocks noChangeArrowheads="1"/>
            </p:cNvSpPr>
            <p:nvPr/>
          </p:nvSpPr>
          <p:spPr bwMode="auto">
            <a:xfrm>
              <a:off x="4846" y="2275"/>
              <a:ext cx="1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CN" baseline="0" dirty="0">
                  <a:solidFill>
                    <a:srgbClr val="000000"/>
                  </a:solidFill>
                  <a:ea typeface="宋体" panose="02010600030101010101" pitchFamily="2" charset="-122"/>
                </a:rPr>
                <a:t>Z</a:t>
              </a:r>
              <a:endParaRPr lang="en-US" altLang="zh-CN" sz="2400" baseline="0" dirty="0">
                <a:ea typeface="宋体" panose="02010600030101010101" pitchFamily="2" charset="-122"/>
              </a:endParaRPr>
            </a:p>
          </p:txBody>
        </p:sp>
        <p:sp>
          <p:nvSpPr>
            <p:cNvPr id="20559" name="Rectangle 176">
              <a:extLst>
                <a:ext uri="{FF2B5EF4-FFF2-40B4-BE49-F238E27FC236}">
                  <a16:creationId xmlns:a16="http://schemas.microsoft.com/office/drawing/2014/main" id="{F6E40B33-C114-4CFF-960D-BFB3DEC3B0D6}"/>
                </a:ext>
              </a:extLst>
            </p:cNvPr>
            <p:cNvSpPr>
              <a:spLocks noChangeArrowheads="1"/>
            </p:cNvSpPr>
            <p:nvPr/>
          </p:nvSpPr>
          <p:spPr bwMode="auto">
            <a:xfrm>
              <a:off x="5044" y="2265"/>
              <a:ext cx="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0"/>
                </a:spcBef>
                <a:buClrTx/>
                <a:buFontTx/>
                <a:buNone/>
              </a:pPr>
              <a:r>
                <a:rPr lang="en-US" altLang="zh-CN" baseline="0" dirty="0">
                  <a:solidFill>
                    <a:srgbClr val="000000"/>
                  </a:solidFill>
                  <a:latin typeface="Symbol" panose="05050102010706020507" pitchFamily="18" charset="2"/>
                  <a:ea typeface="宋体" panose="02010600030101010101" pitchFamily="2" charset="-122"/>
                </a:rPr>
                <a:t>=</a:t>
              </a:r>
              <a:endParaRPr lang="en-US" altLang="zh-CN" sz="2400" baseline="0" dirty="0">
                <a:ea typeface="宋体" panose="02010600030101010101" pitchFamily="2" charset="-122"/>
              </a:endParaRPr>
            </a:p>
          </p:txBody>
        </p:sp>
      </p:grpSp>
      <p:sp>
        <p:nvSpPr>
          <p:cNvPr id="20484" name="Rectangle 2">
            <a:extLst>
              <a:ext uri="{FF2B5EF4-FFF2-40B4-BE49-F238E27FC236}">
                <a16:creationId xmlns:a16="http://schemas.microsoft.com/office/drawing/2014/main" id="{11D5A144-3EEC-4103-8AEA-90B9E0AE8CD9}"/>
              </a:ext>
            </a:extLst>
          </p:cNvPr>
          <p:cNvSpPr>
            <a:spLocks noGrp="1" noChangeArrowheads="1"/>
          </p:cNvSpPr>
          <p:nvPr>
            <p:ph type="title"/>
          </p:nvPr>
        </p:nvSpPr>
        <p:spPr>
          <a:xfrm>
            <a:off x="464949" y="234951"/>
            <a:ext cx="8026589" cy="858002"/>
          </a:xfrm>
        </p:spPr>
        <p:txBody>
          <a:bodyPr/>
          <a:lstStyle/>
          <a:p>
            <a:r>
              <a:rPr lang="en-US" altLang="zh-CN" dirty="0">
                <a:ea typeface="宋体" panose="02010600030101010101" pitchFamily="2" charset="-122"/>
              </a:rPr>
              <a:t>Truth Table</a:t>
            </a:r>
          </a:p>
        </p:txBody>
      </p:sp>
      <p:sp>
        <p:nvSpPr>
          <p:cNvPr id="20485" name="Rectangle 3">
            <a:extLst>
              <a:ext uri="{FF2B5EF4-FFF2-40B4-BE49-F238E27FC236}">
                <a16:creationId xmlns:a16="http://schemas.microsoft.com/office/drawing/2014/main" id="{3FA65F33-2C0C-4C44-A5E5-7E426DE09531}"/>
              </a:ext>
            </a:extLst>
          </p:cNvPr>
          <p:cNvSpPr>
            <a:spLocks noGrp="1" noChangeArrowheads="1"/>
          </p:cNvSpPr>
          <p:nvPr>
            <p:ph type="body" idx="1"/>
          </p:nvPr>
        </p:nvSpPr>
        <p:spPr>
          <a:xfrm>
            <a:off x="464949" y="1252538"/>
            <a:ext cx="8720137" cy="5027612"/>
          </a:xfrm>
        </p:spPr>
        <p:txBody>
          <a:bodyPr/>
          <a:lstStyle/>
          <a:p>
            <a:pPr>
              <a:spcBef>
                <a:spcPct val="0"/>
              </a:spcBef>
            </a:pPr>
            <a:r>
              <a:rPr lang="en-US" altLang="zh-CN" sz="2800" dirty="0">
                <a:ea typeface="宋体" panose="02010600030101010101" pitchFamily="2" charset="-122"/>
                <a:cs typeface="Times New Roman" panose="02020603050405020304" pitchFamily="18" charset="0"/>
              </a:rPr>
              <a:t>A tabular listing of the values of a function for all possible combinations of values on its arguments</a:t>
            </a:r>
          </a:p>
          <a:p>
            <a:pPr>
              <a:spcBef>
                <a:spcPct val="0"/>
              </a:spcBef>
            </a:pPr>
            <a:endParaRPr lang="en-US" altLang="zh-CN" sz="2800" dirty="0">
              <a:ea typeface="宋体" panose="02010600030101010101" pitchFamily="2" charset="-122"/>
              <a:cs typeface="Times New Roman" panose="02020603050405020304" pitchFamily="18" charset="0"/>
            </a:endParaRPr>
          </a:p>
          <a:p>
            <a:pPr>
              <a:spcBef>
                <a:spcPct val="0"/>
              </a:spcBef>
            </a:pPr>
            <a:r>
              <a:rPr lang="en-US" altLang="zh-CN" sz="2800" dirty="0">
                <a:ea typeface="宋体" panose="02010600030101010101" pitchFamily="2" charset="-122"/>
                <a:cs typeface="Times New Roman" panose="02020603050405020304" pitchFamily="18" charset="0"/>
              </a:rPr>
              <a:t>Example: Truth tables for the basic logic operations:</a:t>
            </a:r>
            <a:endParaRPr lang="en-US" altLang="zh-CN" dirty="0">
              <a:ea typeface="宋体" panose="02010600030101010101" pitchFamily="2" charset="-122"/>
              <a:cs typeface="Times New Roman" panose="02020603050405020304" pitchFamily="18" charset="0"/>
            </a:endParaRPr>
          </a:p>
        </p:txBody>
      </p:sp>
      <p:grpSp>
        <p:nvGrpSpPr>
          <p:cNvPr id="20486" name="Group 172">
            <a:extLst>
              <a:ext uri="{FF2B5EF4-FFF2-40B4-BE49-F238E27FC236}">
                <a16:creationId xmlns:a16="http://schemas.microsoft.com/office/drawing/2014/main" id="{DDDD3E2B-7328-43CE-A126-A1666451560F}"/>
              </a:ext>
            </a:extLst>
          </p:cNvPr>
          <p:cNvGrpSpPr>
            <a:grpSpLocks/>
          </p:cNvGrpSpPr>
          <p:nvPr/>
        </p:nvGrpSpPr>
        <p:grpSpPr bwMode="auto">
          <a:xfrm>
            <a:off x="1093788" y="3402599"/>
            <a:ext cx="2349500" cy="3105150"/>
            <a:chOff x="689" y="1813"/>
            <a:chExt cx="1480" cy="1956"/>
          </a:xfrm>
        </p:grpSpPr>
        <p:sp>
          <p:nvSpPr>
            <p:cNvPr id="20515" name="Rectangle 74">
              <a:extLst>
                <a:ext uri="{FF2B5EF4-FFF2-40B4-BE49-F238E27FC236}">
                  <a16:creationId xmlns:a16="http://schemas.microsoft.com/office/drawing/2014/main" id="{8AA39BE4-A22D-4FA6-AE4D-73EB619E7079}"/>
                </a:ext>
              </a:extLst>
            </p:cNvPr>
            <p:cNvSpPr>
              <a:spLocks noChangeArrowheads="1"/>
            </p:cNvSpPr>
            <p:nvPr/>
          </p:nvSpPr>
          <p:spPr bwMode="auto">
            <a:xfrm>
              <a:off x="1223" y="3443"/>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16" name="Rectangle 73">
              <a:extLst>
                <a:ext uri="{FF2B5EF4-FFF2-40B4-BE49-F238E27FC236}">
                  <a16:creationId xmlns:a16="http://schemas.microsoft.com/office/drawing/2014/main" id="{EED994F9-F077-4C66-8E6D-EF9556E02B58}"/>
                </a:ext>
              </a:extLst>
            </p:cNvPr>
            <p:cNvSpPr>
              <a:spLocks noChangeArrowheads="1"/>
            </p:cNvSpPr>
            <p:nvPr/>
          </p:nvSpPr>
          <p:spPr bwMode="auto">
            <a:xfrm>
              <a:off x="978" y="3443"/>
              <a:ext cx="2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17" name="Rectangle 72">
              <a:extLst>
                <a:ext uri="{FF2B5EF4-FFF2-40B4-BE49-F238E27FC236}">
                  <a16:creationId xmlns:a16="http://schemas.microsoft.com/office/drawing/2014/main" id="{5B998A9F-C456-4E97-8E79-79CBD575537A}"/>
                </a:ext>
              </a:extLst>
            </p:cNvPr>
            <p:cNvSpPr>
              <a:spLocks noChangeArrowheads="1"/>
            </p:cNvSpPr>
            <p:nvPr/>
          </p:nvSpPr>
          <p:spPr bwMode="auto">
            <a:xfrm>
              <a:off x="689" y="3443"/>
              <a:ext cx="2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18" name="Rectangle 71">
              <a:extLst>
                <a:ext uri="{FF2B5EF4-FFF2-40B4-BE49-F238E27FC236}">
                  <a16:creationId xmlns:a16="http://schemas.microsoft.com/office/drawing/2014/main" id="{52684F6E-09BC-4173-A8CA-26D7F37FC572}"/>
                </a:ext>
              </a:extLst>
            </p:cNvPr>
            <p:cNvSpPr>
              <a:spLocks noChangeArrowheads="1"/>
            </p:cNvSpPr>
            <p:nvPr/>
          </p:nvSpPr>
          <p:spPr bwMode="auto">
            <a:xfrm>
              <a:off x="1223" y="3117"/>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19" name="Rectangle 70">
              <a:extLst>
                <a:ext uri="{FF2B5EF4-FFF2-40B4-BE49-F238E27FC236}">
                  <a16:creationId xmlns:a16="http://schemas.microsoft.com/office/drawing/2014/main" id="{60D79D0E-B666-4631-9D49-C7C8D01636F1}"/>
                </a:ext>
              </a:extLst>
            </p:cNvPr>
            <p:cNvSpPr>
              <a:spLocks noChangeArrowheads="1"/>
            </p:cNvSpPr>
            <p:nvPr/>
          </p:nvSpPr>
          <p:spPr bwMode="auto">
            <a:xfrm>
              <a:off x="978" y="3117"/>
              <a:ext cx="2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0" name="Rectangle 69">
              <a:extLst>
                <a:ext uri="{FF2B5EF4-FFF2-40B4-BE49-F238E27FC236}">
                  <a16:creationId xmlns:a16="http://schemas.microsoft.com/office/drawing/2014/main" id="{A7733E6B-18F5-4FF1-84C7-DF8ED2EC112E}"/>
                </a:ext>
              </a:extLst>
            </p:cNvPr>
            <p:cNvSpPr>
              <a:spLocks noChangeArrowheads="1"/>
            </p:cNvSpPr>
            <p:nvPr/>
          </p:nvSpPr>
          <p:spPr bwMode="auto">
            <a:xfrm>
              <a:off x="689" y="3117"/>
              <a:ext cx="2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21" name="Rectangle 68">
              <a:extLst>
                <a:ext uri="{FF2B5EF4-FFF2-40B4-BE49-F238E27FC236}">
                  <a16:creationId xmlns:a16="http://schemas.microsoft.com/office/drawing/2014/main" id="{50C85B5E-9A28-4FE0-A3BE-6053CAE9BEBB}"/>
                </a:ext>
              </a:extLst>
            </p:cNvPr>
            <p:cNvSpPr>
              <a:spLocks noChangeArrowheads="1"/>
            </p:cNvSpPr>
            <p:nvPr/>
          </p:nvSpPr>
          <p:spPr bwMode="auto">
            <a:xfrm>
              <a:off x="1223" y="2791"/>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2" name="Rectangle 67">
              <a:extLst>
                <a:ext uri="{FF2B5EF4-FFF2-40B4-BE49-F238E27FC236}">
                  <a16:creationId xmlns:a16="http://schemas.microsoft.com/office/drawing/2014/main" id="{5F52BA5F-992F-461C-B266-8912645560AA}"/>
                </a:ext>
              </a:extLst>
            </p:cNvPr>
            <p:cNvSpPr>
              <a:spLocks noChangeArrowheads="1"/>
            </p:cNvSpPr>
            <p:nvPr/>
          </p:nvSpPr>
          <p:spPr bwMode="auto">
            <a:xfrm>
              <a:off x="978" y="2791"/>
              <a:ext cx="2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1</a:t>
              </a:r>
            </a:p>
          </p:txBody>
        </p:sp>
        <p:sp>
          <p:nvSpPr>
            <p:cNvPr id="20523" name="Rectangle 66">
              <a:extLst>
                <a:ext uri="{FF2B5EF4-FFF2-40B4-BE49-F238E27FC236}">
                  <a16:creationId xmlns:a16="http://schemas.microsoft.com/office/drawing/2014/main" id="{2FE19C4F-359F-451F-8D89-0B703CB3C75E}"/>
                </a:ext>
              </a:extLst>
            </p:cNvPr>
            <p:cNvSpPr>
              <a:spLocks noChangeArrowheads="1"/>
            </p:cNvSpPr>
            <p:nvPr/>
          </p:nvSpPr>
          <p:spPr bwMode="auto">
            <a:xfrm>
              <a:off x="689" y="2791"/>
              <a:ext cx="2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4" name="Rectangle 65">
              <a:extLst>
                <a:ext uri="{FF2B5EF4-FFF2-40B4-BE49-F238E27FC236}">
                  <a16:creationId xmlns:a16="http://schemas.microsoft.com/office/drawing/2014/main" id="{BF4C7876-085E-40AB-B3E0-0567E24A263C}"/>
                </a:ext>
              </a:extLst>
            </p:cNvPr>
            <p:cNvSpPr>
              <a:spLocks noChangeArrowheads="1"/>
            </p:cNvSpPr>
            <p:nvPr/>
          </p:nvSpPr>
          <p:spPr bwMode="auto">
            <a:xfrm>
              <a:off x="1223" y="2465"/>
              <a:ext cx="88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5" name="Rectangle 64">
              <a:extLst>
                <a:ext uri="{FF2B5EF4-FFF2-40B4-BE49-F238E27FC236}">
                  <a16:creationId xmlns:a16="http://schemas.microsoft.com/office/drawing/2014/main" id="{B13F1C2D-EFF8-4FC4-B4F7-FEE73DC33224}"/>
                </a:ext>
              </a:extLst>
            </p:cNvPr>
            <p:cNvSpPr>
              <a:spLocks noChangeArrowheads="1"/>
            </p:cNvSpPr>
            <p:nvPr/>
          </p:nvSpPr>
          <p:spPr bwMode="auto">
            <a:xfrm>
              <a:off x="978" y="2465"/>
              <a:ext cx="2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6" name="Rectangle 63">
              <a:extLst>
                <a:ext uri="{FF2B5EF4-FFF2-40B4-BE49-F238E27FC236}">
                  <a16:creationId xmlns:a16="http://schemas.microsoft.com/office/drawing/2014/main" id="{E22AE79F-F597-4E8C-97C2-4C5605DE2626}"/>
                </a:ext>
              </a:extLst>
            </p:cNvPr>
            <p:cNvSpPr>
              <a:spLocks noChangeArrowheads="1"/>
            </p:cNvSpPr>
            <p:nvPr/>
          </p:nvSpPr>
          <p:spPr bwMode="auto">
            <a:xfrm>
              <a:off x="689" y="2465"/>
              <a:ext cx="2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0</a:t>
              </a:r>
            </a:p>
          </p:txBody>
        </p:sp>
        <p:sp>
          <p:nvSpPr>
            <p:cNvPr id="20527" name="Rectangle 62">
              <a:extLst>
                <a:ext uri="{FF2B5EF4-FFF2-40B4-BE49-F238E27FC236}">
                  <a16:creationId xmlns:a16="http://schemas.microsoft.com/office/drawing/2014/main" id="{46EBEB23-B1F1-45B1-8F51-2EABE9A2CBF3}"/>
                </a:ext>
              </a:extLst>
            </p:cNvPr>
            <p:cNvSpPr>
              <a:spLocks noChangeArrowheads="1"/>
            </p:cNvSpPr>
            <p:nvPr/>
          </p:nvSpPr>
          <p:spPr bwMode="auto">
            <a:xfrm>
              <a:off x="1140" y="2151"/>
              <a:ext cx="102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Z = X</a:t>
              </a:r>
              <a:r>
                <a:rPr lang="en-US" altLang="zh-CN" sz="2800" baseline="0">
                  <a:ea typeface="宋体" panose="02010600030101010101" pitchFamily="2" charset="-122"/>
                  <a:cs typeface="Times New Roman" panose="02020603050405020304" pitchFamily="18" charset="0"/>
                </a:rPr>
                <a:t>·Y</a:t>
              </a:r>
              <a:endParaRPr lang="en-US" altLang="zh-CN" sz="2800" baseline="0">
                <a:ea typeface="宋体" panose="02010600030101010101" pitchFamily="2" charset="-122"/>
              </a:endParaRPr>
            </a:p>
          </p:txBody>
        </p:sp>
        <p:sp>
          <p:nvSpPr>
            <p:cNvPr id="20528" name="Rectangle 61">
              <a:extLst>
                <a:ext uri="{FF2B5EF4-FFF2-40B4-BE49-F238E27FC236}">
                  <a16:creationId xmlns:a16="http://schemas.microsoft.com/office/drawing/2014/main" id="{833D379C-5BBB-457E-B81A-1C302DABD91E}"/>
                </a:ext>
              </a:extLst>
            </p:cNvPr>
            <p:cNvSpPr>
              <a:spLocks noChangeArrowheads="1"/>
            </p:cNvSpPr>
            <p:nvPr/>
          </p:nvSpPr>
          <p:spPr bwMode="auto">
            <a:xfrm>
              <a:off x="978" y="2139"/>
              <a:ext cx="2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Y</a:t>
              </a:r>
            </a:p>
          </p:txBody>
        </p:sp>
        <p:sp>
          <p:nvSpPr>
            <p:cNvPr id="20529" name="Rectangle 60">
              <a:extLst>
                <a:ext uri="{FF2B5EF4-FFF2-40B4-BE49-F238E27FC236}">
                  <a16:creationId xmlns:a16="http://schemas.microsoft.com/office/drawing/2014/main" id="{1BCEB13A-AB9A-4D7F-91DE-A0EF36743CEE}"/>
                </a:ext>
              </a:extLst>
            </p:cNvPr>
            <p:cNvSpPr>
              <a:spLocks noChangeArrowheads="1"/>
            </p:cNvSpPr>
            <p:nvPr/>
          </p:nvSpPr>
          <p:spPr bwMode="auto">
            <a:xfrm>
              <a:off x="689" y="2139"/>
              <a:ext cx="2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a:ea typeface="宋体" panose="02010600030101010101" pitchFamily="2" charset="-122"/>
                </a:rPr>
                <a:t>X</a:t>
              </a:r>
            </a:p>
          </p:txBody>
        </p:sp>
        <p:sp>
          <p:nvSpPr>
            <p:cNvPr id="20530" name="Rectangle 57">
              <a:extLst>
                <a:ext uri="{FF2B5EF4-FFF2-40B4-BE49-F238E27FC236}">
                  <a16:creationId xmlns:a16="http://schemas.microsoft.com/office/drawing/2014/main" id="{35A70747-E7EF-4ABC-8BE9-9EC1C1E3C604}"/>
                </a:ext>
              </a:extLst>
            </p:cNvPr>
            <p:cNvSpPr>
              <a:spLocks noChangeArrowheads="1"/>
            </p:cNvSpPr>
            <p:nvPr/>
          </p:nvSpPr>
          <p:spPr bwMode="auto">
            <a:xfrm>
              <a:off x="689" y="1813"/>
              <a:ext cx="141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buFont typeface="Wingdings" panose="05000000000000000000" pitchFamily="2" charset="2"/>
                <a:buNone/>
              </a:pPr>
              <a:r>
                <a:rPr lang="en-US" altLang="zh-CN" sz="2800" baseline="0" dirty="0">
                  <a:ea typeface="宋体" panose="02010600030101010101" pitchFamily="2" charset="-122"/>
                </a:rPr>
                <a:t>AND</a:t>
              </a:r>
            </a:p>
          </p:txBody>
        </p:sp>
        <p:sp>
          <p:nvSpPr>
            <p:cNvPr id="20531" name="Line 75">
              <a:extLst>
                <a:ext uri="{FF2B5EF4-FFF2-40B4-BE49-F238E27FC236}">
                  <a16:creationId xmlns:a16="http://schemas.microsoft.com/office/drawing/2014/main" id="{EC484C7B-6757-4240-A1D1-2FC001F1A6AD}"/>
                </a:ext>
              </a:extLst>
            </p:cNvPr>
            <p:cNvSpPr>
              <a:spLocks noChangeShapeType="1"/>
            </p:cNvSpPr>
            <p:nvPr/>
          </p:nvSpPr>
          <p:spPr bwMode="auto">
            <a:xfrm>
              <a:off x="689" y="1813"/>
              <a:ext cx="141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2" name="Line 76">
              <a:extLst>
                <a:ext uri="{FF2B5EF4-FFF2-40B4-BE49-F238E27FC236}">
                  <a16:creationId xmlns:a16="http://schemas.microsoft.com/office/drawing/2014/main" id="{D0E39F7B-4C75-46B0-86B3-C9BE7EDBC424}"/>
                </a:ext>
              </a:extLst>
            </p:cNvPr>
            <p:cNvSpPr>
              <a:spLocks noChangeShapeType="1"/>
            </p:cNvSpPr>
            <p:nvPr/>
          </p:nvSpPr>
          <p:spPr bwMode="auto">
            <a:xfrm>
              <a:off x="689" y="2139"/>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3" name="Line 77">
              <a:extLst>
                <a:ext uri="{FF2B5EF4-FFF2-40B4-BE49-F238E27FC236}">
                  <a16:creationId xmlns:a16="http://schemas.microsoft.com/office/drawing/2014/main" id="{400E27F3-728E-416B-9731-08C30C704912}"/>
                </a:ext>
              </a:extLst>
            </p:cNvPr>
            <p:cNvSpPr>
              <a:spLocks noChangeShapeType="1"/>
            </p:cNvSpPr>
            <p:nvPr/>
          </p:nvSpPr>
          <p:spPr bwMode="auto">
            <a:xfrm>
              <a:off x="689" y="2465"/>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4" name="Line 78">
              <a:extLst>
                <a:ext uri="{FF2B5EF4-FFF2-40B4-BE49-F238E27FC236}">
                  <a16:creationId xmlns:a16="http://schemas.microsoft.com/office/drawing/2014/main" id="{81AEE237-50DB-4B9F-A52C-8AD45A1044F4}"/>
                </a:ext>
              </a:extLst>
            </p:cNvPr>
            <p:cNvSpPr>
              <a:spLocks noChangeShapeType="1"/>
            </p:cNvSpPr>
            <p:nvPr/>
          </p:nvSpPr>
          <p:spPr bwMode="auto">
            <a:xfrm>
              <a:off x="689" y="2791"/>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5" name="Line 79">
              <a:extLst>
                <a:ext uri="{FF2B5EF4-FFF2-40B4-BE49-F238E27FC236}">
                  <a16:creationId xmlns:a16="http://schemas.microsoft.com/office/drawing/2014/main" id="{C9EC3A79-64A8-4CE7-8613-7B2E24BC4EDF}"/>
                </a:ext>
              </a:extLst>
            </p:cNvPr>
            <p:cNvSpPr>
              <a:spLocks noChangeShapeType="1"/>
            </p:cNvSpPr>
            <p:nvPr/>
          </p:nvSpPr>
          <p:spPr bwMode="auto">
            <a:xfrm>
              <a:off x="689" y="3117"/>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6" name="Line 80">
              <a:extLst>
                <a:ext uri="{FF2B5EF4-FFF2-40B4-BE49-F238E27FC236}">
                  <a16:creationId xmlns:a16="http://schemas.microsoft.com/office/drawing/2014/main" id="{4374BBF0-9A79-4959-8315-68E8E750A6E0}"/>
                </a:ext>
              </a:extLst>
            </p:cNvPr>
            <p:cNvSpPr>
              <a:spLocks noChangeShapeType="1"/>
            </p:cNvSpPr>
            <p:nvPr/>
          </p:nvSpPr>
          <p:spPr bwMode="auto">
            <a:xfrm>
              <a:off x="689" y="3443"/>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7" name="Line 81">
              <a:extLst>
                <a:ext uri="{FF2B5EF4-FFF2-40B4-BE49-F238E27FC236}">
                  <a16:creationId xmlns:a16="http://schemas.microsoft.com/office/drawing/2014/main" id="{7EEEFE1B-E414-4A2D-85DB-45857E404177}"/>
                </a:ext>
              </a:extLst>
            </p:cNvPr>
            <p:cNvSpPr>
              <a:spLocks noChangeShapeType="1"/>
            </p:cNvSpPr>
            <p:nvPr/>
          </p:nvSpPr>
          <p:spPr bwMode="auto">
            <a:xfrm>
              <a:off x="689" y="3769"/>
              <a:ext cx="141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8" name="Line 82">
              <a:extLst>
                <a:ext uri="{FF2B5EF4-FFF2-40B4-BE49-F238E27FC236}">
                  <a16:creationId xmlns:a16="http://schemas.microsoft.com/office/drawing/2014/main" id="{E8A1F790-1139-40C7-92E2-59EED5982881}"/>
                </a:ext>
              </a:extLst>
            </p:cNvPr>
            <p:cNvSpPr>
              <a:spLocks noChangeShapeType="1"/>
            </p:cNvSpPr>
            <p:nvPr/>
          </p:nvSpPr>
          <p:spPr bwMode="auto">
            <a:xfrm>
              <a:off x="689" y="1813"/>
              <a:ext cx="0" cy="19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39" name="Line 85">
              <a:extLst>
                <a:ext uri="{FF2B5EF4-FFF2-40B4-BE49-F238E27FC236}">
                  <a16:creationId xmlns:a16="http://schemas.microsoft.com/office/drawing/2014/main" id="{FA465B58-42BC-40AA-B251-92E73BA6E3D5}"/>
                </a:ext>
              </a:extLst>
            </p:cNvPr>
            <p:cNvSpPr>
              <a:spLocks noChangeShapeType="1"/>
            </p:cNvSpPr>
            <p:nvPr/>
          </p:nvSpPr>
          <p:spPr bwMode="auto">
            <a:xfrm>
              <a:off x="2108" y="1813"/>
              <a:ext cx="0" cy="195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0" name="Line 90">
              <a:extLst>
                <a:ext uri="{FF2B5EF4-FFF2-40B4-BE49-F238E27FC236}">
                  <a16:creationId xmlns:a16="http://schemas.microsoft.com/office/drawing/2014/main" id="{92FB6825-8473-43B2-A35A-AE5B89B3833E}"/>
                </a:ext>
              </a:extLst>
            </p:cNvPr>
            <p:cNvSpPr>
              <a:spLocks noChangeShapeType="1"/>
            </p:cNvSpPr>
            <p:nvPr/>
          </p:nvSpPr>
          <p:spPr bwMode="auto">
            <a:xfrm>
              <a:off x="978" y="2139"/>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41" name="Line 92">
              <a:extLst>
                <a:ext uri="{FF2B5EF4-FFF2-40B4-BE49-F238E27FC236}">
                  <a16:creationId xmlns:a16="http://schemas.microsoft.com/office/drawing/2014/main" id="{8BB61C20-13B4-4A5D-A97C-3ACAAD2F5F1F}"/>
                </a:ext>
              </a:extLst>
            </p:cNvPr>
            <p:cNvSpPr>
              <a:spLocks noChangeShapeType="1"/>
            </p:cNvSpPr>
            <p:nvPr/>
          </p:nvSpPr>
          <p:spPr bwMode="auto">
            <a:xfrm>
              <a:off x="1223" y="2139"/>
              <a:ext cx="0" cy="16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9519" name="Group 143">
            <a:extLst>
              <a:ext uri="{FF2B5EF4-FFF2-40B4-BE49-F238E27FC236}">
                <a16:creationId xmlns:a16="http://schemas.microsoft.com/office/drawing/2014/main" id="{D3BAC5A3-3724-4431-BF4F-F56BBC01B6CA}"/>
              </a:ext>
            </a:extLst>
          </p:cNvPr>
          <p:cNvGraphicFramePr>
            <a:graphicFrameLocks noGrp="1"/>
          </p:cNvGraphicFramePr>
          <p:nvPr>
            <p:extLst>
              <p:ext uri="{D42A27DB-BD31-4B8C-83A1-F6EECF244321}">
                <p14:modId xmlns:p14="http://schemas.microsoft.com/office/powerpoint/2010/main" val="46028401"/>
              </p:ext>
            </p:extLst>
          </p:nvPr>
        </p:nvGraphicFramePr>
        <p:xfrm>
          <a:off x="3662363" y="3401011"/>
          <a:ext cx="2503487" cy="3108420"/>
        </p:xfrm>
        <a:graphic>
          <a:graphicData uri="http://schemas.openxmlformats.org/drawingml/2006/table">
            <a:tbl>
              <a:tblPr/>
              <a:tblGrid>
                <a:gridCol w="43656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1624012">
                  <a:extLst>
                    <a:ext uri="{9D8B030D-6E8A-4147-A177-3AD203B41FA5}">
                      <a16:colId xmlns:a16="http://schemas.microsoft.com/office/drawing/2014/main" val="20002"/>
                    </a:ext>
                  </a:extLst>
                </a:gridCol>
              </a:tblGrid>
              <a:tr h="518054">
                <a:tc gridSpan="3">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OR</a:t>
                      </a:r>
                    </a:p>
                  </a:txBody>
                  <a:tcPr marT="45675" marB="456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05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X</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Y</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Z = X</a:t>
                      </a:r>
                      <a:r>
                        <a:rPr kumimoji="0" lang="en-US" altLang="zh-CN" sz="2800" b="0" i="0" u="none" strike="noStrike" cap="none" normalizeH="0" baseline="0" dirty="0">
                          <a:ln>
                            <a:noFill/>
                          </a:ln>
                          <a:solidFill>
                            <a:schemeClr val="tx1"/>
                          </a:solidFill>
                          <a:effectLst/>
                          <a:latin typeface="Times New Roman" pitchFamily="18" charset="0"/>
                          <a:ea typeface="宋体" charset="-122"/>
                          <a:cs typeface="Times New Roman" pitchFamily="18" charset="0"/>
                        </a:rPr>
                        <a:t>+Y</a:t>
                      </a:r>
                      <a:endParaRPr kumimoji="0" lang="en-US" altLang="zh-CN" sz="2800" b="0" i="0" u="none" strike="noStrike" cap="none" normalizeH="0" baseline="0" dirty="0">
                        <a:ln>
                          <a:noFill/>
                        </a:ln>
                        <a:solidFill>
                          <a:schemeClr val="tx1"/>
                        </a:solidFill>
                        <a:effectLst/>
                        <a:latin typeface="Times New Roman" pitchFamily="18" charset="0"/>
                        <a:ea typeface="宋体" charset="-122"/>
                      </a:endParaRP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0</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0</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0</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1</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1</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1</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0</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1</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1</a:t>
                      </a:r>
                    </a:p>
                  </a:txBody>
                  <a:tcPr marT="45675" marB="456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宋体" charset="-122"/>
                        </a:rPr>
                        <a:t>1</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宋体" charset="-122"/>
                        </a:rPr>
                        <a:t>1</a:t>
                      </a:r>
                    </a:p>
                  </a:txBody>
                  <a:tcPr marT="45675" marB="456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2" name="灯片编号占位符 3">
            <a:extLst>
              <a:ext uri="{FF2B5EF4-FFF2-40B4-BE49-F238E27FC236}">
                <a16:creationId xmlns:a16="http://schemas.microsoft.com/office/drawing/2014/main" id="{DE063EB5-6638-4521-9305-82C598A6BBA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22</a:t>
            </a:fld>
            <a:endParaRPr lang="en-US" altLang="zh-CN" sz="16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40509336-ACEB-460C-8780-36E7FD868027}"/>
              </a:ext>
            </a:extLst>
          </p:cNvPr>
          <p:cNvSpPr>
            <a:spLocks noGrp="1" noChangeArrowheads="1"/>
          </p:cNvSpPr>
          <p:nvPr>
            <p:ph type="body" idx="1"/>
          </p:nvPr>
        </p:nvSpPr>
        <p:spPr>
          <a:xfrm>
            <a:off x="544458" y="1293812"/>
            <a:ext cx="7772400" cy="5027613"/>
          </a:xfrm>
        </p:spPr>
        <p:txBody>
          <a:bodyPr/>
          <a:lstStyle/>
          <a:p>
            <a:pPr>
              <a:lnSpc>
                <a:spcPct val="90000"/>
              </a:lnSpc>
            </a:pPr>
            <a:r>
              <a:rPr lang="en-US" altLang="zh-CN" dirty="0">
                <a:ea typeface="宋体" panose="02010600030101010101" pitchFamily="2" charset="-122"/>
              </a:rPr>
              <a:t>Using Switches</a:t>
            </a:r>
          </a:p>
          <a:p>
            <a:pPr lvl="1">
              <a:lnSpc>
                <a:spcPct val="90000"/>
              </a:lnSpc>
            </a:pPr>
            <a:r>
              <a:rPr lang="en-US" altLang="zh-CN" dirty="0">
                <a:ea typeface="宋体" panose="02010600030101010101" pitchFamily="2" charset="-122"/>
                <a:cs typeface="Times New Roman" panose="02020603050405020304" pitchFamily="18" charset="0"/>
              </a:rPr>
              <a:t>For inputs: </a:t>
            </a:r>
          </a:p>
          <a:p>
            <a:pPr lvl="2">
              <a:lnSpc>
                <a:spcPct val="90000"/>
              </a:lnSpc>
            </a:pPr>
            <a:r>
              <a:rPr lang="en-US" altLang="zh-CN" dirty="0">
                <a:ea typeface="宋体" panose="02010600030101010101" pitchFamily="2" charset="-122"/>
                <a:cs typeface="Times New Roman" panose="02020603050405020304" pitchFamily="18" charset="0"/>
              </a:rPr>
              <a:t>logic 1 is </a:t>
            </a:r>
            <a:r>
              <a:rPr lang="en-US" altLang="zh-CN" u="sng" dirty="0">
                <a:ea typeface="宋体" panose="02010600030101010101" pitchFamily="2" charset="-122"/>
                <a:cs typeface="Times New Roman" panose="02020603050405020304" pitchFamily="18" charset="0"/>
              </a:rPr>
              <a:t>switch closed</a:t>
            </a:r>
            <a:r>
              <a:rPr lang="en-US" altLang="zh-CN" dirty="0">
                <a:ea typeface="宋体" panose="02010600030101010101" pitchFamily="2" charset="-122"/>
                <a:cs typeface="Times New Roman" panose="02020603050405020304" pitchFamily="18" charset="0"/>
              </a:rPr>
              <a:t> </a:t>
            </a:r>
          </a:p>
          <a:p>
            <a:pPr lvl="2">
              <a:lnSpc>
                <a:spcPct val="90000"/>
              </a:lnSpc>
            </a:pPr>
            <a:r>
              <a:rPr lang="en-US" altLang="zh-CN" dirty="0">
                <a:ea typeface="宋体" panose="02010600030101010101" pitchFamily="2" charset="-122"/>
                <a:cs typeface="Times New Roman" panose="02020603050405020304" pitchFamily="18" charset="0"/>
              </a:rPr>
              <a:t>logic 0 is </a:t>
            </a:r>
            <a:r>
              <a:rPr lang="en-US" altLang="zh-CN" u="sng" dirty="0">
                <a:ea typeface="宋体" panose="02010600030101010101" pitchFamily="2" charset="-122"/>
                <a:cs typeface="Times New Roman" panose="02020603050405020304" pitchFamily="18" charset="0"/>
              </a:rPr>
              <a:t>switch open</a:t>
            </a:r>
            <a:endParaRPr lang="en-US" altLang="zh-CN" dirty="0">
              <a:ea typeface="宋体" panose="02010600030101010101" pitchFamily="2" charset="-122"/>
              <a:cs typeface="Times New Roman" panose="02020603050405020304" pitchFamily="18" charset="0"/>
            </a:endParaRPr>
          </a:p>
          <a:p>
            <a:pPr lvl="1">
              <a:lnSpc>
                <a:spcPct val="90000"/>
              </a:lnSpc>
            </a:pPr>
            <a:r>
              <a:rPr lang="en-US" altLang="zh-CN" dirty="0">
                <a:ea typeface="宋体" panose="02010600030101010101" pitchFamily="2" charset="-122"/>
                <a:cs typeface="Times New Roman" panose="02020603050405020304" pitchFamily="18" charset="0"/>
              </a:rPr>
              <a:t>For outputs:</a:t>
            </a:r>
          </a:p>
          <a:p>
            <a:pPr lvl="2">
              <a:lnSpc>
                <a:spcPct val="90000"/>
              </a:lnSpc>
            </a:pPr>
            <a:r>
              <a:rPr lang="en-US" altLang="zh-CN" dirty="0">
                <a:ea typeface="宋体" panose="02010600030101010101" pitchFamily="2" charset="-122"/>
                <a:cs typeface="Times New Roman" panose="02020603050405020304" pitchFamily="18" charset="0"/>
              </a:rPr>
              <a:t>logic 1 is </a:t>
            </a:r>
            <a:r>
              <a:rPr lang="en-US" altLang="zh-CN" u="sng" dirty="0">
                <a:ea typeface="宋体" panose="02010600030101010101" pitchFamily="2" charset="-122"/>
                <a:cs typeface="Times New Roman" panose="02020603050405020304" pitchFamily="18" charset="0"/>
              </a:rPr>
              <a:t>light on</a:t>
            </a:r>
            <a:r>
              <a:rPr lang="en-US" altLang="zh-CN" dirty="0">
                <a:ea typeface="宋体" panose="02010600030101010101" pitchFamily="2" charset="-122"/>
                <a:cs typeface="Times New Roman" panose="02020603050405020304" pitchFamily="18" charset="0"/>
              </a:rPr>
              <a:t> </a:t>
            </a:r>
          </a:p>
          <a:p>
            <a:pPr lvl="2">
              <a:lnSpc>
                <a:spcPct val="90000"/>
              </a:lnSpc>
            </a:pPr>
            <a:r>
              <a:rPr lang="en-US" altLang="zh-CN" dirty="0">
                <a:ea typeface="宋体" panose="02010600030101010101" pitchFamily="2" charset="-122"/>
                <a:cs typeface="Times New Roman" panose="02020603050405020304" pitchFamily="18" charset="0"/>
              </a:rPr>
              <a:t>logic 0 is </a:t>
            </a:r>
            <a:r>
              <a:rPr lang="en-US" altLang="zh-CN" u="sng" dirty="0">
                <a:ea typeface="宋体" panose="02010600030101010101" pitchFamily="2" charset="-122"/>
                <a:cs typeface="Times New Roman" panose="02020603050405020304" pitchFamily="18" charset="0"/>
              </a:rPr>
              <a:t>light off</a:t>
            </a:r>
            <a:r>
              <a:rPr lang="en-US" altLang="zh-CN" dirty="0">
                <a:ea typeface="宋体" panose="02010600030101010101" pitchFamily="2" charset="-122"/>
                <a:cs typeface="Times New Roman" panose="02020603050405020304" pitchFamily="18" charset="0"/>
              </a:rPr>
              <a:t>.</a:t>
            </a:r>
          </a:p>
          <a:p>
            <a:pPr lvl="1">
              <a:lnSpc>
                <a:spcPct val="90000"/>
              </a:lnSpc>
            </a:pPr>
            <a:r>
              <a:rPr lang="en-US" altLang="zh-CN" dirty="0">
                <a:ea typeface="宋体" panose="02010600030101010101" pitchFamily="2" charset="-122"/>
                <a:cs typeface="Times New Roman" panose="02020603050405020304" pitchFamily="18" charset="0"/>
              </a:rPr>
              <a:t>NOT uses a switch such</a:t>
            </a:r>
          </a:p>
          <a:p>
            <a:pPr lvl="1">
              <a:lnSpc>
                <a:spcPct val="90000"/>
              </a:lnSpc>
              <a:buFontTx/>
              <a:buNone/>
            </a:pPr>
            <a:r>
              <a:rPr lang="en-US" altLang="zh-CN" dirty="0">
                <a:ea typeface="宋体" panose="02010600030101010101" pitchFamily="2" charset="-122"/>
                <a:cs typeface="Times New Roman" panose="02020603050405020304" pitchFamily="18" charset="0"/>
              </a:rPr>
              <a:t>   that:</a:t>
            </a:r>
          </a:p>
          <a:p>
            <a:pPr lvl="2">
              <a:lnSpc>
                <a:spcPct val="90000"/>
              </a:lnSpc>
            </a:pPr>
            <a:r>
              <a:rPr lang="en-US" altLang="zh-CN" dirty="0">
                <a:ea typeface="宋体" panose="02010600030101010101" pitchFamily="2" charset="-122"/>
                <a:cs typeface="Times New Roman" panose="02020603050405020304" pitchFamily="18" charset="0"/>
              </a:rPr>
              <a:t>logic 1 is </a:t>
            </a:r>
            <a:r>
              <a:rPr lang="en-US" altLang="zh-CN" u="sng" dirty="0">
                <a:ea typeface="宋体" panose="02010600030101010101" pitchFamily="2" charset="-122"/>
                <a:cs typeface="Times New Roman" panose="02020603050405020304" pitchFamily="18" charset="0"/>
              </a:rPr>
              <a:t>switch open</a:t>
            </a:r>
          </a:p>
          <a:p>
            <a:pPr lvl="2">
              <a:lnSpc>
                <a:spcPct val="90000"/>
              </a:lnSpc>
            </a:pPr>
            <a:r>
              <a:rPr lang="en-US" altLang="zh-CN" dirty="0">
                <a:ea typeface="宋体" panose="02010600030101010101" pitchFamily="2" charset="-122"/>
                <a:cs typeface="Times New Roman" panose="02020603050405020304" pitchFamily="18" charset="0"/>
              </a:rPr>
              <a:t>logic 0 is </a:t>
            </a:r>
            <a:r>
              <a:rPr lang="en-US" altLang="zh-CN" u="sng" dirty="0">
                <a:ea typeface="宋体" panose="02010600030101010101" pitchFamily="2" charset="-122"/>
                <a:cs typeface="Times New Roman" panose="02020603050405020304" pitchFamily="18" charset="0"/>
              </a:rPr>
              <a:t>switch closed</a:t>
            </a:r>
            <a:endParaRPr lang="en-US" altLang="zh-CN" dirty="0">
              <a:ea typeface="宋体" panose="02010600030101010101" pitchFamily="2" charset="-122"/>
              <a:cs typeface="Times New Roman" panose="02020603050405020304" pitchFamily="18" charset="0"/>
            </a:endParaRPr>
          </a:p>
        </p:txBody>
      </p:sp>
      <p:sp>
        <p:nvSpPr>
          <p:cNvPr id="21508" name="Rectangle 2">
            <a:extLst>
              <a:ext uri="{FF2B5EF4-FFF2-40B4-BE49-F238E27FC236}">
                <a16:creationId xmlns:a16="http://schemas.microsoft.com/office/drawing/2014/main" id="{14A730C9-0589-49F8-B2C1-DB4CE418634D}"/>
              </a:ext>
            </a:extLst>
          </p:cNvPr>
          <p:cNvSpPr>
            <a:spLocks noGrp="1" noChangeArrowheads="1"/>
          </p:cNvSpPr>
          <p:nvPr>
            <p:ph type="title"/>
          </p:nvPr>
        </p:nvSpPr>
        <p:spPr>
          <a:xfrm>
            <a:off x="454011" y="103187"/>
            <a:ext cx="8400749" cy="1020763"/>
          </a:xfrm>
        </p:spPr>
        <p:txBody>
          <a:bodyPr/>
          <a:lstStyle/>
          <a:p>
            <a:r>
              <a:rPr lang="en-US" altLang="zh-CN" b="1" dirty="0">
                <a:ea typeface="宋体" panose="02010600030101010101" pitchFamily="2" charset="-122"/>
              </a:rPr>
              <a:t>How to Model Logic Functions?</a:t>
            </a:r>
          </a:p>
        </p:txBody>
      </p:sp>
      <p:grpSp>
        <p:nvGrpSpPr>
          <p:cNvPr id="230536" name="Group 136">
            <a:extLst>
              <a:ext uri="{FF2B5EF4-FFF2-40B4-BE49-F238E27FC236}">
                <a16:creationId xmlns:a16="http://schemas.microsoft.com/office/drawing/2014/main" id="{0D0544A6-7FEB-487E-9B9C-D0E5A8F8EDAB}"/>
              </a:ext>
            </a:extLst>
          </p:cNvPr>
          <p:cNvGrpSpPr>
            <a:grpSpLocks/>
          </p:cNvGrpSpPr>
          <p:nvPr/>
        </p:nvGrpSpPr>
        <p:grpSpPr bwMode="auto">
          <a:xfrm>
            <a:off x="5337175" y="3246438"/>
            <a:ext cx="3429000" cy="1362075"/>
            <a:chOff x="3362" y="2045"/>
            <a:chExt cx="2160" cy="858"/>
          </a:xfrm>
        </p:grpSpPr>
        <p:sp>
          <p:nvSpPr>
            <p:cNvPr id="21572" name="Freeform 23">
              <a:extLst>
                <a:ext uri="{FF2B5EF4-FFF2-40B4-BE49-F238E27FC236}">
                  <a16:creationId xmlns:a16="http://schemas.microsoft.com/office/drawing/2014/main" id="{87E66EC5-4BA5-438A-B360-D806D4CED4D4}"/>
                </a:ext>
              </a:extLst>
            </p:cNvPr>
            <p:cNvSpPr>
              <a:spLocks/>
            </p:cNvSpPr>
            <p:nvPr/>
          </p:nvSpPr>
          <p:spPr bwMode="auto">
            <a:xfrm>
              <a:off x="4988" y="2319"/>
              <a:ext cx="320" cy="274"/>
            </a:xfrm>
            <a:custGeom>
              <a:avLst/>
              <a:gdLst>
                <a:gd name="T0" fmla="*/ 320 w 320"/>
                <a:gd name="T1" fmla="*/ 137 h 274"/>
                <a:gd name="T2" fmla="*/ 319 w 320"/>
                <a:gd name="T3" fmla="*/ 154 h 274"/>
                <a:gd name="T4" fmla="*/ 315 w 320"/>
                <a:gd name="T5" fmla="*/ 171 h 274"/>
                <a:gd name="T6" fmla="*/ 308 w 320"/>
                <a:gd name="T7" fmla="*/ 188 h 274"/>
                <a:gd name="T8" fmla="*/ 300 w 320"/>
                <a:gd name="T9" fmla="*/ 204 h 274"/>
                <a:gd name="T10" fmla="*/ 288 w 320"/>
                <a:gd name="T11" fmla="*/ 219 h 274"/>
                <a:gd name="T12" fmla="*/ 275 w 320"/>
                <a:gd name="T13" fmla="*/ 232 h 274"/>
                <a:gd name="T14" fmla="*/ 260 w 320"/>
                <a:gd name="T15" fmla="*/ 244 h 274"/>
                <a:gd name="T16" fmla="*/ 243 w 320"/>
                <a:gd name="T17" fmla="*/ 255 h 274"/>
                <a:gd name="T18" fmla="*/ 225 w 320"/>
                <a:gd name="T19" fmla="*/ 263 h 274"/>
                <a:gd name="T20" fmla="*/ 205 w 320"/>
                <a:gd name="T21" fmla="*/ 269 h 274"/>
                <a:gd name="T22" fmla="*/ 185 w 320"/>
                <a:gd name="T23" fmla="*/ 272 h 274"/>
                <a:gd name="T24" fmla="*/ 165 w 320"/>
                <a:gd name="T25" fmla="*/ 274 h 274"/>
                <a:gd name="T26" fmla="*/ 144 w 320"/>
                <a:gd name="T27" fmla="*/ 273 h 274"/>
                <a:gd name="T28" fmla="*/ 124 w 320"/>
                <a:gd name="T29" fmla="*/ 271 h 274"/>
                <a:gd name="T30" fmla="*/ 105 w 320"/>
                <a:gd name="T31" fmla="*/ 266 h 274"/>
                <a:gd name="T32" fmla="*/ 85 w 320"/>
                <a:gd name="T33" fmla="*/ 258 h 274"/>
                <a:gd name="T34" fmla="*/ 68 w 320"/>
                <a:gd name="T35" fmla="*/ 249 h 274"/>
                <a:gd name="T36" fmla="*/ 52 w 320"/>
                <a:gd name="T37" fmla="*/ 239 h 274"/>
                <a:gd name="T38" fmla="*/ 39 w 320"/>
                <a:gd name="T39" fmla="*/ 226 h 274"/>
                <a:gd name="T40" fmla="*/ 25 w 320"/>
                <a:gd name="T41" fmla="*/ 211 h 274"/>
                <a:gd name="T42" fmla="*/ 16 w 320"/>
                <a:gd name="T43" fmla="*/ 196 h 274"/>
                <a:gd name="T44" fmla="*/ 8 w 320"/>
                <a:gd name="T45" fmla="*/ 180 h 274"/>
                <a:gd name="T46" fmla="*/ 3 w 320"/>
                <a:gd name="T47" fmla="*/ 163 h 274"/>
                <a:gd name="T48" fmla="*/ 0 w 320"/>
                <a:gd name="T49" fmla="*/ 146 h 274"/>
                <a:gd name="T50" fmla="*/ 0 w 320"/>
                <a:gd name="T51" fmla="*/ 128 h 274"/>
                <a:gd name="T52" fmla="*/ 3 w 320"/>
                <a:gd name="T53" fmla="*/ 111 h 274"/>
                <a:gd name="T54" fmla="*/ 8 w 320"/>
                <a:gd name="T55" fmla="*/ 93 h 274"/>
                <a:gd name="T56" fmla="*/ 16 w 320"/>
                <a:gd name="T57" fmla="*/ 77 h 274"/>
                <a:gd name="T58" fmla="*/ 25 w 320"/>
                <a:gd name="T59" fmla="*/ 63 h 274"/>
                <a:gd name="T60" fmla="*/ 39 w 320"/>
                <a:gd name="T61" fmla="*/ 48 h 274"/>
                <a:gd name="T62" fmla="*/ 52 w 320"/>
                <a:gd name="T63" fmla="*/ 35 h 274"/>
                <a:gd name="T64" fmla="*/ 68 w 320"/>
                <a:gd name="T65" fmla="*/ 25 h 274"/>
                <a:gd name="T66" fmla="*/ 85 w 320"/>
                <a:gd name="T67" fmla="*/ 16 h 274"/>
                <a:gd name="T68" fmla="*/ 105 w 320"/>
                <a:gd name="T69" fmla="*/ 8 h 274"/>
                <a:gd name="T70" fmla="*/ 124 w 320"/>
                <a:gd name="T71" fmla="*/ 3 h 274"/>
                <a:gd name="T72" fmla="*/ 144 w 320"/>
                <a:gd name="T73" fmla="*/ 1 h 274"/>
                <a:gd name="T74" fmla="*/ 165 w 320"/>
                <a:gd name="T75" fmla="*/ 0 h 274"/>
                <a:gd name="T76" fmla="*/ 185 w 320"/>
                <a:gd name="T77" fmla="*/ 2 h 274"/>
                <a:gd name="T78" fmla="*/ 205 w 320"/>
                <a:gd name="T79" fmla="*/ 5 h 274"/>
                <a:gd name="T80" fmla="*/ 225 w 320"/>
                <a:gd name="T81" fmla="*/ 11 h 274"/>
                <a:gd name="T82" fmla="*/ 243 w 320"/>
                <a:gd name="T83" fmla="*/ 19 h 274"/>
                <a:gd name="T84" fmla="*/ 260 w 320"/>
                <a:gd name="T85" fmla="*/ 29 h 274"/>
                <a:gd name="T86" fmla="*/ 275 w 320"/>
                <a:gd name="T87" fmla="*/ 42 h 274"/>
                <a:gd name="T88" fmla="*/ 288 w 320"/>
                <a:gd name="T89" fmla="*/ 55 h 274"/>
                <a:gd name="T90" fmla="*/ 300 w 320"/>
                <a:gd name="T91" fmla="*/ 69 h 274"/>
                <a:gd name="T92" fmla="*/ 308 w 320"/>
                <a:gd name="T93" fmla="*/ 85 h 274"/>
                <a:gd name="T94" fmla="*/ 315 w 320"/>
                <a:gd name="T95" fmla="*/ 103 h 274"/>
                <a:gd name="T96" fmla="*/ 319 w 320"/>
                <a:gd name="T97" fmla="*/ 120 h 274"/>
                <a:gd name="T98" fmla="*/ 320 w 320"/>
                <a:gd name="T99" fmla="*/ 137 h 274"/>
                <a:gd name="T100" fmla="*/ 320 w 320"/>
                <a:gd name="T101" fmla="*/ 137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0" h="274">
                  <a:moveTo>
                    <a:pt x="320" y="137"/>
                  </a:moveTo>
                  <a:lnTo>
                    <a:pt x="319" y="154"/>
                  </a:lnTo>
                  <a:lnTo>
                    <a:pt x="315" y="171"/>
                  </a:lnTo>
                  <a:lnTo>
                    <a:pt x="308" y="188"/>
                  </a:lnTo>
                  <a:lnTo>
                    <a:pt x="300" y="204"/>
                  </a:lnTo>
                  <a:lnTo>
                    <a:pt x="288" y="219"/>
                  </a:lnTo>
                  <a:lnTo>
                    <a:pt x="275" y="232"/>
                  </a:lnTo>
                  <a:lnTo>
                    <a:pt x="260" y="244"/>
                  </a:lnTo>
                  <a:lnTo>
                    <a:pt x="243" y="255"/>
                  </a:lnTo>
                  <a:lnTo>
                    <a:pt x="225" y="263"/>
                  </a:lnTo>
                  <a:lnTo>
                    <a:pt x="205" y="269"/>
                  </a:lnTo>
                  <a:lnTo>
                    <a:pt x="185" y="272"/>
                  </a:lnTo>
                  <a:lnTo>
                    <a:pt x="165" y="274"/>
                  </a:lnTo>
                  <a:lnTo>
                    <a:pt x="144" y="273"/>
                  </a:lnTo>
                  <a:lnTo>
                    <a:pt x="124" y="271"/>
                  </a:lnTo>
                  <a:lnTo>
                    <a:pt x="105" y="266"/>
                  </a:lnTo>
                  <a:lnTo>
                    <a:pt x="85" y="258"/>
                  </a:lnTo>
                  <a:lnTo>
                    <a:pt x="68" y="249"/>
                  </a:lnTo>
                  <a:lnTo>
                    <a:pt x="52" y="239"/>
                  </a:lnTo>
                  <a:lnTo>
                    <a:pt x="39" y="226"/>
                  </a:lnTo>
                  <a:lnTo>
                    <a:pt x="25" y="211"/>
                  </a:lnTo>
                  <a:lnTo>
                    <a:pt x="16" y="196"/>
                  </a:lnTo>
                  <a:lnTo>
                    <a:pt x="8" y="180"/>
                  </a:lnTo>
                  <a:lnTo>
                    <a:pt x="3" y="163"/>
                  </a:lnTo>
                  <a:lnTo>
                    <a:pt x="0" y="146"/>
                  </a:lnTo>
                  <a:lnTo>
                    <a:pt x="0" y="128"/>
                  </a:lnTo>
                  <a:lnTo>
                    <a:pt x="3" y="111"/>
                  </a:lnTo>
                  <a:lnTo>
                    <a:pt x="8" y="93"/>
                  </a:lnTo>
                  <a:lnTo>
                    <a:pt x="16" y="77"/>
                  </a:lnTo>
                  <a:lnTo>
                    <a:pt x="25" y="63"/>
                  </a:lnTo>
                  <a:lnTo>
                    <a:pt x="39" y="48"/>
                  </a:lnTo>
                  <a:lnTo>
                    <a:pt x="52" y="35"/>
                  </a:lnTo>
                  <a:lnTo>
                    <a:pt x="68" y="25"/>
                  </a:lnTo>
                  <a:lnTo>
                    <a:pt x="85" y="16"/>
                  </a:lnTo>
                  <a:lnTo>
                    <a:pt x="105" y="8"/>
                  </a:lnTo>
                  <a:lnTo>
                    <a:pt x="124" y="3"/>
                  </a:lnTo>
                  <a:lnTo>
                    <a:pt x="144" y="1"/>
                  </a:lnTo>
                  <a:lnTo>
                    <a:pt x="165" y="0"/>
                  </a:lnTo>
                  <a:lnTo>
                    <a:pt x="185" y="2"/>
                  </a:lnTo>
                  <a:lnTo>
                    <a:pt x="205" y="5"/>
                  </a:lnTo>
                  <a:lnTo>
                    <a:pt x="225" y="11"/>
                  </a:lnTo>
                  <a:lnTo>
                    <a:pt x="243" y="19"/>
                  </a:lnTo>
                  <a:lnTo>
                    <a:pt x="260" y="29"/>
                  </a:lnTo>
                  <a:lnTo>
                    <a:pt x="275" y="42"/>
                  </a:lnTo>
                  <a:lnTo>
                    <a:pt x="288" y="55"/>
                  </a:lnTo>
                  <a:lnTo>
                    <a:pt x="300" y="69"/>
                  </a:lnTo>
                  <a:lnTo>
                    <a:pt x="308" y="85"/>
                  </a:lnTo>
                  <a:lnTo>
                    <a:pt x="315" y="103"/>
                  </a:lnTo>
                  <a:lnTo>
                    <a:pt x="319" y="120"/>
                  </a:lnTo>
                  <a:lnTo>
                    <a:pt x="320" y="137"/>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73" name="Line 24">
              <a:extLst>
                <a:ext uri="{FF2B5EF4-FFF2-40B4-BE49-F238E27FC236}">
                  <a16:creationId xmlns:a16="http://schemas.microsoft.com/office/drawing/2014/main" id="{1DBDFC1F-267A-4EC6-9CAF-F63CD1DD2816}"/>
                </a:ext>
              </a:extLst>
            </p:cNvPr>
            <p:cNvSpPr>
              <a:spLocks noChangeShapeType="1"/>
            </p:cNvSpPr>
            <p:nvPr/>
          </p:nvSpPr>
          <p:spPr bwMode="auto">
            <a:xfrm>
              <a:off x="4868" y="2456"/>
              <a:ext cx="16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4" name="Line 25">
              <a:extLst>
                <a:ext uri="{FF2B5EF4-FFF2-40B4-BE49-F238E27FC236}">
                  <a16:creationId xmlns:a16="http://schemas.microsoft.com/office/drawing/2014/main" id="{305AF955-92A0-4C5E-B3A4-4C44739F20FE}"/>
                </a:ext>
              </a:extLst>
            </p:cNvPr>
            <p:cNvSpPr>
              <a:spLocks noChangeShapeType="1"/>
            </p:cNvSpPr>
            <p:nvPr/>
          </p:nvSpPr>
          <p:spPr bwMode="auto">
            <a:xfrm flipV="1">
              <a:off x="5028" y="2387"/>
              <a:ext cx="40"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5" name="Line 26">
              <a:extLst>
                <a:ext uri="{FF2B5EF4-FFF2-40B4-BE49-F238E27FC236}">
                  <a16:creationId xmlns:a16="http://schemas.microsoft.com/office/drawing/2014/main" id="{51837EED-48BD-488F-8A9A-2E1A7F6067E1}"/>
                </a:ext>
              </a:extLst>
            </p:cNvPr>
            <p:cNvSpPr>
              <a:spLocks noChangeShapeType="1"/>
            </p:cNvSpPr>
            <p:nvPr/>
          </p:nvSpPr>
          <p:spPr bwMode="auto">
            <a:xfrm>
              <a:off x="5068" y="2387"/>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6" name="Line 27">
              <a:extLst>
                <a:ext uri="{FF2B5EF4-FFF2-40B4-BE49-F238E27FC236}">
                  <a16:creationId xmlns:a16="http://schemas.microsoft.com/office/drawing/2014/main" id="{42F93F39-E872-4867-9935-E4035F7E54EA}"/>
                </a:ext>
              </a:extLst>
            </p:cNvPr>
            <p:cNvSpPr>
              <a:spLocks noChangeShapeType="1"/>
            </p:cNvSpPr>
            <p:nvPr/>
          </p:nvSpPr>
          <p:spPr bwMode="auto">
            <a:xfrm flipV="1">
              <a:off x="5068" y="2387"/>
              <a:ext cx="8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7" name="Line 28">
              <a:extLst>
                <a:ext uri="{FF2B5EF4-FFF2-40B4-BE49-F238E27FC236}">
                  <a16:creationId xmlns:a16="http://schemas.microsoft.com/office/drawing/2014/main" id="{C135A1FE-5DB2-4D93-8B60-4079F220B4A5}"/>
                </a:ext>
              </a:extLst>
            </p:cNvPr>
            <p:cNvSpPr>
              <a:spLocks noChangeShapeType="1"/>
            </p:cNvSpPr>
            <p:nvPr/>
          </p:nvSpPr>
          <p:spPr bwMode="auto">
            <a:xfrm>
              <a:off x="5148" y="2387"/>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8" name="Line 29">
              <a:extLst>
                <a:ext uri="{FF2B5EF4-FFF2-40B4-BE49-F238E27FC236}">
                  <a16:creationId xmlns:a16="http://schemas.microsoft.com/office/drawing/2014/main" id="{925737D2-DCF4-4842-BC9F-73A0BDB56144}"/>
                </a:ext>
              </a:extLst>
            </p:cNvPr>
            <p:cNvSpPr>
              <a:spLocks noChangeShapeType="1"/>
            </p:cNvSpPr>
            <p:nvPr/>
          </p:nvSpPr>
          <p:spPr bwMode="auto">
            <a:xfrm flipV="1">
              <a:off x="5148" y="2422"/>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9" name="Line 30">
              <a:extLst>
                <a:ext uri="{FF2B5EF4-FFF2-40B4-BE49-F238E27FC236}">
                  <a16:creationId xmlns:a16="http://schemas.microsoft.com/office/drawing/2014/main" id="{25CCF175-8BBE-4336-ACCE-F20F32945971}"/>
                </a:ext>
              </a:extLst>
            </p:cNvPr>
            <p:cNvSpPr>
              <a:spLocks noChangeShapeType="1"/>
            </p:cNvSpPr>
            <p:nvPr/>
          </p:nvSpPr>
          <p:spPr bwMode="auto">
            <a:xfrm>
              <a:off x="5188" y="2422"/>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0" name="Line 31">
              <a:extLst>
                <a:ext uri="{FF2B5EF4-FFF2-40B4-BE49-F238E27FC236}">
                  <a16:creationId xmlns:a16="http://schemas.microsoft.com/office/drawing/2014/main" id="{2C8B05BB-BFD7-4641-BCAF-56D17BB933CD}"/>
                </a:ext>
              </a:extLst>
            </p:cNvPr>
            <p:cNvSpPr>
              <a:spLocks noChangeShapeType="1"/>
            </p:cNvSpPr>
            <p:nvPr/>
          </p:nvSpPr>
          <p:spPr bwMode="auto">
            <a:xfrm flipV="1">
              <a:off x="5228" y="2456"/>
              <a:ext cx="1" cy="3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1" name="Line 32">
              <a:extLst>
                <a:ext uri="{FF2B5EF4-FFF2-40B4-BE49-F238E27FC236}">
                  <a16:creationId xmlns:a16="http://schemas.microsoft.com/office/drawing/2014/main" id="{6D8FD109-A449-4EC5-9CDF-3D8348504A3F}"/>
                </a:ext>
              </a:extLst>
            </p:cNvPr>
            <p:cNvSpPr>
              <a:spLocks noChangeShapeType="1"/>
            </p:cNvSpPr>
            <p:nvPr/>
          </p:nvSpPr>
          <p:spPr bwMode="auto">
            <a:xfrm>
              <a:off x="5228" y="2456"/>
              <a:ext cx="1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2" name="Freeform 36">
              <a:extLst>
                <a:ext uri="{FF2B5EF4-FFF2-40B4-BE49-F238E27FC236}">
                  <a16:creationId xmlns:a16="http://schemas.microsoft.com/office/drawing/2014/main" id="{505DCC4A-BF0C-49CE-9188-E87B9F28B9D2}"/>
                </a:ext>
              </a:extLst>
            </p:cNvPr>
            <p:cNvSpPr>
              <a:spLocks/>
            </p:cNvSpPr>
            <p:nvPr/>
          </p:nvSpPr>
          <p:spPr bwMode="auto">
            <a:xfrm>
              <a:off x="3874" y="242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9 h 69"/>
                <a:gd name="T20" fmla="*/ 5 w 80"/>
                <a:gd name="T21" fmla="*/ 52 h 69"/>
                <a:gd name="T22" fmla="*/ 1 w 80"/>
                <a:gd name="T23" fmla="*/ 44 h 69"/>
                <a:gd name="T24" fmla="*/ 0 w 80"/>
                <a:gd name="T25" fmla="*/ 35 h 69"/>
                <a:gd name="T26" fmla="*/ 1 w 80"/>
                <a:gd name="T27" fmla="*/ 25 h 69"/>
                <a:gd name="T28" fmla="*/ 5 w 80"/>
                <a:gd name="T29" fmla="*/ 17 h 69"/>
                <a:gd name="T30" fmla="*/ 12 w 80"/>
                <a:gd name="T31" fmla="*/ 11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29" y="68"/>
                  </a:lnTo>
                  <a:lnTo>
                    <a:pt x="20" y="64"/>
                  </a:lnTo>
                  <a:lnTo>
                    <a:pt x="12" y="59"/>
                  </a:lnTo>
                  <a:lnTo>
                    <a:pt x="5" y="52"/>
                  </a:lnTo>
                  <a:lnTo>
                    <a:pt x="1" y="44"/>
                  </a:lnTo>
                  <a:lnTo>
                    <a:pt x="0" y="35"/>
                  </a:lnTo>
                  <a:lnTo>
                    <a:pt x="1" y="25"/>
                  </a:lnTo>
                  <a:lnTo>
                    <a:pt x="5" y="17"/>
                  </a:lnTo>
                  <a:lnTo>
                    <a:pt x="12" y="11"/>
                  </a:lnTo>
                  <a:lnTo>
                    <a:pt x="20" y="5"/>
                  </a:lnTo>
                  <a:lnTo>
                    <a:pt x="29"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3" name="Freeform 37">
              <a:extLst>
                <a:ext uri="{FF2B5EF4-FFF2-40B4-BE49-F238E27FC236}">
                  <a16:creationId xmlns:a16="http://schemas.microsoft.com/office/drawing/2014/main" id="{1B7F2872-455D-46C3-BF49-2F6E114B1A36}"/>
                </a:ext>
              </a:extLst>
            </p:cNvPr>
            <p:cNvSpPr>
              <a:spLocks/>
            </p:cNvSpPr>
            <p:nvPr/>
          </p:nvSpPr>
          <p:spPr bwMode="auto">
            <a:xfrm>
              <a:off x="4201" y="2433"/>
              <a:ext cx="80" cy="69"/>
            </a:xfrm>
            <a:custGeom>
              <a:avLst/>
              <a:gdLst>
                <a:gd name="T0" fmla="*/ 80 w 80"/>
                <a:gd name="T1" fmla="*/ 34 h 69"/>
                <a:gd name="T2" fmla="*/ 78 w 80"/>
                <a:gd name="T3" fmla="*/ 44 h 69"/>
                <a:gd name="T4" fmla="*/ 74 w 80"/>
                <a:gd name="T5" fmla="*/ 52 h 69"/>
                <a:gd name="T6" fmla="*/ 68 w 80"/>
                <a:gd name="T7" fmla="*/ 58 h 69"/>
                <a:gd name="T8" fmla="*/ 60 w 80"/>
                <a:gd name="T9" fmla="*/ 64 h 69"/>
                <a:gd name="T10" fmla="*/ 50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0 w 80"/>
                <a:gd name="T39" fmla="*/ 1 h 69"/>
                <a:gd name="T40" fmla="*/ 60 w 80"/>
                <a:gd name="T41" fmla="*/ 5 h 69"/>
                <a:gd name="T42" fmla="*/ 68 w 80"/>
                <a:gd name="T43" fmla="*/ 10 h 69"/>
                <a:gd name="T44" fmla="*/ 74 w 80"/>
                <a:gd name="T45" fmla="*/ 17 h 69"/>
                <a:gd name="T46" fmla="*/ 78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8" y="44"/>
                  </a:lnTo>
                  <a:lnTo>
                    <a:pt x="74" y="52"/>
                  </a:lnTo>
                  <a:lnTo>
                    <a:pt x="68" y="58"/>
                  </a:lnTo>
                  <a:lnTo>
                    <a:pt x="60" y="64"/>
                  </a:lnTo>
                  <a:lnTo>
                    <a:pt x="50"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0" y="1"/>
                  </a:lnTo>
                  <a:lnTo>
                    <a:pt x="60" y="5"/>
                  </a:lnTo>
                  <a:lnTo>
                    <a:pt x="68" y="10"/>
                  </a:lnTo>
                  <a:lnTo>
                    <a:pt x="74" y="17"/>
                  </a:lnTo>
                  <a:lnTo>
                    <a:pt x="78"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4" name="Line 38">
              <a:extLst>
                <a:ext uri="{FF2B5EF4-FFF2-40B4-BE49-F238E27FC236}">
                  <a16:creationId xmlns:a16="http://schemas.microsoft.com/office/drawing/2014/main" id="{BF8A47CC-3C9E-487B-B864-A35F4EFBB401}"/>
                </a:ext>
              </a:extLst>
            </p:cNvPr>
            <p:cNvSpPr>
              <a:spLocks noChangeShapeType="1"/>
            </p:cNvSpPr>
            <p:nvPr/>
          </p:nvSpPr>
          <p:spPr bwMode="auto">
            <a:xfrm flipV="1">
              <a:off x="3954" y="2324"/>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5" name="Freeform 39">
              <a:extLst>
                <a:ext uri="{FF2B5EF4-FFF2-40B4-BE49-F238E27FC236}">
                  <a16:creationId xmlns:a16="http://schemas.microsoft.com/office/drawing/2014/main" id="{2AFEE3A0-E17B-4D06-B29D-388A41A15C13}"/>
                </a:ext>
              </a:extLst>
            </p:cNvPr>
            <p:cNvSpPr>
              <a:spLocks/>
            </p:cNvSpPr>
            <p:nvPr/>
          </p:nvSpPr>
          <p:spPr bwMode="auto">
            <a:xfrm>
              <a:off x="4474" y="242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30 w 80"/>
                <a:gd name="T15" fmla="*/ 68 h 69"/>
                <a:gd name="T16" fmla="*/ 20 w 80"/>
                <a:gd name="T17" fmla="*/ 64 h 69"/>
                <a:gd name="T18" fmla="*/ 12 w 80"/>
                <a:gd name="T19" fmla="*/ 59 h 69"/>
                <a:gd name="T20" fmla="*/ 6 w 80"/>
                <a:gd name="T21" fmla="*/ 52 h 69"/>
                <a:gd name="T22" fmla="*/ 2 w 80"/>
                <a:gd name="T23" fmla="*/ 44 h 69"/>
                <a:gd name="T24" fmla="*/ 0 w 80"/>
                <a:gd name="T25" fmla="*/ 35 h 69"/>
                <a:gd name="T26" fmla="*/ 2 w 80"/>
                <a:gd name="T27" fmla="*/ 25 h 69"/>
                <a:gd name="T28" fmla="*/ 6 w 80"/>
                <a:gd name="T29" fmla="*/ 17 h 69"/>
                <a:gd name="T30" fmla="*/ 12 w 80"/>
                <a:gd name="T31" fmla="*/ 11 h 69"/>
                <a:gd name="T32" fmla="*/ 20 w 80"/>
                <a:gd name="T33" fmla="*/ 5 h 69"/>
                <a:gd name="T34" fmla="*/ 30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30" y="68"/>
                  </a:lnTo>
                  <a:lnTo>
                    <a:pt x="20" y="64"/>
                  </a:lnTo>
                  <a:lnTo>
                    <a:pt x="12" y="59"/>
                  </a:lnTo>
                  <a:lnTo>
                    <a:pt x="6" y="52"/>
                  </a:lnTo>
                  <a:lnTo>
                    <a:pt x="2" y="44"/>
                  </a:lnTo>
                  <a:lnTo>
                    <a:pt x="0" y="35"/>
                  </a:lnTo>
                  <a:lnTo>
                    <a:pt x="2" y="25"/>
                  </a:lnTo>
                  <a:lnTo>
                    <a:pt x="6" y="17"/>
                  </a:lnTo>
                  <a:lnTo>
                    <a:pt x="12" y="11"/>
                  </a:lnTo>
                  <a:lnTo>
                    <a:pt x="20" y="5"/>
                  </a:lnTo>
                  <a:lnTo>
                    <a:pt x="30"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6" name="Freeform 40">
              <a:extLst>
                <a:ext uri="{FF2B5EF4-FFF2-40B4-BE49-F238E27FC236}">
                  <a16:creationId xmlns:a16="http://schemas.microsoft.com/office/drawing/2014/main" id="{D19F6B08-CB3D-438B-B33F-0E761E04C628}"/>
                </a:ext>
              </a:extLst>
            </p:cNvPr>
            <p:cNvSpPr>
              <a:spLocks/>
            </p:cNvSpPr>
            <p:nvPr/>
          </p:nvSpPr>
          <p:spPr bwMode="auto">
            <a:xfrm>
              <a:off x="4801" y="2433"/>
              <a:ext cx="80" cy="69"/>
            </a:xfrm>
            <a:custGeom>
              <a:avLst/>
              <a:gdLst>
                <a:gd name="T0" fmla="*/ 80 w 80"/>
                <a:gd name="T1" fmla="*/ 34 h 69"/>
                <a:gd name="T2" fmla="*/ 79 w 80"/>
                <a:gd name="T3" fmla="*/ 44 h 69"/>
                <a:gd name="T4" fmla="*/ 75 w 80"/>
                <a:gd name="T5" fmla="*/ 52 h 69"/>
                <a:gd name="T6" fmla="*/ 68 w 80"/>
                <a:gd name="T7" fmla="*/ 58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0 h 69"/>
                <a:gd name="T44" fmla="*/ 75 w 80"/>
                <a:gd name="T45" fmla="*/ 17 h 69"/>
                <a:gd name="T46" fmla="*/ 79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9" y="44"/>
                  </a:lnTo>
                  <a:lnTo>
                    <a:pt x="75" y="52"/>
                  </a:lnTo>
                  <a:lnTo>
                    <a:pt x="68" y="58"/>
                  </a:lnTo>
                  <a:lnTo>
                    <a:pt x="60" y="64"/>
                  </a:lnTo>
                  <a:lnTo>
                    <a:pt x="51"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1" y="1"/>
                  </a:lnTo>
                  <a:lnTo>
                    <a:pt x="60" y="5"/>
                  </a:lnTo>
                  <a:lnTo>
                    <a:pt x="68" y="10"/>
                  </a:lnTo>
                  <a:lnTo>
                    <a:pt x="75" y="17"/>
                  </a:lnTo>
                  <a:lnTo>
                    <a:pt x="79"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87" name="Line 41">
              <a:extLst>
                <a:ext uri="{FF2B5EF4-FFF2-40B4-BE49-F238E27FC236}">
                  <a16:creationId xmlns:a16="http://schemas.microsoft.com/office/drawing/2014/main" id="{D81E4E4F-0C1E-4514-8738-DD7FDF0EB40A}"/>
                </a:ext>
              </a:extLst>
            </p:cNvPr>
            <p:cNvSpPr>
              <a:spLocks noChangeShapeType="1"/>
            </p:cNvSpPr>
            <p:nvPr/>
          </p:nvSpPr>
          <p:spPr bwMode="auto">
            <a:xfrm flipV="1">
              <a:off x="4554" y="2324"/>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8" name="Line 54">
              <a:extLst>
                <a:ext uri="{FF2B5EF4-FFF2-40B4-BE49-F238E27FC236}">
                  <a16:creationId xmlns:a16="http://schemas.microsoft.com/office/drawing/2014/main" id="{7DC28B46-35A1-4723-B869-1046D0F1B693}"/>
                </a:ext>
              </a:extLst>
            </p:cNvPr>
            <p:cNvSpPr>
              <a:spLocks noChangeShapeType="1"/>
            </p:cNvSpPr>
            <p:nvPr/>
          </p:nvSpPr>
          <p:spPr bwMode="auto">
            <a:xfrm>
              <a:off x="3474" y="2633"/>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89" name="Line 55">
              <a:extLst>
                <a:ext uri="{FF2B5EF4-FFF2-40B4-BE49-F238E27FC236}">
                  <a16:creationId xmlns:a16="http://schemas.microsoft.com/office/drawing/2014/main" id="{8F3165BB-0C39-4612-8F3A-C19CBDFA22ED}"/>
                </a:ext>
              </a:extLst>
            </p:cNvPr>
            <p:cNvSpPr>
              <a:spLocks noChangeShapeType="1"/>
            </p:cNvSpPr>
            <p:nvPr/>
          </p:nvSpPr>
          <p:spPr bwMode="auto">
            <a:xfrm>
              <a:off x="3554" y="2702"/>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0" name="Line 56">
              <a:extLst>
                <a:ext uri="{FF2B5EF4-FFF2-40B4-BE49-F238E27FC236}">
                  <a16:creationId xmlns:a16="http://schemas.microsoft.com/office/drawing/2014/main" id="{5FF50F60-2824-4A44-84ED-6ABD18DFDACB}"/>
                </a:ext>
              </a:extLst>
            </p:cNvPr>
            <p:cNvSpPr>
              <a:spLocks noChangeShapeType="1"/>
            </p:cNvSpPr>
            <p:nvPr/>
          </p:nvSpPr>
          <p:spPr bwMode="auto">
            <a:xfrm>
              <a:off x="3474" y="2771"/>
              <a:ext cx="24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1" name="Line 57">
              <a:extLst>
                <a:ext uri="{FF2B5EF4-FFF2-40B4-BE49-F238E27FC236}">
                  <a16:creationId xmlns:a16="http://schemas.microsoft.com/office/drawing/2014/main" id="{5FC876A2-09AA-4556-AFF9-8D8DD8D8E5BE}"/>
                </a:ext>
              </a:extLst>
            </p:cNvPr>
            <p:cNvSpPr>
              <a:spLocks noChangeShapeType="1"/>
            </p:cNvSpPr>
            <p:nvPr/>
          </p:nvSpPr>
          <p:spPr bwMode="auto">
            <a:xfrm>
              <a:off x="3554" y="2839"/>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2" name="Line 58">
              <a:extLst>
                <a:ext uri="{FF2B5EF4-FFF2-40B4-BE49-F238E27FC236}">
                  <a16:creationId xmlns:a16="http://schemas.microsoft.com/office/drawing/2014/main" id="{85A1FEE3-8F02-49D6-8D60-3D12F0DD988C}"/>
                </a:ext>
              </a:extLst>
            </p:cNvPr>
            <p:cNvSpPr>
              <a:spLocks noChangeShapeType="1"/>
            </p:cNvSpPr>
            <p:nvPr/>
          </p:nvSpPr>
          <p:spPr bwMode="auto">
            <a:xfrm flipV="1">
              <a:off x="3587" y="2456"/>
              <a:ext cx="1" cy="1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3" name="Line 59">
              <a:extLst>
                <a:ext uri="{FF2B5EF4-FFF2-40B4-BE49-F238E27FC236}">
                  <a16:creationId xmlns:a16="http://schemas.microsoft.com/office/drawing/2014/main" id="{401A9001-41C1-4249-BFD9-660C1B62C7D6}"/>
                </a:ext>
              </a:extLst>
            </p:cNvPr>
            <p:cNvSpPr>
              <a:spLocks noChangeShapeType="1"/>
            </p:cNvSpPr>
            <p:nvPr/>
          </p:nvSpPr>
          <p:spPr bwMode="auto">
            <a:xfrm>
              <a:off x="3587" y="2456"/>
              <a:ext cx="2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4" name="Line 60">
              <a:extLst>
                <a:ext uri="{FF2B5EF4-FFF2-40B4-BE49-F238E27FC236}">
                  <a16:creationId xmlns:a16="http://schemas.microsoft.com/office/drawing/2014/main" id="{56E82E9E-35E4-4ECE-AFBC-8D5A17EF83CF}"/>
                </a:ext>
              </a:extLst>
            </p:cNvPr>
            <p:cNvSpPr>
              <a:spLocks noChangeShapeType="1"/>
            </p:cNvSpPr>
            <p:nvPr/>
          </p:nvSpPr>
          <p:spPr bwMode="auto">
            <a:xfrm>
              <a:off x="4267" y="2456"/>
              <a:ext cx="20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5" name="Line 61">
              <a:extLst>
                <a:ext uri="{FF2B5EF4-FFF2-40B4-BE49-F238E27FC236}">
                  <a16:creationId xmlns:a16="http://schemas.microsoft.com/office/drawing/2014/main" id="{92E4E999-EDEA-4B1C-8CDC-8355A14560AA}"/>
                </a:ext>
              </a:extLst>
            </p:cNvPr>
            <p:cNvSpPr>
              <a:spLocks noChangeShapeType="1"/>
            </p:cNvSpPr>
            <p:nvPr/>
          </p:nvSpPr>
          <p:spPr bwMode="auto">
            <a:xfrm>
              <a:off x="3587" y="2834"/>
              <a:ext cx="1"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6" name="Line 62">
              <a:extLst>
                <a:ext uri="{FF2B5EF4-FFF2-40B4-BE49-F238E27FC236}">
                  <a16:creationId xmlns:a16="http://schemas.microsoft.com/office/drawing/2014/main" id="{7E708338-97F6-4DB6-A77C-D21ED52CA094}"/>
                </a:ext>
              </a:extLst>
            </p:cNvPr>
            <p:cNvSpPr>
              <a:spLocks noChangeShapeType="1"/>
            </p:cNvSpPr>
            <p:nvPr/>
          </p:nvSpPr>
          <p:spPr bwMode="auto">
            <a:xfrm>
              <a:off x="3587" y="2902"/>
              <a:ext cx="192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7" name="Line 63">
              <a:extLst>
                <a:ext uri="{FF2B5EF4-FFF2-40B4-BE49-F238E27FC236}">
                  <a16:creationId xmlns:a16="http://schemas.microsoft.com/office/drawing/2014/main" id="{F25905E6-580E-459A-A9A9-A58F5CF425EA}"/>
                </a:ext>
              </a:extLst>
            </p:cNvPr>
            <p:cNvSpPr>
              <a:spLocks noChangeShapeType="1"/>
            </p:cNvSpPr>
            <p:nvPr/>
          </p:nvSpPr>
          <p:spPr bwMode="auto">
            <a:xfrm flipV="1">
              <a:off x="5508" y="2456"/>
              <a:ext cx="1" cy="44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8" name="Line 64">
              <a:extLst>
                <a:ext uri="{FF2B5EF4-FFF2-40B4-BE49-F238E27FC236}">
                  <a16:creationId xmlns:a16="http://schemas.microsoft.com/office/drawing/2014/main" id="{292B9CFB-D72D-407D-A021-63D46686E966}"/>
                </a:ext>
              </a:extLst>
            </p:cNvPr>
            <p:cNvSpPr>
              <a:spLocks noChangeShapeType="1"/>
            </p:cNvSpPr>
            <p:nvPr/>
          </p:nvSpPr>
          <p:spPr bwMode="auto">
            <a:xfrm flipH="1">
              <a:off x="5348" y="2456"/>
              <a:ext cx="16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9" name="Rectangle 65">
              <a:extLst>
                <a:ext uri="{FF2B5EF4-FFF2-40B4-BE49-F238E27FC236}">
                  <a16:creationId xmlns:a16="http://schemas.microsoft.com/office/drawing/2014/main" id="{DCF31137-3C58-4C91-B90B-7EFB4F9BE045}"/>
                </a:ext>
              </a:extLst>
            </p:cNvPr>
            <p:cNvSpPr>
              <a:spLocks noChangeArrowheads="1"/>
            </p:cNvSpPr>
            <p:nvPr/>
          </p:nvSpPr>
          <p:spPr bwMode="auto">
            <a:xfrm>
              <a:off x="3362" y="2045"/>
              <a:ext cx="2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1" baseline="0">
                  <a:solidFill>
                    <a:srgbClr val="000000"/>
                  </a:solidFill>
                  <a:ea typeface="宋体" panose="02010600030101010101" pitchFamily="2" charset="-122"/>
                </a:rPr>
                <a:t>Switches in series =&gt; AND</a:t>
              </a:r>
              <a:endParaRPr lang="en-US" altLang="zh-CN" sz="2800" b="1" baseline="0">
                <a:ea typeface="宋体" panose="02010600030101010101" pitchFamily="2" charset="-122"/>
              </a:endParaRPr>
            </a:p>
          </p:txBody>
        </p:sp>
      </p:grpSp>
      <p:grpSp>
        <p:nvGrpSpPr>
          <p:cNvPr id="230472" name="Group 72">
            <a:extLst>
              <a:ext uri="{FF2B5EF4-FFF2-40B4-BE49-F238E27FC236}">
                <a16:creationId xmlns:a16="http://schemas.microsoft.com/office/drawing/2014/main" id="{0426AF26-295B-4744-A8FC-C82FCDB15F04}"/>
              </a:ext>
            </a:extLst>
          </p:cNvPr>
          <p:cNvGrpSpPr>
            <a:grpSpLocks/>
          </p:cNvGrpSpPr>
          <p:nvPr/>
        </p:nvGrpSpPr>
        <p:grpSpPr bwMode="auto">
          <a:xfrm>
            <a:off x="5354638" y="1322388"/>
            <a:ext cx="3494087" cy="1543050"/>
            <a:chOff x="3373" y="833"/>
            <a:chExt cx="2201" cy="972"/>
          </a:xfrm>
        </p:grpSpPr>
        <p:sp>
          <p:nvSpPr>
            <p:cNvPr id="21539" name="Freeform 6">
              <a:extLst>
                <a:ext uri="{FF2B5EF4-FFF2-40B4-BE49-F238E27FC236}">
                  <a16:creationId xmlns:a16="http://schemas.microsoft.com/office/drawing/2014/main" id="{75F6AA4A-4299-4F71-9762-28D98E3746A6}"/>
                </a:ext>
              </a:extLst>
            </p:cNvPr>
            <p:cNvSpPr>
              <a:spLocks/>
            </p:cNvSpPr>
            <p:nvPr/>
          </p:nvSpPr>
          <p:spPr bwMode="auto">
            <a:xfrm>
              <a:off x="4147" y="1632"/>
              <a:ext cx="80" cy="69"/>
            </a:xfrm>
            <a:custGeom>
              <a:avLst/>
              <a:gdLst>
                <a:gd name="T0" fmla="*/ 80 w 80"/>
                <a:gd name="T1" fmla="*/ 34 h 69"/>
                <a:gd name="T2" fmla="*/ 79 w 80"/>
                <a:gd name="T3" fmla="*/ 44 h 69"/>
                <a:gd name="T4" fmla="*/ 75 w 80"/>
                <a:gd name="T5" fmla="*/ 52 h 69"/>
                <a:gd name="T6" fmla="*/ 68 w 80"/>
                <a:gd name="T7" fmla="*/ 58 h 69"/>
                <a:gd name="T8" fmla="*/ 60 w 80"/>
                <a:gd name="T9" fmla="*/ 64 h 69"/>
                <a:gd name="T10" fmla="*/ 51 w 80"/>
                <a:gd name="T11" fmla="*/ 68 h 69"/>
                <a:gd name="T12" fmla="*/ 40 w 80"/>
                <a:gd name="T13" fmla="*/ 69 h 69"/>
                <a:gd name="T14" fmla="*/ 30 w 80"/>
                <a:gd name="T15" fmla="*/ 68 h 69"/>
                <a:gd name="T16" fmla="*/ 20 w 80"/>
                <a:gd name="T17" fmla="*/ 64 h 69"/>
                <a:gd name="T18" fmla="*/ 12 w 80"/>
                <a:gd name="T19" fmla="*/ 58 h 69"/>
                <a:gd name="T20" fmla="*/ 6 w 80"/>
                <a:gd name="T21" fmla="*/ 52 h 69"/>
                <a:gd name="T22" fmla="*/ 2 w 80"/>
                <a:gd name="T23" fmla="*/ 44 h 69"/>
                <a:gd name="T24" fmla="*/ 0 w 80"/>
                <a:gd name="T25" fmla="*/ 34 h 69"/>
                <a:gd name="T26" fmla="*/ 2 w 80"/>
                <a:gd name="T27" fmla="*/ 25 h 69"/>
                <a:gd name="T28" fmla="*/ 6 w 80"/>
                <a:gd name="T29" fmla="*/ 17 h 69"/>
                <a:gd name="T30" fmla="*/ 12 w 80"/>
                <a:gd name="T31" fmla="*/ 10 h 69"/>
                <a:gd name="T32" fmla="*/ 20 w 80"/>
                <a:gd name="T33" fmla="*/ 5 h 69"/>
                <a:gd name="T34" fmla="*/ 30 w 80"/>
                <a:gd name="T35" fmla="*/ 1 h 69"/>
                <a:gd name="T36" fmla="*/ 40 w 80"/>
                <a:gd name="T37" fmla="*/ 0 h 69"/>
                <a:gd name="T38" fmla="*/ 51 w 80"/>
                <a:gd name="T39" fmla="*/ 1 h 69"/>
                <a:gd name="T40" fmla="*/ 60 w 80"/>
                <a:gd name="T41" fmla="*/ 5 h 69"/>
                <a:gd name="T42" fmla="*/ 68 w 80"/>
                <a:gd name="T43" fmla="*/ 10 h 69"/>
                <a:gd name="T44" fmla="*/ 75 w 80"/>
                <a:gd name="T45" fmla="*/ 17 h 69"/>
                <a:gd name="T46" fmla="*/ 79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9" y="44"/>
                  </a:lnTo>
                  <a:lnTo>
                    <a:pt x="75" y="52"/>
                  </a:lnTo>
                  <a:lnTo>
                    <a:pt x="68" y="58"/>
                  </a:lnTo>
                  <a:lnTo>
                    <a:pt x="60" y="64"/>
                  </a:lnTo>
                  <a:lnTo>
                    <a:pt x="51" y="68"/>
                  </a:lnTo>
                  <a:lnTo>
                    <a:pt x="40" y="69"/>
                  </a:lnTo>
                  <a:lnTo>
                    <a:pt x="30" y="68"/>
                  </a:lnTo>
                  <a:lnTo>
                    <a:pt x="20" y="64"/>
                  </a:lnTo>
                  <a:lnTo>
                    <a:pt x="12" y="58"/>
                  </a:lnTo>
                  <a:lnTo>
                    <a:pt x="6" y="52"/>
                  </a:lnTo>
                  <a:lnTo>
                    <a:pt x="2" y="44"/>
                  </a:lnTo>
                  <a:lnTo>
                    <a:pt x="0" y="34"/>
                  </a:lnTo>
                  <a:lnTo>
                    <a:pt x="2" y="25"/>
                  </a:lnTo>
                  <a:lnTo>
                    <a:pt x="6" y="17"/>
                  </a:lnTo>
                  <a:lnTo>
                    <a:pt x="12" y="10"/>
                  </a:lnTo>
                  <a:lnTo>
                    <a:pt x="20" y="5"/>
                  </a:lnTo>
                  <a:lnTo>
                    <a:pt x="30" y="1"/>
                  </a:lnTo>
                  <a:lnTo>
                    <a:pt x="40" y="0"/>
                  </a:lnTo>
                  <a:lnTo>
                    <a:pt x="51" y="1"/>
                  </a:lnTo>
                  <a:lnTo>
                    <a:pt x="60" y="5"/>
                  </a:lnTo>
                  <a:lnTo>
                    <a:pt x="68" y="10"/>
                  </a:lnTo>
                  <a:lnTo>
                    <a:pt x="75" y="17"/>
                  </a:lnTo>
                  <a:lnTo>
                    <a:pt x="79"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0" name="Freeform 7">
              <a:extLst>
                <a:ext uri="{FF2B5EF4-FFF2-40B4-BE49-F238E27FC236}">
                  <a16:creationId xmlns:a16="http://schemas.microsoft.com/office/drawing/2014/main" id="{2A647DB4-D5C2-4D55-BD4F-D1C657671E5D}"/>
                </a:ext>
              </a:extLst>
            </p:cNvPr>
            <p:cNvSpPr>
              <a:spLocks/>
            </p:cNvSpPr>
            <p:nvPr/>
          </p:nvSpPr>
          <p:spPr bwMode="auto">
            <a:xfrm>
              <a:off x="4474" y="1638"/>
              <a:ext cx="80" cy="68"/>
            </a:xfrm>
            <a:custGeom>
              <a:avLst/>
              <a:gdLst>
                <a:gd name="T0" fmla="*/ 80 w 80"/>
                <a:gd name="T1" fmla="*/ 34 h 68"/>
                <a:gd name="T2" fmla="*/ 79 w 80"/>
                <a:gd name="T3" fmla="*/ 43 h 68"/>
                <a:gd name="T4" fmla="*/ 75 w 80"/>
                <a:gd name="T5" fmla="*/ 51 h 68"/>
                <a:gd name="T6" fmla="*/ 68 w 80"/>
                <a:gd name="T7" fmla="*/ 58 h 68"/>
                <a:gd name="T8" fmla="*/ 60 w 80"/>
                <a:gd name="T9" fmla="*/ 64 h 68"/>
                <a:gd name="T10" fmla="*/ 51 w 80"/>
                <a:gd name="T11" fmla="*/ 67 h 68"/>
                <a:gd name="T12" fmla="*/ 40 w 80"/>
                <a:gd name="T13" fmla="*/ 68 h 68"/>
                <a:gd name="T14" fmla="*/ 30 w 80"/>
                <a:gd name="T15" fmla="*/ 67 h 68"/>
                <a:gd name="T16" fmla="*/ 20 w 80"/>
                <a:gd name="T17" fmla="*/ 64 h 68"/>
                <a:gd name="T18" fmla="*/ 12 w 80"/>
                <a:gd name="T19" fmla="*/ 58 h 68"/>
                <a:gd name="T20" fmla="*/ 6 w 80"/>
                <a:gd name="T21" fmla="*/ 51 h 68"/>
                <a:gd name="T22" fmla="*/ 2 w 80"/>
                <a:gd name="T23" fmla="*/ 43 h 68"/>
                <a:gd name="T24" fmla="*/ 0 w 80"/>
                <a:gd name="T25" fmla="*/ 34 h 68"/>
                <a:gd name="T26" fmla="*/ 2 w 80"/>
                <a:gd name="T27" fmla="*/ 25 h 68"/>
                <a:gd name="T28" fmla="*/ 6 w 80"/>
                <a:gd name="T29" fmla="*/ 17 h 68"/>
                <a:gd name="T30" fmla="*/ 12 w 80"/>
                <a:gd name="T31" fmla="*/ 10 h 68"/>
                <a:gd name="T32" fmla="*/ 20 w 80"/>
                <a:gd name="T33" fmla="*/ 4 h 68"/>
                <a:gd name="T34" fmla="*/ 30 w 80"/>
                <a:gd name="T35" fmla="*/ 1 h 68"/>
                <a:gd name="T36" fmla="*/ 40 w 80"/>
                <a:gd name="T37" fmla="*/ 0 h 68"/>
                <a:gd name="T38" fmla="*/ 51 w 80"/>
                <a:gd name="T39" fmla="*/ 1 h 68"/>
                <a:gd name="T40" fmla="*/ 60 w 80"/>
                <a:gd name="T41" fmla="*/ 4 h 68"/>
                <a:gd name="T42" fmla="*/ 68 w 80"/>
                <a:gd name="T43" fmla="*/ 10 h 68"/>
                <a:gd name="T44" fmla="*/ 75 w 80"/>
                <a:gd name="T45" fmla="*/ 17 h 68"/>
                <a:gd name="T46" fmla="*/ 79 w 80"/>
                <a:gd name="T47" fmla="*/ 25 h 68"/>
                <a:gd name="T48" fmla="*/ 80 w 80"/>
                <a:gd name="T49" fmla="*/ 34 h 68"/>
                <a:gd name="T50" fmla="*/ 80 w 80"/>
                <a:gd name="T51" fmla="*/ 34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8">
                  <a:moveTo>
                    <a:pt x="80" y="34"/>
                  </a:moveTo>
                  <a:lnTo>
                    <a:pt x="79" y="43"/>
                  </a:lnTo>
                  <a:lnTo>
                    <a:pt x="75" y="51"/>
                  </a:lnTo>
                  <a:lnTo>
                    <a:pt x="68" y="58"/>
                  </a:lnTo>
                  <a:lnTo>
                    <a:pt x="60" y="64"/>
                  </a:lnTo>
                  <a:lnTo>
                    <a:pt x="51" y="67"/>
                  </a:lnTo>
                  <a:lnTo>
                    <a:pt x="40" y="68"/>
                  </a:lnTo>
                  <a:lnTo>
                    <a:pt x="30" y="67"/>
                  </a:lnTo>
                  <a:lnTo>
                    <a:pt x="20" y="64"/>
                  </a:lnTo>
                  <a:lnTo>
                    <a:pt x="12" y="58"/>
                  </a:lnTo>
                  <a:lnTo>
                    <a:pt x="6" y="51"/>
                  </a:lnTo>
                  <a:lnTo>
                    <a:pt x="2" y="43"/>
                  </a:lnTo>
                  <a:lnTo>
                    <a:pt x="0" y="34"/>
                  </a:lnTo>
                  <a:lnTo>
                    <a:pt x="2" y="25"/>
                  </a:lnTo>
                  <a:lnTo>
                    <a:pt x="6" y="17"/>
                  </a:lnTo>
                  <a:lnTo>
                    <a:pt x="12" y="10"/>
                  </a:lnTo>
                  <a:lnTo>
                    <a:pt x="20" y="4"/>
                  </a:lnTo>
                  <a:lnTo>
                    <a:pt x="30" y="1"/>
                  </a:lnTo>
                  <a:lnTo>
                    <a:pt x="40" y="0"/>
                  </a:lnTo>
                  <a:lnTo>
                    <a:pt x="51" y="1"/>
                  </a:lnTo>
                  <a:lnTo>
                    <a:pt x="60" y="4"/>
                  </a:lnTo>
                  <a:lnTo>
                    <a:pt x="68" y="10"/>
                  </a:lnTo>
                  <a:lnTo>
                    <a:pt x="75" y="17"/>
                  </a:lnTo>
                  <a:lnTo>
                    <a:pt x="79"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1" name="Line 8">
              <a:extLst>
                <a:ext uri="{FF2B5EF4-FFF2-40B4-BE49-F238E27FC236}">
                  <a16:creationId xmlns:a16="http://schemas.microsoft.com/office/drawing/2014/main" id="{C1BAA66E-1DBA-4D76-AF98-EFD981C5DC2B}"/>
                </a:ext>
              </a:extLst>
            </p:cNvPr>
            <p:cNvSpPr>
              <a:spLocks noChangeShapeType="1"/>
            </p:cNvSpPr>
            <p:nvPr/>
          </p:nvSpPr>
          <p:spPr bwMode="auto">
            <a:xfrm flipV="1">
              <a:off x="4227" y="1529"/>
              <a:ext cx="24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9">
              <a:extLst>
                <a:ext uri="{FF2B5EF4-FFF2-40B4-BE49-F238E27FC236}">
                  <a16:creationId xmlns:a16="http://schemas.microsoft.com/office/drawing/2014/main" id="{5EE6F9FC-A862-4C53-AF22-25A5221B5790}"/>
                </a:ext>
              </a:extLst>
            </p:cNvPr>
            <p:cNvSpPr>
              <a:spLocks noChangeShapeType="1"/>
            </p:cNvSpPr>
            <p:nvPr/>
          </p:nvSpPr>
          <p:spPr bwMode="auto">
            <a:xfrm>
              <a:off x="3387" y="1495"/>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3" name="Line 10">
              <a:extLst>
                <a:ext uri="{FF2B5EF4-FFF2-40B4-BE49-F238E27FC236}">
                  <a16:creationId xmlns:a16="http://schemas.microsoft.com/office/drawing/2014/main" id="{F9E8EF07-36B0-4032-A0A8-2ED0909114F3}"/>
                </a:ext>
              </a:extLst>
            </p:cNvPr>
            <p:cNvSpPr>
              <a:spLocks noChangeShapeType="1"/>
            </p:cNvSpPr>
            <p:nvPr/>
          </p:nvSpPr>
          <p:spPr bwMode="auto">
            <a:xfrm>
              <a:off x="3467" y="1563"/>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4" name="Line 11">
              <a:extLst>
                <a:ext uri="{FF2B5EF4-FFF2-40B4-BE49-F238E27FC236}">
                  <a16:creationId xmlns:a16="http://schemas.microsoft.com/office/drawing/2014/main" id="{77F546E5-8339-4D62-9CD0-F5E808C846F9}"/>
                </a:ext>
              </a:extLst>
            </p:cNvPr>
            <p:cNvSpPr>
              <a:spLocks noChangeShapeType="1"/>
            </p:cNvSpPr>
            <p:nvPr/>
          </p:nvSpPr>
          <p:spPr bwMode="auto">
            <a:xfrm>
              <a:off x="3387" y="1632"/>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5" name="Line 12">
              <a:extLst>
                <a:ext uri="{FF2B5EF4-FFF2-40B4-BE49-F238E27FC236}">
                  <a16:creationId xmlns:a16="http://schemas.microsoft.com/office/drawing/2014/main" id="{EC89244D-4385-47F3-98F6-0D2F42AFD11E}"/>
                </a:ext>
              </a:extLst>
            </p:cNvPr>
            <p:cNvSpPr>
              <a:spLocks noChangeShapeType="1"/>
            </p:cNvSpPr>
            <p:nvPr/>
          </p:nvSpPr>
          <p:spPr bwMode="auto">
            <a:xfrm>
              <a:off x="3467" y="1701"/>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6" name="Freeform 13">
              <a:extLst>
                <a:ext uri="{FF2B5EF4-FFF2-40B4-BE49-F238E27FC236}">
                  <a16:creationId xmlns:a16="http://schemas.microsoft.com/office/drawing/2014/main" id="{63984D16-1C8C-4C6F-8DF9-693FB57C025D}"/>
                </a:ext>
              </a:extLst>
            </p:cNvPr>
            <p:cNvSpPr>
              <a:spLocks/>
            </p:cNvSpPr>
            <p:nvPr/>
          </p:nvSpPr>
          <p:spPr bwMode="auto">
            <a:xfrm>
              <a:off x="4948" y="1323"/>
              <a:ext cx="320" cy="275"/>
            </a:xfrm>
            <a:custGeom>
              <a:avLst/>
              <a:gdLst>
                <a:gd name="T0" fmla="*/ 320 w 320"/>
                <a:gd name="T1" fmla="*/ 137 h 275"/>
                <a:gd name="T2" fmla="*/ 319 w 320"/>
                <a:gd name="T3" fmla="*/ 155 h 275"/>
                <a:gd name="T4" fmla="*/ 315 w 320"/>
                <a:gd name="T5" fmla="*/ 172 h 275"/>
                <a:gd name="T6" fmla="*/ 308 w 320"/>
                <a:gd name="T7" fmla="*/ 189 h 275"/>
                <a:gd name="T8" fmla="*/ 300 w 320"/>
                <a:gd name="T9" fmla="*/ 205 h 275"/>
                <a:gd name="T10" fmla="*/ 288 w 320"/>
                <a:gd name="T11" fmla="*/ 220 h 275"/>
                <a:gd name="T12" fmla="*/ 275 w 320"/>
                <a:gd name="T13" fmla="*/ 232 h 275"/>
                <a:gd name="T14" fmla="*/ 260 w 320"/>
                <a:gd name="T15" fmla="*/ 245 h 275"/>
                <a:gd name="T16" fmla="*/ 243 w 320"/>
                <a:gd name="T17" fmla="*/ 255 h 275"/>
                <a:gd name="T18" fmla="*/ 225 w 320"/>
                <a:gd name="T19" fmla="*/ 263 h 275"/>
                <a:gd name="T20" fmla="*/ 205 w 320"/>
                <a:gd name="T21" fmla="*/ 269 h 275"/>
                <a:gd name="T22" fmla="*/ 185 w 320"/>
                <a:gd name="T23" fmla="*/ 272 h 275"/>
                <a:gd name="T24" fmla="*/ 165 w 320"/>
                <a:gd name="T25" fmla="*/ 275 h 275"/>
                <a:gd name="T26" fmla="*/ 144 w 320"/>
                <a:gd name="T27" fmla="*/ 274 h 275"/>
                <a:gd name="T28" fmla="*/ 124 w 320"/>
                <a:gd name="T29" fmla="*/ 271 h 275"/>
                <a:gd name="T30" fmla="*/ 105 w 320"/>
                <a:gd name="T31" fmla="*/ 267 h 275"/>
                <a:gd name="T32" fmla="*/ 85 w 320"/>
                <a:gd name="T33" fmla="*/ 259 h 275"/>
                <a:gd name="T34" fmla="*/ 68 w 320"/>
                <a:gd name="T35" fmla="*/ 250 h 275"/>
                <a:gd name="T36" fmla="*/ 52 w 320"/>
                <a:gd name="T37" fmla="*/ 239 h 275"/>
                <a:gd name="T38" fmla="*/ 39 w 320"/>
                <a:gd name="T39" fmla="*/ 227 h 275"/>
                <a:gd name="T40" fmla="*/ 25 w 320"/>
                <a:gd name="T41" fmla="*/ 212 h 275"/>
                <a:gd name="T42" fmla="*/ 16 w 320"/>
                <a:gd name="T43" fmla="*/ 197 h 275"/>
                <a:gd name="T44" fmla="*/ 8 w 320"/>
                <a:gd name="T45" fmla="*/ 181 h 275"/>
                <a:gd name="T46" fmla="*/ 3 w 320"/>
                <a:gd name="T47" fmla="*/ 164 h 275"/>
                <a:gd name="T48" fmla="*/ 0 w 320"/>
                <a:gd name="T49" fmla="*/ 147 h 275"/>
                <a:gd name="T50" fmla="*/ 0 w 320"/>
                <a:gd name="T51" fmla="*/ 128 h 275"/>
                <a:gd name="T52" fmla="*/ 3 w 320"/>
                <a:gd name="T53" fmla="*/ 111 h 275"/>
                <a:gd name="T54" fmla="*/ 8 w 320"/>
                <a:gd name="T55" fmla="*/ 94 h 275"/>
                <a:gd name="T56" fmla="*/ 16 w 320"/>
                <a:gd name="T57" fmla="*/ 78 h 275"/>
                <a:gd name="T58" fmla="*/ 25 w 320"/>
                <a:gd name="T59" fmla="*/ 63 h 275"/>
                <a:gd name="T60" fmla="*/ 39 w 320"/>
                <a:gd name="T61" fmla="*/ 48 h 275"/>
                <a:gd name="T62" fmla="*/ 52 w 320"/>
                <a:gd name="T63" fmla="*/ 36 h 275"/>
                <a:gd name="T64" fmla="*/ 68 w 320"/>
                <a:gd name="T65" fmla="*/ 25 h 275"/>
                <a:gd name="T66" fmla="*/ 85 w 320"/>
                <a:gd name="T67" fmla="*/ 16 h 275"/>
                <a:gd name="T68" fmla="*/ 105 w 320"/>
                <a:gd name="T69" fmla="*/ 8 h 275"/>
                <a:gd name="T70" fmla="*/ 124 w 320"/>
                <a:gd name="T71" fmla="*/ 3 h 275"/>
                <a:gd name="T72" fmla="*/ 144 w 320"/>
                <a:gd name="T73" fmla="*/ 1 h 275"/>
                <a:gd name="T74" fmla="*/ 165 w 320"/>
                <a:gd name="T75" fmla="*/ 0 h 275"/>
                <a:gd name="T76" fmla="*/ 185 w 320"/>
                <a:gd name="T77" fmla="*/ 2 h 275"/>
                <a:gd name="T78" fmla="*/ 205 w 320"/>
                <a:gd name="T79" fmla="*/ 6 h 275"/>
                <a:gd name="T80" fmla="*/ 225 w 320"/>
                <a:gd name="T81" fmla="*/ 11 h 275"/>
                <a:gd name="T82" fmla="*/ 243 w 320"/>
                <a:gd name="T83" fmla="*/ 20 h 275"/>
                <a:gd name="T84" fmla="*/ 260 w 320"/>
                <a:gd name="T85" fmla="*/ 30 h 275"/>
                <a:gd name="T86" fmla="*/ 275 w 320"/>
                <a:gd name="T87" fmla="*/ 42 h 275"/>
                <a:gd name="T88" fmla="*/ 288 w 320"/>
                <a:gd name="T89" fmla="*/ 55 h 275"/>
                <a:gd name="T90" fmla="*/ 300 w 320"/>
                <a:gd name="T91" fmla="*/ 70 h 275"/>
                <a:gd name="T92" fmla="*/ 308 w 320"/>
                <a:gd name="T93" fmla="*/ 86 h 275"/>
                <a:gd name="T94" fmla="*/ 315 w 320"/>
                <a:gd name="T95" fmla="*/ 103 h 275"/>
                <a:gd name="T96" fmla="*/ 319 w 320"/>
                <a:gd name="T97" fmla="*/ 120 h 275"/>
                <a:gd name="T98" fmla="*/ 320 w 320"/>
                <a:gd name="T99" fmla="*/ 137 h 275"/>
                <a:gd name="T100" fmla="*/ 320 w 320"/>
                <a:gd name="T101" fmla="*/ 137 h 2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0" h="275">
                  <a:moveTo>
                    <a:pt x="320" y="137"/>
                  </a:moveTo>
                  <a:lnTo>
                    <a:pt x="319" y="155"/>
                  </a:lnTo>
                  <a:lnTo>
                    <a:pt x="315" y="172"/>
                  </a:lnTo>
                  <a:lnTo>
                    <a:pt x="308" y="189"/>
                  </a:lnTo>
                  <a:lnTo>
                    <a:pt x="300" y="205"/>
                  </a:lnTo>
                  <a:lnTo>
                    <a:pt x="288" y="220"/>
                  </a:lnTo>
                  <a:lnTo>
                    <a:pt x="275" y="232"/>
                  </a:lnTo>
                  <a:lnTo>
                    <a:pt x="260" y="245"/>
                  </a:lnTo>
                  <a:lnTo>
                    <a:pt x="243" y="255"/>
                  </a:lnTo>
                  <a:lnTo>
                    <a:pt x="225" y="263"/>
                  </a:lnTo>
                  <a:lnTo>
                    <a:pt x="205" y="269"/>
                  </a:lnTo>
                  <a:lnTo>
                    <a:pt x="185" y="272"/>
                  </a:lnTo>
                  <a:lnTo>
                    <a:pt x="165" y="275"/>
                  </a:lnTo>
                  <a:lnTo>
                    <a:pt x="144" y="274"/>
                  </a:lnTo>
                  <a:lnTo>
                    <a:pt x="124" y="271"/>
                  </a:lnTo>
                  <a:lnTo>
                    <a:pt x="105" y="267"/>
                  </a:lnTo>
                  <a:lnTo>
                    <a:pt x="85" y="259"/>
                  </a:lnTo>
                  <a:lnTo>
                    <a:pt x="68" y="250"/>
                  </a:lnTo>
                  <a:lnTo>
                    <a:pt x="52" y="239"/>
                  </a:lnTo>
                  <a:lnTo>
                    <a:pt x="39" y="227"/>
                  </a:lnTo>
                  <a:lnTo>
                    <a:pt x="25" y="212"/>
                  </a:lnTo>
                  <a:lnTo>
                    <a:pt x="16" y="197"/>
                  </a:lnTo>
                  <a:lnTo>
                    <a:pt x="8" y="181"/>
                  </a:lnTo>
                  <a:lnTo>
                    <a:pt x="3" y="164"/>
                  </a:lnTo>
                  <a:lnTo>
                    <a:pt x="0" y="147"/>
                  </a:lnTo>
                  <a:lnTo>
                    <a:pt x="0" y="128"/>
                  </a:lnTo>
                  <a:lnTo>
                    <a:pt x="3" y="111"/>
                  </a:lnTo>
                  <a:lnTo>
                    <a:pt x="8" y="94"/>
                  </a:lnTo>
                  <a:lnTo>
                    <a:pt x="16" y="78"/>
                  </a:lnTo>
                  <a:lnTo>
                    <a:pt x="25" y="63"/>
                  </a:lnTo>
                  <a:lnTo>
                    <a:pt x="39" y="48"/>
                  </a:lnTo>
                  <a:lnTo>
                    <a:pt x="52" y="36"/>
                  </a:lnTo>
                  <a:lnTo>
                    <a:pt x="68" y="25"/>
                  </a:lnTo>
                  <a:lnTo>
                    <a:pt x="85" y="16"/>
                  </a:lnTo>
                  <a:lnTo>
                    <a:pt x="105" y="8"/>
                  </a:lnTo>
                  <a:lnTo>
                    <a:pt x="124" y="3"/>
                  </a:lnTo>
                  <a:lnTo>
                    <a:pt x="144" y="1"/>
                  </a:lnTo>
                  <a:lnTo>
                    <a:pt x="165" y="0"/>
                  </a:lnTo>
                  <a:lnTo>
                    <a:pt x="185" y="2"/>
                  </a:lnTo>
                  <a:lnTo>
                    <a:pt x="205" y="6"/>
                  </a:lnTo>
                  <a:lnTo>
                    <a:pt x="225" y="11"/>
                  </a:lnTo>
                  <a:lnTo>
                    <a:pt x="243" y="20"/>
                  </a:lnTo>
                  <a:lnTo>
                    <a:pt x="260" y="30"/>
                  </a:lnTo>
                  <a:lnTo>
                    <a:pt x="275" y="42"/>
                  </a:lnTo>
                  <a:lnTo>
                    <a:pt x="288" y="55"/>
                  </a:lnTo>
                  <a:lnTo>
                    <a:pt x="300" y="70"/>
                  </a:lnTo>
                  <a:lnTo>
                    <a:pt x="308" y="86"/>
                  </a:lnTo>
                  <a:lnTo>
                    <a:pt x="315" y="103"/>
                  </a:lnTo>
                  <a:lnTo>
                    <a:pt x="319" y="120"/>
                  </a:lnTo>
                  <a:lnTo>
                    <a:pt x="320" y="137"/>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7" name="Line 14">
              <a:extLst>
                <a:ext uri="{FF2B5EF4-FFF2-40B4-BE49-F238E27FC236}">
                  <a16:creationId xmlns:a16="http://schemas.microsoft.com/office/drawing/2014/main" id="{0DF9D7BA-7236-4146-8F91-5ACE7607B574}"/>
                </a:ext>
              </a:extLst>
            </p:cNvPr>
            <p:cNvSpPr>
              <a:spLocks noChangeShapeType="1"/>
            </p:cNvSpPr>
            <p:nvPr/>
          </p:nvSpPr>
          <p:spPr bwMode="auto">
            <a:xfrm>
              <a:off x="4828" y="1460"/>
              <a:ext cx="16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8" name="Line 15">
              <a:extLst>
                <a:ext uri="{FF2B5EF4-FFF2-40B4-BE49-F238E27FC236}">
                  <a16:creationId xmlns:a16="http://schemas.microsoft.com/office/drawing/2014/main" id="{F951EE36-9018-402D-B450-CB2B21955A46}"/>
                </a:ext>
              </a:extLst>
            </p:cNvPr>
            <p:cNvSpPr>
              <a:spLocks noChangeShapeType="1"/>
            </p:cNvSpPr>
            <p:nvPr/>
          </p:nvSpPr>
          <p:spPr bwMode="auto">
            <a:xfrm flipV="1">
              <a:off x="4988" y="1392"/>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9" name="Line 16">
              <a:extLst>
                <a:ext uri="{FF2B5EF4-FFF2-40B4-BE49-F238E27FC236}">
                  <a16:creationId xmlns:a16="http://schemas.microsoft.com/office/drawing/2014/main" id="{6A33C40A-B9C6-422E-B4EC-CC8B84D73AED}"/>
                </a:ext>
              </a:extLst>
            </p:cNvPr>
            <p:cNvSpPr>
              <a:spLocks noChangeShapeType="1"/>
            </p:cNvSpPr>
            <p:nvPr/>
          </p:nvSpPr>
          <p:spPr bwMode="auto">
            <a:xfrm>
              <a:off x="5028" y="1392"/>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0" name="Line 17">
              <a:extLst>
                <a:ext uri="{FF2B5EF4-FFF2-40B4-BE49-F238E27FC236}">
                  <a16:creationId xmlns:a16="http://schemas.microsoft.com/office/drawing/2014/main" id="{32D90C96-EAF5-4F9F-ADA5-8CAD4CF87841}"/>
                </a:ext>
              </a:extLst>
            </p:cNvPr>
            <p:cNvSpPr>
              <a:spLocks noChangeShapeType="1"/>
            </p:cNvSpPr>
            <p:nvPr/>
          </p:nvSpPr>
          <p:spPr bwMode="auto">
            <a:xfrm flipV="1">
              <a:off x="5028" y="1392"/>
              <a:ext cx="8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1" name="Line 18">
              <a:extLst>
                <a:ext uri="{FF2B5EF4-FFF2-40B4-BE49-F238E27FC236}">
                  <a16:creationId xmlns:a16="http://schemas.microsoft.com/office/drawing/2014/main" id="{1F60065D-9F6A-420E-933B-C79F0F69CDEF}"/>
                </a:ext>
              </a:extLst>
            </p:cNvPr>
            <p:cNvSpPr>
              <a:spLocks noChangeShapeType="1"/>
            </p:cNvSpPr>
            <p:nvPr/>
          </p:nvSpPr>
          <p:spPr bwMode="auto">
            <a:xfrm>
              <a:off x="5108" y="1392"/>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2" name="Line 19">
              <a:extLst>
                <a:ext uri="{FF2B5EF4-FFF2-40B4-BE49-F238E27FC236}">
                  <a16:creationId xmlns:a16="http://schemas.microsoft.com/office/drawing/2014/main" id="{EC35A075-0FDE-4FDD-9F50-7402351C13E2}"/>
                </a:ext>
              </a:extLst>
            </p:cNvPr>
            <p:cNvSpPr>
              <a:spLocks noChangeShapeType="1"/>
            </p:cNvSpPr>
            <p:nvPr/>
          </p:nvSpPr>
          <p:spPr bwMode="auto">
            <a:xfrm flipV="1">
              <a:off x="5108" y="1426"/>
              <a:ext cx="40"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3" name="Line 20">
              <a:extLst>
                <a:ext uri="{FF2B5EF4-FFF2-40B4-BE49-F238E27FC236}">
                  <a16:creationId xmlns:a16="http://schemas.microsoft.com/office/drawing/2014/main" id="{A3AF2EFC-4DFF-485B-921B-CD63E3CF5DC5}"/>
                </a:ext>
              </a:extLst>
            </p:cNvPr>
            <p:cNvSpPr>
              <a:spLocks noChangeShapeType="1"/>
            </p:cNvSpPr>
            <p:nvPr/>
          </p:nvSpPr>
          <p:spPr bwMode="auto">
            <a:xfrm>
              <a:off x="5148" y="1426"/>
              <a:ext cx="40"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4" name="Line 21">
              <a:extLst>
                <a:ext uri="{FF2B5EF4-FFF2-40B4-BE49-F238E27FC236}">
                  <a16:creationId xmlns:a16="http://schemas.microsoft.com/office/drawing/2014/main" id="{B3BE2B60-8821-4343-8C20-580DC5679FBD}"/>
                </a:ext>
              </a:extLst>
            </p:cNvPr>
            <p:cNvSpPr>
              <a:spLocks noChangeShapeType="1"/>
            </p:cNvSpPr>
            <p:nvPr/>
          </p:nvSpPr>
          <p:spPr bwMode="auto">
            <a:xfrm flipV="1">
              <a:off x="5188" y="1460"/>
              <a:ext cx="1" cy="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5" name="Line 22">
              <a:extLst>
                <a:ext uri="{FF2B5EF4-FFF2-40B4-BE49-F238E27FC236}">
                  <a16:creationId xmlns:a16="http://schemas.microsoft.com/office/drawing/2014/main" id="{E12CF419-746B-4F7C-AD05-B086E41DDE7A}"/>
                </a:ext>
              </a:extLst>
            </p:cNvPr>
            <p:cNvSpPr>
              <a:spLocks noChangeShapeType="1"/>
            </p:cNvSpPr>
            <p:nvPr/>
          </p:nvSpPr>
          <p:spPr bwMode="auto">
            <a:xfrm>
              <a:off x="5188" y="1460"/>
              <a:ext cx="1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6" name="Freeform 33">
              <a:extLst>
                <a:ext uri="{FF2B5EF4-FFF2-40B4-BE49-F238E27FC236}">
                  <a16:creationId xmlns:a16="http://schemas.microsoft.com/office/drawing/2014/main" id="{7E78A240-F8F3-4824-8FC9-8B46AF54343B}"/>
                </a:ext>
              </a:extLst>
            </p:cNvPr>
            <p:cNvSpPr>
              <a:spLocks/>
            </p:cNvSpPr>
            <p:nvPr/>
          </p:nvSpPr>
          <p:spPr bwMode="auto">
            <a:xfrm>
              <a:off x="4114" y="1191"/>
              <a:ext cx="80" cy="69"/>
            </a:xfrm>
            <a:custGeom>
              <a:avLst/>
              <a:gdLst>
                <a:gd name="T0" fmla="*/ 80 w 80"/>
                <a:gd name="T1" fmla="*/ 35 h 69"/>
                <a:gd name="T2" fmla="*/ 79 w 80"/>
                <a:gd name="T3" fmla="*/ 44 h 69"/>
                <a:gd name="T4" fmla="*/ 75 w 80"/>
                <a:gd name="T5" fmla="*/ 52 h 69"/>
                <a:gd name="T6" fmla="*/ 68 w 80"/>
                <a:gd name="T7" fmla="*/ 59 h 69"/>
                <a:gd name="T8" fmla="*/ 60 w 80"/>
                <a:gd name="T9" fmla="*/ 65 h 69"/>
                <a:gd name="T10" fmla="*/ 51 w 80"/>
                <a:gd name="T11" fmla="*/ 68 h 69"/>
                <a:gd name="T12" fmla="*/ 40 w 80"/>
                <a:gd name="T13" fmla="*/ 69 h 69"/>
                <a:gd name="T14" fmla="*/ 29 w 80"/>
                <a:gd name="T15" fmla="*/ 68 h 69"/>
                <a:gd name="T16" fmla="*/ 20 w 80"/>
                <a:gd name="T17" fmla="*/ 65 h 69"/>
                <a:gd name="T18" fmla="*/ 12 w 80"/>
                <a:gd name="T19" fmla="*/ 59 h 69"/>
                <a:gd name="T20" fmla="*/ 5 w 80"/>
                <a:gd name="T21" fmla="*/ 52 h 69"/>
                <a:gd name="T22" fmla="*/ 1 w 80"/>
                <a:gd name="T23" fmla="*/ 44 h 69"/>
                <a:gd name="T24" fmla="*/ 0 w 80"/>
                <a:gd name="T25" fmla="*/ 35 h 69"/>
                <a:gd name="T26" fmla="*/ 1 w 80"/>
                <a:gd name="T27" fmla="*/ 26 h 69"/>
                <a:gd name="T28" fmla="*/ 5 w 80"/>
                <a:gd name="T29" fmla="*/ 18 h 69"/>
                <a:gd name="T30" fmla="*/ 12 w 80"/>
                <a:gd name="T31" fmla="*/ 11 h 69"/>
                <a:gd name="T32" fmla="*/ 20 w 80"/>
                <a:gd name="T33" fmla="*/ 5 h 69"/>
                <a:gd name="T34" fmla="*/ 29 w 80"/>
                <a:gd name="T35" fmla="*/ 2 h 69"/>
                <a:gd name="T36" fmla="*/ 40 w 80"/>
                <a:gd name="T37" fmla="*/ 0 h 69"/>
                <a:gd name="T38" fmla="*/ 51 w 80"/>
                <a:gd name="T39" fmla="*/ 2 h 69"/>
                <a:gd name="T40" fmla="*/ 60 w 80"/>
                <a:gd name="T41" fmla="*/ 5 h 69"/>
                <a:gd name="T42" fmla="*/ 68 w 80"/>
                <a:gd name="T43" fmla="*/ 11 h 69"/>
                <a:gd name="T44" fmla="*/ 75 w 80"/>
                <a:gd name="T45" fmla="*/ 18 h 69"/>
                <a:gd name="T46" fmla="*/ 79 w 80"/>
                <a:gd name="T47" fmla="*/ 26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5"/>
                  </a:lnTo>
                  <a:lnTo>
                    <a:pt x="51" y="68"/>
                  </a:lnTo>
                  <a:lnTo>
                    <a:pt x="40" y="69"/>
                  </a:lnTo>
                  <a:lnTo>
                    <a:pt x="29" y="68"/>
                  </a:lnTo>
                  <a:lnTo>
                    <a:pt x="20" y="65"/>
                  </a:lnTo>
                  <a:lnTo>
                    <a:pt x="12" y="59"/>
                  </a:lnTo>
                  <a:lnTo>
                    <a:pt x="5" y="52"/>
                  </a:lnTo>
                  <a:lnTo>
                    <a:pt x="1" y="44"/>
                  </a:lnTo>
                  <a:lnTo>
                    <a:pt x="0" y="35"/>
                  </a:lnTo>
                  <a:lnTo>
                    <a:pt x="1" y="26"/>
                  </a:lnTo>
                  <a:lnTo>
                    <a:pt x="5" y="18"/>
                  </a:lnTo>
                  <a:lnTo>
                    <a:pt x="12" y="11"/>
                  </a:lnTo>
                  <a:lnTo>
                    <a:pt x="20" y="5"/>
                  </a:lnTo>
                  <a:lnTo>
                    <a:pt x="29" y="2"/>
                  </a:lnTo>
                  <a:lnTo>
                    <a:pt x="40" y="0"/>
                  </a:lnTo>
                  <a:lnTo>
                    <a:pt x="51" y="2"/>
                  </a:lnTo>
                  <a:lnTo>
                    <a:pt x="60" y="5"/>
                  </a:lnTo>
                  <a:lnTo>
                    <a:pt x="68" y="11"/>
                  </a:lnTo>
                  <a:lnTo>
                    <a:pt x="75" y="18"/>
                  </a:lnTo>
                  <a:lnTo>
                    <a:pt x="79" y="26"/>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7" name="Freeform 34">
              <a:extLst>
                <a:ext uri="{FF2B5EF4-FFF2-40B4-BE49-F238E27FC236}">
                  <a16:creationId xmlns:a16="http://schemas.microsoft.com/office/drawing/2014/main" id="{4052583A-B62C-4735-ADB3-69A8D0084107}"/>
                </a:ext>
              </a:extLst>
            </p:cNvPr>
            <p:cNvSpPr>
              <a:spLocks/>
            </p:cNvSpPr>
            <p:nvPr/>
          </p:nvSpPr>
          <p:spPr bwMode="auto">
            <a:xfrm>
              <a:off x="4441" y="119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9 h 69"/>
                <a:gd name="T20" fmla="*/ 5 w 80"/>
                <a:gd name="T21" fmla="*/ 52 h 69"/>
                <a:gd name="T22" fmla="*/ 1 w 80"/>
                <a:gd name="T23" fmla="*/ 44 h 69"/>
                <a:gd name="T24" fmla="*/ 0 w 80"/>
                <a:gd name="T25" fmla="*/ 35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0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29" y="68"/>
                  </a:lnTo>
                  <a:lnTo>
                    <a:pt x="20" y="64"/>
                  </a:lnTo>
                  <a:lnTo>
                    <a:pt x="12" y="59"/>
                  </a:lnTo>
                  <a:lnTo>
                    <a:pt x="5" y="52"/>
                  </a:lnTo>
                  <a:lnTo>
                    <a:pt x="1" y="44"/>
                  </a:lnTo>
                  <a:lnTo>
                    <a:pt x="0" y="35"/>
                  </a:lnTo>
                  <a:lnTo>
                    <a:pt x="1" y="25"/>
                  </a:lnTo>
                  <a:lnTo>
                    <a:pt x="5" y="17"/>
                  </a:lnTo>
                  <a:lnTo>
                    <a:pt x="12" y="10"/>
                  </a:lnTo>
                  <a:lnTo>
                    <a:pt x="20" y="5"/>
                  </a:lnTo>
                  <a:lnTo>
                    <a:pt x="29" y="1"/>
                  </a:lnTo>
                  <a:lnTo>
                    <a:pt x="40" y="0"/>
                  </a:lnTo>
                  <a:lnTo>
                    <a:pt x="51" y="1"/>
                  </a:lnTo>
                  <a:lnTo>
                    <a:pt x="60" y="5"/>
                  </a:lnTo>
                  <a:lnTo>
                    <a:pt x="68" y="10"/>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58" name="Line 35">
              <a:extLst>
                <a:ext uri="{FF2B5EF4-FFF2-40B4-BE49-F238E27FC236}">
                  <a16:creationId xmlns:a16="http://schemas.microsoft.com/office/drawing/2014/main" id="{EE441208-A252-47CD-9E98-8228F5BCF216}"/>
                </a:ext>
              </a:extLst>
            </p:cNvPr>
            <p:cNvSpPr>
              <a:spLocks noChangeShapeType="1"/>
            </p:cNvSpPr>
            <p:nvPr/>
          </p:nvSpPr>
          <p:spPr bwMode="auto">
            <a:xfrm flipV="1">
              <a:off x="4194" y="1088"/>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59" name="Line 42">
              <a:extLst>
                <a:ext uri="{FF2B5EF4-FFF2-40B4-BE49-F238E27FC236}">
                  <a16:creationId xmlns:a16="http://schemas.microsoft.com/office/drawing/2014/main" id="{F0CA2F60-1CAE-4DA7-813D-FA494E98C9FA}"/>
                </a:ext>
              </a:extLst>
            </p:cNvPr>
            <p:cNvSpPr>
              <a:spLocks noChangeShapeType="1"/>
            </p:cNvSpPr>
            <p:nvPr/>
          </p:nvSpPr>
          <p:spPr bwMode="auto">
            <a:xfrm>
              <a:off x="4508" y="1220"/>
              <a:ext cx="3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0" name="Line 43">
              <a:extLst>
                <a:ext uri="{FF2B5EF4-FFF2-40B4-BE49-F238E27FC236}">
                  <a16:creationId xmlns:a16="http://schemas.microsoft.com/office/drawing/2014/main" id="{05E2DF63-3655-4E29-BEC4-65AE366F0DB0}"/>
                </a:ext>
              </a:extLst>
            </p:cNvPr>
            <p:cNvSpPr>
              <a:spLocks noChangeShapeType="1"/>
            </p:cNvSpPr>
            <p:nvPr/>
          </p:nvSpPr>
          <p:spPr bwMode="auto">
            <a:xfrm>
              <a:off x="4828" y="1220"/>
              <a:ext cx="1" cy="44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1" name="Line 44">
              <a:extLst>
                <a:ext uri="{FF2B5EF4-FFF2-40B4-BE49-F238E27FC236}">
                  <a16:creationId xmlns:a16="http://schemas.microsoft.com/office/drawing/2014/main" id="{4675F0ED-C445-48E8-99EB-311EE064437E}"/>
                </a:ext>
              </a:extLst>
            </p:cNvPr>
            <p:cNvSpPr>
              <a:spLocks noChangeShapeType="1"/>
            </p:cNvSpPr>
            <p:nvPr/>
          </p:nvSpPr>
          <p:spPr bwMode="auto">
            <a:xfrm flipH="1">
              <a:off x="4548" y="1666"/>
              <a:ext cx="2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2" name="Line 45">
              <a:extLst>
                <a:ext uri="{FF2B5EF4-FFF2-40B4-BE49-F238E27FC236}">
                  <a16:creationId xmlns:a16="http://schemas.microsoft.com/office/drawing/2014/main" id="{A1CF3060-5C07-4C6F-A518-B879F71017F0}"/>
                </a:ext>
              </a:extLst>
            </p:cNvPr>
            <p:cNvSpPr>
              <a:spLocks noChangeShapeType="1"/>
            </p:cNvSpPr>
            <p:nvPr/>
          </p:nvSpPr>
          <p:spPr bwMode="auto">
            <a:xfrm flipH="1">
              <a:off x="3947" y="1666"/>
              <a:ext cx="20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3" name="Line 46">
              <a:extLst>
                <a:ext uri="{FF2B5EF4-FFF2-40B4-BE49-F238E27FC236}">
                  <a16:creationId xmlns:a16="http://schemas.microsoft.com/office/drawing/2014/main" id="{A493E4DA-0C71-4698-8A5E-5A210CA09E2D}"/>
                </a:ext>
              </a:extLst>
            </p:cNvPr>
            <p:cNvSpPr>
              <a:spLocks noChangeShapeType="1"/>
            </p:cNvSpPr>
            <p:nvPr/>
          </p:nvSpPr>
          <p:spPr bwMode="auto">
            <a:xfrm flipV="1">
              <a:off x="3947" y="1220"/>
              <a:ext cx="1" cy="44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4" name="Line 47">
              <a:extLst>
                <a:ext uri="{FF2B5EF4-FFF2-40B4-BE49-F238E27FC236}">
                  <a16:creationId xmlns:a16="http://schemas.microsoft.com/office/drawing/2014/main" id="{9909FF6E-FF00-4E92-A0D6-73A90BE7142B}"/>
                </a:ext>
              </a:extLst>
            </p:cNvPr>
            <p:cNvSpPr>
              <a:spLocks noChangeShapeType="1"/>
            </p:cNvSpPr>
            <p:nvPr/>
          </p:nvSpPr>
          <p:spPr bwMode="auto">
            <a:xfrm>
              <a:off x="3947" y="1220"/>
              <a:ext cx="16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5" name="Line 48">
              <a:extLst>
                <a:ext uri="{FF2B5EF4-FFF2-40B4-BE49-F238E27FC236}">
                  <a16:creationId xmlns:a16="http://schemas.microsoft.com/office/drawing/2014/main" id="{C9720968-8B53-4F65-8BF7-F6441233FB8E}"/>
                </a:ext>
              </a:extLst>
            </p:cNvPr>
            <p:cNvSpPr>
              <a:spLocks noChangeShapeType="1"/>
            </p:cNvSpPr>
            <p:nvPr/>
          </p:nvSpPr>
          <p:spPr bwMode="auto">
            <a:xfrm flipH="1">
              <a:off x="3507" y="1426"/>
              <a:ext cx="4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6" name="Line 49">
              <a:extLst>
                <a:ext uri="{FF2B5EF4-FFF2-40B4-BE49-F238E27FC236}">
                  <a16:creationId xmlns:a16="http://schemas.microsoft.com/office/drawing/2014/main" id="{48ABF24F-C50B-4714-B073-78748E7EF66E}"/>
                </a:ext>
              </a:extLst>
            </p:cNvPr>
            <p:cNvSpPr>
              <a:spLocks noChangeShapeType="1"/>
            </p:cNvSpPr>
            <p:nvPr/>
          </p:nvSpPr>
          <p:spPr bwMode="auto">
            <a:xfrm>
              <a:off x="3507" y="1426"/>
              <a:ext cx="1"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7" name="Line 50">
              <a:extLst>
                <a:ext uri="{FF2B5EF4-FFF2-40B4-BE49-F238E27FC236}">
                  <a16:creationId xmlns:a16="http://schemas.microsoft.com/office/drawing/2014/main" id="{0080C76A-4EFE-4A19-AE3D-F06145B4CE07}"/>
                </a:ext>
              </a:extLst>
            </p:cNvPr>
            <p:cNvSpPr>
              <a:spLocks noChangeShapeType="1"/>
            </p:cNvSpPr>
            <p:nvPr/>
          </p:nvSpPr>
          <p:spPr bwMode="auto">
            <a:xfrm>
              <a:off x="3507" y="1701"/>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8" name="Line 51">
              <a:extLst>
                <a:ext uri="{FF2B5EF4-FFF2-40B4-BE49-F238E27FC236}">
                  <a16:creationId xmlns:a16="http://schemas.microsoft.com/office/drawing/2014/main" id="{7A4CE2E7-67D2-4052-AE02-83C5E3CA22C4}"/>
                </a:ext>
              </a:extLst>
            </p:cNvPr>
            <p:cNvSpPr>
              <a:spLocks noChangeShapeType="1"/>
            </p:cNvSpPr>
            <p:nvPr/>
          </p:nvSpPr>
          <p:spPr bwMode="auto">
            <a:xfrm>
              <a:off x="3507" y="1804"/>
              <a:ext cx="2001"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69" name="Line 52">
              <a:extLst>
                <a:ext uri="{FF2B5EF4-FFF2-40B4-BE49-F238E27FC236}">
                  <a16:creationId xmlns:a16="http://schemas.microsoft.com/office/drawing/2014/main" id="{6F6414AF-1CB2-4457-95BC-EDFEE4C409A6}"/>
                </a:ext>
              </a:extLst>
            </p:cNvPr>
            <p:cNvSpPr>
              <a:spLocks noChangeShapeType="1"/>
            </p:cNvSpPr>
            <p:nvPr/>
          </p:nvSpPr>
          <p:spPr bwMode="auto">
            <a:xfrm flipV="1">
              <a:off x="5508" y="1460"/>
              <a:ext cx="1" cy="34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0" name="Line 53">
              <a:extLst>
                <a:ext uri="{FF2B5EF4-FFF2-40B4-BE49-F238E27FC236}">
                  <a16:creationId xmlns:a16="http://schemas.microsoft.com/office/drawing/2014/main" id="{0F915059-6EE5-4770-9E0D-9B8EA3B72489}"/>
                </a:ext>
              </a:extLst>
            </p:cNvPr>
            <p:cNvSpPr>
              <a:spLocks noChangeShapeType="1"/>
            </p:cNvSpPr>
            <p:nvPr/>
          </p:nvSpPr>
          <p:spPr bwMode="auto">
            <a:xfrm flipH="1">
              <a:off x="5308" y="1460"/>
              <a:ext cx="20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71" name="Rectangle 66">
              <a:extLst>
                <a:ext uri="{FF2B5EF4-FFF2-40B4-BE49-F238E27FC236}">
                  <a16:creationId xmlns:a16="http://schemas.microsoft.com/office/drawing/2014/main" id="{DD1A87ED-5C02-4221-8233-B21B0BAC8DFA}"/>
                </a:ext>
              </a:extLst>
            </p:cNvPr>
            <p:cNvSpPr>
              <a:spLocks noChangeArrowheads="1"/>
            </p:cNvSpPr>
            <p:nvPr/>
          </p:nvSpPr>
          <p:spPr bwMode="auto">
            <a:xfrm>
              <a:off x="3373" y="833"/>
              <a:ext cx="2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1" baseline="0" dirty="0">
                  <a:solidFill>
                    <a:srgbClr val="000000"/>
                  </a:solidFill>
                  <a:ea typeface="宋体" panose="02010600030101010101" pitchFamily="2" charset="-122"/>
                </a:rPr>
                <a:t>Switches in parallel =&gt; OR</a:t>
              </a:r>
              <a:endParaRPr lang="en-US" altLang="zh-CN" sz="2800" b="1" baseline="0" dirty="0">
                <a:ea typeface="宋体" panose="02010600030101010101" pitchFamily="2" charset="-122"/>
              </a:endParaRPr>
            </a:p>
          </p:txBody>
        </p:sp>
      </p:grpSp>
      <p:sp>
        <p:nvSpPr>
          <p:cNvPr id="21511" name="Rectangle 68">
            <a:extLst>
              <a:ext uri="{FF2B5EF4-FFF2-40B4-BE49-F238E27FC236}">
                <a16:creationId xmlns:a16="http://schemas.microsoft.com/office/drawing/2014/main" id="{2EF54A8D-3240-4447-ADE7-01205475B006}"/>
              </a:ext>
            </a:extLst>
          </p:cNvPr>
          <p:cNvSpPr>
            <a:spLocks noChangeArrowheads="1"/>
          </p:cNvSpPr>
          <p:nvPr/>
        </p:nvSpPr>
        <p:spPr bwMode="auto">
          <a:xfrm>
            <a:off x="10750550" y="4367213"/>
            <a:ext cx="47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500" baseline="0">
                <a:solidFill>
                  <a:srgbClr val="000000"/>
                </a:solidFill>
                <a:ea typeface="宋体" panose="02010600030101010101" pitchFamily="2" charset="-122"/>
              </a:rPr>
              <a:t> </a:t>
            </a:r>
            <a:endParaRPr lang="en-US" altLang="zh-CN" sz="2400" baseline="0">
              <a:ea typeface="宋体" panose="02010600030101010101" pitchFamily="2" charset="-122"/>
            </a:endParaRPr>
          </a:p>
        </p:txBody>
      </p:sp>
      <p:grpSp>
        <p:nvGrpSpPr>
          <p:cNvPr id="230535" name="Group 135">
            <a:extLst>
              <a:ext uri="{FF2B5EF4-FFF2-40B4-BE49-F238E27FC236}">
                <a16:creationId xmlns:a16="http://schemas.microsoft.com/office/drawing/2014/main" id="{12D5D6FD-8E7D-4117-B925-0DE4B0CE012C}"/>
              </a:ext>
            </a:extLst>
          </p:cNvPr>
          <p:cNvGrpSpPr>
            <a:grpSpLocks/>
          </p:cNvGrpSpPr>
          <p:nvPr/>
        </p:nvGrpSpPr>
        <p:grpSpPr bwMode="auto">
          <a:xfrm>
            <a:off x="4889500" y="4776788"/>
            <a:ext cx="4197350" cy="1582737"/>
            <a:chOff x="3080" y="3009"/>
            <a:chExt cx="2644" cy="997"/>
          </a:xfrm>
        </p:grpSpPr>
        <p:sp>
          <p:nvSpPr>
            <p:cNvPr id="21513" name="Freeform 74">
              <a:extLst>
                <a:ext uri="{FF2B5EF4-FFF2-40B4-BE49-F238E27FC236}">
                  <a16:creationId xmlns:a16="http://schemas.microsoft.com/office/drawing/2014/main" id="{680D7807-3CAB-48F9-A5B9-F60C7423D7E4}"/>
                </a:ext>
              </a:extLst>
            </p:cNvPr>
            <p:cNvSpPr>
              <a:spLocks/>
            </p:cNvSpPr>
            <p:nvPr/>
          </p:nvSpPr>
          <p:spPr bwMode="auto">
            <a:xfrm>
              <a:off x="4847" y="3378"/>
              <a:ext cx="320" cy="274"/>
            </a:xfrm>
            <a:custGeom>
              <a:avLst/>
              <a:gdLst>
                <a:gd name="T0" fmla="*/ 320 w 320"/>
                <a:gd name="T1" fmla="*/ 137 h 274"/>
                <a:gd name="T2" fmla="*/ 319 w 320"/>
                <a:gd name="T3" fmla="*/ 154 h 274"/>
                <a:gd name="T4" fmla="*/ 315 w 320"/>
                <a:gd name="T5" fmla="*/ 171 h 274"/>
                <a:gd name="T6" fmla="*/ 308 w 320"/>
                <a:gd name="T7" fmla="*/ 188 h 274"/>
                <a:gd name="T8" fmla="*/ 300 w 320"/>
                <a:gd name="T9" fmla="*/ 204 h 274"/>
                <a:gd name="T10" fmla="*/ 288 w 320"/>
                <a:gd name="T11" fmla="*/ 219 h 274"/>
                <a:gd name="T12" fmla="*/ 275 w 320"/>
                <a:gd name="T13" fmla="*/ 232 h 274"/>
                <a:gd name="T14" fmla="*/ 260 w 320"/>
                <a:gd name="T15" fmla="*/ 244 h 274"/>
                <a:gd name="T16" fmla="*/ 243 w 320"/>
                <a:gd name="T17" fmla="*/ 255 h 274"/>
                <a:gd name="T18" fmla="*/ 225 w 320"/>
                <a:gd name="T19" fmla="*/ 263 h 274"/>
                <a:gd name="T20" fmla="*/ 205 w 320"/>
                <a:gd name="T21" fmla="*/ 269 h 274"/>
                <a:gd name="T22" fmla="*/ 185 w 320"/>
                <a:gd name="T23" fmla="*/ 272 h 274"/>
                <a:gd name="T24" fmla="*/ 165 w 320"/>
                <a:gd name="T25" fmla="*/ 274 h 274"/>
                <a:gd name="T26" fmla="*/ 144 w 320"/>
                <a:gd name="T27" fmla="*/ 273 h 274"/>
                <a:gd name="T28" fmla="*/ 124 w 320"/>
                <a:gd name="T29" fmla="*/ 271 h 274"/>
                <a:gd name="T30" fmla="*/ 105 w 320"/>
                <a:gd name="T31" fmla="*/ 266 h 274"/>
                <a:gd name="T32" fmla="*/ 85 w 320"/>
                <a:gd name="T33" fmla="*/ 258 h 274"/>
                <a:gd name="T34" fmla="*/ 68 w 320"/>
                <a:gd name="T35" fmla="*/ 249 h 274"/>
                <a:gd name="T36" fmla="*/ 52 w 320"/>
                <a:gd name="T37" fmla="*/ 239 h 274"/>
                <a:gd name="T38" fmla="*/ 39 w 320"/>
                <a:gd name="T39" fmla="*/ 226 h 274"/>
                <a:gd name="T40" fmla="*/ 25 w 320"/>
                <a:gd name="T41" fmla="*/ 211 h 274"/>
                <a:gd name="T42" fmla="*/ 16 w 320"/>
                <a:gd name="T43" fmla="*/ 196 h 274"/>
                <a:gd name="T44" fmla="*/ 8 w 320"/>
                <a:gd name="T45" fmla="*/ 180 h 274"/>
                <a:gd name="T46" fmla="*/ 3 w 320"/>
                <a:gd name="T47" fmla="*/ 163 h 274"/>
                <a:gd name="T48" fmla="*/ 0 w 320"/>
                <a:gd name="T49" fmla="*/ 146 h 274"/>
                <a:gd name="T50" fmla="*/ 0 w 320"/>
                <a:gd name="T51" fmla="*/ 128 h 274"/>
                <a:gd name="T52" fmla="*/ 3 w 320"/>
                <a:gd name="T53" fmla="*/ 111 h 274"/>
                <a:gd name="T54" fmla="*/ 8 w 320"/>
                <a:gd name="T55" fmla="*/ 93 h 274"/>
                <a:gd name="T56" fmla="*/ 16 w 320"/>
                <a:gd name="T57" fmla="*/ 77 h 274"/>
                <a:gd name="T58" fmla="*/ 25 w 320"/>
                <a:gd name="T59" fmla="*/ 63 h 274"/>
                <a:gd name="T60" fmla="*/ 39 w 320"/>
                <a:gd name="T61" fmla="*/ 48 h 274"/>
                <a:gd name="T62" fmla="*/ 52 w 320"/>
                <a:gd name="T63" fmla="*/ 35 h 274"/>
                <a:gd name="T64" fmla="*/ 68 w 320"/>
                <a:gd name="T65" fmla="*/ 25 h 274"/>
                <a:gd name="T66" fmla="*/ 85 w 320"/>
                <a:gd name="T67" fmla="*/ 16 h 274"/>
                <a:gd name="T68" fmla="*/ 105 w 320"/>
                <a:gd name="T69" fmla="*/ 8 h 274"/>
                <a:gd name="T70" fmla="*/ 124 w 320"/>
                <a:gd name="T71" fmla="*/ 3 h 274"/>
                <a:gd name="T72" fmla="*/ 144 w 320"/>
                <a:gd name="T73" fmla="*/ 1 h 274"/>
                <a:gd name="T74" fmla="*/ 165 w 320"/>
                <a:gd name="T75" fmla="*/ 0 h 274"/>
                <a:gd name="T76" fmla="*/ 185 w 320"/>
                <a:gd name="T77" fmla="*/ 2 h 274"/>
                <a:gd name="T78" fmla="*/ 205 w 320"/>
                <a:gd name="T79" fmla="*/ 5 h 274"/>
                <a:gd name="T80" fmla="*/ 225 w 320"/>
                <a:gd name="T81" fmla="*/ 11 h 274"/>
                <a:gd name="T82" fmla="*/ 243 w 320"/>
                <a:gd name="T83" fmla="*/ 19 h 274"/>
                <a:gd name="T84" fmla="*/ 260 w 320"/>
                <a:gd name="T85" fmla="*/ 29 h 274"/>
                <a:gd name="T86" fmla="*/ 275 w 320"/>
                <a:gd name="T87" fmla="*/ 42 h 274"/>
                <a:gd name="T88" fmla="*/ 288 w 320"/>
                <a:gd name="T89" fmla="*/ 55 h 274"/>
                <a:gd name="T90" fmla="*/ 300 w 320"/>
                <a:gd name="T91" fmla="*/ 69 h 274"/>
                <a:gd name="T92" fmla="*/ 308 w 320"/>
                <a:gd name="T93" fmla="*/ 85 h 274"/>
                <a:gd name="T94" fmla="*/ 315 w 320"/>
                <a:gd name="T95" fmla="*/ 103 h 274"/>
                <a:gd name="T96" fmla="*/ 319 w 320"/>
                <a:gd name="T97" fmla="*/ 120 h 274"/>
                <a:gd name="T98" fmla="*/ 320 w 320"/>
                <a:gd name="T99" fmla="*/ 137 h 274"/>
                <a:gd name="T100" fmla="*/ 320 w 320"/>
                <a:gd name="T101" fmla="*/ 137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0" h="274">
                  <a:moveTo>
                    <a:pt x="320" y="137"/>
                  </a:moveTo>
                  <a:lnTo>
                    <a:pt x="319" y="154"/>
                  </a:lnTo>
                  <a:lnTo>
                    <a:pt x="315" y="171"/>
                  </a:lnTo>
                  <a:lnTo>
                    <a:pt x="308" y="188"/>
                  </a:lnTo>
                  <a:lnTo>
                    <a:pt x="300" y="204"/>
                  </a:lnTo>
                  <a:lnTo>
                    <a:pt x="288" y="219"/>
                  </a:lnTo>
                  <a:lnTo>
                    <a:pt x="275" y="232"/>
                  </a:lnTo>
                  <a:lnTo>
                    <a:pt x="260" y="244"/>
                  </a:lnTo>
                  <a:lnTo>
                    <a:pt x="243" y="255"/>
                  </a:lnTo>
                  <a:lnTo>
                    <a:pt x="225" y="263"/>
                  </a:lnTo>
                  <a:lnTo>
                    <a:pt x="205" y="269"/>
                  </a:lnTo>
                  <a:lnTo>
                    <a:pt x="185" y="272"/>
                  </a:lnTo>
                  <a:lnTo>
                    <a:pt x="165" y="274"/>
                  </a:lnTo>
                  <a:lnTo>
                    <a:pt x="144" y="273"/>
                  </a:lnTo>
                  <a:lnTo>
                    <a:pt x="124" y="271"/>
                  </a:lnTo>
                  <a:lnTo>
                    <a:pt x="105" y="266"/>
                  </a:lnTo>
                  <a:lnTo>
                    <a:pt x="85" y="258"/>
                  </a:lnTo>
                  <a:lnTo>
                    <a:pt x="68" y="249"/>
                  </a:lnTo>
                  <a:lnTo>
                    <a:pt x="52" y="239"/>
                  </a:lnTo>
                  <a:lnTo>
                    <a:pt x="39" y="226"/>
                  </a:lnTo>
                  <a:lnTo>
                    <a:pt x="25" y="211"/>
                  </a:lnTo>
                  <a:lnTo>
                    <a:pt x="16" y="196"/>
                  </a:lnTo>
                  <a:lnTo>
                    <a:pt x="8" y="180"/>
                  </a:lnTo>
                  <a:lnTo>
                    <a:pt x="3" y="163"/>
                  </a:lnTo>
                  <a:lnTo>
                    <a:pt x="0" y="146"/>
                  </a:lnTo>
                  <a:lnTo>
                    <a:pt x="0" y="128"/>
                  </a:lnTo>
                  <a:lnTo>
                    <a:pt x="3" y="111"/>
                  </a:lnTo>
                  <a:lnTo>
                    <a:pt x="8" y="93"/>
                  </a:lnTo>
                  <a:lnTo>
                    <a:pt x="16" y="77"/>
                  </a:lnTo>
                  <a:lnTo>
                    <a:pt x="25" y="63"/>
                  </a:lnTo>
                  <a:lnTo>
                    <a:pt x="39" y="48"/>
                  </a:lnTo>
                  <a:lnTo>
                    <a:pt x="52" y="35"/>
                  </a:lnTo>
                  <a:lnTo>
                    <a:pt x="68" y="25"/>
                  </a:lnTo>
                  <a:lnTo>
                    <a:pt x="85" y="16"/>
                  </a:lnTo>
                  <a:lnTo>
                    <a:pt x="105" y="8"/>
                  </a:lnTo>
                  <a:lnTo>
                    <a:pt x="124" y="3"/>
                  </a:lnTo>
                  <a:lnTo>
                    <a:pt x="144" y="1"/>
                  </a:lnTo>
                  <a:lnTo>
                    <a:pt x="165" y="0"/>
                  </a:lnTo>
                  <a:lnTo>
                    <a:pt x="185" y="2"/>
                  </a:lnTo>
                  <a:lnTo>
                    <a:pt x="205" y="5"/>
                  </a:lnTo>
                  <a:lnTo>
                    <a:pt x="225" y="11"/>
                  </a:lnTo>
                  <a:lnTo>
                    <a:pt x="243" y="19"/>
                  </a:lnTo>
                  <a:lnTo>
                    <a:pt x="260" y="29"/>
                  </a:lnTo>
                  <a:lnTo>
                    <a:pt x="275" y="42"/>
                  </a:lnTo>
                  <a:lnTo>
                    <a:pt x="288" y="55"/>
                  </a:lnTo>
                  <a:lnTo>
                    <a:pt x="300" y="69"/>
                  </a:lnTo>
                  <a:lnTo>
                    <a:pt x="308" y="85"/>
                  </a:lnTo>
                  <a:lnTo>
                    <a:pt x="315" y="103"/>
                  </a:lnTo>
                  <a:lnTo>
                    <a:pt x="319" y="120"/>
                  </a:lnTo>
                  <a:lnTo>
                    <a:pt x="320" y="137"/>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14" name="Line 75">
              <a:extLst>
                <a:ext uri="{FF2B5EF4-FFF2-40B4-BE49-F238E27FC236}">
                  <a16:creationId xmlns:a16="http://schemas.microsoft.com/office/drawing/2014/main" id="{513BFB09-AA29-4E07-9EB6-C3C5686C84F2}"/>
                </a:ext>
              </a:extLst>
            </p:cNvPr>
            <p:cNvSpPr>
              <a:spLocks noChangeShapeType="1"/>
            </p:cNvSpPr>
            <p:nvPr/>
          </p:nvSpPr>
          <p:spPr bwMode="auto">
            <a:xfrm flipV="1">
              <a:off x="4887" y="3446"/>
              <a:ext cx="40"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76">
              <a:extLst>
                <a:ext uri="{FF2B5EF4-FFF2-40B4-BE49-F238E27FC236}">
                  <a16:creationId xmlns:a16="http://schemas.microsoft.com/office/drawing/2014/main" id="{2AE3AE09-13A7-4D67-A437-7B2097654B2C}"/>
                </a:ext>
              </a:extLst>
            </p:cNvPr>
            <p:cNvSpPr>
              <a:spLocks noChangeShapeType="1"/>
            </p:cNvSpPr>
            <p:nvPr/>
          </p:nvSpPr>
          <p:spPr bwMode="auto">
            <a:xfrm>
              <a:off x="4927" y="3446"/>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77">
              <a:extLst>
                <a:ext uri="{FF2B5EF4-FFF2-40B4-BE49-F238E27FC236}">
                  <a16:creationId xmlns:a16="http://schemas.microsoft.com/office/drawing/2014/main" id="{B9DB6E20-DA87-457D-8CC8-F7397F602FE4}"/>
                </a:ext>
              </a:extLst>
            </p:cNvPr>
            <p:cNvSpPr>
              <a:spLocks noChangeShapeType="1"/>
            </p:cNvSpPr>
            <p:nvPr/>
          </p:nvSpPr>
          <p:spPr bwMode="auto">
            <a:xfrm flipV="1">
              <a:off x="4927" y="3446"/>
              <a:ext cx="8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78">
              <a:extLst>
                <a:ext uri="{FF2B5EF4-FFF2-40B4-BE49-F238E27FC236}">
                  <a16:creationId xmlns:a16="http://schemas.microsoft.com/office/drawing/2014/main" id="{2CD312AA-2FC6-4669-9732-03AD7397DB6F}"/>
                </a:ext>
              </a:extLst>
            </p:cNvPr>
            <p:cNvSpPr>
              <a:spLocks noChangeShapeType="1"/>
            </p:cNvSpPr>
            <p:nvPr/>
          </p:nvSpPr>
          <p:spPr bwMode="auto">
            <a:xfrm>
              <a:off x="5007" y="3446"/>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79">
              <a:extLst>
                <a:ext uri="{FF2B5EF4-FFF2-40B4-BE49-F238E27FC236}">
                  <a16:creationId xmlns:a16="http://schemas.microsoft.com/office/drawing/2014/main" id="{F0445869-3036-4E82-B24B-6A36E4F4C74E}"/>
                </a:ext>
              </a:extLst>
            </p:cNvPr>
            <p:cNvSpPr>
              <a:spLocks noChangeShapeType="1"/>
            </p:cNvSpPr>
            <p:nvPr/>
          </p:nvSpPr>
          <p:spPr bwMode="auto">
            <a:xfrm flipV="1">
              <a:off x="5007" y="3481"/>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80">
              <a:extLst>
                <a:ext uri="{FF2B5EF4-FFF2-40B4-BE49-F238E27FC236}">
                  <a16:creationId xmlns:a16="http://schemas.microsoft.com/office/drawing/2014/main" id="{985A0DD4-27C0-4DDC-82FD-CC5DB9E26CB9}"/>
                </a:ext>
              </a:extLst>
            </p:cNvPr>
            <p:cNvSpPr>
              <a:spLocks noChangeShapeType="1"/>
            </p:cNvSpPr>
            <p:nvPr/>
          </p:nvSpPr>
          <p:spPr bwMode="auto">
            <a:xfrm>
              <a:off x="5047" y="3481"/>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81">
              <a:extLst>
                <a:ext uri="{FF2B5EF4-FFF2-40B4-BE49-F238E27FC236}">
                  <a16:creationId xmlns:a16="http://schemas.microsoft.com/office/drawing/2014/main" id="{02AAD6B5-A3EF-4567-88C5-A626DC8E4BAC}"/>
                </a:ext>
              </a:extLst>
            </p:cNvPr>
            <p:cNvSpPr>
              <a:spLocks noChangeShapeType="1"/>
            </p:cNvSpPr>
            <p:nvPr/>
          </p:nvSpPr>
          <p:spPr bwMode="auto">
            <a:xfrm flipV="1">
              <a:off x="5087" y="3515"/>
              <a:ext cx="1" cy="3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82">
              <a:extLst>
                <a:ext uri="{FF2B5EF4-FFF2-40B4-BE49-F238E27FC236}">
                  <a16:creationId xmlns:a16="http://schemas.microsoft.com/office/drawing/2014/main" id="{83C57173-8A3F-4BF5-8716-9CA032FB9612}"/>
                </a:ext>
              </a:extLst>
            </p:cNvPr>
            <p:cNvSpPr>
              <a:spLocks noChangeShapeType="1"/>
            </p:cNvSpPr>
            <p:nvPr/>
          </p:nvSpPr>
          <p:spPr bwMode="auto">
            <a:xfrm>
              <a:off x="5087" y="3515"/>
              <a:ext cx="1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Freeform 84">
              <a:extLst>
                <a:ext uri="{FF2B5EF4-FFF2-40B4-BE49-F238E27FC236}">
                  <a16:creationId xmlns:a16="http://schemas.microsoft.com/office/drawing/2014/main" id="{DF0B69B6-62CD-4575-A5E1-A1AE713BE41C}"/>
                </a:ext>
              </a:extLst>
            </p:cNvPr>
            <p:cNvSpPr>
              <a:spLocks/>
            </p:cNvSpPr>
            <p:nvPr/>
          </p:nvSpPr>
          <p:spPr bwMode="auto">
            <a:xfrm>
              <a:off x="4088" y="3483"/>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30 w 80"/>
                <a:gd name="T15" fmla="*/ 68 h 69"/>
                <a:gd name="T16" fmla="*/ 20 w 80"/>
                <a:gd name="T17" fmla="*/ 64 h 69"/>
                <a:gd name="T18" fmla="*/ 12 w 80"/>
                <a:gd name="T19" fmla="*/ 59 h 69"/>
                <a:gd name="T20" fmla="*/ 6 w 80"/>
                <a:gd name="T21" fmla="*/ 52 h 69"/>
                <a:gd name="T22" fmla="*/ 2 w 80"/>
                <a:gd name="T23" fmla="*/ 44 h 69"/>
                <a:gd name="T24" fmla="*/ 0 w 80"/>
                <a:gd name="T25" fmla="*/ 35 h 69"/>
                <a:gd name="T26" fmla="*/ 2 w 80"/>
                <a:gd name="T27" fmla="*/ 25 h 69"/>
                <a:gd name="T28" fmla="*/ 6 w 80"/>
                <a:gd name="T29" fmla="*/ 17 h 69"/>
                <a:gd name="T30" fmla="*/ 12 w 80"/>
                <a:gd name="T31" fmla="*/ 11 h 69"/>
                <a:gd name="T32" fmla="*/ 20 w 80"/>
                <a:gd name="T33" fmla="*/ 5 h 69"/>
                <a:gd name="T34" fmla="*/ 30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30" y="68"/>
                  </a:lnTo>
                  <a:lnTo>
                    <a:pt x="20" y="64"/>
                  </a:lnTo>
                  <a:lnTo>
                    <a:pt x="12" y="59"/>
                  </a:lnTo>
                  <a:lnTo>
                    <a:pt x="6" y="52"/>
                  </a:lnTo>
                  <a:lnTo>
                    <a:pt x="2" y="44"/>
                  </a:lnTo>
                  <a:lnTo>
                    <a:pt x="0" y="35"/>
                  </a:lnTo>
                  <a:lnTo>
                    <a:pt x="2" y="25"/>
                  </a:lnTo>
                  <a:lnTo>
                    <a:pt x="6" y="17"/>
                  </a:lnTo>
                  <a:lnTo>
                    <a:pt x="12" y="11"/>
                  </a:lnTo>
                  <a:lnTo>
                    <a:pt x="20" y="5"/>
                  </a:lnTo>
                  <a:lnTo>
                    <a:pt x="30"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3" name="Freeform 85">
              <a:extLst>
                <a:ext uri="{FF2B5EF4-FFF2-40B4-BE49-F238E27FC236}">
                  <a16:creationId xmlns:a16="http://schemas.microsoft.com/office/drawing/2014/main" id="{BB587BE6-0052-4B51-B4E8-3CCC432289FD}"/>
                </a:ext>
              </a:extLst>
            </p:cNvPr>
            <p:cNvSpPr>
              <a:spLocks/>
            </p:cNvSpPr>
            <p:nvPr/>
          </p:nvSpPr>
          <p:spPr bwMode="auto">
            <a:xfrm>
              <a:off x="4415" y="3489"/>
              <a:ext cx="80" cy="69"/>
            </a:xfrm>
            <a:custGeom>
              <a:avLst/>
              <a:gdLst>
                <a:gd name="T0" fmla="*/ 80 w 80"/>
                <a:gd name="T1" fmla="*/ 34 h 69"/>
                <a:gd name="T2" fmla="*/ 79 w 80"/>
                <a:gd name="T3" fmla="*/ 44 h 69"/>
                <a:gd name="T4" fmla="*/ 75 w 80"/>
                <a:gd name="T5" fmla="*/ 52 h 69"/>
                <a:gd name="T6" fmla="*/ 68 w 80"/>
                <a:gd name="T7" fmla="*/ 58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0 h 69"/>
                <a:gd name="T44" fmla="*/ 75 w 80"/>
                <a:gd name="T45" fmla="*/ 17 h 69"/>
                <a:gd name="T46" fmla="*/ 79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9" y="44"/>
                  </a:lnTo>
                  <a:lnTo>
                    <a:pt x="75" y="52"/>
                  </a:lnTo>
                  <a:lnTo>
                    <a:pt x="68" y="58"/>
                  </a:lnTo>
                  <a:lnTo>
                    <a:pt x="60" y="64"/>
                  </a:lnTo>
                  <a:lnTo>
                    <a:pt x="51"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1" y="1"/>
                  </a:lnTo>
                  <a:lnTo>
                    <a:pt x="60" y="5"/>
                  </a:lnTo>
                  <a:lnTo>
                    <a:pt x="68" y="10"/>
                  </a:lnTo>
                  <a:lnTo>
                    <a:pt x="75" y="17"/>
                  </a:lnTo>
                  <a:lnTo>
                    <a:pt x="79"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4" name="Line 86">
              <a:extLst>
                <a:ext uri="{FF2B5EF4-FFF2-40B4-BE49-F238E27FC236}">
                  <a16:creationId xmlns:a16="http://schemas.microsoft.com/office/drawing/2014/main" id="{394FA92E-1244-43B8-9DAD-D85A7EC84E36}"/>
                </a:ext>
              </a:extLst>
            </p:cNvPr>
            <p:cNvSpPr>
              <a:spLocks noChangeShapeType="1"/>
            </p:cNvSpPr>
            <p:nvPr/>
          </p:nvSpPr>
          <p:spPr bwMode="auto">
            <a:xfrm flipV="1">
              <a:off x="4168" y="3466"/>
              <a:ext cx="266" cy="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87">
              <a:extLst>
                <a:ext uri="{FF2B5EF4-FFF2-40B4-BE49-F238E27FC236}">
                  <a16:creationId xmlns:a16="http://schemas.microsoft.com/office/drawing/2014/main" id="{6A48E6F3-E61B-492D-BD7D-A0813B495058}"/>
                </a:ext>
              </a:extLst>
            </p:cNvPr>
            <p:cNvSpPr>
              <a:spLocks noChangeShapeType="1"/>
            </p:cNvSpPr>
            <p:nvPr/>
          </p:nvSpPr>
          <p:spPr bwMode="auto">
            <a:xfrm>
              <a:off x="3690" y="3517"/>
              <a:ext cx="3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6" name="Line 89">
              <a:extLst>
                <a:ext uri="{FF2B5EF4-FFF2-40B4-BE49-F238E27FC236}">
                  <a16:creationId xmlns:a16="http://schemas.microsoft.com/office/drawing/2014/main" id="{14EAD796-BE49-46DC-9215-DAA29ED582F1}"/>
                </a:ext>
              </a:extLst>
            </p:cNvPr>
            <p:cNvSpPr>
              <a:spLocks noChangeShapeType="1"/>
            </p:cNvSpPr>
            <p:nvPr/>
          </p:nvSpPr>
          <p:spPr bwMode="auto">
            <a:xfrm flipH="1">
              <a:off x="4503" y="3510"/>
              <a:ext cx="33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7" name="Line 90">
              <a:extLst>
                <a:ext uri="{FF2B5EF4-FFF2-40B4-BE49-F238E27FC236}">
                  <a16:creationId xmlns:a16="http://schemas.microsoft.com/office/drawing/2014/main" id="{EC42BF2D-0CB0-4925-9189-B8EAF5741ECE}"/>
                </a:ext>
              </a:extLst>
            </p:cNvPr>
            <p:cNvSpPr>
              <a:spLocks noChangeShapeType="1"/>
            </p:cNvSpPr>
            <p:nvPr/>
          </p:nvSpPr>
          <p:spPr bwMode="auto">
            <a:xfrm>
              <a:off x="5173" y="3519"/>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8" name="Text Box 92">
              <a:extLst>
                <a:ext uri="{FF2B5EF4-FFF2-40B4-BE49-F238E27FC236}">
                  <a16:creationId xmlns:a16="http://schemas.microsoft.com/office/drawing/2014/main" id="{A37D3553-A5B7-44DF-B8F9-259B3B41B783}"/>
                </a:ext>
              </a:extLst>
            </p:cNvPr>
            <p:cNvSpPr txBox="1">
              <a:spLocks noChangeArrowheads="1"/>
            </p:cNvSpPr>
            <p:nvPr/>
          </p:nvSpPr>
          <p:spPr bwMode="auto">
            <a:xfrm>
              <a:off x="4158" y="324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aseline="0">
                  <a:ea typeface="宋体" panose="02010600030101010101" pitchFamily="2" charset="-122"/>
                </a:rPr>
                <a:t>C</a:t>
              </a:r>
            </a:p>
          </p:txBody>
        </p:sp>
        <p:sp>
          <p:nvSpPr>
            <p:cNvPr id="21529" name="Line 93">
              <a:extLst>
                <a:ext uri="{FF2B5EF4-FFF2-40B4-BE49-F238E27FC236}">
                  <a16:creationId xmlns:a16="http://schemas.microsoft.com/office/drawing/2014/main" id="{07E9281D-964E-44AB-BBC7-A628D844FB06}"/>
                </a:ext>
              </a:extLst>
            </p:cNvPr>
            <p:cNvSpPr>
              <a:spLocks noChangeShapeType="1"/>
            </p:cNvSpPr>
            <p:nvPr/>
          </p:nvSpPr>
          <p:spPr bwMode="auto">
            <a:xfrm>
              <a:off x="4214" y="3244"/>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0" name="Line 95">
              <a:extLst>
                <a:ext uri="{FF2B5EF4-FFF2-40B4-BE49-F238E27FC236}">
                  <a16:creationId xmlns:a16="http://schemas.microsoft.com/office/drawing/2014/main" id="{CE00AE4F-442B-4FF4-B109-C1A78A203434}"/>
                </a:ext>
              </a:extLst>
            </p:cNvPr>
            <p:cNvSpPr>
              <a:spLocks noChangeShapeType="1"/>
            </p:cNvSpPr>
            <p:nvPr/>
          </p:nvSpPr>
          <p:spPr bwMode="auto">
            <a:xfrm>
              <a:off x="3562" y="3660"/>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96">
              <a:extLst>
                <a:ext uri="{FF2B5EF4-FFF2-40B4-BE49-F238E27FC236}">
                  <a16:creationId xmlns:a16="http://schemas.microsoft.com/office/drawing/2014/main" id="{2111AA83-8AC8-49D4-B211-209DB9A9FF76}"/>
                </a:ext>
              </a:extLst>
            </p:cNvPr>
            <p:cNvSpPr>
              <a:spLocks noChangeShapeType="1"/>
            </p:cNvSpPr>
            <p:nvPr/>
          </p:nvSpPr>
          <p:spPr bwMode="auto">
            <a:xfrm>
              <a:off x="3642" y="3729"/>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97">
              <a:extLst>
                <a:ext uri="{FF2B5EF4-FFF2-40B4-BE49-F238E27FC236}">
                  <a16:creationId xmlns:a16="http://schemas.microsoft.com/office/drawing/2014/main" id="{6B0DA6BE-5304-4CC5-A9AF-997DB906D181}"/>
                </a:ext>
              </a:extLst>
            </p:cNvPr>
            <p:cNvSpPr>
              <a:spLocks noChangeShapeType="1"/>
            </p:cNvSpPr>
            <p:nvPr/>
          </p:nvSpPr>
          <p:spPr bwMode="auto">
            <a:xfrm>
              <a:off x="3562" y="3798"/>
              <a:ext cx="25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98">
              <a:extLst>
                <a:ext uri="{FF2B5EF4-FFF2-40B4-BE49-F238E27FC236}">
                  <a16:creationId xmlns:a16="http://schemas.microsoft.com/office/drawing/2014/main" id="{02D311A1-9A97-4188-B610-E428E64D7C29}"/>
                </a:ext>
              </a:extLst>
            </p:cNvPr>
            <p:cNvSpPr>
              <a:spLocks noChangeShapeType="1"/>
            </p:cNvSpPr>
            <p:nvPr/>
          </p:nvSpPr>
          <p:spPr bwMode="auto">
            <a:xfrm>
              <a:off x="3642" y="3866"/>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Line 99">
              <a:extLst>
                <a:ext uri="{FF2B5EF4-FFF2-40B4-BE49-F238E27FC236}">
                  <a16:creationId xmlns:a16="http://schemas.microsoft.com/office/drawing/2014/main" id="{D1816B4C-5867-4EF7-8652-39B232820A0B}"/>
                </a:ext>
              </a:extLst>
            </p:cNvPr>
            <p:cNvSpPr>
              <a:spLocks noChangeShapeType="1"/>
            </p:cNvSpPr>
            <p:nvPr/>
          </p:nvSpPr>
          <p:spPr bwMode="auto">
            <a:xfrm flipH="1">
              <a:off x="3674" y="3982"/>
              <a:ext cx="167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5" name="Line 100">
              <a:extLst>
                <a:ext uri="{FF2B5EF4-FFF2-40B4-BE49-F238E27FC236}">
                  <a16:creationId xmlns:a16="http://schemas.microsoft.com/office/drawing/2014/main" id="{479DFEE0-2380-4FA6-ADF4-D6EC3A939C40}"/>
                </a:ext>
              </a:extLst>
            </p:cNvPr>
            <p:cNvSpPr>
              <a:spLocks noChangeShapeType="1"/>
            </p:cNvSpPr>
            <p:nvPr/>
          </p:nvSpPr>
          <p:spPr bwMode="auto">
            <a:xfrm flipV="1">
              <a:off x="3683" y="3514"/>
              <a:ext cx="0" cy="15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101">
              <a:extLst>
                <a:ext uri="{FF2B5EF4-FFF2-40B4-BE49-F238E27FC236}">
                  <a16:creationId xmlns:a16="http://schemas.microsoft.com/office/drawing/2014/main" id="{26AB0C76-6A51-4011-8778-07E276C5DD96}"/>
                </a:ext>
              </a:extLst>
            </p:cNvPr>
            <p:cNvSpPr>
              <a:spLocks noChangeShapeType="1"/>
            </p:cNvSpPr>
            <p:nvPr/>
          </p:nvSpPr>
          <p:spPr bwMode="auto">
            <a:xfrm>
              <a:off x="3674" y="3876"/>
              <a:ext cx="0" cy="1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7" name="Line 102">
              <a:extLst>
                <a:ext uri="{FF2B5EF4-FFF2-40B4-BE49-F238E27FC236}">
                  <a16:creationId xmlns:a16="http://schemas.microsoft.com/office/drawing/2014/main" id="{FA01690B-91F0-43F5-8FC6-FB233BB8816A}"/>
                </a:ext>
              </a:extLst>
            </p:cNvPr>
            <p:cNvSpPr>
              <a:spLocks noChangeShapeType="1"/>
            </p:cNvSpPr>
            <p:nvPr/>
          </p:nvSpPr>
          <p:spPr bwMode="auto">
            <a:xfrm flipV="1">
              <a:off x="5351" y="3519"/>
              <a:ext cx="0" cy="48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8" name="Rectangle 133">
              <a:extLst>
                <a:ext uri="{FF2B5EF4-FFF2-40B4-BE49-F238E27FC236}">
                  <a16:creationId xmlns:a16="http://schemas.microsoft.com/office/drawing/2014/main" id="{E0E3DC5A-2BA3-48B5-945A-D012A2D318FC}"/>
                </a:ext>
              </a:extLst>
            </p:cNvPr>
            <p:cNvSpPr>
              <a:spLocks noChangeArrowheads="1"/>
            </p:cNvSpPr>
            <p:nvPr/>
          </p:nvSpPr>
          <p:spPr bwMode="auto">
            <a:xfrm>
              <a:off x="3080" y="3009"/>
              <a:ext cx="26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1" baseline="0">
                  <a:solidFill>
                    <a:srgbClr val="000000"/>
                  </a:solidFill>
                  <a:ea typeface="宋体" panose="02010600030101010101" pitchFamily="2" charset="-122"/>
                </a:rPr>
                <a:t>Normally-closed switch =&gt; NOT</a:t>
              </a:r>
              <a:endParaRPr lang="en-US" altLang="zh-CN" sz="2800" b="1" baseline="0">
                <a:ea typeface="宋体" panose="02010600030101010101" pitchFamily="2" charset="-122"/>
              </a:endParaRPr>
            </a:p>
          </p:txBody>
        </p:sp>
      </p:grpSp>
      <p:sp>
        <p:nvSpPr>
          <p:cNvPr id="95" name="灯片编号占位符 3">
            <a:extLst>
              <a:ext uri="{FF2B5EF4-FFF2-40B4-BE49-F238E27FC236}">
                <a16:creationId xmlns:a16="http://schemas.microsoft.com/office/drawing/2014/main" id="{1C5CF5AE-8AFC-4735-915D-90DFEE2249B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23</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0472"/>
                                        </p:tgtEl>
                                        <p:attrNameLst>
                                          <p:attrName>style.visibility</p:attrName>
                                        </p:attrNameLst>
                                      </p:cBhvr>
                                      <p:to>
                                        <p:strVal val="visible"/>
                                      </p:to>
                                    </p:set>
                                    <p:anim calcmode="lin" valueType="num">
                                      <p:cBhvr additive="base">
                                        <p:cTn id="7" dur="500" fill="hold"/>
                                        <p:tgtEl>
                                          <p:spTgt spid="230472"/>
                                        </p:tgtEl>
                                        <p:attrNameLst>
                                          <p:attrName>ppt_x</p:attrName>
                                        </p:attrNameLst>
                                      </p:cBhvr>
                                      <p:tavLst>
                                        <p:tav tm="0">
                                          <p:val>
                                            <p:strVal val="#ppt_x"/>
                                          </p:val>
                                        </p:tav>
                                        <p:tav tm="100000">
                                          <p:val>
                                            <p:strVal val="#ppt_x"/>
                                          </p:val>
                                        </p:tav>
                                      </p:tavLst>
                                    </p:anim>
                                    <p:anim calcmode="lin" valueType="num">
                                      <p:cBhvr additive="base">
                                        <p:cTn id="8" dur="500" fill="hold"/>
                                        <p:tgtEl>
                                          <p:spTgt spid="2304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30536"/>
                                        </p:tgtEl>
                                        <p:attrNameLst>
                                          <p:attrName>style.visibility</p:attrName>
                                        </p:attrNameLst>
                                      </p:cBhvr>
                                      <p:to>
                                        <p:strVal val="visible"/>
                                      </p:to>
                                    </p:set>
                                    <p:anim calcmode="lin" valueType="num">
                                      <p:cBhvr additive="base">
                                        <p:cTn id="13" dur="500" fill="hold"/>
                                        <p:tgtEl>
                                          <p:spTgt spid="230536"/>
                                        </p:tgtEl>
                                        <p:attrNameLst>
                                          <p:attrName>ppt_x</p:attrName>
                                        </p:attrNameLst>
                                      </p:cBhvr>
                                      <p:tavLst>
                                        <p:tav tm="0">
                                          <p:val>
                                            <p:strVal val="1+#ppt_w/2"/>
                                          </p:val>
                                        </p:tav>
                                        <p:tav tm="100000">
                                          <p:val>
                                            <p:strVal val="#ppt_x"/>
                                          </p:val>
                                        </p:tav>
                                      </p:tavLst>
                                    </p:anim>
                                    <p:anim calcmode="lin" valueType="num">
                                      <p:cBhvr additive="base">
                                        <p:cTn id="14" dur="500" fill="hold"/>
                                        <p:tgtEl>
                                          <p:spTgt spid="2305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0535"/>
                                        </p:tgtEl>
                                        <p:attrNameLst>
                                          <p:attrName>style.visibility</p:attrName>
                                        </p:attrNameLst>
                                      </p:cBhvr>
                                      <p:to>
                                        <p:strVal val="visible"/>
                                      </p:to>
                                    </p:set>
                                    <p:anim calcmode="lin" valueType="num">
                                      <p:cBhvr additive="base">
                                        <p:cTn id="19" dur="500" fill="hold"/>
                                        <p:tgtEl>
                                          <p:spTgt spid="230535"/>
                                        </p:tgtEl>
                                        <p:attrNameLst>
                                          <p:attrName>ppt_x</p:attrName>
                                        </p:attrNameLst>
                                      </p:cBhvr>
                                      <p:tavLst>
                                        <p:tav tm="0">
                                          <p:val>
                                            <p:strVal val="#ppt_x"/>
                                          </p:val>
                                        </p:tav>
                                        <p:tav tm="100000">
                                          <p:val>
                                            <p:strVal val="#ppt_x"/>
                                          </p:val>
                                        </p:tav>
                                      </p:tavLst>
                                    </p:anim>
                                    <p:anim calcmode="lin" valueType="num">
                                      <p:cBhvr additive="base">
                                        <p:cTn id="20" dur="500" fill="hold"/>
                                        <p:tgtEl>
                                          <p:spTgt spid="230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0DEE65EC-8A0D-40B8-8CC2-E1C4D4BCBE11}"/>
              </a:ext>
            </a:extLst>
          </p:cNvPr>
          <p:cNvSpPr>
            <a:spLocks noGrp="1" noChangeArrowheads="1"/>
          </p:cNvSpPr>
          <p:nvPr>
            <p:ph type="body" idx="1"/>
          </p:nvPr>
        </p:nvSpPr>
        <p:spPr>
          <a:xfrm>
            <a:off x="540367" y="1205705"/>
            <a:ext cx="8138684" cy="5334580"/>
          </a:xfrm>
        </p:spPr>
        <p:txBody>
          <a:bodyPr/>
          <a:lstStyle/>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sz="2800" dirty="0">
              <a:ea typeface="宋体" panose="02010600030101010101" pitchFamily="2" charset="-122"/>
            </a:endParaRPr>
          </a:p>
          <a:p>
            <a:pPr>
              <a:lnSpc>
                <a:spcPct val="90000"/>
              </a:lnSpc>
            </a:pPr>
            <a:endParaRPr lang="en-US" altLang="zh-CN" sz="2800" dirty="0">
              <a:ea typeface="宋体" panose="02010600030101010101" pitchFamily="2" charset="-122"/>
            </a:endParaRPr>
          </a:p>
          <a:p>
            <a:pPr>
              <a:lnSpc>
                <a:spcPct val="90000"/>
              </a:lnSpc>
            </a:pPr>
            <a:endParaRPr lang="en-US" altLang="zh-CN" sz="2800" dirty="0">
              <a:ea typeface="宋体" panose="02010600030101010101" pitchFamily="2" charset="-122"/>
            </a:endParaRPr>
          </a:p>
          <a:p>
            <a:pPr>
              <a:lnSpc>
                <a:spcPct val="90000"/>
              </a:lnSpc>
            </a:pPr>
            <a:r>
              <a:rPr lang="en-US" altLang="zh-CN" sz="2800" dirty="0">
                <a:ea typeface="宋体" panose="02010600030101010101" pitchFamily="2" charset="-122"/>
              </a:rPr>
              <a:t>Light is on (L = 1) for </a:t>
            </a:r>
          </a:p>
          <a:p>
            <a:pPr lvl="1">
              <a:lnSpc>
                <a:spcPct val="90000"/>
              </a:lnSpc>
              <a:buFontTx/>
              <a:buNone/>
            </a:pPr>
            <a:r>
              <a:rPr lang="en-US" altLang="zh-CN" dirty="0">
                <a:ea typeface="宋体" panose="02010600030101010101" pitchFamily="2" charset="-122"/>
              </a:rPr>
              <a:t>		L(A, B, C, D) =</a:t>
            </a:r>
            <a:r>
              <a:rPr lang="en-US" altLang="zh-CN" sz="2400" dirty="0">
                <a:ea typeface="宋体" panose="02010600030101010101" pitchFamily="2" charset="-122"/>
              </a:rPr>
              <a:t> </a:t>
            </a:r>
          </a:p>
          <a:p>
            <a:pPr lvl="1">
              <a:lnSpc>
                <a:spcPct val="90000"/>
              </a:lnSpc>
              <a:buFontTx/>
              <a:buNone/>
            </a:pPr>
            <a:r>
              <a:rPr lang="en-US" altLang="zh-CN" dirty="0">
                <a:ea typeface="宋体" panose="02010600030101010101" pitchFamily="2" charset="-122"/>
              </a:rPr>
              <a:t>and off (L = 0), otherwise.</a:t>
            </a:r>
          </a:p>
          <a:p>
            <a:pPr>
              <a:lnSpc>
                <a:spcPct val="90000"/>
              </a:lnSpc>
            </a:pPr>
            <a:r>
              <a:rPr lang="en-US" altLang="zh-CN" sz="2800" dirty="0">
                <a:ea typeface="宋体" panose="02010600030101010101" pitchFamily="2" charset="-122"/>
              </a:rPr>
              <a:t>Useful model for relay circuits and for CMOS gate circuits, the foundation of current digital logic technology</a:t>
            </a:r>
          </a:p>
        </p:txBody>
      </p:sp>
      <p:sp>
        <p:nvSpPr>
          <p:cNvPr id="22532" name="Rectangle 2">
            <a:extLst>
              <a:ext uri="{FF2B5EF4-FFF2-40B4-BE49-F238E27FC236}">
                <a16:creationId xmlns:a16="http://schemas.microsoft.com/office/drawing/2014/main" id="{2E574C4D-7FD0-4813-AB3C-347533EB8DCB}"/>
              </a:ext>
            </a:extLst>
          </p:cNvPr>
          <p:cNvSpPr>
            <a:spLocks noGrp="1" noChangeArrowheads="1"/>
          </p:cNvSpPr>
          <p:nvPr>
            <p:ph type="title"/>
          </p:nvPr>
        </p:nvSpPr>
        <p:spPr>
          <a:xfrm>
            <a:off x="511443" y="100013"/>
            <a:ext cx="8249969" cy="1020762"/>
          </a:xfrm>
        </p:spPr>
        <p:txBody>
          <a:bodyPr/>
          <a:lstStyle/>
          <a:p>
            <a:r>
              <a:rPr lang="en-US" altLang="zh-CN" sz="3200" b="1" dirty="0">
                <a:ea typeface="宋体" panose="02010600030101010101" pitchFamily="2" charset="-122"/>
              </a:rPr>
              <a:t>An Example: Logic Using Switches </a:t>
            </a:r>
          </a:p>
        </p:txBody>
      </p:sp>
      <p:sp>
        <p:nvSpPr>
          <p:cNvPr id="22533" name="Text Box 71">
            <a:extLst>
              <a:ext uri="{FF2B5EF4-FFF2-40B4-BE49-F238E27FC236}">
                <a16:creationId xmlns:a16="http://schemas.microsoft.com/office/drawing/2014/main" id="{620E2541-FFE1-422D-BA7B-BC24F6D35988}"/>
              </a:ext>
            </a:extLst>
          </p:cNvPr>
          <p:cNvSpPr txBox="1">
            <a:spLocks noChangeArrowheads="1"/>
          </p:cNvSpPr>
          <p:nvPr/>
        </p:nvSpPr>
        <p:spPr bwMode="auto">
          <a:xfrm>
            <a:off x="3617913" y="128294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aseline="0" dirty="0">
                <a:ea typeface="宋体" panose="02010600030101010101" pitchFamily="2" charset="-122"/>
              </a:rPr>
              <a:t>B</a:t>
            </a:r>
          </a:p>
        </p:txBody>
      </p:sp>
      <p:grpSp>
        <p:nvGrpSpPr>
          <p:cNvPr id="22534" name="Group 78">
            <a:extLst>
              <a:ext uri="{FF2B5EF4-FFF2-40B4-BE49-F238E27FC236}">
                <a16:creationId xmlns:a16="http://schemas.microsoft.com/office/drawing/2014/main" id="{E5C0B478-7055-4E1D-8F64-66768B3D9F8B}"/>
              </a:ext>
            </a:extLst>
          </p:cNvPr>
          <p:cNvGrpSpPr>
            <a:grpSpLocks/>
          </p:cNvGrpSpPr>
          <p:nvPr/>
        </p:nvGrpSpPr>
        <p:grpSpPr bwMode="auto">
          <a:xfrm>
            <a:off x="1754188" y="1619498"/>
            <a:ext cx="5500687" cy="1830387"/>
            <a:chOff x="1105" y="1191"/>
            <a:chExt cx="3465" cy="1153"/>
          </a:xfrm>
        </p:grpSpPr>
        <p:grpSp>
          <p:nvGrpSpPr>
            <p:cNvPr id="22538" name="Group 32">
              <a:extLst>
                <a:ext uri="{FF2B5EF4-FFF2-40B4-BE49-F238E27FC236}">
                  <a16:creationId xmlns:a16="http://schemas.microsoft.com/office/drawing/2014/main" id="{4000137B-2AF7-464A-A1AE-91B031DF4229}"/>
                </a:ext>
              </a:extLst>
            </p:cNvPr>
            <p:cNvGrpSpPr>
              <a:grpSpLocks/>
            </p:cNvGrpSpPr>
            <p:nvPr/>
          </p:nvGrpSpPr>
          <p:grpSpPr bwMode="auto">
            <a:xfrm>
              <a:off x="4055" y="1524"/>
              <a:ext cx="360" cy="274"/>
              <a:chOff x="3131" y="1339"/>
              <a:chExt cx="360" cy="274"/>
            </a:xfrm>
          </p:grpSpPr>
          <p:sp>
            <p:nvSpPr>
              <p:cNvPr id="22577" name="Freeform 5">
                <a:extLst>
                  <a:ext uri="{FF2B5EF4-FFF2-40B4-BE49-F238E27FC236}">
                    <a16:creationId xmlns:a16="http://schemas.microsoft.com/office/drawing/2014/main" id="{C4566F14-F6A2-4F89-B5F9-115A65792109}"/>
                  </a:ext>
                </a:extLst>
              </p:cNvPr>
              <p:cNvSpPr>
                <a:spLocks/>
              </p:cNvSpPr>
              <p:nvPr/>
            </p:nvSpPr>
            <p:spPr bwMode="auto">
              <a:xfrm>
                <a:off x="3131" y="1339"/>
                <a:ext cx="320" cy="274"/>
              </a:xfrm>
              <a:custGeom>
                <a:avLst/>
                <a:gdLst>
                  <a:gd name="T0" fmla="*/ 320 w 320"/>
                  <a:gd name="T1" fmla="*/ 137 h 274"/>
                  <a:gd name="T2" fmla="*/ 319 w 320"/>
                  <a:gd name="T3" fmla="*/ 154 h 274"/>
                  <a:gd name="T4" fmla="*/ 315 w 320"/>
                  <a:gd name="T5" fmla="*/ 171 h 274"/>
                  <a:gd name="T6" fmla="*/ 308 w 320"/>
                  <a:gd name="T7" fmla="*/ 188 h 274"/>
                  <a:gd name="T8" fmla="*/ 300 w 320"/>
                  <a:gd name="T9" fmla="*/ 204 h 274"/>
                  <a:gd name="T10" fmla="*/ 288 w 320"/>
                  <a:gd name="T11" fmla="*/ 219 h 274"/>
                  <a:gd name="T12" fmla="*/ 275 w 320"/>
                  <a:gd name="T13" fmla="*/ 232 h 274"/>
                  <a:gd name="T14" fmla="*/ 260 w 320"/>
                  <a:gd name="T15" fmla="*/ 244 h 274"/>
                  <a:gd name="T16" fmla="*/ 243 w 320"/>
                  <a:gd name="T17" fmla="*/ 255 h 274"/>
                  <a:gd name="T18" fmla="*/ 225 w 320"/>
                  <a:gd name="T19" fmla="*/ 263 h 274"/>
                  <a:gd name="T20" fmla="*/ 205 w 320"/>
                  <a:gd name="T21" fmla="*/ 269 h 274"/>
                  <a:gd name="T22" fmla="*/ 185 w 320"/>
                  <a:gd name="T23" fmla="*/ 272 h 274"/>
                  <a:gd name="T24" fmla="*/ 165 w 320"/>
                  <a:gd name="T25" fmla="*/ 274 h 274"/>
                  <a:gd name="T26" fmla="*/ 144 w 320"/>
                  <a:gd name="T27" fmla="*/ 273 h 274"/>
                  <a:gd name="T28" fmla="*/ 124 w 320"/>
                  <a:gd name="T29" fmla="*/ 271 h 274"/>
                  <a:gd name="T30" fmla="*/ 105 w 320"/>
                  <a:gd name="T31" fmla="*/ 266 h 274"/>
                  <a:gd name="T32" fmla="*/ 85 w 320"/>
                  <a:gd name="T33" fmla="*/ 258 h 274"/>
                  <a:gd name="T34" fmla="*/ 68 w 320"/>
                  <a:gd name="T35" fmla="*/ 249 h 274"/>
                  <a:gd name="T36" fmla="*/ 52 w 320"/>
                  <a:gd name="T37" fmla="*/ 239 h 274"/>
                  <a:gd name="T38" fmla="*/ 39 w 320"/>
                  <a:gd name="T39" fmla="*/ 226 h 274"/>
                  <a:gd name="T40" fmla="*/ 25 w 320"/>
                  <a:gd name="T41" fmla="*/ 211 h 274"/>
                  <a:gd name="T42" fmla="*/ 16 w 320"/>
                  <a:gd name="T43" fmla="*/ 196 h 274"/>
                  <a:gd name="T44" fmla="*/ 8 w 320"/>
                  <a:gd name="T45" fmla="*/ 180 h 274"/>
                  <a:gd name="T46" fmla="*/ 3 w 320"/>
                  <a:gd name="T47" fmla="*/ 163 h 274"/>
                  <a:gd name="T48" fmla="*/ 0 w 320"/>
                  <a:gd name="T49" fmla="*/ 146 h 274"/>
                  <a:gd name="T50" fmla="*/ 0 w 320"/>
                  <a:gd name="T51" fmla="*/ 128 h 274"/>
                  <a:gd name="T52" fmla="*/ 3 w 320"/>
                  <a:gd name="T53" fmla="*/ 111 h 274"/>
                  <a:gd name="T54" fmla="*/ 8 w 320"/>
                  <a:gd name="T55" fmla="*/ 93 h 274"/>
                  <a:gd name="T56" fmla="*/ 16 w 320"/>
                  <a:gd name="T57" fmla="*/ 77 h 274"/>
                  <a:gd name="T58" fmla="*/ 25 w 320"/>
                  <a:gd name="T59" fmla="*/ 63 h 274"/>
                  <a:gd name="T60" fmla="*/ 39 w 320"/>
                  <a:gd name="T61" fmla="*/ 48 h 274"/>
                  <a:gd name="T62" fmla="*/ 52 w 320"/>
                  <a:gd name="T63" fmla="*/ 35 h 274"/>
                  <a:gd name="T64" fmla="*/ 68 w 320"/>
                  <a:gd name="T65" fmla="*/ 25 h 274"/>
                  <a:gd name="T66" fmla="*/ 85 w 320"/>
                  <a:gd name="T67" fmla="*/ 16 h 274"/>
                  <a:gd name="T68" fmla="*/ 105 w 320"/>
                  <a:gd name="T69" fmla="*/ 8 h 274"/>
                  <a:gd name="T70" fmla="*/ 124 w 320"/>
                  <a:gd name="T71" fmla="*/ 3 h 274"/>
                  <a:gd name="T72" fmla="*/ 144 w 320"/>
                  <a:gd name="T73" fmla="*/ 1 h 274"/>
                  <a:gd name="T74" fmla="*/ 165 w 320"/>
                  <a:gd name="T75" fmla="*/ 0 h 274"/>
                  <a:gd name="T76" fmla="*/ 185 w 320"/>
                  <a:gd name="T77" fmla="*/ 2 h 274"/>
                  <a:gd name="T78" fmla="*/ 205 w 320"/>
                  <a:gd name="T79" fmla="*/ 5 h 274"/>
                  <a:gd name="T80" fmla="*/ 225 w 320"/>
                  <a:gd name="T81" fmla="*/ 11 h 274"/>
                  <a:gd name="T82" fmla="*/ 243 w 320"/>
                  <a:gd name="T83" fmla="*/ 19 h 274"/>
                  <a:gd name="T84" fmla="*/ 260 w 320"/>
                  <a:gd name="T85" fmla="*/ 29 h 274"/>
                  <a:gd name="T86" fmla="*/ 275 w 320"/>
                  <a:gd name="T87" fmla="*/ 42 h 274"/>
                  <a:gd name="T88" fmla="*/ 288 w 320"/>
                  <a:gd name="T89" fmla="*/ 55 h 274"/>
                  <a:gd name="T90" fmla="*/ 300 w 320"/>
                  <a:gd name="T91" fmla="*/ 69 h 274"/>
                  <a:gd name="T92" fmla="*/ 308 w 320"/>
                  <a:gd name="T93" fmla="*/ 85 h 274"/>
                  <a:gd name="T94" fmla="*/ 315 w 320"/>
                  <a:gd name="T95" fmla="*/ 103 h 274"/>
                  <a:gd name="T96" fmla="*/ 319 w 320"/>
                  <a:gd name="T97" fmla="*/ 120 h 274"/>
                  <a:gd name="T98" fmla="*/ 320 w 320"/>
                  <a:gd name="T99" fmla="*/ 137 h 274"/>
                  <a:gd name="T100" fmla="*/ 320 w 320"/>
                  <a:gd name="T101" fmla="*/ 137 h 2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0" h="274">
                    <a:moveTo>
                      <a:pt x="320" y="137"/>
                    </a:moveTo>
                    <a:lnTo>
                      <a:pt x="319" y="154"/>
                    </a:lnTo>
                    <a:lnTo>
                      <a:pt x="315" y="171"/>
                    </a:lnTo>
                    <a:lnTo>
                      <a:pt x="308" y="188"/>
                    </a:lnTo>
                    <a:lnTo>
                      <a:pt x="300" y="204"/>
                    </a:lnTo>
                    <a:lnTo>
                      <a:pt x="288" y="219"/>
                    </a:lnTo>
                    <a:lnTo>
                      <a:pt x="275" y="232"/>
                    </a:lnTo>
                    <a:lnTo>
                      <a:pt x="260" y="244"/>
                    </a:lnTo>
                    <a:lnTo>
                      <a:pt x="243" y="255"/>
                    </a:lnTo>
                    <a:lnTo>
                      <a:pt x="225" y="263"/>
                    </a:lnTo>
                    <a:lnTo>
                      <a:pt x="205" y="269"/>
                    </a:lnTo>
                    <a:lnTo>
                      <a:pt x="185" y="272"/>
                    </a:lnTo>
                    <a:lnTo>
                      <a:pt x="165" y="274"/>
                    </a:lnTo>
                    <a:lnTo>
                      <a:pt x="144" y="273"/>
                    </a:lnTo>
                    <a:lnTo>
                      <a:pt x="124" y="271"/>
                    </a:lnTo>
                    <a:lnTo>
                      <a:pt x="105" y="266"/>
                    </a:lnTo>
                    <a:lnTo>
                      <a:pt x="85" y="258"/>
                    </a:lnTo>
                    <a:lnTo>
                      <a:pt x="68" y="249"/>
                    </a:lnTo>
                    <a:lnTo>
                      <a:pt x="52" y="239"/>
                    </a:lnTo>
                    <a:lnTo>
                      <a:pt x="39" y="226"/>
                    </a:lnTo>
                    <a:lnTo>
                      <a:pt x="25" y="211"/>
                    </a:lnTo>
                    <a:lnTo>
                      <a:pt x="16" y="196"/>
                    </a:lnTo>
                    <a:lnTo>
                      <a:pt x="8" y="180"/>
                    </a:lnTo>
                    <a:lnTo>
                      <a:pt x="3" y="163"/>
                    </a:lnTo>
                    <a:lnTo>
                      <a:pt x="0" y="146"/>
                    </a:lnTo>
                    <a:lnTo>
                      <a:pt x="0" y="128"/>
                    </a:lnTo>
                    <a:lnTo>
                      <a:pt x="3" y="111"/>
                    </a:lnTo>
                    <a:lnTo>
                      <a:pt x="8" y="93"/>
                    </a:lnTo>
                    <a:lnTo>
                      <a:pt x="16" y="77"/>
                    </a:lnTo>
                    <a:lnTo>
                      <a:pt x="25" y="63"/>
                    </a:lnTo>
                    <a:lnTo>
                      <a:pt x="39" y="48"/>
                    </a:lnTo>
                    <a:lnTo>
                      <a:pt x="52" y="35"/>
                    </a:lnTo>
                    <a:lnTo>
                      <a:pt x="68" y="25"/>
                    </a:lnTo>
                    <a:lnTo>
                      <a:pt x="85" y="16"/>
                    </a:lnTo>
                    <a:lnTo>
                      <a:pt x="105" y="8"/>
                    </a:lnTo>
                    <a:lnTo>
                      <a:pt x="124" y="3"/>
                    </a:lnTo>
                    <a:lnTo>
                      <a:pt x="144" y="1"/>
                    </a:lnTo>
                    <a:lnTo>
                      <a:pt x="165" y="0"/>
                    </a:lnTo>
                    <a:lnTo>
                      <a:pt x="185" y="2"/>
                    </a:lnTo>
                    <a:lnTo>
                      <a:pt x="205" y="5"/>
                    </a:lnTo>
                    <a:lnTo>
                      <a:pt x="225" y="11"/>
                    </a:lnTo>
                    <a:lnTo>
                      <a:pt x="243" y="19"/>
                    </a:lnTo>
                    <a:lnTo>
                      <a:pt x="260" y="29"/>
                    </a:lnTo>
                    <a:lnTo>
                      <a:pt x="275" y="42"/>
                    </a:lnTo>
                    <a:lnTo>
                      <a:pt x="288" y="55"/>
                    </a:lnTo>
                    <a:lnTo>
                      <a:pt x="300" y="69"/>
                    </a:lnTo>
                    <a:lnTo>
                      <a:pt x="308" y="85"/>
                    </a:lnTo>
                    <a:lnTo>
                      <a:pt x="315" y="103"/>
                    </a:lnTo>
                    <a:lnTo>
                      <a:pt x="319" y="120"/>
                    </a:lnTo>
                    <a:lnTo>
                      <a:pt x="320" y="137"/>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8" name="Line 7">
                <a:extLst>
                  <a:ext uri="{FF2B5EF4-FFF2-40B4-BE49-F238E27FC236}">
                    <a16:creationId xmlns:a16="http://schemas.microsoft.com/office/drawing/2014/main" id="{9E7FE627-E0FB-4883-92C5-2F9C1B1AA470}"/>
                  </a:ext>
                </a:extLst>
              </p:cNvPr>
              <p:cNvSpPr>
                <a:spLocks noChangeShapeType="1"/>
              </p:cNvSpPr>
              <p:nvPr/>
            </p:nvSpPr>
            <p:spPr bwMode="auto">
              <a:xfrm flipV="1">
                <a:off x="3171" y="1407"/>
                <a:ext cx="40" cy="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 name="Line 8">
                <a:extLst>
                  <a:ext uri="{FF2B5EF4-FFF2-40B4-BE49-F238E27FC236}">
                    <a16:creationId xmlns:a16="http://schemas.microsoft.com/office/drawing/2014/main" id="{9F6B8FB2-20C3-4757-9CE0-1AD60E25708C}"/>
                  </a:ext>
                </a:extLst>
              </p:cNvPr>
              <p:cNvSpPr>
                <a:spLocks noChangeShapeType="1"/>
              </p:cNvSpPr>
              <p:nvPr/>
            </p:nvSpPr>
            <p:spPr bwMode="auto">
              <a:xfrm>
                <a:off x="3211" y="1407"/>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0" name="Line 9">
                <a:extLst>
                  <a:ext uri="{FF2B5EF4-FFF2-40B4-BE49-F238E27FC236}">
                    <a16:creationId xmlns:a16="http://schemas.microsoft.com/office/drawing/2014/main" id="{7902FCD2-6A18-4C9E-9D73-24CEACE33DEA}"/>
                  </a:ext>
                </a:extLst>
              </p:cNvPr>
              <p:cNvSpPr>
                <a:spLocks noChangeShapeType="1"/>
              </p:cNvSpPr>
              <p:nvPr/>
            </p:nvSpPr>
            <p:spPr bwMode="auto">
              <a:xfrm flipV="1">
                <a:off x="3211" y="1407"/>
                <a:ext cx="8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1" name="Line 10">
                <a:extLst>
                  <a:ext uri="{FF2B5EF4-FFF2-40B4-BE49-F238E27FC236}">
                    <a16:creationId xmlns:a16="http://schemas.microsoft.com/office/drawing/2014/main" id="{818E5727-7F45-4687-BB46-3C4752F43C9D}"/>
                  </a:ext>
                </a:extLst>
              </p:cNvPr>
              <p:cNvSpPr>
                <a:spLocks noChangeShapeType="1"/>
              </p:cNvSpPr>
              <p:nvPr/>
            </p:nvSpPr>
            <p:spPr bwMode="auto">
              <a:xfrm>
                <a:off x="3291" y="1407"/>
                <a:ext cx="1"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2" name="Line 11">
                <a:extLst>
                  <a:ext uri="{FF2B5EF4-FFF2-40B4-BE49-F238E27FC236}">
                    <a16:creationId xmlns:a16="http://schemas.microsoft.com/office/drawing/2014/main" id="{31E69D23-6A09-4493-953F-E85DED71F0E1}"/>
                  </a:ext>
                </a:extLst>
              </p:cNvPr>
              <p:cNvSpPr>
                <a:spLocks noChangeShapeType="1"/>
              </p:cNvSpPr>
              <p:nvPr/>
            </p:nvSpPr>
            <p:spPr bwMode="auto">
              <a:xfrm flipV="1">
                <a:off x="3291" y="1442"/>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3" name="Line 12">
                <a:extLst>
                  <a:ext uri="{FF2B5EF4-FFF2-40B4-BE49-F238E27FC236}">
                    <a16:creationId xmlns:a16="http://schemas.microsoft.com/office/drawing/2014/main" id="{C14CE612-630F-4190-A801-300F0F49C590}"/>
                  </a:ext>
                </a:extLst>
              </p:cNvPr>
              <p:cNvSpPr>
                <a:spLocks noChangeShapeType="1"/>
              </p:cNvSpPr>
              <p:nvPr/>
            </p:nvSpPr>
            <p:spPr bwMode="auto">
              <a:xfrm>
                <a:off x="3331" y="1442"/>
                <a:ext cx="40" cy="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4" name="Line 13">
                <a:extLst>
                  <a:ext uri="{FF2B5EF4-FFF2-40B4-BE49-F238E27FC236}">
                    <a16:creationId xmlns:a16="http://schemas.microsoft.com/office/drawing/2014/main" id="{817BD775-5A73-4045-BB95-A621CFD0E61B}"/>
                  </a:ext>
                </a:extLst>
              </p:cNvPr>
              <p:cNvSpPr>
                <a:spLocks noChangeShapeType="1"/>
              </p:cNvSpPr>
              <p:nvPr/>
            </p:nvSpPr>
            <p:spPr bwMode="auto">
              <a:xfrm flipV="1">
                <a:off x="3371" y="1476"/>
                <a:ext cx="1" cy="3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5" name="Line 14">
                <a:extLst>
                  <a:ext uri="{FF2B5EF4-FFF2-40B4-BE49-F238E27FC236}">
                    <a16:creationId xmlns:a16="http://schemas.microsoft.com/office/drawing/2014/main" id="{FC0FED52-AC89-42FC-9EBB-F3A8853E21BC}"/>
                  </a:ext>
                </a:extLst>
              </p:cNvPr>
              <p:cNvSpPr>
                <a:spLocks noChangeShapeType="1"/>
              </p:cNvSpPr>
              <p:nvPr/>
            </p:nvSpPr>
            <p:spPr bwMode="auto">
              <a:xfrm>
                <a:off x="3371" y="1476"/>
                <a:ext cx="12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39" name="Group 33">
              <a:extLst>
                <a:ext uri="{FF2B5EF4-FFF2-40B4-BE49-F238E27FC236}">
                  <a16:creationId xmlns:a16="http://schemas.microsoft.com/office/drawing/2014/main" id="{3F515088-8316-43AD-8410-B69B16DD3E39}"/>
                </a:ext>
              </a:extLst>
            </p:cNvPr>
            <p:cNvGrpSpPr>
              <a:grpSpLocks/>
            </p:cNvGrpSpPr>
            <p:nvPr/>
          </p:nvGrpSpPr>
          <p:grpSpPr bwMode="auto">
            <a:xfrm>
              <a:off x="1445" y="1493"/>
              <a:ext cx="407" cy="178"/>
              <a:chOff x="2017" y="1344"/>
              <a:chExt cx="407" cy="178"/>
            </a:xfrm>
          </p:grpSpPr>
          <p:sp>
            <p:nvSpPr>
              <p:cNvPr id="22574" name="Freeform 15">
                <a:extLst>
                  <a:ext uri="{FF2B5EF4-FFF2-40B4-BE49-F238E27FC236}">
                    <a16:creationId xmlns:a16="http://schemas.microsoft.com/office/drawing/2014/main" id="{6B07C405-430E-471F-80C8-23A1971B5A02}"/>
                  </a:ext>
                </a:extLst>
              </p:cNvPr>
              <p:cNvSpPr>
                <a:spLocks/>
              </p:cNvSpPr>
              <p:nvPr/>
            </p:nvSpPr>
            <p:spPr bwMode="auto">
              <a:xfrm>
                <a:off x="2017" y="144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9 h 69"/>
                  <a:gd name="T20" fmla="*/ 5 w 80"/>
                  <a:gd name="T21" fmla="*/ 52 h 69"/>
                  <a:gd name="T22" fmla="*/ 1 w 80"/>
                  <a:gd name="T23" fmla="*/ 44 h 69"/>
                  <a:gd name="T24" fmla="*/ 0 w 80"/>
                  <a:gd name="T25" fmla="*/ 35 h 69"/>
                  <a:gd name="T26" fmla="*/ 1 w 80"/>
                  <a:gd name="T27" fmla="*/ 25 h 69"/>
                  <a:gd name="T28" fmla="*/ 5 w 80"/>
                  <a:gd name="T29" fmla="*/ 17 h 69"/>
                  <a:gd name="T30" fmla="*/ 12 w 80"/>
                  <a:gd name="T31" fmla="*/ 11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29" y="68"/>
                    </a:lnTo>
                    <a:lnTo>
                      <a:pt x="20" y="64"/>
                    </a:lnTo>
                    <a:lnTo>
                      <a:pt x="12" y="59"/>
                    </a:lnTo>
                    <a:lnTo>
                      <a:pt x="5" y="52"/>
                    </a:lnTo>
                    <a:lnTo>
                      <a:pt x="1" y="44"/>
                    </a:lnTo>
                    <a:lnTo>
                      <a:pt x="0" y="35"/>
                    </a:lnTo>
                    <a:lnTo>
                      <a:pt x="1" y="25"/>
                    </a:lnTo>
                    <a:lnTo>
                      <a:pt x="5" y="17"/>
                    </a:lnTo>
                    <a:lnTo>
                      <a:pt x="12" y="11"/>
                    </a:lnTo>
                    <a:lnTo>
                      <a:pt x="20" y="5"/>
                    </a:lnTo>
                    <a:lnTo>
                      <a:pt x="29"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5" name="Freeform 16">
                <a:extLst>
                  <a:ext uri="{FF2B5EF4-FFF2-40B4-BE49-F238E27FC236}">
                    <a16:creationId xmlns:a16="http://schemas.microsoft.com/office/drawing/2014/main" id="{82F7B3B5-9A09-4A4A-A049-261D3EDFCB70}"/>
                  </a:ext>
                </a:extLst>
              </p:cNvPr>
              <p:cNvSpPr>
                <a:spLocks/>
              </p:cNvSpPr>
              <p:nvPr/>
            </p:nvSpPr>
            <p:spPr bwMode="auto">
              <a:xfrm>
                <a:off x="2344" y="1453"/>
                <a:ext cx="80" cy="69"/>
              </a:xfrm>
              <a:custGeom>
                <a:avLst/>
                <a:gdLst>
                  <a:gd name="T0" fmla="*/ 80 w 80"/>
                  <a:gd name="T1" fmla="*/ 34 h 69"/>
                  <a:gd name="T2" fmla="*/ 78 w 80"/>
                  <a:gd name="T3" fmla="*/ 44 h 69"/>
                  <a:gd name="T4" fmla="*/ 74 w 80"/>
                  <a:gd name="T5" fmla="*/ 52 h 69"/>
                  <a:gd name="T6" fmla="*/ 68 w 80"/>
                  <a:gd name="T7" fmla="*/ 58 h 69"/>
                  <a:gd name="T8" fmla="*/ 60 w 80"/>
                  <a:gd name="T9" fmla="*/ 64 h 69"/>
                  <a:gd name="T10" fmla="*/ 50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0 w 80"/>
                  <a:gd name="T39" fmla="*/ 1 h 69"/>
                  <a:gd name="T40" fmla="*/ 60 w 80"/>
                  <a:gd name="T41" fmla="*/ 5 h 69"/>
                  <a:gd name="T42" fmla="*/ 68 w 80"/>
                  <a:gd name="T43" fmla="*/ 10 h 69"/>
                  <a:gd name="T44" fmla="*/ 74 w 80"/>
                  <a:gd name="T45" fmla="*/ 17 h 69"/>
                  <a:gd name="T46" fmla="*/ 78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8" y="44"/>
                    </a:lnTo>
                    <a:lnTo>
                      <a:pt x="74" y="52"/>
                    </a:lnTo>
                    <a:lnTo>
                      <a:pt x="68" y="58"/>
                    </a:lnTo>
                    <a:lnTo>
                      <a:pt x="60" y="64"/>
                    </a:lnTo>
                    <a:lnTo>
                      <a:pt x="50"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0" y="1"/>
                    </a:lnTo>
                    <a:lnTo>
                      <a:pt x="60" y="5"/>
                    </a:lnTo>
                    <a:lnTo>
                      <a:pt x="68" y="10"/>
                    </a:lnTo>
                    <a:lnTo>
                      <a:pt x="74" y="17"/>
                    </a:lnTo>
                    <a:lnTo>
                      <a:pt x="78"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6" name="Line 17">
                <a:extLst>
                  <a:ext uri="{FF2B5EF4-FFF2-40B4-BE49-F238E27FC236}">
                    <a16:creationId xmlns:a16="http://schemas.microsoft.com/office/drawing/2014/main" id="{B41E67C7-EEB5-4FA6-930D-783268EC1DE0}"/>
                  </a:ext>
                </a:extLst>
              </p:cNvPr>
              <p:cNvSpPr>
                <a:spLocks noChangeShapeType="1"/>
              </p:cNvSpPr>
              <p:nvPr/>
            </p:nvSpPr>
            <p:spPr bwMode="auto">
              <a:xfrm flipV="1">
                <a:off x="2097" y="1344"/>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0" name="Group 34">
              <a:extLst>
                <a:ext uri="{FF2B5EF4-FFF2-40B4-BE49-F238E27FC236}">
                  <a16:creationId xmlns:a16="http://schemas.microsoft.com/office/drawing/2014/main" id="{E1075C0D-0E6D-4294-BAF4-1F84A4AEB791}"/>
                </a:ext>
              </a:extLst>
            </p:cNvPr>
            <p:cNvGrpSpPr>
              <a:grpSpLocks/>
            </p:cNvGrpSpPr>
            <p:nvPr/>
          </p:nvGrpSpPr>
          <p:grpSpPr bwMode="auto">
            <a:xfrm>
              <a:off x="3017" y="1276"/>
              <a:ext cx="407" cy="92"/>
              <a:chOff x="2617" y="1430"/>
              <a:chExt cx="407" cy="92"/>
            </a:xfrm>
          </p:grpSpPr>
          <p:sp>
            <p:nvSpPr>
              <p:cNvPr id="22571" name="Freeform 18">
                <a:extLst>
                  <a:ext uri="{FF2B5EF4-FFF2-40B4-BE49-F238E27FC236}">
                    <a16:creationId xmlns:a16="http://schemas.microsoft.com/office/drawing/2014/main" id="{412969AF-342E-4677-9EB3-922534E2BD75}"/>
                  </a:ext>
                </a:extLst>
              </p:cNvPr>
              <p:cNvSpPr>
                <a:spLocks/>
              </p:cNvSpPr>
              <p:nvPr/>
            </p:nvSpPr>
            <p:spPr bwMode="auto">
              <a:xfrm>
                <a:off x="2617" y="144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30 w 80"/>
                  <a:gd name="T15" fmla="*/ 68 h 69"/>
                  <a:gd name="T16" fmla="*/ 20 w 80"/>
                  <a:gd name="T17" fmla="*/ 64 h 69"/>
                  <a:gd name="T18" fmla="*/ 12 w 80"/>
                  <a:gd name="T19" fmla="*/ 59 h 69"/>
                  <a:gd name="T20" fmla="*/ 6 w 80"/>
                  <a:gd name="T21" fmla="*/ 52 h 69"/>
                  <a:gd name="T22" fmla="*/ 2 w 80"/>
                  <a:gd name="T23" fmla="*/ 44 h 69"/>
                  <a:gd name="T24" fmla="*/ 0 w 80"/>
                  <a:gd name="T25" fmla="*/ 35 h 69"/>
                  <a:gd name="T26" fmla="*/ 2 w 80"/>
                  <a:gd name="T27" fmla="*/ 25 h 69"/>
                  <a:gd name="T28" fmla="*/ 6 w 80"/>
                  <a:gd name="T29" fmla="*/ 17 h 69"/>
                  <a:gd name="T30" fmla="*/ 12 w 80"/>
                  <a:gd name="T31" fmla="*/ 11 h 69"/>
                  <a:gd name="T32" fmla="*/ 20 w 80"/>
                  <a:gd name="T33" fmla="*/ 5 h 69"/>
                  <a:gd name="T34" fmla="*/ 30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30" y="68"/>
                    </a:lnTo>
                    <a:lnTo>
                      <a:pt x="20" y="64"/>
                    </a:lnTo>
                    <a:lnTo>
                      <a:pt x="12" y="59"/>
                    </a:lnTo>
                    <a:lnTo>
                      <a:pt x="6" y="52"/>
                    </a:lnTo>
                    <a:lnTo>
                      <a:pt x="2" y="44"/>
                    </a:lnTo>
                    <a:lnTo>
                      <a:pt x="0" y="35"/>
                    </a:lnTo>
                    <a:lnTo>
                      <a:pt x="2" y="25"/>
                    </a:lnTo>
                    <a:lnTo>
                      <a:pt x="6" y="17"/>
                    </a:lnTo>
                    <a:lnTo>
                      <a:pt x="12" y="11"/>
                    </a:lnTo>
                    <a:lnTo>
                      <a:pt x="20" y="5"/>
                    </a:lnTo>
                    <a:lnTo>
                      <a:pt x="30"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2" name="Freeform 19">
                <a:extLst>
                  <a:ext uri="{FF2B5EF4-FFF2-40B4-BE49-F238E27FC236}">
                    <a16:creationId xmlns:a16="http://schemas.microsoft.com/office/drawing/2014/main" id="{475F309B-C88C-4C93-847B-1A9FE0458346}"/>
                  </a:ext>
                </a:extLst>
              </p:cNvPr>
              <p:cNvSpPr>
                <a:spLocks/>
              </p:cNvSpPr>
              <p:nvPr/>
            </p:nvSpPr>
            <p:spPr bwMode="auto">
              <a:xfrm>
                <a:off x="2944" y="1453"/>
                <a:ext cx="80" cy="69"/>
              </a:xfrm>
              <a:custGeom>
                <a:avLst/>
                <a:gdLst>
                  <a:gd name="T0" fmla="*/ 80 w 80"/>
                  <a:gd name="T1" fmla="*/ 34 h 69"/>
                  <a:gd name="T2" fmla="*/ 79 w 80"/>
                  <a:gd name="T3" fmla="*/ 44 h 69"/>
                  <a:gd name="T4" fmla="*/ 75 w 80"/>
                  <a:gd name="T5" fmla="*/ 52 h 69"/>
                  <a:gd name="T6" fmla="*/ 68 w 80"/>
                  <a:gd name="T7" fmla="*/ 58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0 h 69"/>
                  <a:gd name="T44" fmla="*/ 75 w 80"/>
                  <a:gd name="T45" fmla="*/ 17 h 69"/>
                  <a:gd name="T46" fmla="*/ 79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9" y="44"/>
                    </a:lnTo>
                    <a:lnTo>
                      <a:pt x="75" y="52"/>
                    </a:lnTo>
                    <a:lnTo>
                      <a:pt x="68" y="58"/>
                    </a:lnTo>
                    <a:lnTo>
                      <a:pt x="60" y="64"/>
                    </a:lnTo>
                    <a:lnTo>
                      <a:pt x="51"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1" y="1"/>
                    </a:lnTo>
                    <a:lnTo>
                      <a:pt x="60" y="5"/>
                    </a:lnTo>
                    <a:lnTo>
                      <a:pt x="68" y="10"/>
                    </a:lnTo>
                    <a:lnTo>
                      <a:pt x="75" y="17"/>
                    </a:lnTo>
                    <a:lnTo>
                      <a:pt x="79"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73" name="Line 20">
                <a:extLst>
                  <a:ext uri="{FF2B5EF4-FFF2-40B4-BE49-F238E27FC236}">
                    <a16:creationId xmlns:a16="http://schemas.microsoft.com/office/drawing/2014/main" id="{1BC4B7B1-91E0-4889-B365-A49081162535}"/>
                  </a:ext>
                </a:extLst>
              </p:cNvPr>
              <p:cNvSpPr>
                <a:spLocks noChangeShapeType="1"/>
              </p:cNvSpPr>
              <p:nvPr/>
            </p:nvSpPr>
            <p:spPr bwMode="auto">
              <a:xfrm flipV="1">
                <a:off x="2697" y="1430"/>
                <a:ext cx="266" cy="6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1" name="Group 35">
              <a:extLst>
                <a:ext uri="{FF2B5EF4-FFF2-40B4-BE49-F238E27FC236}">
                  <a16:creationId xmlns:a16="http://schemas.microsoft.com/office/drawing/2014/main" id="{4CC694AC-A47A-456C-B261-CD87893BF032}"/>
                </a:ext>
              </a:extLst>
            </p:cNvPr>
            <p:cNvGrpSpPr>
              <a:grpSpLocks/>
            </p:cNvGrpSpPr>
            <p:nvPr/>
          </p:nvGrpSpPr>
          <p:grpSpPr bwMode="auto">
            <a:xfrm>
              <a:off x="1105" y="1896"/>
              <a:ext cx="240" cy="207"/>
              <a:chOff x="1617" y="1653"/>
              <a:chExt cx="240" cy="207"/>
            </a:xfrm>
          </p:grpSpPr>
          <p:sp>
            <p:nvSpPr>
              <p:cNvPr id="22567" name="Line 21">
                <a:extLst>
                  <a:ext uri="{FF2B5EF4-FFF2-40B4-BE49-F238E27FC236}">
                    <a16:creationId xmlns:a16="http://schemas.microsoft.com/office/drawing/2014/main" id="{20539AC1-4A45-4D89-AE53-33741F5CD1B6}"/>
                  </a:ext>
                </a:extLst>
              </p:cNvPr>
              <p:cNvSpPr>
                <a:spLocks noChangeShapeType="1"/>
              </p:cNvSpPr>
              <p:nvPr/>
            </p:nvSpPr>
            <p:spPr bwMode="auto">
              <a:xfrm>
                <a:off x="1617" y="1653"/>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Line 22">
                <a:extLst>
                  <a:ext uri="{FF2B5EF4-FFF2-40B4-BE49-F238E27FC236}">
                    <a16:creationId xmlns:a16="http://schemas.microsoft.com/office/drawing/2014/main" id="{AF92F95A-6135-47EE-A52C-26A2CD42EC24}"/>
                  </a:ext>
                </a:extLst>
              </p:cNvPr>
              <p:cNvSpPr>
                <a:spLocks noChangeShapeType="1"/>
              </p:cNvSpPr>
              <p:nvPr/>
            </p:nvSpPr>
            <p:spPr bwMode="auto">
              <a:xfrm>
                <a:off x="1697" y="1722"/>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9" name="Line 23">
                <a:extLst>
                  <a:ext uri="{FF2B5EF4-FFF2-40B4-BE49-F238E27FC236}">
                    <a16:creationId xmlns:a16="http://schemas.microsoft.com/office/drawing/2014/main" id="{8BE0E1AF-23CD-4E56-8080-22F2FAEA0C21}"/>
                  </a:ext>
                </a:extLst>
              </p:cNvPr>
              <p:cNvSpPr>
                <a:spLocks noChangeShapeType="1"/>
              </p:cNvSpPr>
              <p:nvPr/>
            </p:nvSpPr>
            <p:spPr bwMode="auto">
              <a:xfrm>
                <a:off x="1617" y="1791"/>
                <a:ext cx="2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24">
                <a:extLst>
                  <a:ext uri="{FF2B5EF4-FFF2-40B4-BE49-F238E27FC236}">
                    <a16:creationId xmlns:a16="http://schemas.microsoft.com/office/drawing/2014/main" id="{0FDF5758-69F3-420D-8556-5BB5E1720F22}"/>
                  </a:ext>
                </a:extLst>
              </p:cNvPr>
              <p:cNvSpPr>
                <a:spLocks noChangeShapeType="1"/>
              </p:cNvSpPr>
              <p:nvPr/>
            </p:nvSpPr>
            <p:spPr bwMode="auto">
              <a:xfrm>
                <a:off x="1697" y="1859"/>
                <a:ext cx="8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2" name="Group 36">
              <a:extLst>
                <a:ext uri="{FF2B5EF4-FFF2-40B4-BE49-F238E27FC236}">
                  <a16:creationId xmlns:a16="http://schemas.microsoft.com/office/drawing/2014/main" id="{C9D14ADA-2E08-4B95-88F2-B8D6AC48AD22}"/>
                </a:ext>
              </a:extLst>
            </p:cNvPr>
            <p:cNvGrpSpPr>
              <a:grpSpLocks/>
            </p:cNvGrpSpPr>
            <p:nvPr/>
          </p:nvGrpSpPr>
          <p:grpSpPr bwMode="auto">
            <a:xfrm>
              <a:off x="2203" y="1191"/>
              <a:ext cx="407" cy="178"/>
              <a:chOff x="2017" y="1344"/>
              <a:chExt cx="407" cy="178"/>
            </a:xfrm>
          </p:grpSpPr>
          <p:sp>
            <p:nvSpPr>
              <p:cNvPr id="22564" name="Freeform 37">
                <a:extLst>
                  <a:ext uri="{FF2B5EF4-FFF2-40B4-BE49-F238E27FC236}">
                    <a16:creationId xmlns:a16="http://schemas.microsoft.com/office/drawing/2014/main" id="{2D4703D7-BD39-4E5C-9AF4-BAE73B028797}"/>
                  </a:ext>
                </a:extLst>
              </p:cNvPr>
              <p:cNvSpPr>
                <a:spLocks/>
              </p:cNvSpPr>
              <p:nvPr/>
            </p:nvSpPr>
            <p:spPr bwMode="auto">
              <a:xfrm>
                <a:off x="2017" y="144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9 h 69"/>
                  <a:gd name="T20" fmla="*/ 5 w 80"/>
                  <a:gd name="T21" fmla="*/ 52 h 69"/>
                  <a:gd name="T22" fmla="*/ 1 w 80"/>
                  <a:gd name="T23" fmla="*/ 44 h 69"/>
                  <a:gd name="T24" fmla="*/ 0 w 80"/>
                  <a:gd name="T25" fmla="*/ 35 h 69"/>
                  <a:gd name="T26" fmla="*/ 1 w 80"/>
                  <a:gd name="T27" fmla="*/ 25 h 69"/>
                  <a:gd name="T28" fmla="*/ 5 w 80"/>
                  <a:gd name="T29" fmla="*/ 17 h 69"/>
                  <a:gd name="T30" fmla="*/ 12 w 80"/>
                  <a:gd name="T31" fmla="*/ 11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29" y="68"/>
                    </a:lnTo>
                    <a:lnTo>
                      <a:pt x="20" y="64"/>
                    </a:lnTo>
                    <a:lnTo>
                      <a:pt x="12" y="59"/>
                    </a:lnTo>
                    <a:lnTo>
                      <a:pt x="5" y="52"/>
                    </a:lnTo>
                    <a:lnTo>
                      <a:pt x="1" y="44"/>
                    </a:lnTo>
                    <a:lnTo>
                      <a:pt x="0" y="35"/>
                    </a:lnTo>
                    <a:lnTo>
                      <a:pt x="1" y="25"/>
                    </a:lnTo>
                    <a:lnTo>
                      <a:pt x="5" y="17"/>
                    </a:lnTo>
                    <a:lnTo>
                      <a:pt x="12" y="11"/>
                    </a:lnTo>
                    <a:lnTo>
                      <a:pt x="20" y="5"/>
                    </a:lnTo>
                    <a:lnTo>
                      <a:pt x="29"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5" name="Freeform 38">
                <a:extLst>
                  <a:ext uri="{FF2B5EF4-FFF2-40B4-BE49-F238E27FC236}">
                    <a16:creationId xmlns:a16="http://schemas.microsoft.com/office/drawing/2014/main" id="{C82CA9F1-4455-42D5-BCCC-B32906BA8FF0}"/>
                  </a:ext>
                </a:extLst>
              </p:cNvPr>
              <p:cNvSpPr>
                <a:spLocks/>
              </p:cNvSpPr>
              <p:nvPr/>
            </p:nvSpPr>
            <p:spPr bwMode="auto">
              <a:xfrm>
                <a:off x="2344" y="1453"/>
                <a:ext cx="80" cy="69"/>
              </a:xfrm>
              <a:custGeom>
                <a:avLst/>
                <a:gdLst>
                  <a:gd name="T0" fmla="*/ 80 w 80"/>
                  <a:gd name="T1" fmla="*/ 34 h 69"/>
                  <a:gd name="T2" fmla="*/ 78 w 80"/>
                  <a:gd name="T3" fmla="*/ 44 h 69"/>
                  <a:gd name="T4" fmla="*/ 74 w 80"/>
                  <a:gd name="T5" fmla="*/ 52 h 69"/>
                  <a:gd name="T6" fmla="*/ 68 w 80"/>
                  <a:gd name="T7" fmla="*/ 58 h 69"/>
                  <a:gd name="T8" fmla="*/ 60 w 80"/>
                  <a:gd name="T9" fmla="*/ 64 h 69"/>
                  <a:gd name="T10" fmla="*/ 50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0 w 80"/>
                  <a:gd name="T39" fmla="*/ 1 h 69"/>
                  <a:gd name="T40" fmla="*/ 60 w 80"/>
                  <a:gd name="T41" fmla="*/ 5 h 69"/>
                  <a:gd name="T42" fmla="*/ 68 w 80"/>
                  <a:gd name="T43" fmla="*/ 10 h 69"/>
                  <a:gd name="T44" fmla="*/ 74 w 80"/>
                  <a:gd name="T45" fmla="*/ 17 h 69"/>
                  <a:gd name="T46" fmla="*/ 78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8" y="44"/>
                    </a:lnTo>
                    <a:lnTo>
                      <a:pt x="74" y="52"/>
                    </a:lnTo>
                    <a:lnTo>
                      <a:pt x="68" y="58"/>
                    </a:lnTo>
                    <a:lnTo>
                      <a:pt x="60" y="64"/>
                    </a:lnTo>
                    <a:lnTo>
                      <a:pt x="50"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0" y="1"/>
                    </a:lnTo>
                    <a:lnTo>
                      <a:pt x="60" y="5"/>
                    </a:lnTo>
                    <a:lnTo>
                      <a:pt x="68" y="10"/>
                    </a:lnTo>
                    <a:lnTo>
                      <a:pt x="74" y="17"/>
                    </a:lnTo>
                    <a:lnTo>
                      <a:pt x="78"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6" name="Line 39">
                <a:extLst>
                  <a:ext uri="{FF2B5EF4-FFF2-40B4-BE49-F238E27FC236}">
                    <a16:creationId xmlns:a16="http://schemas.microsoft.com/office/drawing/2014/main" id="{4BD3D385-ECD3-4845-8836-DD5CA957CBA6}"/>
                  </a:ext>
                </a:extLst>
              </p:cNvPr>
              <p:cNvSpPr>
                <a:spLocks noChangeShapeType="1"/>
              </p:cNvSpPr>
              <p:nvPr/>
            </p:nvSpPr>
            <p:spPr bwMode="auto">
              <a:xfrm flipV="1">
                <a:off x="2097" y="1344"/>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3" name="Group 40">
              <a:extLst>
                <a:ext uri="{FF2B5EF4-FFF2-40B4-BE49-F238E27FC236}">
                  <a16:creationId xmlns:a16="http://schemas.microsoft.com/office/drawing/2014/main" id="{5026D28C-C8F1-4110-AD01-1BC772249E95}"/>
                </a:ext>
              </a:extLst>
            </p:cNvPr>
            <p:cNvGrpSpPr>
              <a:grpSpLocks/>
            </p:cNvGrpSpPr>
            <p:nvPr/>
          </p:nvGrpSpPr>
          <p:grpSpPr bwMode="auto">
            <a:xfrm>
              <a:off x="2557" y="1799"/>
              <a:ext cx="407" cy="178"/>
              <a:chOff x="2017" y="1344"/>
              <a:chExt cx="407" cy="178"/>
            </a:xfrm>
          </p:grpSpPr>
          <p:sp>
            <p:nvSpPr>
              <p:cNvPr id="22561" name="Freeform 41">
                <a:extLst>
                  <a:ext uri="{FF2B5EF4-FFF2-40B4-BE49-F238E27FC236}">
                    <a16:creationId xmlns:a16="http://schemas.microsoft.com/office/drawing/2014/main" id="{0546366F-EFE6-4CB1-A584-CEE825A3CBA4}"/>
                  </a:ext>
                </a:extLst>
              </p:cNvPr>
              <p:cNvSpPr>
                <a:spLocks/>
              </p:cNvSpPr>
              <p:nvPr/>
            </p:nvSpPr>
            <p:spPr bwMode="auto">
              <a:xfrm>
                <a:off x="2017" y="1447"/>
                <a:ext cx="80" cy="69"/>
              </a:xfrm>
              <a:custGeom>
                <a:avLst/>
                <a:gdLst>
                  <a:gd name="T0" fmla="*/ 80 w 80"/>
                  <a:gd name="T1" fmla="*/ 35 h 69"/>
                  <a:gd name="T2" fmla="*/ 79 w 80"/>
                  <a:gd name="T3" fmla="*/ 44 h 69"/>
                  <a:gd name="T4" fmla="*/ 75 w 80"/>
                  <a:gd name="T5" fmla="*/ 52 h 69"/>
                  <a:gd name="T6" fmla="*/ 68 w 80"/>
                  <a:gd name="T7" fmla="*/ 59 h 69"/>
                  <a:gd name="T8" fmla="*/ 60 w 80"/>
                  <a:gd name="T9" fmla="*/ 64 h 69"/>
                  <a:gd name="T10" fmla="*/ 51 w 80"/>
                  <a:gd name="T11" fmla="*/ 68 h 69"/>
                  <a:gd name="T12" fmla="*/ 40 w 80"/>
                  <a:gd name="T13" fmla="*/ 69 h 69"/>
                  <a:gd name="T14" fmla="*/ 29 w 80"/>
                  <a:gd name="T15" fmla="*/ 68 h 69"/>
                  <a:gd name="T16" fmla="*/ 20 w 80"/>
                  <a:gd name="T17" fmla="*/ 64 h 69"/>
                  <a:gd name="T18" fmla="*/ 12 w 80"/>
                  <a:gd name="T19" fmla="*/ 59 h 69"/>
                  <a:gd name="T20" fmla="*/ 5 w 80"/>
                  <a:gd name="T21" fmla="*/ 52 h 69"/>
                  <a:gd name="T22" fmla="*/ 1 w 80"/>
                  <a:gd name="T23" fmla="*/ 44 h 69"/>
                  <a:gd name="T24" fmla="*/ 0 w 80"/>
                  <a:gd name="T25" fmla="*/ 35 h 69"/>
                  <a:gd name="T26" fmla="*/ 1 w 80"/>
                  <a:gd name="T27" fmla="*/ 25 h 69"/>
                  <a:gd name="T28" fmla="*/ 5 w 80"/>
                  <a:gd name="T29" fmla="*/ 17 h 69"/>
                  <a:gd name="T30" fmla="*/ 12 w 80"/>
                  <a:gd name="T31" fmla="*/ 11 h 69"/>
                  <a:gd name="T32" fmla="*/ 20 w 80"/>
                  <a:gd name="T33" fmla="*/ 5 h 69"/>
                  <a:gd name="T34" fmla="*/ 29 w 80"/>
                  <a:gd name="T35" fmla="*/ 1 h 69"/>
                  <a:gd name="T36" fmla="*/ 40 w 80"/>
                  <a:gd name="T37" fmla="*/ 0 h 69"/>
                  <a:gd name="T38" fmla="*/ 51 w 80"/>
                  <a:gd name="T39" fmla="*/ 1 h 69"/>
                  <a:gd name="T40" fmla="*/ 60 w 80"/>
                  <a:gd name="T41" fmla="*/ 5 h 69"/>
                  <a:gd name="T42" fmla="*/ 68 w 80"/>
                  <a:gd name="T43" fmla="*/ 11 h 69"/>
                  <a:gd name="T44" fmla="*/ 75 w 80"/>
                  <a:gd name="T45" fmla="*/ 17 h 69"/>
                  <a:gd name="T46" fmla="*/ 79 w 80"/>
                  <a:gd name="T47" fmla="*/ 25 h 69"/>
                  <a:gd name="T48" fmla="*/ 80 w 80"/>
                  <a:gd name="T49" fmla="*/ 35 h 69"/>
                  <a:gd name="T50" fmla="*/ 80 w 80"/>
                  <a:gd name="T51" fmla="*/ 35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5"/>
                    </a:moveTo>
                    <a:lnTo>
                      <a:pt x="79" y="44"/>
                    </a:lnTo>
                    <a:lnTo>
                      <a:pt x="75" y="52"/>
                    </a:lnTo>
                    <a:lnTo>
                      <a:pt x="68" y="59"/>
                    </a:lnTo>
                    <a:lnTo>
                      <a:pt x="60" y="64"/>
                    </a:lnTo>
                    <a:lnTo>
                      <a:pt x="51" y="68"/>
                    </a:lnTo>
                    <a:lnTo>
                      <a:pt x="40" y="69"/>
                    </a:lnTo>
                    <a:lnTo>
                      <a:pt x="29" y="68"/>
                    </a:lnTo>
                    <a:lnTo>
                      <a:pt x="20" y="64"/>
                    </a:lnTo>
                    <a:lnTo>
                      <a:pt x="12" y="59"/>
                    </a:lnTo>
                    <a:lnTo>
                      <a:pt x="5" y="52"/>
                    </a:lnTo>
                    <a:lnTo>
                      <a:pt x="1" y="44"/>
                    </a:lnTo>
                    <a:lnTo>
                      <a:pt x="0" y="35"/>
                    </a:lnTo>
                    <a:lnTo>
                      <a:pt x="1" y="25"/>
                    </a:lnTo>
                    <a:lnTo>
                      <a:pt x="5" y="17"/>
                    </a:lnTo>
                    <a:lnTo>
                      <a:pt x="12" y="11"/>
                    </a:lnTo>
                    <a:lnTo>
                      <a:pt x="20" y="5"/>
                    </a:lnTo>
                    <a:lnTo>
                      <a:pt x="29" y="1"/>
                    </a:lnTo>
                    <a:lnTo>
                      <a:pt x="40" y="0"/>
                    </a:lnTo>
                    <a:lnTo>
                      <a:pt x="51" y="1"/>
                    </a:lnTo>
                    <a:lnTo>
                      <a:pt x="60" y="5"/>
                    </a:lnTo>
                    <a:lnTo>
                      <a:pt x="68" y="11"/>
                    </a:lnTo>
                    <a:lnTo>
                      <a:pt x="75" y="17"/>
                    </a:lnTo>
                    <a:lnTo>
                      <a:pt x="79" y="25"/>
                    </a:lnTo>
                    <a:lnTo>
                      <a:pt x="80" y="35"/>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2" name="Freeform 42">
                <a:extLst>
                  <a:ext uri="{FF2B5EF4-FFF2-40B4-BE49-F238E27FC236}">
                    <a16:creationId xmlns:a16="http://schemas.microsoft.com/office/drawing/2014/main" id="{F8AA8C82-5613-4784-9DB9-C5C58C571735}"/>
                  </a:ext>
                </a:extLst>
              </p:cNvPr>
              <p:cNvSpPr>
                <a:spLocks/>
              </p:cNvSpPr>
              <p:nvPr/>
            </p:nvSpPr>
            <p:spPr bwMode="auto">
              <a:xfrm>
                <a:off x="2344" y="1453"/>
                <a:ext cx="80" cy="69"/>
              </a:xfrm>
              <a:custGeom>
                <a:avLst/>
                <a:gdLst>
                  <a:gd name="T0" fmla="*/ 80 w 80"/>
                  <a:gd name="T1" fmla="*/ 34 h 69"/>
                  <a:gd name="T2" fmla="*/ 78 w 80"/>
                  <a:gd name="T3" fmla="*/ 44 h 69"/>
                  <a:gd name="T4" fmla="*/ 74 w 80"/>
                  <a:gd name="T5" fmla="*/ 52 h 69"/>
                  <a:gd name="T6" fmla="*/ 68 w 80"/>
                  <a:gd name="T7" fmla="*/ 58 h 69"/>
                  <a:gd name="T8" fmla="*/ 60 w 80"/>
                  <a:gd name="T9" fmla="*/ 64 h 69"/>
                  <a:gd name="T10" fmla="*/ 50 w 80"/>
                  <a:gd name="T11" fmla="*/ 68 h 69"/>
                  <a:gd name="T12" fmla="*/ 40 w 80"/>
                  <a:gd name="T13" fmla="*/ 69 h 69"/>
                  <a:gd name="T14" fmla="*/ 29 w 80"/>
                  <a:gd name="T15" fmla="*/ 68 h 69"/>
                  <a:gd name="T16" fmla="*/ 20 w 80"/>
                  <a:gd name="T17" fmla="*/ 64 h 69"/>
                  <a:gd name="T18" fmla="*/ 12 w 80"/>
                  <a:gd name="T19" fmla="*/ 58 h 69"/>
                  <a:gd name="T20" fmla="*/ 5 w 80"/>
                  <a:gd name="T21" fmla="*/ 52 h 69"/>
                  <a:gd name="T22" fmla="*/ 1 w 80"/>
                  <a:gd name="T23" fmla="*/ 44 h 69"/>
                  <a:gd name="T24" fmla="*/ 0 w 80"/>
                  <a:gd name="T25" fmla="*/ 34 h 69"/>
                  <a:gd name="T26" fmla="*/ 1 w 80"/>
                  <a:gd name="T27" fmla="*/ 25 h 69"/>
                  <a:gd name="T28" fmla="*/ 5 w 80"/>
                  <a:gd name="T29" fmla="*/ 17 h 69"/>
                  <a:gd name="T30" fmla="*/ 12 w 80"/>
                  <a:gd name="T31" fmla="*/ 10 h 69"/>
                  <a:gd name="T32" fmla="*/ 20 w 80"/>
                  <a:gd name="T33" fmla="*/ 5 h 69"/>
                  <a:gd name="T34" fmla="*/ 29 w 80"/>
                  <a:gd name="T35" fmla="*/ 1 h 69"/>
                  <a:gd name="T36" fmla="*/ 40 w 80"/>
                  <a:gd name="T37" fmla="*/ 0 h 69"/>
                  <a:gd name="T38" fmla="*/ 50 w 80"/>
                  <a:gd name="T39" fmla="*/ 1 h 69"/>
                  <a:gd name="T40" fmla="*/ 60 w 80"/>
                  <a:gd name="T41" fmla="*/ 5 h 69"/>
                  <a:gd name="T42" fmla="*/ 68 w 80"/>
                  <a:gd name="T43" fmla="*/ 10 h 69"/>
                  <a:gd name="T44" fmla="*/ 74 w 80"/>
                  <a:gd name="T45" fmla="*/ 17 h 69"/>
                  <a:gd name="T46" fmla="*/ 78 w 80"/>
                  <a:gd name="T47" fmla="*/ 25 h 69"/>
                  <a:gd name="T48" fmla="*/ 80 w 80"/>
                  <a:gd name="T49" fmla="*/ 34 h 69"/>
                  <a:gd name="T50" fmla="*/ 80 w 80"/>
                  <a:gd name="T51" fmla="*/ 34 h 6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0" h="69">
                    <a:moveTo>
                      <a:pt x="80" y="34"/>
                    </a:moveTo>
                    <a:lnTo>
                      <a:pt x="78" y="44"/>
                    </a:lnTo>
                    <a:lnTo>
                      <a:pt x="74" y="52"/>
                    </a:lnTo>
                    <a:lnTo>
                      <a:pt x="68" y="58"/>
                    </a:lnTo>
                    <a:lnTo>
                      <a:pt x="60" y="64"/>
                    </a:lnTo>
                    <a:lnTo>
                      <a:pt x="50" y="68"/>
                    </a:lnTo>
                    <a:lnTo>
                      <a:pt x="40" y="69"/>
                    </a:lnTo>
                    <a:lnTo>
                      <a:pt x="29" y="68"/>
                    </a:lnTo>
                    <a:lnTo>
                      <a:pt x="20" y="64"/>
                    </a:lnTo>
                    <a:lnTo>
                      <a:pt x="12" y="58"/>
                    </a:lnTo>
                    <a:lnTo>
                      <a:pt x="5" y="52"/>
                    </a:lnTo>
                    <a:lnTo>
                      <a:pt x="1" y="44"/>
                    </a:lnTo>
                    <a:lnTo>
                      <a:pt x="0" y="34"/>
                    </a:lnTo>
                    <a:lnTo>
                      <a:pt x="1" y="25"/>
                    </a:lnTo>
                    <a:lnTo>
                      <a:pt x="5" y="17"/>
                    </a:lnTo>
                    <a:lnTo>
                      <a:pt x="12" y="10"/>
                    </a:lnTo>
                    <a:lnTo>
                      <a:pt x="20" y="5"/>
                    </a:lnTo>
                    <a:lnTo>
                      <a:pt x="29" y="1"/>
                    </a:lnTo>
                    <a:lnTo>
                      <a:pt x="40" y="0"/>
                    </a:lnTo>
                    <a:lnTo>
                      <a:pt x="50" y="1"/>
                    </a:lnTo>
                    <a:lnTo>
                      <a:pt x="60" y="5"/>
                    </a:lnTo>
                    <a:lnTo>
                      <a:pt x="68" y="10"/>
                    </a:lnTo>
                    <a:lnTo>
                      <a:pt x="74" y="17"/>
                    </a:lnTo>
                    <a:lnTo>
                      <a:pt x="78" y="25"/>
                    </a:lnTo>
                    <a:lnTo>
                      <a:pt x="80" y="34"/>
                    </a:lnTo>
                  </a:path>
                </a:pathLst>
              </a:custGeom>
              <a:noFill/>
              <a:ln w="38100"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3" name="Line 43">
                <a:extLst>
                  <a:ext uri="{FF2B5EF4-FFF2-40B4-BE49-F238E27FC236}">
                    <a16:creationId xmlns:a16="http://schemas.microsoft.com/office/drawing/2014/main" id="{DBADF8FD-99A8-45D7-B883-93A25C542F70}"/>
                  </a:ext>
                </a:extLst>
              </p:cNvPr>
              <p:cNvSpPr>
                <a:spLocks noChangeShapeType="1"/>
              </p:cNvSpPr>
              <p:nvPr/>
            </p:nvSpPr>
            <p:spPr bwMode="auto">
              <a:xfrm flipV="1">
                <a:off x="2097" y="1344"/>
                <a:ext cx="24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44" name="Line 46">
              <a:extLst>
                <a:ext uri="{FF2B5EF4-FFF2-40B4-BE49-F238E27FC236}">
                  <a16:creationId xmlns:a16="http://schemas.microsoft.com/office/drawing/2014/main" id="{002C9D0B-E002-4789-A103-942FA73ABFC4}"/>
                </a:ext>
              </a:extLst>
            </p:cNvPr>
            <p:cNvSpPr>
              <a:spLocks noChangeShapeType="1"/>
            </p:cNvSpPr>
            <p:nvPr/>
          </p:nvSpPr>
          <p:spPr bwMode="auto">
            <a:xfrm>
              <a:off x="2043" y="1330"/>
              <a:ext cx="0" cy="6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5" name="Line 47">
              <a:extLst>
                <a:ext uri="{FF2B5EF4-FFF2-40B4-BE49-F238E27FC236}">
                  <a16:creationId xmlns:a16="http://schemas.microsoft.com/office/drawing/2014/main" id="{18F101C4-7CC9-4FD0-A436-26B95A95D4F9}"/>
                </a:ext>
              </a:extLst>
            </p:cNvPr>
            <p:cNvSpPr>
              <a:spLocks noChangeShapeType="1"/>
            </p:cNvSpPr>
            <p:nvPr/>
          </p:nvSpPr>
          <p:spPr bwMode="auto">
            <a:xfrm>
              <a:off x="1845" y="1637"/>
              <a:ext cx="20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6" name="Line 48">
              <a:extLst>
                <a:ext uri="{FF2B5EF4-FFF2-40B4-BE49-F238E27FC236}">
                  <a16:creationId xmlns:a16="http://schemas.microsoft.com/office/drawing/2014/main" id="{9546A591-2205-436E-A242-2BD18F097A79}"/>
                </a:ext>
              </a:extLst>
            </p:cNvPr>
            <p:cNvSpPr>
              <a:spLocks noChangeShapeType="1"/>
            </p:cNvSpPr>
            <p:nvPr/>
          </p:nvSpPr>
          <p:spPr bwMode="auto">
            <a:xfrm>
              <a:off x="1236" y="1630"/>
              <a:ext cx="20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7" name="Line 52">
              <a:extLst>
                <a:ext uri="{FF2B5EF4-FFF2-40B4-BE49-F238E27FC236}">
                  <a16:creationId xmlns:a16="http://schemas.microsoft.com/office/drawing/2014/main" id="{2CB6AB1B-2D4B-4DC2-A1EE-DD496AF283A4}"/>
                </a:ext>
              </a:extLst>
            </p:cNvPr>
            <p:cNvSpPr>
              <a:spLocks noChangeShapeType="1"/>
            </p:cNvSpPr>
            <p:nvPr/>
          </p:nvSpPr>
          <p:spPr bwMode="auto">
            <a:xfrm flipH="1">
              <a:off x="2042" y="1338"/>
              <a:ext cx="15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8" name="Line 53">
              <a:extLst>
                <a:ext uri="{FF2B5EF4-FFF2-40B4-BE49-F238E27FC236}">
                  <a16:creationId xmlns:a16="http://schemas.microsoft.com/office/drawing/2014/main" id="{30A7D3ED-47E8-49DF-87DB-3343C14DBF4D}"/>
                </a:ext>
              </a:extLst>
            </p:cNvPr>
            <p:cNvSpPr>
              <a:spLocks noChangeShapeType="1"/>
            </p:cNvSpPr>
            <p:nvPr/>
          </p:nvSpPr>
          <p:spPr bwMode="auto">
            <a:xfrm>
              <a:off x="2610" y="1339"/>
              <a:ext cx="39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9" name="Line 57">
              <a:extLst>
                <a:ext uri="{FF2B5EF4-FFF2-40B4-BE49-F238E27FC236}">
                  <a16:creationId xmlns:a16="http://schemas.microsoft.com/office/drawing/2014/main" id="{B1343E86-28C3-4A8F-A68C-FCACFD81C556}"/>
                </a:ext>
              </a:extLst>
            </p:cNvPr>
            <p:cNvSpPr>
              <a:spLocks noChangeShapeType="1"/>
            </p:cNvSpPr>
            <p:nvPr/>
          </p:nvSpPr>
          <p:spPr bwMode="auto">
            <a:xfrm>
              <a:off x="3435" y="1330"/>
              <a:ext cx="26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0" name="Line 58">
              <a:extLst>
                <a:ext uri="{FF2B5EF4-FFF2-40B4-BE49-F238E27FC236}">
                  <a16:creationId xmlns:a16="http://schemas.microsoft.com/office/drawing/2014/main" id="{CB19FC23-A39A-4C24-A5EF-3C811FD078BF}"/>
                </a:ext>
              </a:extLst>
            </p:cNvPr>
            <p:cNvSpPr>
              <a:spLocks noChangeShapeType="1"/>
            </p:cNvSpPr>
            <p:nvPr/>
          </p:nvSpPr>
          <p:spPr bwMode="auto">
            <a:xfrm>
              <a:off x="3702" y="1321"/>
              <a:ext cx="0" cy="6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1" name="Line 59">
              <a:extLst>
                <a:ext uri="{FF2B5EF4-FFF2-40B4-BE49-F238E27FC236}">
                  <a16:creationId xmlns:a16="http://schemas.microsoft.com/office/drawing/2014/main" id="{798403A6-D202-4FA8-A328-A9C721730053}"/>
                </a:ext>
              </a:extLst>
            </p:cNvPr>
            <p:cNvSpPr>
              <a:spLocks noChangeShapeType="1"/>
            </p:cNvSpPr>
            <p:nvPr/>
          </p:nvSpPr>
          <p:spPr bwMode="auto">
            <a:xfrm flipH="1">
              <a:off x="2025" y="1940"/>
              <a:ext cx="51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2" name="Line 60">
              <a:extLst>
                <a:ext uri="{FF2B5EF4-FFF2-40B4-BE49-F238E27FC236}">
                  <a16:creationId xmlns:a16="http://schemas.microsoft.com/office/drawing/2014/main" id="{309714BA-AD0A-45B6-8472-76A03A0CAF92}"/>
                </a:ext>
              </a:extLst>
            </p:cNvPr>
            <p:cNvSpPr>
              <a:spLocks noChangeShapeType="1"/>
            </p:cNvSpPr>
            <p:nvPr/>
          </p:nvSpPr>
          <p:spPr bwMode="auto">
            <a:xfrm>
              <a:off x="2962" y="1940"/>
              <a:ext cx="7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3" name="Line 62">
              <a:extLst>
                <a:ext uri="{FF2B5EF4-FFF2-40B4-BE49-F238E27FC236}">
                  <a16:creationId xmlns:a16="http://schemas.microsoft.com/office/drawing/2014/main" id="{C38A723F-C43C-4B6D-A2D7-9D83BFF02E2B}"/>
                </a:ext>
              </a:extLst>
            </p:cNvPr>
            <p:cNvSpPr>
              <a:spLocks noChangeShapeType="1"/>
            </p:cNvSpPr>
            <p:nvPr/>
          </p:nvSpPr>
          <p:spPr bwMode="auto">
            <a:xfrm flipH="1">
              <a:off x="3711" y="1656"/>
              <a:ext cx="33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4" name="Line 64">
              <a:extLst>
                <a:ext uri="{FF2B5EF4-FFF2-40B4-BE49-F238E27FC236}">
                  <a16:creationId xmlns:a16="http://schemas.microsoft.com/office/drawing/2014/main" id="{24B221F3-75CE-4308-9654-9536A587A1A1}"/>
                </a:ext>
              </a:extLst>
            </p:cNvPr>
            <p:cNvSpPr>
              <a:spLocks noChangeShapeType="1"/>
            </p:cNvSpPr>
            <p:nvPr/>
          </p:nvSpPr>
          <p:spPr bwMode="auto">
            <a:xfrm>
              <a:off x="4381" y="1665"/>
              <a:ext cx="18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5" name="Line 66">
              <a:extLst>
                <a:ext uri="{FF2B5EF4-FFF2-40B4-BE49-F238E27FC236}">
                  <a16:creationId xmlns:a16="http://schemas.microsoft.com/office/drawing/2014/main" id="{5FA9C21C-5B43-41B7-8068-D7599CEE7DE5}"/>
                </a:ext>
              </a:extLst>
            </p:cNvPr>
            <p:cNvSpPr>
              <a:spLocks noChangeShapeType="1"/>
            </p:cNvSpPr>
            <p:nvPr/>
          </p:nvSpPr>
          <p:spPr bwMode="auto">
            <a:xfrm>
              <a:off x="4553" y="1665"/>
              <a:ext cx="0" cy="67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6" name="Line 67">
              <a:extLst>
                <a:ext uri="{FF2B5EF4-FFF2-40B4-BE49-F238E27FC236}">
                  <a16:creationId xmlns:a16="http://schemas.microsoft.com/office/drawing/2014/main" id="{ACA6EEBA-2DDB-43A5-ADC2-9FDCD06EF649}"/>
                </a:ext>
              </a:extLst>
            </p:cNvPr>
            <p:cNvSpPr>
              <a:spLocks noChangeShapeType="1"/>
            </p:cNvSpPr>
            <p:nvPr/>
          </p:nvSpPr>
          <p:spPr bwMode="auto">
            <a:xfrm flipH="1">
              <a:off x="1217" y="2344"/>
              <a:ext cx="335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7" name="Line 68">
              <a:extLst>
                <a:ext uri="{FF2B5EF4-FFF2-40B4-BE49-F238E27FC236}">
                  <a16:creationId xmlns:a16="http://schemas.microsoft.com/office/drawing/2014/main" id="{A2B4A0EE-4151-4BC9-911F-8D0BDBB8174E}"/>
                </a:ext>
              </a:extLst>
            </p:cNvPr>
            <p:cNvSpPr>
              <a:spLocks noChangeShapeType="1"/>
            </p:cNvSpPr>
            <p:nvPr/>
          </p:nvSpPr>
          <p:spPr bwMode="auto">
            <a:xfrm flipV="1">
              <a:off x="1226" y="1631"/>
              <a:ext cx="0" cy="2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8" name="Line 69">
              <a:extLst>
                <a:ext uri="{FF2B5EF4-FFF2-40B4-BE49-F238E27FC236}">
                  <a16:creationId xmlns:a16="http://schemas.microsoft.com/office/drawing/2014/main" id="{C3D335ED-BD95-40E8-9995-C447F7ACF936}"/>
                </a:ext>
              </a:extLst>
            </p:cNvPr>
            <p:cNvSpPr>
              <a:spLocks noChangeShapeType="1"/>
            </p:cNvSpPr>
            <p:nvPr/>
          </p:nvSpPr>
          <p:spPr bwMode="auto">
            <a:xfrm>
              <a:off x="1217" y="2112"/>
              <a:ext cx="0" cy="2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9" name="Text Box 70">
              <a:extLst>
                <a:ext uri="{FF2B5EF4-FFF2-40B4-BE49-F238E27FC236}">
                  <a16:creationId xmlns:a16="http://schemas.microsoft.com/office/drawing/2014/main" id="{632B83CF-0627-47BD-8CB6-440E770FE5C8}"/>
                </a:ext>
              </a:extLst>
            </p:cNvPr>
            <p:cNvSpPr txBox="1">
              <a:spLocks noChangeArrowheads="1"/>
            </p:cNvSpPr>
            <p:nvPr/>
          </p:nvSpPr>
          <p:spPr bwMode="auto">
            <a:xfrm>
              <a:off x="1511" y="126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aseline="0">
                  <a:ea typeface="宋体" panose="02010600030101010101" pitchFamily="2" charset="-122"/>
                </a:rPr>
                <a:t>A</a:t>
              </a:r>
            </a:p>
          </p:txBody>
        </p:sp>
        <p:sp>
          <p:nvSpPr>
            <p:cNvPr id="22560" name="Text Box 73">
              <a:extLst>
                <a:ext uri="{FF2B5EF4-FFF2-40B4-BE49-F238E27FC236}">
                  <a16:creationId xmlns:a16="http://schemas.microsoft.com/office/drawing/2014/main" id="{9BBA8F79-2996-4542-A012-D8C77763F1E2}"/>
                </a:ext>
              </a:extLst>
            </p:cNvPr>
            <p:cNvSpPr txBox="1">
              <a:spLocks noChangeArrowheads="1"/>
            </p:cNvSpPr>
            <p:nvPr/>
          </p:nvSpPr>
          <p:spPr bwMode="auto">
            <a:xfrm>
              <a:off x="2642" y="1953"/>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aseline="0">
                  <a:ea typeface="宋体" panose="02010600030101010101" pitchFamily="2" charset="-122"/>
                </a:rPr>
                <a:t>D</a:t>
              </a:r>
            </a:p>
          </p:txBody>
        </p:sp>
      </p:grpSp>
      <p:grpSp>
        <p:nvGrpSpPr>
          <p:cNvPr id="22535" name="Group 75">
            <a:extLst>
              <a:ext uri="{FF2B5EF4-FFF2-40B4-BE49-F238E27FC236}">
                <a16:creationId xmlns:a16="http://schemas.microsoft.com/office/drawing/2014/main" id="{9C473C71-63D3-45D6-824E-D04975EC4B9C}"/>
              </a:ext>
            </a:extLst>
          </p:cNvPr>
          <p:cNvGrpSpPr>
            <a:grpSpLocks/>
          </p:cNvGrpSpPr>
          <p:nvPr/>
        </p:nvGrpSpPr>
        <p:grpSpPr bwMode="auto">
          <a:xfrm>
            <a:off x="4894654" y="1380674"/>
            <a:ext cx="434975" cy="461963"/>
            <a:chOff x="1114" y="1439"/>
            <a:chExt cx="274" cy="291"/>
          </a:xfrm>
        </p:grpSpPr>
        <mc:AlternateContent xmlns:mc="http://schemas.openxmlformats.org/markup-compatibility/2006" xmlns:a14="http://schemas.microsoft.com/office/drawing/2010/main">
          <mc:Choice Requires="a14">
            <p:sp>
              <p:nvSpPr>
                <p:cNvPr id="22536" name="Text Box 72">
                  <a:extLst>
                    <a:ext uri="{FF2B5EF4-FFF2-40B4-BE49-F238E27FC236}">
                      <a16:creationId xmlns:a16="http://schemas.microsoft.com/office/drawing/2014/main" id="{10EE6301-34DB-4896-B2EF-20D339F7F3CD}"/>
                    </a:ext>
                  </a:extLst>
                </p:cNvPr>
                <p:cNvSpPr txBox="1">
                  <a:spLocks noChangeArrowheads="1"/>
                </p:cNvSpPr>
                <p:nvPr/>
              </p:nvSpPr>
              <p:spPr bwMode="auto">
                <a:xfrm>
                  <a:off x="1114" y="1439"/>
                  <a:ext cx="274" cy="2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14:m>
                    <m:oMathPara xmlns:m="http://schemas.openxmlformats.org/officeDocument/2006/math">
                      <m:oMathParaPr>
                        <m:jc m:val="centerGroup"/>
                      </m:oMathParaPr>
                      <m:oMath xmlns:m="http://schemas.openxmlformats.org/officeDocument/2006/math">
                        <m:r>
                          <m:rPr>
                            <m:sty m:val="p"/>
                          </m:rPr>
                          <a:rPr lang="en-US" altLang="zh-CN" sz="2400" b="0" i="0" baseline="0" smtClean="0">
                            <a:latin typeface="Cambria Math" panose="02040503050406030204" pitchFamily="18" charset="0"/>
                            <a:ea typeface="宋体" panose="02010600030101010101" pitchFamily="2" charset="-122"/>
                          </a:rPr>
                          <m:t>C</m:t>
                        </m:r>
                      </m:oMath>
                    </m:oMathPara>
                  </a14:m>
                  <a:endParaRPr lang="en-US" altLang="zh-CN" sz="2400" baseline="0" dirty="0">
                    <a:ea typeface="宋体" panose="02010600030101010101" pitchFamily="2" charset="-122"/>
                  </a:endParaRPr>
                </a:p>
              </p:txBody>
            </p:sp>
          </mc:Choice>
          <mc:Fallback xmlns="">
            <p:sp>
              <p:nvSpPr>
                <p:cNvPr id="22536" name="Text Box 72">
                  <a:extLst>
                    <a:ext uri="{FF2B5EF4-FFF2-40B4-BE49-F238E27FC236}">
                      <a16:creationId xmlns:a16="http://schemas.microsoft.com/office/drawing/2014/main" id="{10EE6301-34DB-4896-B2EF-20D339F7F3CD}"/>
                    </a:ext>
                  </a:extLst>
                </p:cNvPr>
                <p:cNvSpPr txBox="1">
                  <a:spLocks noRot="1" noChangeAspect="1" noMove="1" noResize="1" noEditPoints="1" noAdjustHandles="1" noChangeArrowheads="1" noChangeShapeType="1" noTextEdit="1"/>
                </p:cNvSpPr>
                <p:nvPr/>
              </p:nvSpPr>
              <p:spPr bwMode="auto">
                <a:xfrm>
                  <a:off x="1114" y="1439"/>
                  <a:ext cx="274" cy="291"/>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2537" name="Line 74">
              <a:extLst>
                <a:ext uri="{FF2B5EF4-FFF2-40B4-BE49-F238E27FC236}">
                  <a16:creationId xmlns:a16="http://schemas.microsoft.com/office/drawing/2014/main" id="{D272A8C7-466B-4615-8B8E-E86EF4D791C6}"/>
                </a:ext>
              </a:extLst>
            </p:cNvPr>
            <p:cNvSpPr>
              <a:spLocks noChangeShapeType="1"/>
            </p:cNvSpPr>
            <p:nvPr/>
          </p:nvSpPr>
          <p:spPr bwMode="auto">
            <a:xfrm>
              <a:off x="1170" y="1488"/>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7" name="灯片编号占位符 3">
            <a:extLst>
              <a:ext uri="{FF2B5EF4-FFF2-40B4-BE49-F238E27FC236}">
                <a16:creationId xmlns:a16="http://schemas.microsoft.com/office/drawing/2014/main" id="{F2A853A1-4EBD-427D-A163-CAEBA4BD21C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24</a:t>
            </a:fld>
            <a:endParaRPr lang="en-US" altLang="zh-CN"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38" y="1314450"/>
            <a:ext cx="8277628" cy="5287828"/>
          </a:xfrm>
        </p:spPr>
        <p:txBody>
          <a:bodyPr/>
          <a:lstStyle/>
          <a:p>
            <a:r>
              <a:rPr lang="en-US" sz="2800" dirty="0"/>
              <a:t>Perform logic functions: </a:t>
            </a:r>
          </a:p>
          <a:p>
            <a:pPr lvl="1"/>
            <a:r>
              <a:rPr lang="en-US" sz="2400" dirty="0"/>
              <a:t>inversion (NOT), AND, OR, NAND, NOR, etc.</a:t>
            </a:r>
          </a:p>
          <a:p>
            <a:r>
              <a:rPr lang="en-US" sz="2800" dirty="0"/>
              <a:t>Single-input: </a:t>
            </a:r>
          </a:p>
          <a:p>
            <a:pPr lvl="1"/>
            <a:r>
              <a:rPr lang="en-US" sz="2400" dirty="0"/>
              <a:t>NOT gate, buffer</a:t>
            </a:r>
          </a:p>
          <a:p>
            <a:r>
              <a:rPr lang="en-US" sz="2800" dirty="0"/>
              <a:t>Two-input: </a:t>
            </a:r>
          </a:p>
          <a:p>
            <a:pPr lvl="1"/>
            <a:r>
              <a:rPr lang="en-US" sz="2400" dirty="0"/>
              <a:t>AND, OR, XOR, NAND, NOR, XNOR</a:t>
            </a:r>
          </a:p>
          <a:p>
            <a:r>
              <a:rPr lang="en-US" sz="2800" dirty="0"/>
              <a:t>Multiple-input</a:t>
            </a:r>
          </a:p>
        </p:txBody>
      </p:sp>
      <p:sp>
        <p:nvSpPr>
          <p:cNvPr id="7" name="Title 1">
            <a:extLst>
              <a:ext uri="{FF2B5EF4-FFF2-40B4-BE49-F238E27FC236}">
                <a16:creationId xmlns:a16="http://schemas.microsoft.com/office/drawing/2014/main" id="{1EBF94C4-2E83-4AC6-A83F-060E178B0A70}"/>
              </a:ext>
            </a:extLst>
          </p:cNvPr>
          <p:cNvSpPr>
            <a:spLocks noGrp="1"/>
          </p:cNvSpPr>
          <p:nvPr>
            <p:ph type="title"/>
          </p:nvPr>
        </p:nvSpPr>
        <p:spPr>
          <a:xfrm>
            <a:off x="511444" y="72190"/>
            <a:ext cx="7980094" cy="1020763"/>
          </a:xfrm>
        </p:spPr>
        <p:txBody>
          <a:bodyPr/>
          <a:lstStyle/>
          <a:p>
            <a:r>
              <a:rPr lang="en-US" dirty="0"/>
              <a:t>Logic Gates</a:t>
            </a:r>
          </a:p>
        </p:txBody>
      </p:sp>
      <p:sp>
        <p:nvSpPr>
          <p:cNvPr id="5" name="灯片编号占位符 3">
            <a:extLst>
              <a:ext uri="{FF2B5EF4-FFF2-40B4-BE49-F238E27FC236}">
                <a16:creationId xmlns:a16="http://schemas.microsoft.com/office/drawing/2014/main" id="{13C639AA-3D46-4676-9A09-B1AD1881859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25</a:t>
            </a:fld>
            <a:endParaRPr lang="en-US" altLang="zh-CN" sz="1600" dirty="0"/>
          </a:p>
        </p:txBody>
      </p:sp>
    </p:spTree>
    <p:extLst>
      <p:ext uri="{BB962C8B-B14F-4D97-AF65-F5344CB8AC3E}">
        <p14:creationId xmlns:p14="http://schemas.microsoft.com/office/powerpoint/2010/main" val="6139754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44" y="72190"/>
            <a:ext cx="7980094" cy="1020763"/>
          </a:xfrm>
        </p:spPr>
        <p:txBody>
          <a:bodyPr/>
          <a:lstStyle/>
          <a:p>
            <a:r>
              <a:rPr lang="en-US" dirty="0"/>
              <a:t>Single-Input Logic Gates</a:t>
            </a:r>
          </a:p>
        </p:txBody>
      </p:sp>
      <p:sp>
        <p:nvSpPr>
          <p:cNvPr id="7" name="灯片编号占位符 3">
            <a:extLst>
              <a:ext uri="{FF2B5EF4-FFF2-40B4-BE49-F238E27FC236}">
                <a16:creationId xmlns:a16="http://schemas.microsoft.com/office/drawing/2014/main" id="{AF1A931D-EF7A-4B45-95A8-DBBE75F305C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26</a:t>
            </a:fld>
            <a:endParaRPr lang="en-US" altLang="zh-CN" sz="1600" dirty="0"/>
          </a:p>
        </p:txBody>
      </p:sp>
      <p:graphicFrame>
        <p:nvGraphicFramePr>
          <p:cNvPr id="13" name="Object 4">
            <a:extLst>
              <a:ext uri="{FF2B5EF4-FFF2-40B4-BE49-F238E27FC236}">
                <a16:creationId xmlns:a16="http://schemas.microsoft.com/office/drawing/2014/main" id="{FF98E5C0-5B44-41FA-AC28-EDA8F65DA7FD}"/>
              </a:ext>
            </a:extLst>
          </p:cNvPr>
          <p:cNvGraphicFramePr>
            <a:graphicFrameLocks noChangeAspect="1"/>
          </p:cNvGraphicFramePr>
          <p:nvPr>
            <p:custDataLst>
              <p:tags r:id="rId1"/>
            </p:custDataLst>
            <p:extLst>
              <p:ext uri="{D42A27DB-BD31-4B8C-83A1-F6EECF244321}">
                <p14:modId xmlns:p14="http://schemas.microsoft.com/office/powerpoint/2010/main" val="2297167941"/>
              </p:ext>
            </p:extLst>
          </p:nvPr>
        </p:nvGraphicFramePr>
        <p:xfrm>
          <a:off x="1943100" y="1365250"/>
          <a:ext cx="2641600" cy="3663950"/>
        </p:xfrm>
        <a:graphic>
          <a:graphicData uri="http://schemas.openxmlformats.org/presentationml/2006/ole">
            <mc:AlternateContent xmlns:mc="http://schemas.openxmlformats.org/markup-compatibility/2006">
              <mc:Choice xmlns:v="urn:schemas-microsoft-com:vml" Requires="v">
                <p:oleObj name="VISIO" r:id="rId4" imgW="885960" imgH="1228680" progId="Visio.Drawing.6">
                  <p:embed/>
                </p:oleObj>
              </mc:Choice>
              <mc:Fallback>
                <p:oleObj name="VISIO" r:id="rId4" imgW="885960" imgH="1228680" progId="Visio.Drawing.6">
                  <p:embed/>
                  <p:pic>
                    <p:nvPicPr>
                      <p:cNvPr id="13" name="Object 4">
                        <a:extLst>
                          <a:ext uri="{FF2B5EF4-FFF2-40B4-BE49-F238E27FC236}">
                            <a16:creationId xmlns:a16="http://schemas.microsoft.com/office/drawing/2014/main" id="{FF98E5C0-5B44-41FA-AC28-EDA8F65DA7FD}"/>
                          </a:ext>
                        </a:extLst>
                      </p:cNvPr>
                      <p:cNvPicPr>
                        <a:picLocks noChangeAspect="1" noChangeArrowheads="1"/>
                      </p:cNvPicPr>
                      <p:nvPr/>
                    </p:nvPicPr>
                    <p:blipFill>
                      <a:blip r:embed="rId5"/>
                      <a:srcRect/>
                      <a:stretch>
                        <a:fillRect/>
                      </a:stretch>
                    </p:blipFill>
                    <p:spPr bwMode="auto">
                      <a:xfrm>
                        <a:off x="1943100" y="1365250"/>
                        <a:ext cx="2641600" cy="3663950"/>
                      </a:xfrm>
                      <a:prstGeom prst="rect">
                        <a:avLst/>
                      </a:prstGeom>
                      <a:noFill/>
                      <a:ln>
                        <a:noFill/>
                      </a:ln>
                      <a:effectLst/>
                    </p:spPr>
                  </p:pic>
                </p:oleObj>
              </mc:Fallback>
            </mc:AlternateContent>
          </a:graphicData>
        </a:graphic>
      </p:graphicFrame>
      <p:graphicFrame>
        <p:nvGraphicFramePr>
          <p:cNvPr id="14" name="Object 5">
            <a:extLst>
              <a:ext uri="{FF2B5EF4-FFF2-40B4-BE49-F238E27FC236}">
                <a16:creationId xmlns:a16="http://schemas.microsoft.com/office/drawing/2014/main" id="{4F78C01D-4937-45D7-8DD0-96AB6DDDB782}"/>
              </a:ext>
            </a:extLst>
          </p:cNvPr>
          <p:cNvGraphicFramePr>
            <a:graphicFrameLocks noChangeAspect="1"/>
          </p:cNvGraphicFramePr>
          <p:nvPr>
            <p:custDataLst>
              <p:tags r:id="rId2"/>
            </p:custDataLst>
            <p:extLst>
              <p:ext uri="{D42A27DB-BD31-4B8C-83A1-F6EECF244321}">
                <p14:modId xmlns:p14="http://schemas.microsoft.com/office/powerpoint/2010/main" val="3122717219"/>
              </p:ext>
            </p:extLst>
          </p:nvPr>
        </p:nvGraphicFramePr>
        <p:xfrm>
          <a:off x="5316538" y="1447800"/>
          <a:ext cx="2535237" cy="3516313"/>
        </p:xfrm>
        <a:graphic>
          <a:graphicData uri="http://schemas.openxmlformats.org/presentationml/2006/ole">
            <mc:AlternateContent xmlns:mc="http://schemas.openxmlformats.org/markup-compatibility/2006">
              <mc:Choice xmlns:v="urn:schemas-microsoft-com:vml" Requires="v">
                <p:oleObj name="VISIO" r:id="rId6" imgW="885960" imgH="1228680" progId="Visio.Drawing.6">
                  <p:embed/>
                </p:oleObj>
              </mc:Choice>
              <mc:Fallback>
                <p:oleObj name="VISIO" r:id="rId6" imgW="885960" imgH="1228680" progId="Visio.Drawing.6">
                  <p:embed/>
                  <p:pic>
                    <p:nvPicPr>
                      <p:cNvPr id="14" name="Object 5">
                        <a:extLst>
                          <a:ext uri="{FF2B5EF4-FFF2-40B4-BE49-F238E27FC236}">
                            <a16:creationId xmlns:a16="http://schemas.microsoft.com/office/drawing/2014/main" id="{4F78C01D-4937-45D7-8DD0-96AB6DDDB782}"/>
                          </a:ext>
                        </a:extLst>
                      </p:cNvPr>
                      <p:cNvPicPr>
                        <a:picLocks noChangeAspect="1" noChangeArrowheads="1"/>
                      </p:cNvPicPr>
                      <p:nvPr/>
                    </p:nvPicPr>
                    <p:blipFill>
                      <a:blip r:embed="rId7"/>
                      <a:srcRect/>
                      <a:stretch>
                        <a:fillRect/>
                      </a:stretch>
                    </p:blipFill>
                    <p:spPr bwMode="auto">
                      <a:xfrm>
                        <a:off x="5316538" y="1447800"/>
                        <a:ext cx="2535237" cy="3516313"/>
                      </a:xfrm>
                      <a:prstGeom prst="rect">
                        <a:avLst/>
                      </a:prstGeom>
                      <a:noFill/>
                      <a:ln>
                        <a:noFill/>
                      </a:ln>
                      <a:effec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44" y="72190"/>
            <a:ext cx="7980094" cy="1020763"/>
          </a:xfrm>
        </p:spPr>
        <p:txBody>
          <a:bodyPr/>
          <a:lstStyle/>
          <a:p>
            <a:r>
              <a:rPr lang="en-US" dirty="0"/>
              <a:t>Single-Input Logic Gates</a:t>
            </a:r>
          </a:p>
        </p:txBody>
      </p:sp>
      <p:sp>
        <p:nvSpPr>
          <p:cNvPr id="7" name="灯片编号占位符 3">
            <a:extLst>
              <a:ext uri="{FF2B5EF4-FFF2-40B4-BE49-F238E27FC236}">
                <a16:creationId xmlns:a16="http://schemas.microsoft.com/office/drawing/2014/main" id="{AF1A931D-EF7A-4B45-95A8-DBBE75F305C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27</a:t>
            </a:fld>
            <a:endParaRPr lang="en-US" altLang="zh-CN" sz="1600" dirty="0"/>
          </a:p>
        </p:txBody>
      </p:sp>
      <p:graphicFrame>
        <p:nvGraphicFramePr>
          <p:cNvPr id="9" name="Object 4">
            <a:extLst>
              <a:ext uri="{FF2B5EF4-FFF2-40B4-BE49-F238E27FC236}">
                <a16:creationId xmlns:a16="http://schemas.microsoft.com/office/drawing/2014/main" id="{C55F6D93-FF30-46EE-A65A-C97D0B5EFE3C}"/>
              </a:ext>
            </a:extLst>
          </p:cNvPr>
          <p:cNvGraphicFramePr>
            <a:graphicFrameLocks noChangeAspect="1"/>
          </p:cNvGraphicFramePr>
          <p:nvPr>
            <p:custDataLst>
              <p:tags r:id="rId1"/>
            </p:custDataLst>
          </p:nvPr>
        </p:nvGraphicFramePr>
        <p:xfrm>
          <a:off x="1943100" y="1365250"/>
          <a:ext cx="2641600" cy="3663950"/>
        </p:xfrm>
        <a:graphic>
          <a:graphicData uri="http://schemas.openxmlformats.org/presentationml/2006/ole">
            <mc:AlternateContent xmlns:mc="http://schemas.openxmlformats.org/markup-compatibility/2006">
              <mc:Choice xmlns:v="urn:schemas-microsoft-com:vml" Requires="v">
                <p:oleObj name="VISIO" r:id="rId4" imgW="885960" imgH="1228680" progId="Visio.Drawing.6">
                  <p:embed/>
                </p:oleObj>
              </mc:Choice>
              <mc:Fallback>
                <p:oleObj name="VISIO" r:id="rId4" imgW="885960" imgH="1228680" progId="Visio.Drawing.6">
                  <p:embed/>
                  <p:pic>
                    <p:nvPicPr>
                      <p:cNvPr id="9" name="Object 4">
                        <a:extLst>
                          <a:ext uri="{FF2B5EF4-FFF2-40B4-BE49-F238E27FC236}">
                            <a16:creationId xmlns:a16="http://schemas.microsoft.com/office/drawing/2014/main" id="{C55F6D93-FF30-46EE-A65A-C97D0B5EFE3C}"/>
                          </a:ext>
                        </a:extLst>
                      </p:cNvPr>
                      <p:cNvPicPr>
                        <a:picLocks noChangeAspect="1" noChangeArrowheads="1"/>
                      </p:cNvPicPr>
                      <p:nvPr/>
                    </p:nvPicPr>
                    <p:blipFill>
                      <a:blip r:embed="rId5"/>
                      <a:srcRect/>
                      <a:stretch>
                        <a:fillRect/>
                      </a:stretch>
                    </p:blipFill>
                    <p:spPr bwMode="auto">
                      <a:xfrm>
                        <a:off x="1943100" y="1365250"/>
                        <a:ext cx="2641600" cy="3663950"/>
                      </a:xfrm>
                      <a:prstGeom prst="rect">
                        <a:avLst/>
                      </a:prstGeom>
                      <a:noFill/>
                      <a:ln>
                        <a:noFill/>
                      </a:ln>
                      <a:effectLst/>
                    </p:spPr>
                  </p:pic>
                </p:oleObj>
              </mc:Fallback>
            </mc:AlternateContent>
          </a:graphicData>
        </a:graphic>
      </p:graphicFrame>
      <p:graphicFrame>
        <p:nvGraphicFramePr>
          <p:cNvPr id="12" name="Object 5">
            <a:extLst>
              <a:ext uri="{FF2B5EF4-FFF2-40B4-BE49-F238E27FC236}">
                <a16:creationId xmlns:a16="http://schemas.microsoft.com/office/drawing/2014/main" id="{8CFAFF1B-0388-4578-B4AD-4B76F9033D3A}"/>
              </a:ext>
            </a:extLst>
          </p:cNvPr>
          <p:cNvGraphicFramePr>
            <a:graphicFrameLocks noChangeAspect="1"/>
          </p:cNvGraphicFramePr>
          <p:nvPr>
            <p:custDataLst>
              <p:tags r:id="rId2"/>
            </p:custDataLst>
          </p:nvPr>
        </p:nvGraphicFramePr>
        <p:xfrm>
          <a:off x="5316538" y="1447800"/>
          <a:ext cx="2535237" cy="3516313"/>
        </p:xfrm>
        <a:graphic>
          <a:graphicData uri="http://schemas.openxmlformats.org/presentationml/2006/ole">
            <mc:AlternateContent xmlns:mc="http://schemas.openxmlformats.org/markup-compatibility/2006">
              <mc:Choice xmlns:v="urn:schemas-microsoft-com:vml" Requires="v">
                <p:oleObj name="VISIO" r:id="rId6" imgW="885960" imgH="1228680" progId="Visio.Drawing.6">
                  <p:embed/>
                </p:oleObj>
              </mc:Choice>
              <mc:Fallback>
                <p:oleObj name="VISIO" r:id="rId6" imgW="885960" imgH="1228680" progId="Visio.Drawing.6">
                  <p:embed/>
                  <p:pic>
                    <p:nvPicPr>
                      <p:cNvPr id="12" name="Object 5">
                        <a:extLst>
                          <a:ext uri="{FF2B5EF4-FFF2-40B4-BE49-F238E27FC236}">
                            <a16:creationId xmlns:a16="http://schemas.microsoft.com/office/drawing/2014/main" id="{8CFAFF1B-0388-4578-B4AD-4B76F9033D3A}"/>
                          </a:ext>
                        </a:extLst>
                      </p:cNvPr>
                      <p:cNvPicPr>
                        <a:picLocks noChangeAspect="1" noChangeArrowheads="1"/>
                      </p:cNvPicPr>
                      <p:nvPr/>
                    </p:nvPicPr>
                    <p:blipFill>
                      <a:blip r:embed="rId7"/>
                      <a:srcRect/>
                      <a:stretch>
                        <a:fillRect/>
                      </a:stretch>
                    </p:blipFill>
                    <p:spPr bwMode="auto">
                      <a:xfrm>
                        <a:off x="5316538" y="1447800"/>
                        <a:ext cx="2535237" cy="351631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3791043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E3E3F16-730E-4E80-A88B-9B9CCBF5A383}"/>
              </a:ext>
            </a:extLst>
          </p:cNvPr>
          <p:cNvSpPr>
            <a:spLocks noGrp="1"/>
          </p:cNvSpPr>
          <p:nvPr>
            <p:ph type="title"/>
          </p:nvPr>
        </p:nvSpPr>
        <p:spPr>
          <a:xfrm>
            <a:off x="511444" y="72190"/>
            <a:ext cx="7980094" cy="1020763"/>
          </a:xfrm>
        </p:spPr>
        <p:txBody>
          <a:bodyPr/>
          <a:lstStyle/>
          <a:p>
            <a:r>
              <a:rPr lang="en-US" dirty="0"/>
              <a:t>Two-Input Logic Gates</a:t>
            </a:r>
          </a:p>
        </p:txBody>
      </p:sp>
      <p:sp>
        <p:nvSpPr>
          <p:cNvPr id="7" name="灯片编号占位符 3">
            <a:extLst>
              <a:ext uri="{FF2B5EF4-FFF2-40B4-BE49-F238E27FC236}">
                <a16:creationId xmlns:a16="http://schemas.microsoft.com/office/drawing/2014/main" id="{57E8E57E-458F-4996-A66A-C5B814CB700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28</a:t>
            </a:fld>
            <a:endParaRPr lang="en-US" altLang="zh-CN" sz="1600" dirty="0"/>
          </a:p>
        </p:txBody>
      </p:sp>
      <p:graphicFrame>
        <p:nvGraphicFramePr>
          <p:cNvPr id="9" name="Object 4">
            <a:extLst>
              <a:ext uri="{FF2B5EF4-FFF2-40B4-BE49-F238E27FC236}">
                <a16:creationId xmlns:a16="http://schemas.microsoft.com/office/drawing/2014/main" id="{451C0F37-DC8A-4BE7-B91F-343EE2022442}"/>
              </a:ext>
            </a:extLst>
          </p:cNvPr>
          <p:cNvGraphicFramePr>
            <a:graphicFrameLocks noChangeAspect="1"/>
          </p:cNvGraphicFramePr>
          <p:nvPr>
            <p:custDataLst>
              <p:tags r:id="rId1"/>
            </p:custDataLst>
            <p:extLst>
              <p:ext uri="{D42A27DB-BD31-4B8C-83A1-F6EECF244321}">
                <p14:modId xmlns:p14="http://schemas.microsoft.com/office/powerpoint/2010/main" val="3586690450"/>
              </p:ext>
            </p:extLst>
          </p:nvPr>
        </p:nvGraphicFramePr>
        <p:xfrm>
          <a:off x="1682750" y="1438275"/>
          <a:ext cx="2301875" cy="3787775"/>
        </p:xfrm>
        <a:graphic>
          <a:graphicData uri="http://schemas.openxmlformats.org/presentationml/2006/ole">
            <mc:AlternateContent xmlns:mc="http://schemas.openxmlformats.org/markup-compatibility/2006">
              <mc:Choice xmlns:v="urn:schemas-microsoft-com:vml" Requires="v">
                <p:oleObj name="VISIO" r:id="rId4" imgW="885960" imgH="1457280" progId="Visio.Drawing.6">
                  <p:embed/>
                </p:oleObj>
              </mc:Choice>
              <mc:Fallback>
                <p:oleObj name="VISIO" r:id="rId4" imgW="885960" imgH="1457280" progId="Visio.Drawing.6">
                  <p:embed/>
                  <p:pic>
                    <p:nvPicPr>
                      <p:cNvPr id="9" name="Object 4">
                        <a:extLst>
                          <a:ext uri="{FF2B5EF4-FFF2-40B4-BE49-F238E27FC236}">
                            <a16:creationId xmlns:a16="http://schemas.microsoft.com/office/drawing/2014/main" id="{451C0F37-DC8A-4BE7-B91F-343EE2022442}"/>
                          </a:ext>
                        </a:extLst>
                      </p:cNvPr>
                      <p:cNvPicPr>
                        <a:picLocks noChangeAspect="1" noChangeArrowheads="1"/>
                      </p:cNvPicPr>
                      <p:nvPr/>
                    </p:nvPicPr>
                    <p:blipFill>
                      <a:blip r:embed="rId5"/>
                      <a:srcRect/>
                      <a:stretch>
                        <a:fillRect/>
                      </a:stretch>
                    </p:blipFill>
                    <p:spPr bwMode="auto">
                      <a:xfrm>
                        <a:off x="1682750" y="1438275"/>
                        <a:ext cx="2301875" cy="378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5">
            <a:extLst>
              <a:ext uri="{FF2B5EF4-FFF2-40B4-BE49-F238E27FC236}">
                <a16:creationId xmlns:a16="http://schemas.microsoft.com/office/drawing/2014/main" id="{13603176-6D63-47B4-9A3B-F41128F7F7BB}"/>
              </a:ext>
            </a:extLst>
          </p:cNvPr>
          <p:cNvGraphicFramePr>
            <a:graphicFrameLocks noChangeAspect="1"/>
          </p:cNvGraphicFramePr>
          <p:nvPr>
            <p:custDataLst>
              <p:tags r:id="rId2"/>
            </p:custDataLst>
            <p:extLst>
              <p:ext uri="{D42A27DB-BD31-4B8C-83A1-F6EECF244321}">
                <p14:modId xmlns:p14="http://schemas.microsoft.com/office/powerpoint/2010/main" val="928120792"/>
              </p:ext>
            </p:extLst>
          </p:nvPr>
        </p:nvGraphicFramePr>
        <p:xfrm>
          <a:off x="5005388" y="1447800"/>
          <a:ext cx="2332037" cy="3835400"/>
        </p:xfrm>
        <a:graphic>
          <a:graphicData uri="http://schemas.openxmlformats.org/presentationml/2006/ole">
            <mc:AlternateContent xmlns:mc="http://schemas.openxmlformats.org/markup-compatibility/2006">
              <mc:Choice xmlns:v="urn:schemas-microsoft-com:vml" Requires="v">
                <p:oleObj name="VISIO" r:id="rId6" imgW="885960" imgH="1457280" progId="Visio.Drawing.6">
                  <p:embed/>
                </p:oleObj>
              </mc:Choice>
              <mc:Fallback>
                <p:oleObj name="VISIO" r:id="rId6" imgW="885960" imgH="1457280" progId="Visio.Drawing.6">
                  <p:embed/>
                  <p:pic>
                    <p:nvPicPr>
                      <p:cNvPr id="13" name="Object 5">
                        <a:extLst>
                          <a:ext uri="{FF2B5EF4-FFF2-40B4-BE49-F238E27FC236}">
                            <a16:creationId xmlns:a16="http://schemas.microsoft.com/office/drawing/2014/main" id="{13603176-6D63-47B4-9A3B-F41128F7F7BB}"/>
                          </a:ext>
                        </a:extLst>
                      </p:cNvPr>
                      <p:cNvPicPr>
                        <a:picLocks noChangeAspect="1" noChangeArrowheads="1"/>
                      </p:cNvPicPr>
                      <p:nvPr/>
                    </p:nvPicPr>
                    <p:blipFill>
                      <a:blip r:embed="rId7"/>
                      <a:srcRect/>
                      <a:stretch>
                        <a:fillRect/>
                      </a:stretch>
                    </p:blipFill>
                    <p:spPr bwMode="auto">
                      <a:xfrm>
                        <a:off x="5005388" y="1447800"/>
                        <a:ext cx="2332037" cy="3835400"/>
                      </a:xfrm>
                      <a:prstGeom prst="rect">
                        <a:avLst/>
                      </a:prstGeom>
                      <a:noFill/>
                      <a:ln>
                        <a:noFill/>
                      </a:ln>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3E97E3D-C230-4E53-9255-67D0C0FC9336}"/>
              </a:ext>
            </a:extLst>
          </p:cNvPr>
          <p:cNvSpPr>
            <a:spLocks noGrp="1"/>
          </p:cNvSpPr>
          <p:nvPr>
            <p:ph type="title"/>
          </p:nvPr>
        </p:nvSpPr>
        <p:spPr>
          <a:xfrm>
            <a:off x="511444" y="72190"/>
            <a:ext cx="7980094" cy="1020763"/>
          </a:xfrm>
        </p:spPr>
        <p:txBody>
          <a:bodyPr/>
          <a:lstStyle/>
          <a:p>
            <a:r>
              <a:rPr lang="en-US" dirty="0"/>
              <a:t>Two-Input Logic Gates</a:t>
            </a:r>
          </a:p>
        </p:txBody>
      </p:sp>
      <p:sp>
        <p:nvSpPr>
          <p:cNvPr id="6" name="灯片编号占位符 3">
            <a:extLst>
              <a:ext uri="{FF2B5EF4-FFF2-40B4-BE49-F238E27FC236}">
                <a16:creationId xmlns:a16="http://schemas.microsoft.com/office/drawing/2014/main" id="{4528C75F-0A68-448D-A819-6EB4AFC8C4E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29</a:t>
            </a:fld>
            <a:endParaRPr lang="en-US" altLang="zh-CN" sz="1600" dirty="0"/>
          </a:p>
        </p:txBody>
      </p:sp>
      <p:graphicFrame>
        <p:nvGraphicFramePr>
          <p:cNvPr id="7" name="Object 4">
            <a:extLst>
              <a:ext uri="{FF2B5EF4-FFF2-40B4-BE49-F238E27FC236}">
                <a16:creationId xmlns:a16="http://schemas.microsoft.com/office/drawing/2014/main" id="{6D898E9A-F1ED-4B6E-AC09-ECD4DCD7E2BA}"/>
              </a:ext>
            </a:extLst>
          </p:cNvPr>
          <p:cNvGraphicFramePr>
            <a:graphicFrameLocks noChangeAspect="1"/>
          </p:cNvGraphicFramePr>
          <p:nvPr>
            <p:custDataLst>
              <p:tags r:id="rId1"/>
            </p:custDataLst>
            <p:extLst>
              <p:ext uri="{D42A27DB-BD31-4B8C-83A1-F6EECF244321}">
                <p14:modId xmlns:p14="http://schemas.microsoft.com/office/powerpoint/2010/main" val="121548049"/>
              </p:ext>
            </p:extLst>
          </p:nvPr>
        </p:nvGraphicFramePr>
        <p:xfrm>
          <a:off x="1682750" y="1438275"/>
          <a:ext cx="2301875" cy="3787775"/>
        </p:xfrm>
        <a:graphic>
          <a:graphicData uri="http://schemas.openxmlformats.org/presentationml/2006/ole">
            <mc:AlternateContent xmlns:mc="http://schemas.openxmlformats.org/markup-compatibility/2006">
              <mc:Choice xmlns:v="urn:schemas-microsoft-com:vml" Requires="v">
                <p:oleObj name="VISIO" r:id="rId4" imgW="885960" imgH="1457280" progId="Visio.Drawing.6">
                  <p:embed/>
                </p:oleObj>
              </mc:Choice>
              <mc:Fallback>
                <p:oleObj name="VISIO" r:id="rId4" imgW="885960" imgH="1457280" progId="Visio.Drawing.6">
                  <p:embed/>
                  <p:pic>
                    <p:nvPicPr>
                      <p:cNvPr id="7" name="Object 4">
                        <a:extLst>
                          <a:ext uri="{FF2B5EF4-FFF2-40B4-BE49-F238E27FC236}">
                            <a16:creationId xmlns:a16="http://schemas.microsoft.com/office/drawing/2014/main" id="{6D898E9A-F1ED-4B6E-AC09-ECD4DCD7E2BA}"/>
                          </a:ext>
                        </a:extLst>
                      </p:cNvPr>
                      <p:cNvPicPr>
                        <a:picLocks noChangeAspect="1" noChangeArrowheads="1"/>
                      </p:cNvPicPr>
                      <p:nvPr/>
                    </p:nvPicPr>
                    <p:blipFill>
                      <a:blip r:embed="rId5"/>
                      <a:srcRect/>
                      <a:stretch>
                        <a:fillRect/>
                      </a:stretch>
                    </p:blipFill>
                    <p:spPr bwMode="auto">
                      <a:xfrm>
                        <a:off x="1682750" y="1438275"/>
                        <a:ext cx="2301875" cy="378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 name="Object 5">
            <a:extLst>
              <a:ext uri="{FF2B5EF4-FFF2-40B4-BE49-F238E27FC236}">
                <a16:creationId xmlns:a16="http://schemas.microsoft.com/office/drawing/2014/main" id="{80D54EAD-0FDA-4BAD-9EDF-699F6C702742}"/>
              </a:ext>
            </a:extLst>
          </p:cNvPr>
          <p:cNvGraphicFramePr>
            <a:graphicFrameLocks noChangeAspect="1"/>
          </p:cNvGraphicFramePr>
          <p:nvPr>
            <p:custDataLst>
              <p:tags r:id="rId2"/>
            </p:custDataLst>
            <p:extLst>
              <p:ext uri="{D42A27DB-BD31-4B8C-83A1-F6EECF244321}">
                <p14:modId xmlns:p14="http://schemas.microsoft.com/office/powerpoint/2010/main" val="3145606986"/>
              </p:ext>
            </p:extLst>
          </p:nvPr>
        </p:nvGraphicFramePr>
        <p:xfrm>
          <a:off x="5005388" y="1447800"/>
          <a:ext cx="2332037" cy="3835400"/>
        </p:xfrm>
        <a:graphic>
          <a:graphicData uri="http://schemas.openxmlformats.org/presentationml/2006/ole">
            <mc:AlternateContent xmlns:mc="http://schemas.openxmlformats.org/markup-compatibility/2006">
              <mc:Choice xmlns:v="urn:schemas-microsoft-com:vml" Requires="v">
                <p:oleObj name="VISIO" r:id="rId6" imgW="885960" imgH="1457280" progId="Visio.Drawing.6">
                  <p:embed/>
                </p:oleObj>
              </mc:Choice>
              <mc:Fallback>
                <p:oleObj name="VISIO" r:id="rId6" imgW="885960" imgH="1457280" progId="Visio.Drawing.6">
                  <p:embed/>
                  <p:pic>
                    <p:nvPicPr>
                      <p:cNvPr id="8" name="Object 5">
                        <a:extLst>
                          <a:ext uri="{FF2B5EF4-FFF2-40B4-BE49-F238E27FC236}">
                            <a16:creationId xmlns:a16="http://schemas.microsoft.com/office/drawing/2014/main" id="{80D54EAD-0FDA-4BAD-9EDF-699F6C702742}"/>
                          </a:ext>
                        </a:extLst>
                      </p:cNvPr>
                      <p:cNvPicPr>
                        <a:picLocks noChangeAspect="1" noChangeArrowheads="1"/>
                      </p:cNvPicPr>
                      <p:nvPr/>
                    </p:nvPicPr>
                    <p:blipFill>
                      <a:blip r:embed="rId7"/>
                      <a:srcRect/>
                      <a:stretch>
                        <a:fillRect/>
                      </a:stretch>
                    </p:blipFill>
                    <p:spPr bwMode="auto">
                      <a:xfrm>
                        <a:off x="5005388" y="1447800"/>
                        <a:ext cx="2332037" cy="3835400"/>
                      </a:xfrm>
                      <a:prstGeom prst="rect">
                        <a:avLst/>
                      </a:prstGeom>
                      <a:noFill/>
                      <a:ln>
                        <a:noFill/>
                      </a:ln>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6891-E33C-2026-68AD-4E2D44C74856}"/>
              </a:ext>
            </a:extLst>
          </p:cNvPr>
          <p:cNvSpPr>
            <a:spLocks noGrp="1"/>
          </p:cNvSpPr>
          <p:nvPr>
            <p:ph type="title"/>
          </p:nvPr>
        </p:nvSpPr>
        <p:spPr/>
        <p:txBody>
          <a:bodyPr/>
          <a:lstStyle/>
          <a:p>
            <a:r>
              <a:rPr lang="en-CN" dirty="0"/>
              <a:t>Multiplication</a:t>
            </a:r>
          </a:p>
        </p:txBody>
      </p:sp>
      <p:sp>
        <p:nvSpPr>
          <p:cNvPr id="4" name="Slide Number Placeholder 3">
            <a:extLst>
              <a:ext uri="{FF2B5EF4-FFF2-40B4-BE49-F238E27FC236}">
                <a16:creationId xmlns:a16="http://schemas.microsoft.com/office/drawing/2014/main" id="{C917E737-A306-1B9C-624A-C2B54427B8F2}"/>
              </a:ext>
            </a:extLst>
          </p:cNvPr>
          <p:cNvSpPr>
            <a:spLocks noGrp="1"/>
          </p:cNvSpPr>
          <p:nvPr>
            <p:ph type="sldNum" sz="quarter" idx="10"/>
          </p:nvPr>
        </p:nvSpPr>
        <p:spPr/>
        <p:txBody>
          <a:bodyPr/>
          <a:lstStyle/>
          <a:p>
            <a:pPr algn="r">
              <a:defRPr/>
            </a:pPr>
            <a:fld id="{1E3A83D9-8F10-4B4A-BAB8-F08FEDAF7C67}" type="slidenum">
              <a:rPr lang="en-US" altLang="zh-CN" smtClean="0"/>
              <a:pPr algn="r">
                <a:defRPr/>
              </a:pPr>
              <a:t>3</a:t>
            </a:fld>
            <a:endParaRPr lang="en-US" altLang="zh-CN" dirty="0"/>
          </a:p>
        </p:txBody>
      </p:sp>
      <p:sp>
        <p:nvSpPr>
          <p:cNvPr id="10" name="TextBox 9">
            <a:extLst>
              <a:ext uri="{FF2B5EF4-FFF2-40B4-BE49-F238E27FC236}">
                <a16:creationId xmlns:a16="http://schemas.microsoft.com/office/drawing/2014/main" id="{42528A6F-1A32-3A3A-9644-CBB347581AD4}"/>
              </a:ext>
            </a:extLst>
          </p:cNvPr>
          <p:cNvSpPr txBox="1"/>
          <p:nvPr/>
        </p:nvSpPr>
        <p:spPr>
          <a:xfrm>
            <a:off x="850875" y="1301464"/>
            <a:ext cx="2698230"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7F2D75A1-B679-19D7-035E-80897BF9D336}"/>
              </a:ext>
            </a:extLst>
          </p:cNvPr>
          <p:cNvSpPr txBox="1"/>
          <p:nvPr/>
        </p:nvSpPr>
        <p:spPr>
          <a:xfrm>
            <a:off x="850875" y="4124702"/>
            <a:ext cx="2698230" cy="2390398"/>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-7         1001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-28    11100100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36B72798-F4BF-9059-BF68-3E5B2E2EDBF8}"/>
              </a:ext>
            </a:extLst>
          </p:cNvPr>
          <p:cNvSpPr txBox="1"/>
          <p:nvPr/>
        </p:nvSpPr>
        <p:spPr>
          <a:xfrm>
            <a:off x="3987385" y="1301464"/>
            <a:ext cx="2428405"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a:t>
            </a:r>
          </a:p>
          <a:p>
            <a:r>
              <a:rPr lang="zh-CN" altLang="en-US"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111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790E3BD-A088-1954-0EC5-14FEBF464A12}"/>
              </a:ext>
            </a:extLst>
          </p:cNvPr>
          <p:cNvSpPr txBox="1"/>
          <p:nvPr/>
        </p:nvSpPr>
        <p:spPr>
          <a:xfrm>
            <a:off x="3987385" y="4213656"/>
            <a:ext cx="4706911" cy="2390398"/>
          </a:xfrm>
          <a:prstGeom prst="rect">
            <a:avLst/>
          </a:prstGeom>
          <a:noFill/>
        </p:spPr>
        <p:txBody>
          <a:bodyPr wrap="square">
            <a:spAutoFit/>
          </a:bodyPr>
          <a:lstStyle/>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-7</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0000</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000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US" altLang="zh-CN" u="sng"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(符号</a:t>
            </a:r>
            <a:r>
              <a:rPr 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，同上</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a:t>
            </a:r>
            <a:r>
              <a:rPr lang="en-US" altLang="zh-CN" sz="2800" b="1"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E95B116A-AD51-380B-0EDD-DD561C77B739}"/>
              </a:ext>
            </a:extLst>
          </p:cNvPr>
          <p:cNvSpPr txBox="1"/>
          <p:nvPr/>
        </p:nvSpPr>
        <p:spPr>
          <a:xfrm>
            <a:off x="6666691" y="2450497"/>
            <a:ext cx="2477308" cy="1528624"/>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符号</a:t>
            </a:r>
            <a:r>
              <a:rPr 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，我们取反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0001-&gt;1110-&gt;1111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endPar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endParaRPr>
          </a:p>
          <a:p>
            <a:r>
              <a:rPr lang="zh-CN" alt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高位补齐</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，低位添</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p>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-&gt;</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1111(000)</a:t>
            </a:r>
            <a:endParaRPr lang="en-CN" dirty="0"/>
          </a:p>
        </p:txBody>
      </p:sp>
      <p:cxnSp>
        <p:nvCxnSpPr>
          <p:cNvPr id="7" name="Straight Arrow Connector 6">
            <a:extLst>
              <a:ext uri="{FF2B5EF4-FFF2-40B4-BE49-F238E27FC236}">
                <a16:creationId xmlns:a16="http://schemas.microsoft.com/office/drawing/2014/main" id="{851DAB92-AE1C-13D7-9EA6-9550747B5E64}"/>
              </a:ext>
            </a:extLst>
          </p:cNvPr>
          <p:cNvCxnSpPr/>
          <p:nvPr/>
        </p:nvCxnSpPr>
        <p:spPr bwMode="auto">
          <a:xfrm flipH="1">
            <a:off x="6351898" y="2942578"/>
            <a:ext cx="314793" cy="0"/>
          </a:xfrm>
          <a:prstGeom prst="straightConnector1">
            <a:avLst/>
          </a:prstGeom>
          <a:solidFill>
            <a:srgbClr val="FFFFFF"/>
          </a:solidFill>
          <a:ln w="1588"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5985033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C5DA91-844F-4F72-9E27-953058934530}"/>
              </a:ext>
            </a:extLst>
          </p:cNvPr>
          <p:cNvSpPr>
            <a:spLocks noGrp="1"/>
          </p:cNvSpPr>
          <p:nvPr>
            <p:ph type="title"/>
          </p:nvPr>
        </p:nvSpPr>
        <p:spPr>
          <a:xfrm>
            <a:off x="511444" y="72190"/>
            <a:ext cx="7980094" cy="1020763"/>
          </a:xfrm>
        </p:spPr>
        <p:txBody>
          <a:bodyPr/>
          <a:lstStyle/>
          <a:p>
            <a:r>
              <a:rPr lang="en-US" dirty="0"/>
              <a:t>More Two-Input Logic Gates</a:t>
            </a:r>
          </a:p>
        </p:txBody>
      </p:sp>
      <p:sp>
        <p:nvSpPr>
          <p:cNvPr id="8" name="灯片编号占位符 3">
            <a:extLst>
              <a:ext uri="{FF2B5EF4-FFF2-40B4-BE49-F238E27FC236}">
                <a16:creationId xmlns:a16="http://schemas.microsoft.com/office/drawing/2014/main" id="{6D23720B-CD94-4DA0-8AEB-19AB3094870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30</a:t>
            </a:fld>
            <a:endParaRPr lang="en-US" altLang="zh-CN" sz="1600" dirty="0"/>
          </a:p>
        </p:txBody>
      </p:sp>
      <p:graphicFrame>
        <p:nvGraphicFramePr>
          <p:cNvPr id="9" name="Object 4">
            <a:extLst>
              <a:ext uri="{FF2B5EF4-FFF2-40B4-BE49-F238E27FC236}">
                <a16:creationId xmlns:a16="http://schemas.microsoft.com/office/drawing/2014/main" id="{B3EB7C81-923C-473A-8C21-3AAD0EF92DA7}"/>
              </a:ext>
            </a:extLst>
          </p:cNvPr>
          <p:cNvGraphicFramePr>
            <a:graphicFrameLocks noChangeAspect="1"/>
          </p:cNvGraphicFramePr>
          <p:nvPr>
            <p:custDataLst>
              <p:tags r:id="rId1"/>
            </p:custDataLst>
            <p:extLst>
              <p:ext uri="{D42A27DB-BD31-4B8C-83A1-F6EECF244321}">
                <p14:modId xmlns:p14="http://schemas.microsoft.com/office/powerpoint/2010/main" val="1532952982"/>
              </p:ext>
            </p:extLst>
          </p:nvPr>
        </p:nvGraphicFramePr>
        <p:xfrm>
          <a:off x="571500" y="1493483"/>
          <a:ext cx="8001000" cy="3255963"/>
        </p:xfrm>
        <a:graphic>
          <a:graphicData uri="http://schemas.openxmlformats.org/presentationml/2006/ole">
            <mc:AlternateContent xmlns:mc="http://schemas.openxmlformats.org/markup-compatibility/2006">
              <mc:Choice xmlns:v="urn:schemas-microsoft-com:vml" Requires="v">
                <p:oleObj name="VISIO" r:id="rId3" imgW="3580920" imgH="1457280" progId="Visio.Drawing.6">
                  <p:embed/>
                </p:oleObj>
              </mc:Choice>
              <mc:Fallback>
                <p:oleObj name="VISIO" r:id="rId3" imgW="3580920" imgH="1457280" progId="Visio.Drawing.6">
                  <p:embed/>
                  <p:pic>
                    <p:nvPicPr>
                      <p:cNvPr id="9" name="Object 4">
                        <a:extLst>
                          <a:ext uri="{FF2B5EF4-FFF2-40B4-BE49-F238E27FC236}">
                            <a16:creationId xmlns:a16="http://schemas.microsoft.com/office/drawing/2014/main" id="{B3EB7C81-923C-473A-8C21-3AAD0EF92DA7}"/>
                          </a:ext>
                        </a:extLst>
                      </p:cNvPr>
                      <p:cNvPicPr>
                        <a:picLocks noChangeAspect="1" noChangeArrowheads="1"/>
                      </p:cNvPicPr>
                      <p:nvPr/>
                    </p:nvPicPr>
                    <p:blipFill>
                      <a:blip r:embed="rId4"/>
                      <a:srcRect/>
                      <a:stretch>
                        <a:fillRect/>
                      </a:stretch>
                    </p:blipFill>
                    <p:spPr bwMode="auto">
                      <a:xfrm>
                        <a:off x="571500" y="1493483"/>
                        <a:ext cx="8001000" cy="325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CC5DA91-844F-4F72-9E27-953058934530}"/>
              </a:ext>
            </a:extLst>
          </p:cNvPr>
          <p:cNvSpPr>
            <a:spLocks noGrp="1"/>
          </p:cNvSpPr>
          <p:nvPr>
            <p:ph type="title"/>
          </p:nvPr>
        </p:nvSpPr>
        <p:spPr>
          <a:xfrm>
            <a:off x="511444" y="72190"/>
            <a:ext cx="7980094" cy="1020763"/>
          </a:xfrm>
        </p:spPr>
        <p:txBody>
          <a:bodyPr/>
          <a:lstStyle/>
          <a:p>
            <a:r>
              <a:rPr lang="en-US" dirty="0"/>
              <a:t>More Two-Input Logic Gates</a:t>
            </a:r>
          </a:p>
        </p:txBody>
      </p:sp>
      <p:sp>
        <p:nvSpPr>
          <p:cNvPr id="8" name="灯片编号占位符 3">
            <a:extLst>
              <a:ext uri="{FF2B5EF4-FFF2-40B4-BE49-F238E27FC236}">
                <a16:creationId xmlns:a16="http://schemas.microsoft.com/office/drawing/2014/main" id="{6D23720B-CD94-4DA0-8AEB-19AB3094870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31</a:t>
            </a:fld>
            <a:endParaRPr lang="en-US" altLang="zh-CN" sz="1600" dirty="0"/>
          </a:p>
        </p:txBody>
      </p:sp>
      <p:graphicFrame>
        <p:nvGraphicFramePr>
          <p:cNvPr id="5" name="Object 4">
            <a:extLst>
              <a:ext uri="{FF2B5EF4-FFF2-40B4-BE49-F238E27FC236}">
                <a16:creationId xmlns:a16="http://schemas.microsoft.com/office/drawing/2014/main" id="{371712E3-2696-4522-A588-0E01A8516215}"/>
              </a:ext>
            </a:extLst>
          </p:cNvPr>
          <p:cNvGraphicFramePr>
            <a:graphicFrameLocks noChangeAspect="1"/>
          </p:cNvGraphicFramePr>
          <p:nvPr>
            <p:custDataLst>
              <p:tags r:id="rId1"/>
            </p:custDataLst>
            <p:extLst>
              <p:ext uri="{D42A27DB-BD31-4B8C-83A1-F6EECF244321}">
                <p14:modId xmlns:p14="http://schemas.microsoft.com/office/powerpoint/2010/main" val="444643293"/>
              </p:ext>
            </p:extLst>
          </p:nvPr>
        </p:nvGraphicFramePr>
        <p:xfrm>
          <a:off x="571500" y="1502360"/>
          <a:ext cx="8001000" cy="3257550"/>
        </p:xfrm>
        <a:graphic>
          <a:graphicData uri="http://schemas.openxmlformats.org/presentationml/2006/ole">
            <mc:AlternateContent xmlns:mc="http://schemas.openxmlformats.org/markup-compatibility/2006">
              <mc:Choice xmlns:v="urn:schemas-microsoft-com:vml" Requires="v">
                <p:oleObj name="VISIO" r:id="rId4" imgW="3584448" imgH="1456944" progId="Visio.Drawing.6">
                  <p:embed/>
                </p:oleObj>
              </mc:Choice>
              <mc:Fallback>
                <p:oleObj name="VISIO" r:id="rId4" imgW="3584448" imgH="1456944" progId="Visio.Drawing.6">
                  <p:embed/>
                  <p:pic>
                    <p:nvPicPr>
                      <p:cNvPr id="5" name="Object 4">
                        <a:extLst>
                          <a:ext uri="{FF2B5EF4-FFF2-40B4-BE49-F238E27FC236}">
                            <a16:creationId xmlns:a16="http://schemas.microsoft.com/office/drawing/2014/main" id="{371712E3-2696-4522-A588-0E01A85162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502360"/>
                        <a:ext cx="80010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831501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8B53E74-F337-4202-8B78-8D3A3002DF9D}"/>
              </a:ext>
            </a:extLst>
          </p:cNvPr>
          <p:cNvSpPr>
            <a:spLocks noGrp="1"/>
          </p:cNvSpPr>
          <p:nvPr>
            <p:ph type="title"/>
          </p:nvPr>
        </p:nvSpPr>
        <p:spPr>
          <a:xfrm>
            <a:off x="511444" y="72190"/>
            <a:ext cx="7980094" cy="1020763"/>
          </a:xfrm>
        </p:spPr>
        <p:txBody>
          <a:bodyPr/>
          <a:lstStyle/>
          <a:p>
            <a:r>
              <a:rPr lang="en-US" dirty="0"/>
              <a:t>Multiple-Input Logic Gates</a:t>
            </a:r>
          </a:p>
        </p:txBody>
      </p:sp>
      <p:sp>
        <p:nvSpPr>
          <p:cNvPr id="7" name="灯片编号占位符 3">
            <a:extLst>
              <a:ext uri="{FF2B5EF4-FFF2-40B4-BE49-F238E27FC236}">
                <a16:creationId xmlns:a16="http://schemas.microsoft.com/office/drawing/2014/main" id="{46282A78-84DA-46DC-9368-6479DC5B916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32</a:t>
            </a:fld>
            <a:endParaRPr lang="en-US" altLang="zh-CN" sz="1600" dirty="0"/>
          </a:p>
        </p:txBody>
      </p:sp>
      <p:graphicFrame>
        <p:nvGraphicFramePr>
          <p:cNvPr id="9" name="Object 4">
            <a:extLst>
              <a:ext uri="{FF2B5EF4-FFF2-40B4-BE49-F238E27FC236}">
                <a16:creationId xmlns:a16="http://schemas.microsoft.com/office/drawing/2014/main" id="{95A083A6-72C4-46ED-A911-AD2FFA8D7E15}"/>
              </a:ext>
            </a:extLst>
          </p:cNvPr>
          <p:cNvGraphicFramePr>
            <a:graphicFrameLocks noChangeAspect="1"/>
          </p:cNvGraphicFramePr>
          <p:nvPr>
            <p:custDataLst>
              <p:tags r:id="rId1"/>
            </p:custDataLst>
            <p:extLst>
              <p:ext uri="{D42A27DB-BD31-4B8C-83A1-F6EECF244321}">
                <p14:modId xmlns:p14="http://schemas.microsoft.com/office/powerpoint/2010/main" val="2751202861"/>
              </p:ext>
            </p:extLst>
          </p:nvPr>
        </p:nvGraphicFramePr>
        <p:xfrm>
          <a:off x="1549400" y="1403726"/>
          <a:ext cx="2374900" cy="4733925"/>
        </p:xfrm>
        <a:graphic>
          <a:graphicData uri="http://schemas.openxmlformats.org/presentationml/2006/ole">
            <mc:AlternateContent xmlns:mc="http://schemas.openxmlformats.org/markup-compatibility/2006">
              <mc:Choice xmlns:v="urn:schemas-microsoft-com:vml" Requires="v">
                <p:oleObj name="VISIO" r:id="rId4" imgW="961200" imgH="1914480" progId="Visio.Drawing.6">
                  <p:embed/>
                </p:oleObj>
              </mc:Choice>
              <mc:Fallback>
                <p:oleObj name="VISIO" r:id="rId4" imgW="961200" imgH="1914480" progId="Visio.Drawing.6">
                  <p:embed/>
                  <p:pic>
                    <p:nvPicPr>
                      <p:cNvPr id="9" name="Object 4">
                        <a:extLst>
                          <a:ext uri="{FF2B5EF4-FFF2-40B4-BE49-F238E27FC236}">
                            <a16:creationId xmlns:a16="http://schemas.microsoft.com/office/drawing/2014/main" id="{95A083A6-72C4-46ED-A911-AD2FFA8D7E15}"/>
                          </a:ext>
                        </a:extLst>
                      </p:cNvPr>
                      <p:cNvPicPr>
                        <a:picLocks noChangeAspect="1" noChangeArrowheads="1"/>
                      </p:cNvPicPr>
                      <p:nvPr/>
                    </p:nvPicPr>
                    <p:blipFill>
                      <a:blip r:embed="rId5"/>
                      <a:srcRect/>
                      <a:stretch>
                        <a:fillRect/>
                      </a:stretch>
                    </p:blipFill>
                    <p:spPr bwMode="auto">
                      <a:xfrm>
                        <a:off x="1549400" y="1403726"/>
                        <a:ext cx="237490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08AB6DCE-206E-4873-B63A-4E88DD56F20A}"/>
              </a:ext>
            </a:extLst>
          </p:cNvPr>
          <p:cNvGraphicFramePr>
            <a:graphicFrameLocks noChangeAspect="1"/>
          </p:cNvGraphicFramePr>
          <p:nvPr>
            <p:custDataLst>
              <p:tags r:id="rId2"/>
            </p:custDataLst>
            <p:extLst>
              <p:ext uri="{D42A27DB-BD31-4B8C-83A1-F6EECF244321}">
                <p14:modId xmlns:p14="http://schemas.microsoft.com/office/powerpoint/2010/main" val="1713143313"/>
              </p:ext>
            </p:extLst>
          </p:nvPr>
        </p:nvGraphicFramePr>
        <p:xfrm>
          <a:off x="4741862" y="1327526"/>
          <a:ext cx="2484438" cy="4953000"/>
        </p:xfrm>
        <a:graphic>
          <a:graphicData uri="http://schemas.openxmlformats.org/presentationml/2006/ole">
            <mc:AlternateContent xmlns:mc="http://schemas.openxmlformats.org/markup-compatibility/2006">
              <mc:Choice xmlns:v="urn:schemas-microsoft-com:vml" Requires="v">
                <p:oleObj name="VISIO" r:id="rId6" imgW="961200" imgH="1914480" progId="Visio.Drawing.6">
                  <p:embed/>
                </p:oleObj>
              </mc:Choice>
              <mc:Fallback>
                <p:oleObj name="VISIO" r:id="rId6" imgW="961200" imgH="1914480" progId="Visio.Drawing.6">
                  <p:embed/>
                  <p:pic>
                    <p:nvPicPr>
                      <p:cNvPr id="11" name="Object 7">
                        <a:extLst>
                          <a:ext uri="{FF2B5EF4-FFF2-40B4-BE49-F238E27FC236}">
                            <a16:creationId xmlns:a16="http://schemas.microsoft.com/office/drawing/2014/main" id="{08AB6DCE-206E-4873-B63A-4E88DD56F20A}"/>
                          </a:ext>
                        </a:extLst>
                      </p:cNvPr>
                      <p:cNvPicPr>
                        <a:picLocks noChangeAspect="1" noChangeArrowheads="1"/>
                      </p:cNvPicPr>
                      <p:nvPr/>
                    </p:nvPicPr>
                    <p:blipFill>
                      <a:blip r:embed="rId7"/>
                      <a:srcRect/>
                      <a:stretch>
                        <a:fillRect/>
                      </a:stretch>
                    </p:blipFill>
                    <p:spPr bwMode="auto">
                      <a:xfrm>
                        <a:off x="4741862" y="1327526"/>
                        <a:ext cx="2484438"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8B53E74-F337-4202-8B78-8D3A3002DF9D}"/>
              </a:ext>
            </a:extLst>
          </p:cNvPr>
          <p:cNvSpPr>
            <a:spLocks noGrp="1"/>
          </p:cNvSpPr>
          <p:nvPr>
            <p:ph type="title"/>
          </p:nvPr>
        </p:nvSpPr>
        <p:spPr>
          <a:xfrm>
            <a:off x="511444" y="72190"/>
            <a:ext cx="7980094" cy="1020763"/>
          </a:xfrm>
        </p:spPr>
        <p:txBody>
          <a:bodyPr/>
          <a:lstStyle/>
          <a:p>
            <a:r>
              <a:rPr lang="en-US" dirty="0"/>
              <a:t>Multiple-Input Logic Gates</a:t>
            </a:r>
          </a:p>
        </p:txBody>
      </p:sp>
      <p:sp>
        <p:nvSpPr>
          <p:cNvPr id="7" name="灯片编号占位符 3">
            <a:extLst>
              <a:ext uri="{FF2B5EF4-FFF2-40B4-BE49-F238E27FC236}">
                <a16:creationId xmlns:a16="http://schemas.microsoft.com/office/drawing/2014/main" id="{46282A78-84DA-46DC-9368-6479DC5B916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33</a:t>
            </a:fld>
            <a:endParaRPr lang="en-US" altLang="zh-CN" sz="1600" dirty="0"/>
          </a:p>
        </p:txBody>
      </p:sp>
      <p:graphicFrame>
        <p:nvGraphicFramePr>
          <p:cNvPr id="6" name="Object 4">
            <a:extLst>
              <a:ext uri="{FF2B5EF4-FFF2-40B4-BE49-F238E27FC236}">
                <a16:creationId xmlns:a16="http://schemas.microsoft.com/office/drawing/2014/main" id="{5A50285A-2B66-4386-A0AA-784FBA970738}"/>
              </a:ext>
            </a:extLst>
          </p:cNvPr>
          <p:cNvGraphicFramePr>
            <a:graphicFrameLocks noChangeAspect="1"/>
          </p:cNvGraphicFramePr>
          <p:nvPr>
            <p:custDataLst>
              <p:tags r:id="rId1"/>
            </p:custDataLst>
            <p:extLst>
              <p:ext uri="{D42A27DB-BD31-4B8C-83A1-F6EECF244321}">
                <p14:modId xmlns:p14="http://schemas.microsoft.com/office/powerpoint/2010/main" val="64710100"/>
              </p:ext>
            </p:extLst>
          </p:nvPr>
        </p:nvGraphicFramePr>
        <p:xfrm>
          <a:off x="1495425" y="1378998"/>
          <a:ext cx="2484438" cy="4733925"/>
        </p:xfrm>
        <a:graphic>
          <a:graphicData uri="http://schemas.openxmlformats.org/presentationml/2006/ole">
            <mc:AlternateContent xmlns:mc="http://schemas.openxmlformats.org/markup-compatibility/2006">
              <mc:Choice xmlns:v="urn:schemas-microsoft-com:vml" Requires="v">
                <p:oleObj name="VISIO" r:id="rId5" imgW="961644" imgH="1914144" progId="Visio.Drawing.6">
                  <p:embed/>
                </p:oleObj>
              </mc:Choice>
              <mc:Fallback>
                <p:oleObj name="VISIO" r:id="rId5" imgW="961644" imgH="1914144" progId="Visio.Drawing.6">
                  <p:embed/>
                  <p:pic>
                    <p:nvPicPr>
                      <p:cNvPr id="6" name="Object 4">
                        <a:extLst>
                          <a:ext uri="{FF2B5EF4-FFF2-40B4-BE49-F238E27FC236}">
                            <a16:creationId xmlns:a16="http://schemas.microsoft.com/office/drawing/2014/main" id="{5A50285A-2B66-4386-A0AA-784FBA9707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1378998"/>
                        <a:ext cx="2484438"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E4852D46-07F9-4F96-A6C4-92FA777E7E76}"/>
              </a:ext>
            </a:extLst>
          </p:cNvPr>
          <p:cNvGraphicFramePr>
            <a:graphicFrameLocks noChangeAspect="1"/>
          </p:cNvGraphicFramePr>
          <p:nvPr>
            <p:custDataLst>
              <p:tags r:id="rId2"/>
            </p:custDataLst>
            <p:extLst>
              <p:ext uri="{D42A27DB-BD31-4B8C-83A1-F6EECF244321}">
                <p14:modId xmlns:p14="http://schemas.microsoft.com/office/powerpoint/2010/main" val="836285348"/>
              </p:ext>
            </p:extLst>
          </p:nvPr>
        </p:nvGraphicFramePr>
        <p:xfrm>
          <a:off x="4741863" y="1302798"/>
          <a:ext cx="2484437" cy="4953000"/>
        </p:xfrm>
        <a:graphic>
          <a:graphicData uri="http://schemas.openxmlformats.org/presentationml/2006/ole">
            <mc:AlternateContent xmlns:mc="http://schemas.openxmlformats.org/markup-compatibility/2006">
              <mc:Choice xmlns:v="urn:schemas-microsoft-com:vml" Requires="v">
                <p:oleObj name="VISIO" r:id="rId7" imgW="961644" imgH="1914144" progId="Visio.Drawing.6">
                  <p:embed/>
                </p:oleObj>
              </mc:Choice>
              <mc:Fallback>
                <p:oleObj name="VISIO" r:id="rId7" imgW="961644" imgH="1914144" progId="Visio.Drawing.6">
                  <p:embed/>
                  <p:pic>
                    <p:nvPicPr>
                      <p:cNvPr id="8" name="Object 7">
                        <a:extLst>
                          <a:ext uri="{FF2B5EF4-FFF2-40B4-BE49-F238E27FC236}">
                            <a16:creationId xmlns:a16="http://schemas.microsoft.com/office/drawing/2014/main" id="{E4852D46-07F9-4F96-A6C4-92FA777E7E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1863" y="1302798"/>
                        <a:ext cx="248443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67939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solidFill>
                  <a:schemeClr val="bg1">
                    <a:lumMod val="75000"/>
                  </a:schemeClr>
                </a:solidFill>
              </a:rPr>
              <a:t>Binary logic and gates</a:t>
            </a:r>
          </a:p>
          <a:p>
            <a:r>
              <a:rPr lang="en-US" dirty="0"/>
              <a:t>Transistors</a:t>
            </a:r>
          </a:p>
          <a:p>
            <a:r>
              <a:rPr lang="en-US" dirty="0">
                <a:solidFill>
                  <a:schemeClr val="bg1">
                    <a:lumMod val="75000"/>
                  </a:schemeClr>
                </a:solidFill>
              </a:rPr>
              <a:t>Some IC parameters</a:t>
            </a:r>
            <a:endParaRPr lang="en-US" dirty="0"/>
          </a:p>
          <a:p>
            <a:r>
              <a:rPr lang="en-US" dirty="0">
                <a:solidFill>
                  <a:schemeClr val="bg1">
                    <a:lumMod val="75000"/>
                  </a:schemeClr>
                </a:solidFill>
              </a:rPr>
              <a:t>Boolean algebra</a:t>
            </a:r>
          </a:p>
          <a:p>
            <a:r>
              <a:rPr lang="en-US" dirty="0">
                <a:solidFill>
                  <a:schemeClr val="bg1">
                    <a:lumMod val="75000"/>
                  </a:schemeClr>
                </a:solidFill>
              </a:rPr>
              <a:t>Logic functions</a:t>
            </a:r>
          </a:p>
          <a:p>
            <a:r>
              <a:rPr lang="en-US" dirty="0">
                <a:solidFill>
                  <a:schemeClr val="bg1">
                    <a:lumMod val="75000"/>
                  </a:schemeClr>
                </a:solidFill>
              </a:rPr>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34</a:t>
            </a:fld>
            <a:endParaRPr lang="en-US" altLang="zh-CN" sz="1600" dirty="0"/>
          </a:p>
        </p:txBody>
      </p:sp>
    </p:spTree>
    <p:extLst>
      <p:ext uri="{BB962C8B-B14F-4D97-AF65-F5344CB8AC3E}">
        <p14:creationId xmlns:p14="http://schemas.microsoft.com/office/powerpoint/2010/main" val="13724373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A1A4CCF-3A83-4F29-AF4D-F76DB7170C22}"/>
              </a:ext>
            </a:extLst>
          </p:cNvPr>
          <p:cNvSpPr>
            <a:spLocks noGrp="1" noChangeArrowheads="1"/>
          </p:cNvSpPr>
          <p:nvPr>
            <p:ph type="title"/>
          </p:nvPr>
        </p:nvSpPr>
        <p:spPr>
          <a:xfrm>
            <a:off x="565150" y="101600"/>
            <a:ext cx="7926388" cy="991353"/>
          </a:xfrm>
        </p:spPr>
        <p:txBody>
          <a:bodyPr/>
          <a:lstStyle/>
          <a:p>
            <a:r>
              <a:rPr lang="en-US" altLang="zh-CN" b="1" dirty="0">
                <a:ea typeface="宋体" panose="02010600030101010101" pitchFamily="2" charset="-122"/>
              </a:rPr>
              <a:t>Relays vs. Vacuum Cube vs. Transistor</a:t>
            </a:r>
          </a:p>
        </p:txBody>
      </p:sp>
      <p:sp>
        <p:nvSpPr>
          <p:cNvPr id="23556" name="Rectangle 3">
            <a:extLst>
              <a:ext uri="{FF2B5EF4-FFF2-40B4-BE49-F238E27FC236}">
                <a16:creationId xmlns:a16="http://schemas.microsoft.com/office/drawing/2014/main" id="{21C5BCA0-08D3-4F5A-B823-31F18E391E61}"/>
              </a:ext>
            </a:extLst>
          </p:cNvPr>
          <p:cNvSpPr>
            <a:spLocks noGrp="1" noChangeArrowheads="1"/>
          </p:cNvSpPr>
          <p:nvPr>
            <p:ph type="body" idx="1"/>
          </p:nvPr>
        </p:nvSpPr>
        <p:spPr>
          <a:xfrm>
            <a:off x="685800" y="1295400"/>
            <a:ext cx="6548438" cy="5027613"/>
          </a:xfrm>
        </p:spPr>
        <p:txBody>
          <a:bodyPr/>
          <a:lstStyle/>
          <a:p>
            <a:r>
              <a:rPr lang="en-US" altLang="zh-CN" sz="2400" b="1" dirty="0">
                <a:ea typeface="宋体" panose="02010600030101010101" pitchFamily="2" charset="-122"/>
              </a:rPr>
              <a:t>In the earliest computers, switches were opened and closed by magnetic fields produced by energizing coils in </a:t>
            </a:r>
            <a:r>
              <a:rPr lang="en-US" altLang="zh-CN" sz="2400" b="1" i="1" dirty="0">
                <a:ea typeface="宋体" panose="02010600030101010101" pitchFamily="2" charset="-122"/>
              </a:rPr>
              <a:t>relays</a:t>
            </a:r>
            <a:r>
              <a:rPr lang="en-US" altLang="zh-CN" sz="2400" b="1" dirty="0">
                <a:ea typeface="宋体" panose="02010600030101010101" pitchFamily="2" charset="-122"/>
              </a:rPr>
              <a:t>. The switches in turn opened and closed the current paths.</a:t>
            </a:r>
          </a:p>
          <a:p>
            <a:r>
              <a:rPr lang="en-US" altLang="zh-CN" sz="2400" b="1" dirty="0">
                <a:ea typeface="宋体" panose="02010600030101010101" pitchFamily="2" charset="-122"/>
              </a:rPr>
              <a:t>Later, </a:t>
            </a:r>
            <a:r>
              <a:rPr lang="en-US" altLang="zh-CN" sz="2400" b="1" i="1" dirty="0">
                <a:ea typeface="宋体" panose="02010600030101010101" pitchFamily="2" charset="-122"/>
              </a:rPr>
              <a:t>vacuum tubes</a:t>
            </a:r>
            <a:r>
              <a:rPr lang="en-US" altLang="zh-CN" sz="2400" b="1" dirty="0">
                <a:ea typeface="宋体" panose="02010600030101010101" pitchFamily="2" charset="-122"/>
              </a:rPr>
              <a:t> that open and close current paths electronically replaced relays.</a:t>
            </a:r>
          </a:p>
          <a:p>
            <a:r>
              <a:rPr lang="en-US" altLang="zh-CN" sz="2400" b="1" dirty="0">
                <a:ea typeface="宋体" panose="02010600030101010101" pitchFamily="2" charset="-122"/>
              </a:rPr>
              <a:t>Today, </a:t>
            </a:r>
            <a:r>
              <a:rPr lang="en-US" altLang="zh-CN" sz="2400" b="1" i="1" dirty="0">
                <a:ea typeface="宋体" panose="02010600030101010101" pitchFamily="2" charset="-122"/>
              </a:rPr>
              <a:t>transistors</a:t>
            </a:r>
            <a:r>
              <a:rPr lang="en-US" altLang="zh-CN" sz="2400" b="1" dirty="0">
                <a:ea typeface="宋体" panose="02010600030101010101" pitchFamily="2" charset="-122"/>
              </a:rPr>
              <a:t> are used as electronic switches that open and close current paths.</a:t>
            </a:r>
          </a:p>
        </p:txBody>
      </p:sp>
      <p:pic>
        <p:nvPicPr>
          <p:cNvPr id="23557" name="Picture 6" descr="https://timgsa.baidu.com/timg?image&amp;quality=80&amp;size=b9999_10000&amp;sec=1506144471021&amp;di=c10e2d46c48e5aac417dd677883427f1&amp;imgtype=0&amp;src=http%3A%2F%2Fpic16.997788.com%2Fpic_search%2F00%2F35%2F22%2F51%2Fse35225153.jpg">
            <a:extLst>
              <a:ext uri="{FF2B5EF4-FFF2-40B4-BE49-F238E27FC236}">
                <a16:creationId xmlns:a16="http://schemas.microsoft.com/office/drawing/2014/main" id="{A7CAEE60-9547-43E9-B5D2-89F3CA5E5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213" y="3495675"/>
            <a:ext cx="1812925"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8" descr="https://timgsa.baidu.com/timg?image&amp;quality=80&amp;size=b9999_10000&amp;sec=1506144595077&amp;di=f9844a24cf556abcdb431c1ca92443bd&amp;imgtype=0&amp;src=http%3A%2F%2Fimage.cn.made-in-china.com%2F2f0j01CMgQHBTZAqcw%2F%25E7%25BB%25A7%25E7%2594%25B5%25E5%2599%25A8.jpg">
            <a:extLst>
              <a:ext uri="{FF2B5EF4-FFF2-40B4-BE49-F238E27FC236}">
                <a16:creationId xmlns:a16="http://schemas.microsoft.com/office/drawing/2014/main" id="{C480AA92-12E9-4E3C-A828-4FDD3ECA4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509713"/>
            <a:ext cx="1708150"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AutoShape 8" descr="http://img4.imgtn.bdimg.com/it/u=1106509421,2087670071&amp;fm=26&amp;gp=0.jpg">
            <a:extLst>
              <a:ext uri="{FF2B5EF4-FFF2-40B4-BE49-F238E27FC236}">
                <a16:creationId xmlns:a16="http://schemas.microsoft.com/office/drawing/2014/main" id="{FACE416C-63CD-4785-83F2-959B9465DE50}"/>
              </a:ext>
            </a:extLst>
          </p:cNvPr>
          <p:cNvSpPr>
            <a:spLocks noChangeAspect="1" noChangeArrowheads="1"/>
          </p:cNvSpPr>
          <p:nvPr/>
        </p:nvSpPr>
        <p:spPr bwMode="auto">
          <a:xfrm>
            <a:off x="4551363"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60" name="AutoShape 10" descr="http://img4.imgtn.bdimg.com/it/u=1106509421,2087670071&amp;fm=26&amp;gp=0.jpg">
            <a:extLst>
              <a:ext uri="{FF2B5EF4-FFF2-40B4-BE49-F238E27FC236}">
                <a16:creationId xmlns:a16="http://schemas.microsoft.com/office/drawing/2014/main" id="{A2E2AAC0-759A-4D00-A445-1B20F5E1FD1E}"/>
              </a:ext>
            </a:extLst>
          </p:cNvPr>
          <p:cNvSpPr>
            <a:spLocks noChangeAspect="1" noChangeArrowheads="1"/>
          </p:cNvSpPr>
          <p:nvPr/>
        </p:nvSpPr>
        <p:spPr bwMode="auto">
          <a:xfrm>
            <a:off x="4703763"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pic>
        <p:nvPicPr>
          <p:cNvPr id="23561" name="Picture 12" descr="https://timgsa.baidu.com/timg?image&amp;quality=80&amp;size=b9999_10000&amp;sec=1537899939236&amp;di=a3d729eb1c004234ec5019d66d763697&amp;imgtype=0&amp;src=http%3A%2F%2Fimgsrc.baidu.com%2Fimgad%2Fpic%2Fitem%2F279759ee3d6d55fbc396f90267224f4a20a4dd46.jpg">
            <a:extLst>
              <a:ext uri="{FF2B5EF4-FFF2-40B4-BE49-F238E27FC236}">
                <a16:creationId xmlns:a16="http://schemas.microsoft.com/office/drawing/2014/main" id="{51EB8334-F01F-4F56-BC73-580A6B9FB0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899" t="6841" r="13611" b="14940"/>
          <a:stretch>
            <a:fillRect/>
          </a:stretch>
        </p:blipFill>
        <p:spPr bwMode="auto">
          <a:xfrm>
            <a:off x="4703763" y="5016500"/>
            <a:ext cx="1927225"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a:extLst>
              <a:ext uri="{FF2B5EF4-FFF2-40B4-BE49-F238E27FC236}">
                <a16:creationId xmlns:a16="http://schemas.microsoft.com/office/drawing/2014/main" id="{221EA0E6-3B55-4E5C-9B23-EF8682AD71A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35</a:t>
            </a:fld>
            <a:endParaRPr lang="en-US" altLang="zh-CN" sz="1600" dirty="0"/>
          </a:p>
        </p:txBody>
      </p:sp>
    </p:spTree>
    <p:extLst>
      <p:ext uri="{BB962C8B-B14F-4D97-AF65-F5344CB8AC3E}">
        <p14:creationId xmlns:p14="http://schemas.microsoft.com/office/powerpoint/2010/main" val="3073288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A1A4CCF-3A83-4F29-AF4D-F76DB7170C22}"/>
              </a:ext>
            </a:extLst>
          </p:cNvPr>
          <p:cNvSpPr>
            <a:spLocks noGrp="1" noChangeArrowheads="1"/>
          </p:cNvSpPr>
          <p:nvPr>
            <p:ph type="title"/>
          </p:nvPr>
        </p:nvSpPr>
        <p:spPr>
          <a:xfrm>
            <a:off x="565150" y="101600"/>
            <a:ext cx="7926388" cy="991353"/>
          </a:xfrm>
        </p:spPr>
        <p:txBody>
          <a:bodyPr/>
          <a:lstStyle/>
          <a:p>
            <a:r>
              <a:rPr lang="en-US" altLang="zh-CN" b="1" dirty="0">
                <a:ea typeface="宋体" panose="02010600030101010101" pitchFamily="2" charset="-122"/>
              </a:rPr>
              <a:t>Robert Noyce, 1927-1990</a:t>
            </a:r>
          </a:p>
        </p:txBody>
      </p:sp>
      <p:sp>
        <p:nvSpPr>
          <p:cNvPr id="23556" name="Rectangle 3">
            <a:extLst>
              <a:ext uri="{FF2B5EF4-FFF2-40B4-BE49-F238E27FC236}">
                <a16:creationId xmlns:a16="http://schemas.microsoft.com/office/drawing/2014/main" id="{21C5BCA0-08D3-4F5A-B823-31F18E391E61}"/>
              </a:ext>
            </a:extLst>
          </p:cNvPr>
          <p:cNvSpPr>
            <a:spLocks noGrp="1" noChangeArrowheads="1"/>
          </p:cNvSpPr>
          <p:nvPr>
            <p:ph type="body" idx="1"/>
          </p:nvPr>
        </p:nvSpPr>
        <p:spPr>
          <a:xfrm>
            <a:off x="685800" y="1295400"/>
            <a:ext cx="4942644" cy="5027613"/>
          </a:xfrm>
        </p:spPr>
        <p:txBody>
          <a:bodyPr/>
          <a:lstStyle/>
          <a:p>
            <a:r>
              <a:rPr lang="en-US" altLang="zh-CN" dirty="0">
                <a:ea typeface="宋体" panose="02010600030101010101" pitchFamily="2" charset="-122"/>
              </a:rPr>
              <a:t>Nicknamed “Mayor of Silicon Valley”</a:t>
            </a:r>
          </a:p>
          <a:p>
            <a:r>
              <a:rPr lang="en-US" altLang="zh-CN" dirty="0">
                <a:ea typeface="宋体" panose="02010600030101010101" pitchFamily="2" charset="-122"/>
              </a:rPr>
              <a:t>Cofounded Fairchild Semiconductor in 1957</a:t>
            </a:r>
          </a:p>
          <a:p>
            <a:r>
              <a:rPr lang="en-US" altLang="zh-CN" dirty="0">
                <a:ea typeface="宋体" panose="02010600030101010101" pitchFamily="2" charset="-122"/>
              </a:rPr>
              <a:t>Cofounded Intel in 1968</a:t>
            </a:r>
          </a:p>
          <a:p>
            <a:r>
              <a:rPr lang="en-US" altLang="zh-CN" dirty="0">
                <a:ea typeface="宋体" panose="02010600030101010101" pitchFamily="2" charset="-122"/>
              </a:rPr>
              <a:t>Co-invented the integrated circuit</a:t>
            </a:r>
          </a:p>
        </p:txBody>
      </p:sp>
      <p:sp>
        <p:nvSpPr>
          <p:cNvPr id="23559" name="AutoShape 8" descr="http://img4.imgtn.bdimg.com/it/u=1106509421,2087670071&amp;fm=26&amp;gp=0.jpg">
            <a:extLst>
              <a:ext uri="{FF2B5EF4-FFF2-40B4-BE49-F238E27FC236}">
                <a16:creationId xmlns:a16="http://schemas.microsoft.com/office/drawing/2014/main" id="{FACE416C-63CD-4785-83F2-959B9465DE50}"/>
              </a:ext>
            </a:extLst>
          </p:cNvPr>
          <p:cNvSpPr>
            <a:spLocks noChangeAspect="1" noChangeArrowheads="1"/>
          </p:cNvSpPr>
          <p:nvPr/>
        </p:nvSpPr>
        <p:spPr bwMode="auto">
          <a:xfrm>
            <a:off x="4551363"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60" name="AutoShape 10" descr="http://img4.imgtn.bdimg.com/it/u=1106509421,2087670071&amp;fm=26&amp;gp=0.jpg">
            <a:extLst>
              <a:ext uri="{FF2B5EF4-FFF2-40B4-BE49-F238E27FC236}">
                <a16:creationId xmlns:a16="http://schemas.microsoft.com/office/drawing/2014/main" id="{A2E2AAC0-759A-4D00-A445-1B20F5E1FD1E}"/>
              </a:ext>
            </a:extLst>
          </p:cNvPr>
          <p:cNvSpPr>
            <a:spLocks noChangeAspect="1" noChangeArrowheads="1"/>
          </p:cNvSpPr>
          <p:nvPr/>
        </p:nvSpPr>
        <p:spPr bwMode="auto">
          <a:xfrm>
            <a:off x="4703763"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 name="灯片编号占位符 3">
            <a:extLst>
              <a:ext uri="{FF2B5EF4-FFF2-40B4-BE49-F238E27FC236}">
                <a16:creationId xmlns:a16="http://schemas.microsoft.com/office/drawing/2014/main" id="{221EA0E6-3B55-4E5C-9B23-EF8682AD71A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36</a:t>
            </a:fld>
            <a:endParaRPr lang="en-US" altLang="zh-CN" sz="1600" dirty="0"/>
          </a:p>
        </p:txBody>
      </p:sp>
      <p:pic>
        <p:nvPicPr>
          <p:cNvPr id="8" name="Picture 9">
            <a:extLst>
              <a:ext uri="{FF2B5EF4-FFF2-40B4-BE49-F238E27FC236}">
                <a16:creationId xmlns:a16="http://schemas.microsoft.com/office/drawing/2014/main" id="{660790DF-2AA9-4A7E-B0B8-52E87FE0215E}"/>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015038" y="1447800"/>
            <a:ext cx="2519362"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1965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A1A4CCF-3A83-4F29-AF4D-F76DB7170C22}"/>
              </a:ext>
            </a:extLst>
          </p:cNvPr>
          <p:cNvSpPr>
            <a:spLocks noGrp="1" noChangeArrowheads="1"/>
          </p:cNvSpPr>
          <p:nvPr>
            <p:ph type="title"/>
          </p:nvPr>
        </p:nvSpPr>
        <p:spPr>
          <a:xfrm>
            <a:off x="565150" y="101600"/>
            <a:ext cx="7926388" cy="991353"/>
          </a:xfrm>
        </p:spPr>
        <p:txBody>
          <a:bodyPr/>
          <a:lstStyle/>
          <a:p>
            <a:r>
              <a:rPr lang="en-US" altLang="zh-CN" b="1" dirty="0">
                <a:ea typeface="宋体" panose="02010600030101010101" pitchFamily="2" charset="-122"/>
              </a:rPr>
              <a:t>Silicon</a:t>
            </a:r>
          </a:p>
        </p:txBody>
      </p:sp>
      <p:sp>
        <p:nvSpPr>
          <p:cNvPr id="23556" name="Rectangle 3">
            <a:extLst>
              <a:ext uri="{FF2B5EF4-FFF2-40B4-BE49-F238E27FC236}">
                <a16:creationId xmlns:a16="http://schemas.microsoft.com/office/drawing/2014/main" id="{21C5BCA0-08D3-4F5A-B823-31F18E391E61}"/>
              </a:ext>
            </a:extLst>
          </p:cNvPr>
          <p:cNvSpPr>
            <a:spLocks noGrp="1" noChangeArrowheads="1"/>
          </p:cNvSpPr>
          <p:nvPr>
            <p:ph type="body" idx="1"/>
          </p:nvPr>
        </p:nvSpPr>
        <p:spPr>
          <a:xfrm>
            <a:off x="685800" y="1295400"/>
            <a:ext cx="8272462" cy="5027613"/>
          </a:xfrm>
        </p:spPr>
        <p:txBody>
          <a:bodyPr/>
          <a:lstStyle/>
          <a:p>
            <a:r>
              <a:rPr lang="en-US" altLang="zh-CN" sz="2800" dirty="0">
                <a:ea typeface="宋体" panose="02010600030101010101" pitchFamily="2" charset="-122"/>
              </a:rPr>
              <a:t>Transistors built from silicon, a semiconductor</a:t>
            </a:r>
          </a:p>
          <a:p>
            <a:r>
              <a:rPr lang="en-US" altLang="zh-CN" sz="2800" dirty="0">
                <a:ea typeface="宋体" panose="02010600030101010101" pitchFamily="2" charset="-122"/>
              </a:rPr>
              <a:t>Pure silicon is a poor conductor (no free charges)</a:t>
            </a:r>
          </a:p>
          <a:p>
            <a:r>
              <a:rPr lang="en-US" altLang="zh-CN" sz="2800" dirty="0">
                <a:ea typeface="宋体" panose="02010600030101010101" pitchFamily="2" charset="-122"/>
              </a:rPr>
              <a:t>Doped silicon is a good conductor (free charges)</a:t>
            </a:r>
          </a:p>
          <a:p>
            <a:pPr lvl="1"/>
            <a:r>
              <a:rPr lang="en-US" altLang="zh-CN" sz="2400" dirty="0">
                <a:ea typeface="宋体" panose="02010600030101010101" pitchFamily="2" charset="-122"/>
              </a:rPr>
              <a:t>n-type (free negative charges, electrons)</a:t>
            </a:r>
          </a:p>
          <a:p>
            <a:pPr lvl="1"/>
            <a:r>
              <a:rPr lang="en-US" altLang="zh-CN" sz="2400" dirty="0">
                <a:ea typeface="宋体" panose="02010600030101010101" pitchFamily="2" charset="-122"/>
              </a:rPr>
              <a:t>p-type (free positive charges, holes)</a:t>
            </a:r>
          </a:p>
        </p:txBody>
      </p:sp>
      <p:sp>
        <p:nvSpPr>
          <p:cNvPr id="23559" name="AutoShape 8" descr="http://img4.imgtn.bdimg.com/it/u=1106509421,2087670071&amp;fm=26&amp;gp=0.jpg">
            <a:extLst>
              <a:ext uri="{FF2B5EF4-FFF2-40B4-BE49-F238E27FC236}">
                <a16:creationId xmlns:a16="http://schemas.microsoft.com/office/drawing/2014/main" id="{FACE416C-63CD-4785-83F2-959B9465DE50}"/>
              </a:ext>
            </a:extLst>
          </p:cNvPr>
          <p:cNvSpPr>
            <a:spLocks noChangeAspect="1" noChangeArrowheads="1"/>
          </p:cNvSpPr>
          <p:nvPr/>
        </p:nvSpPr>
        <p:spPr bwMode="auto">
          <a:xfrm>
            <a:off x="4551363"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60" name="AutoShape 10" descr="http://img4.imgtn.bdimg.com/it/u=1106509421,2087670071&amp;fm=26&amp;gp=0.jpg">
            <a:extLst>
              <a:ext uri="{FF2B5EF4-FFF2-40B4-BE49-F238E27FC236}">
                <a16:creationId xmlns:a16="http://schemas.microsoft.com/office/drawing/2014/main" id="{A2E2AAC0-759A-4D00-A445-1B20F5E1FD1E}"/>
              </a:ext>
            </a:extLst>
          </p:cNvPr>
          <p:cNvSpPr>
            <a:spLocks noChangeAspect="1" noChangeArrowheads="1"/>
          </p:cNvSpPr>
          <p:nvPr/>
        </p:nvSpPr>
        <p:spPr bwMode="auto">
          <a:xfrm>
            <a:off x="4703763"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 name="灯片编号占位符 3">
            <a:extLst>
              <a:ext uri="{FF2B5EF4-FFF2-40B4-BE49-F238E27FC236}">
                <a16:creationId xmlns:a16="http://schemas.microsoft.com/office/drawing/2014/main" id="{221EA0E6-3B55-4E5C-9B23-EF8682AD71A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37</a:t>
            </a:fld>
            <a:endParaRPr lang="en-US" altLang="zh-CN" sz="1600" dirty="0"/>
          </a:p>
        </p:txBody>
      </p:sp>
      <p:graphicFrame>
        <p:nvGraphicFramePr>
          <p:cNvPr id="10" name="Object 4">
            <a:extLst>
              <a:ext uri="{FF2B5EF4-FFF2-40B4-BE49-F238E27FC236}">
                <a16:creationId xmlns:a16="http://schemas.microsoft.com/office/drawing/2014/main" id="{1B8394CA-CF7B-4422-B0F7-49E50A532040}"/>
              </a:ext>
            </a:extLst>
          </p:cNvPr>
          <p:cNvGraphicFramePr>
            <a:graphicFrameLocks noChangeAspect="1"/>
          </p:cNvGraphicFramePr>
          <p:nvPr>
            <p:custDataLst>
              <p:tags r:id="rId1"/>
            </p:custDataLst>
          </p:nvPr>
        </p:nvGraphicFramePr>
        <p:xfrm>
          <a:off x="990600" y="3633035"/>
          <a:ext cx="7967662" cy="2892425"/>
        </p:xfrm>
        <a:graphic>
          <a:graphicData uri="http://schemas.openxmlformats.org/presentationml/2006/ole">
            <mc:AlternateContent xmlns:mc="http://schemas.openxmlformats.org/markup-compatibility/2006">
              <mc:Choice xmlns:v="urn:schemas-microsoft-com:vml" Requires="v">
                <p:oleObj name="VISIO" r:id="rId4" imgW="4053840" imgH="1467612" progId="Visio.Drawing.6">
                  <p:embed/>
                </p:oleObj>
              </mc:Choice>
              <mc:Fallback>
                <p:oleObj name="VISIO" r:id="rId4" imgW="4053840" imgH="1467612" progId="Visio.Drawing.6">
                  <p:embed/>
                  <p:pic>
                    <p:nvPicPr>
                      <p:cNvPr id="10" name="Object 4">
                        <a:extLst>
                          <a:ext uri="{FF2B5EF4-FFF2-40B4-BE49-F238E27FC236}">
                            <a16:creationId xmlns:a16="http://schemas.microsoft.com/office/drawing/2014/main" id="{1B8394CA-CF7B-4422-B0F7-49E50A532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33035"/>
                        <a:ext cx="7967662"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81415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Integrated Circuit and Transistors</a:t>
            </a:r>
          </a:p>
        </p:txBody>
      </p:sp>
      <p:sp>
        <p:nvSpPr>
          <p:cNvPr id="3" name="Content Placeholder 2"/>
          <p:cNvSpPr>
            <a:spLocks noGrp="1"/>
          </p:cNvSpPr>
          <p:nvPr>
            <p:ph idx="1"/>
          </p:nvPr>
        </p:nvSpPr>
        <p:spPr>
          <a:xfrm>
            <a:off x="477379" y="1314450"/>
            <a:ext cx="8014159" cy="5027613"/>
          </a:xfrm>
        </p:spPr>
        <p:txBody>
          <a:bodyPr/>
          <a:lstStyle/>
          <a:p>
            <a:r>
              <a:rPr lang="en-US" sz="2800" dirty="0"/>
              <a:t>Integrated Circuit (IC)</a:t>
            </a:r>
          </a:p>
          <a:p>
            <a:pPr lvl="1"/>
            <a:r>
              <a:rPr lang="en-US" sz="2400" dirty="0"/>
              <a:t>Transistor-Transistor Logic (TTL)</a:t>
            </a:r>
          </a:p>
          <a:p>
            <a:pPr lvl="2"/>
            <a:r>
              <a:rPr lang="en-US" sz="2000" dirty="0"/>
              <a:t>Bipolar Junction Transistor (BJT)</a:t>
            </a:r>
          </a:p>
          <a:p>
            <a:pPr lvl="1"/>
            <a:r>
              <a:rPr lang="en-US" sz="2400" dirty="0"/>
              <a:t>Complementary Metal-Oxide Semiconductor (CMOS)</a:t>
            </a:r>
          </a:p>
          <a:p>
            <a:pPr lvl="2"/>
            <a:r>
              <a:rPr lang="en-US" sz="2000" dirty="0"/>
              <a:t>Field Effect Transistor (FET)</a:t>
            </a:r>
          </a:p>
          <a:p>
            <a:r>
              <a:rPr lang="en-US" sz="2800" dirty="0"/>
              <a:t>CMOS Transistors</a:t>
            </a:r>
          </a:p>
          <a:p>
            <a:pPr lvl="1"/>
            <a:r>
              <a:rPr lang="en-US" sz="2400" dirty="0"/>
              <a:t>Gate, source, drain</a:t>
            </a:r>
          </a:p>
          <a:p>
            <a:pPr lvl="1"/>
            <a:r>
              <a:rPr lang="en-US" sz="2400" dirty="0"/>
              <a:t>NMOS transistor / PMOS transistor</a:t>
            </a:r>
          </a:p>
        </p:txBody>
      </p:sp>
      <p:pic>
        <p:nvPicPr>
          <p:cNvPr id="5" name="Picture 4"/>
          <p:cNvPicPr>
            <a:picLocks noChangeAspect="1"/>
          </p:cNvPicPr>
          <p:nvPr/>
        </p:nvPicPr>
        <p:blipFill>
          <a:blip r:embed="rId3"/>
          <a:stretch>
            <a:fillRect/>
          </a:stretch>
        </p:blipFill>
        <p:spPr>
          <a:xfrm>
            <a:off x="2362875" y="4877740"/>
            <a:ext cx="4418249" cy="1685820"/>
          </a:xfrm>
          <a:prstGeom prst="rect">
            <a:avLst/>
          </a:prstGeom>
        </p:spPr>
      </p:pic>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38</a:t>
            </a:fld>
            <a:endParaRPr lang="en-US" altLang="zh-CN" sz="1600" dirty="0"/>
          </a:p>
        </p:txBody>
      </p:sp>
    </p:spTree>
    <p:extLst>
      <p:ext uri="{BB962C8B-B14F-4D97-AF65-F5344CB8AC3E}">
        <p14:creationId xmlns:p14="http://schemas.microsoft.com/office/powerpoint/2010/main" val="31542585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A1A4CCF-3A83-4F29-AF4D-F76DB7170C22}"/>
              </a:ext>
            </a:extLst>
          </p:cNvPr>
          <p:cNvSpPr>
            <a:spLocks noGrp="1" noChangeArrowheads="1"/>
          </p:cNvSpPr>
          <p:nvPr>
            <p:ph type="title"/>
          </p:nvPr>
        </p:nvSpPr>
        <p:spPr>
          <a:xfrm>
            <a:off x="565150" y="101600"/>
            <a:ext cx="7926388" cy="991353"/>
          </a:xfrm>
        </p:spPr>
        <p:txBody>
          <a:bodyPr/>
          <a:lstStyle/>
          <a:p>
            <a:r>
              <a:rPr lang="en-US" altLang="zh-CN" b="1" dirty="0">
                <a:ea typeface="宋体" panose="02010600030101010101" pitchFamily="2" charset="-122"/>
              </a:rPr>
              <a:t>MOS Transistors</a:t>
            </a:r>
          </a:p>
        </p:txBody>
      </p:sp>
      <p:sp>
        <p:nvSpPr>
          <p:cNvPr id="23556" name="Rectangle 3">
            <a:extLst>
              <a:ext uri="{FF2B5EF4-FFF2-40B4-BE49-F238E27FC236}">
                <a16:creationId xmlns:a16="http://schemas.microsoft.com/office/drawing/2014/main" id="{21C5BCA0-08D3-4F5A-B823-31F18E391E61}"/>
              </a:ext>
            </a:extLst>
          </p:cNvPr>
          <p:cNvSpPr>
            <a:spLocks noGrp="1" noChangeArrowheads="1"/>
          </p:cNvSpPr>
          <p:nvPr>
            <p:ph type="body" idx="1"/>
          </p:nvPr>
        </p:nvSpPr>
        <p:spPr>
          <a:xfrm>
            <a:off x="685800" y="1295400"/>
            <a:ext cx="8272462" cy="5027613"/>
          </a:xfrm>
        </p:spPr>
        <p:txBody>
          <a:bodyPr/>
          <a:lstStyle/>
          <a:p>
            <a:r>
              <a:rPr lang="en-US" altLang="zh-CN" sz="2800" dirty="0">
                <a:ea typeface="宋体" panose="02010600030101010101" pitchFamily="2" charset="-122"/>
              </a:rPr>
              <a:t>Metal oxide silicon (MOS) transistors: </a:t>
            </a:r>
          </a:p>
          <a:p>
            <a:pPr lvl="1"/>
            <a:r>
              <a:rPr lang="en-US" altLang="zh-CN" sz="2400" dirty="0">
                <a:ea typeface="宋体" panose="02010600030101010101" pitchFamily="2" charset="-122"/>
              </a:rPr>
              <a:t>Polysilicon (used to be metal) gate</a:t>
            </a:r>
          </a:p>
          <a:p>
            <a:pPr lvl="1"/>
            <a:r>
              <a:rPr lang="en-US" altLang="zh-CN" sz="2400" dirty="0">
                <a:ea typeface="宋体" panose="02010600030101010101" pitchFamily="2" charset="-122"/>
              </a:rPr>
              <a:t>Oxide (silicon dioxide) insulator</a:t>
            </a:r>
          </a:p>
          <a:p>
            <a:pPr lvl="1"/>
            <a:r>
              <a:rPr lang="en-US" altLang="zh-CN" sz="2400" dirty="0">
                <a:ea typeface="宋体" panose="02010600030101010101" pitchFamily="2" charset="-122"/>
              </a:rPr>
              <a:t>Doped silicon</a:t>
            </a:r>
          </a:p>
        </p:txBody>
      </p:sp>
      <p:sp>
        <p:nvSpPr>
          <p:cNvPr id="23559" name="AutoShape 8" descr="http://img4.imgtn.bdimg.com/it/u=1106509421,2087670071&amp;fm=26&amp;gp=0.jpg">
            <a:extLst>
              <a:ext uri="{FF2B5EF4-FFF2-40B4-BE49-F238E27FC236}">
                <a16:creationId xmlns:a16="http://schemas.microsoft.com/office/drawing/2014/main" id="{FACE416C-63CD-4785-83F2-959B9465DE50}"/>
              </a:ext>
            </a:extLst>
          </p:cNvPr>
          <p:cNvSpPr>
            <a:spLocks noChangeAspect="1" noChangeArrowheads="1"/>
          </p:cNvSpPr>
          <p:nvPr/>
        </p:nvSpPr>
        <p:spPr bwMode="auto">
          <a:xfrm>
            <a:off x="4551363" y="-984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60" name="AutoShape 10" descr="http://img4.imgtn.bdimg.com/it/u=1106509421,2087670071&amp;fm=26&amp;gp=0.jpg">
            <a:extLst>
              <a:ext uri="{FF2B5EF4-FFF2-40B4-BE49-F238E27FC236}">
                <a16:creationId xmlns:a16="http://schemas.microsoft.com/office/drawing/2014/main" id="{A2E2AAC0-759A-4D00-A445-1B20F5E1FD1E}"/>
              </a:ext>
            </a:extLst>
          </p:cNvPr>
          <p:cNvSpPr>
            <a:spLocks noChangeAspect="1" noChangeArrowheads="1"/>
          </p:cNvSpPr>
          <p:nvPr/>
        </p:nvSpPr>
        <p:spPr bwMode="auto">
          <a:xfrm>
            <a:off x="4703763" y="5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aseline="-25000">
                <a:solidFill>
                  <a:schemeClr val="tx1"/>
                </a:solidFill>
                <a:latin typeface="Times New Roman" panose="02020603050405020304" pitchFamily="18" charset="0"/>
              </a:defRPr>
            </a:lvl1pPr>
            <a:lvl2pPr marL="742950" indent="-285750">
              <a:defRPr sz="2000" baseline="-25000">
                <a:solidFill>
                  <a:schemeClr val="tx1"/>
                </a:solidFill>
                <a:latin typeface="Times New Roman" panose="02020603050405020304" pitchFamily="18" charset="0"/>
              </a:defRPr>
            </a:lvl2pPr>
            <a:lvl3pPr marL="1143000" indent="-228600">
              <a:defRPr sz="2000" baseline="-25000">
                <a:solidFill>
                  <a:schemeClr val="tx1"/>
                </a:solidFill>
                <a:latin typeface="Times New Roman" panose="02020603050405020304" pitchFamily="18" charset="0"/>
              </a:defRPr>
            </a:lvl3pPr>
            <a:lvl4pPr marL="1600200" indent="-228600">
              <a:defRPr sz="2000" baseline="-25000">
                <a:solidFill>
                  <a:schemeClr val="tx1"/>
                </a:solidFill>
                <a:latin typeface="Times New Roman" panose="02020603050405020304" pitchFamily="18" charset="0"/>
              </a:defRPr>
            </a:lvl4pPr>
            <a:lvl5pPr marL="2057400" indent="-228600">
              <a:defRPr sz="2000" baseline="-250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000"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 name="灯片编号占位符 3">
            <a:extLst>
              <a:ext uri="{FF2B5EF4-FFF2-40B4-BE49-F238E27FC236}">
                <a16:creationId xmlns:a16="http://schemas.microsoft.com/office/drawing/2014/main" id="{221EA0E6-3B55-4E5C-9B23-EF8682AD71A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39</a:t>
            </a:fld>
            <a:endParaRPr lang="en-US" altLang="zh-CN" sz="1600" dirty="0"/>
          </a:p>
        </p:txBody>
      </p:sp>
      <p:graphicFrame>
        <p:nvGraphicFramePr>
          <p:cNvPr id="8" name="Object 5">
            <a:extLst>
              <a:ext uri="{FF2B5EF4-FFF2-40B4-BE49-F238E27FC236}">
                <a16:creationId xmlns:a16="http://schemas.microsoft.com/office/drawing/2014/main" id="{B7E68037-D688-49D2-9897-AD62CD415E07}"/>
              </a:ext>
            </a:extLst>
          </p:cNvPr>
          <p:cNvGraphicFramePr>
            <a:graphicFrameLocks noChangeAspect="1"/>
          </p:cNvGraphicFramePr>
          <p:nvPr>
            <p:custDataLst>
              <p:tags r:id="rId1"/>
            </p:custDataLst>
          </p:nvPr>
        </p:nvGraphicFramePr>
        <p:xfrm>
          <a:off x="2769833" y="3246197"/>
          <a:ext cx="6477000" cy="3279263"/>
        </p:xfrm>
        <a:graphic>
          <a:graphicData uri="http://schemas.openxmlformats.org/presentationml/2006/ole">
            <mc:AlternateContent xmlns:mc="http://schemas.openxmlformats.org/markup-compatibility/2006">
              <mc:Choice xmlns:v="urn:schemas-microsoft-com:vml" Requires="v">
                <p:oleObj name="VISIO" r:id="rId4" imgW="3813048" imgH="1929384" progId="Visio.Drawing.6">
                  <p:embed/>
                </p:oleObj>
              </mc:Choice>
              <mc:Fallback>
                <p:oleObj name="VISIO" r:id="rId4" imgW="3813048" imgH="1929384" progId="Visio.Drawing.6">
                  <p:embed/>
                  <p:pic>
                    <p:nvPicPr>
                      <p:cNvPr id="8" name="Object 5">
                        <a:extLst>
                          <a:ext uri="{FF2B5EF4-FFF2-40B4-BE49-F238E27FC236}">
                            <a16:creationId xmlns:a16="http://schemas.microsoft.com/office/drawing/2014/main" id="{B7E68037-D688-49D2-9897-AD62CD415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833" y="3246197"/>
                        <a:ext cx="6477000" cy="32792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061711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D2D4-46AA-C82B-D236-8F923F1D5089}"/>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931F183D-3745-2C05-1229-C7BBE424F3CF}"/>
              </a:ext>
            </a:extLst>
          </p:cNvPr>
          <p:cNvSpPr>
            <a:spLocks noGrp="1"/>
          </p:cNvSpPr>
          <p:nvPr>
            <p:ph idx="1"/>
          </p:nvPr>
        </p:nvSpPr>
        <p:spPr/>
        <p:txBody>
          <a:bodyPr/>
          <a:lstStyle/>
          <a:p>
            <a:endParaRPr lang="en-CN"/>
          </a:p>
        </p:txBody>
      </p:sp>
      <p:sp>
        <p:nvSpPr>
          <p:cNvPr id="4" name="Slide Number Placeholder 3">
            <a:extLst>
              <a:ext uri="{FF2B5EF4-FFF2-40B4-BE49-F238E27FC236}">
                <a16:creationId xmlns:a16="http://schemas.microsoft.com/office/drawing/2014/main" id="{4F89D592-16E2-49FD-D8A3-F13C5E7C750E}"/>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4</a:t>
            </a:fld>
            <a:endParaRPr lang="en-US" altLang="zh-CN" dirty="0"/>
          </a:p>
        </p:txBody>
      </p:sp>
      <p:pic>
        <p:nvPicPr>
          <p:cNvPr id="5" name="Picture 4">
            <a:extLst>
              <a:ext uri="{FF2B5EF4-FFF2-40B4-BE49-F238E27FC236}">
                <a16:creationId xmlns:a16="http://schemas.microsoft.com/office/drawing/2014/main" id="{C9812112-96A9-06EA-1D61-7DD8FF9D01B4}"/>
              </a:ext>
            </a:extLst>
          </p:cNvPr>
          <p:cNvPicPr>
            <a:picLocks noChangeAspect="1"/>
          </p:cNvPicPr>
          <p:nvPr/>
        </p:nvPicPr>
        <p:blipFill>
          <a:blip r:embed="rId2"/>
          <a:stretch>
            <a:fillRect/>
          </a:stretch>
        </p:blipFill>
        <p:spPr>
          <a:xfrm>
            <a:off x="427092" y="1424809"/>
            <a:ext cx="8289816" cy="4292663"/>
          </a:xfrm>
          <a:prstGeom prst="rect">
            <a:avLst/>
          </a:prstGeom>
        </p:spPr>
      </p:pic>
      <p:sp>
        <p:nvSpPr>
          <p:cNvPr id="7" name="TextBox 6">
            <a:extLst>
              <a:ext uri="{FF2B5EF4-FFF2-40B4-BE49-F238E27FC236}">
                <a16:creationId xmlns:a16="http://schemas.microsoft.com/office/drawing/2014/main" id="{D436A491-90D1-8EA1-4E3A-E1A49D63D0B5}"/>
              </a:ext>
            </a:extLst>
          </p:cNvPr>
          <p:cNvSpPr txBox="1"/>
          <p:nvPr/>
        </p:nvSpPr>
        <p:spPr>
          <a:xfrm>
            <a:off x="1056291" y="5926490"/>
            <a:ext cx="7930054" cy="379591"/>
          </a:xfrm>
          <a:prstGeom prst="rect">
            <a:avLst/>
          </a:prstGeom>
          <a:noFill/>
        </p:spPr>
        <p:txBody>
          <a:bodyPr wrap="square">
            <a:spAutoFit/>
          </a:bodyPr>
          <a:lstStyle/>
          <a:p>
            <a:r>
              <a:rPr lang="en-CN" dirty="0">
                <a:solidFill>
                  <a:srgbClr val="0070C0"/>
                </a:solidFill>
              </a:rPr>
              <a:t>https://pages.cs.wisc.edu/~markhill/cs354/Fall2008/beyond354/int.mult.html</a:t>
            </a:r>
          </a:p>
        </p:txBody>
      </p:sp>
      <p:sp>
        <p:nvSpPr>
          <p:cNvPr id="8" name="Rectangle 7">
            <a:extLst>
              <a:ext uri="{FF2B5EF4-FFF2-40B4-BE49-F238E27FC236}">
                <a16:creationId xmlns:a16="http://schemas.microsoft.com/office/drawing/2014/main" id="{20B6B55A-C6BA-5DB4-3729-4C2916247A8A}"/>
              </a:ext>
            </a:extLst>
          </p:cNvPr>
          <p:cNvSpPr/>
          <p:nvPr/>
        </p:nvSpPr>
        <p:spPr bwMode="auto">
          <a:xfrm>
            <a:off x="3058507" y="4609735"/>
            <a:ext cx="1403131" cy="1070003"/>
          </a:xfrm>
          <a:prstGeom prst="rect">
            <a:avLst/>
          </a:prstGeom>
          <a:noFill/>
          <a:ln w="1588"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35525225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Transistors: </a:t>
            </a:r>
            <a:r>
              <a:rPr lang="en-US" dirty="0" err="1"/>
              <a:t>nMOS</a:t>
            </a:r>
            <a:endParaRPr lang="en-US" dirty="0"/>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40</a:t>
            </a:fld>
            <a:endParaRPr lang="en-US" altLang="zh-CN" sz="1600" dirty="0"/>
          </a:p>
        </p:txBody>
      </p:sp>
      <p:graphicFrame>
        <p:nvGraphicFramePr>
          <p:cNvPr id="7" name="Object 5">
            <a:extLst>
              <a:ext uri="{FF2B5EF4-FFF2-40B4-BE49-F238E27FC236}">
                <a16:creationId xmlns:a16="http://schemas.microsoft.com/office/drawing/2014/main" id="{1EFCA11D-BE43-4151-B859-44F09BC087D9}"/>
              </a:ext>
            </a:extLst>
          </p:cNvPr>
          <p:cNvGraphicFramePr>
            <a:graphicFrameLocks noChangeAspect="1"/>
          </p:cNvGraphicFramePr>
          <p:nvPr>
            <p:custDataLst>
              <p:tags r:id="rId1"/>
            </p:custDataLst>
          </p:nvPr>
        </p:nvGraphicFramePr>
        <p:xfrm>
          <a:off x="547455" y="3070323"/>
          <a:ext cx="7772400" cy="2889250"/>
        </p:xfrm>
        <a:graphic>
          <a:graphicData uri="http://schemas.openxmlformats.org/presentationml/2006/ole">
            <mc:AlternateContent xmlns:mc="http://schemas.openxmlformats.org/markup-compatibility/2006">
              <mc:Choice xmlns:v="urn:schemas-microsoft-com:vml" Requires="v">
                <p:oleObj name="VISIO" r:id="rId6" imgW="3921692" imgH="1457850" progId="Visio.Drawing.6">
                  <p:embed/>
                </p:oleObj>
              </mc:Choice>
              <mc:Fallback>
                <p:oleObj name="VISIO" r:id="rId6" imgW="3921692" imgH="1457850" progId="Visio.Drawing.6">
                  <p:embed/>
                  <p:pic>
                    <p:nvPicPr>
                      <p:cNvPr id="7" name="Object 5">
                        <a:extLst>
                          <a:ext uri="{FF2B5EF4-FFF2-40B4-BE49-F238E27FC236}">
                            <a16:creationId xmlns:a16="http://schemas.microsoft.com/office/drawing/2014/main" id="{1EFCA11D-BE43-4151-B859-44F09BC087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455" y="3070323"/>
                        <a:ext cx="7772400" cy="288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 name="Text Box 6">
            <a:extLst>
              <a:ext uri="{FF2B5EF4-FFF2-40B4-BE49-F238E27FC236}">
                <a16:creationId xmlns:a16="http://schemas.microsoft.com/office/drawing/2014/main" id="{DAF8551F-561C-43E5-A4A3-1C0F0BBFED4D}"/>
              </a:ext>
            </a:extLst>
          </p:cNvPr>
          <p:cNvSpPr txBox="1">
            <a:spLocks noChangeArrowheads="1"/>
          </p:cNvSpPr>
          <p:nvPr>
            <p:custDataLst>
              <p:tags r:id="rId2"/>
            </p:custDataLst>
          </p:nvPr>
        </p:nvSpPr>
        <p:spPr bwMode="auto">
          <a:xfrm>
            <a:off x="852255" y="1273432"/>
            <a:ext cx="3581400" cy="124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hangingPunct="1">
              <a:spcBef>
                <a:spcPct val="50000"/>
              </a:spcBef>
            </a:pPr>
            <a:r>
              <a:rPr lang="en-US" sz="3200" dirty="0">
                <a:solidFill>
                  <a:schemeClr val="accent2"/>
                </a:solidFill>
                <a:latin typeface="+mn-lt"/>
              </a:rPr>
              <a:t>Gate = 0</a:t>
            </a:r>
            <a:r>
              <a:rPr lang="en-US" sz="3200" dirty="0">
                <a:latin typeface="+mn-lt"/>
              </a:rPr>
              <a:t>  </a:t>
            </a:r>
          </a:p>
          <a:p>
            <a:pPr eaLnBrk="1" hangingPunct="1">
              <a:spcBef>
                <a:spcPct val="50000"/>
              </a:spcBef>
            </a:pPr>
            <a:r>
              <a:rPr lang="en-US" sz="3200" dirty="0">
                <a:latin typeface="+mn-lt"/>
              </a:rPr>
              <a:t>OFF (no connection between source and drain)</a:t>
            </a:r>
          </a:p>
        </p:txBody>
      </p:sp>
      <p:sp>
        <p:nvSpPr>
          <p:cNvPr id="9" name="Text Box 7">
            <a:extLst>
              <a:ext uri="{FF2B5EF4-FFF2-40B4-BE49-F238E27FC236}">
                <a16:creationId xmlns:a16="http://schemas.microsoft.com/office/drawing/2014/main" id="{0F0A26B0-1381-4B1F-9391-2CD6EF6DA7D1}"/>
              </a:ext>
            </a:extLst>
          </p:cNvPr>
          <p:cNvSpPr txBox="1">
            <a:spLocks noChangeArrowheads="1"/>
          </p:cNvSpPr>
          <p:nvPr>
            <p:custDataLst>
              <p:tags r:id="rId3"/>
            </p:custDataLst>
          </p:nvPr>
        </p:nvSpPr>
        <p:spPr bwMode="auto">
          <a:xfrm>
            <a:off x="4710346" y="1273432"/>
            <a:ext cx="4038600" cy="124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hangingPunct="1">
              <a:spcBef>
                <a:spcPct val="50000"/>
              </a:spcBef>
            </a:pPr>
            <a:r>
              <a:rPr lang="en-US" sz="3200" dirty="0">
                <a:solidFill>
                  <a:schemeClr val="accent2"/>
                </a:solidFill>
                <a:latin typeface="+mn-lt"/>
              </a:rPr>
              <a:t>Gate = 1</a:t>
            </a:r>
            <a:r>
              <a:rPr lang="en-US" sz="3200" dirty="0">
                <a:latin typeface="+mn-lt"/>
              </a:rPr>
              <a:t> </a:t>
            </a:r>
          </a:p>
          <a:p>
            <a:pPr eaLnBrk="1" hangingPunct="1">
              <a:spcBef>
                <a:spcPct val="50000"/>
              </a:spcBef>
            </a:pPr>
            <a:r>
              <a:rPr lang="en-US" sz="3200" dirty="0">
                <a:latin typeface="+mn-lt"/>
              </a:rPr>
              <a:t>ON  (channel between source and drain)</a:t>
            </a:r>
          </a:p>
        </p:txBody>
      </p:sp>
    </p:spTree>
    <p:extLst>
      <p:ext uri="{BB962C8B-B14F-4D97-AF65-F5344CB8AC3E}">
        <p14:creationId xmlns:p14="http://schemas.microsoft.com/office/powerpoint/2010/main" val="225158400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Transistors: </a:t>
            </a:r>
            <a:r>
              <a:rPr lang="en-US" dirty="0" err="1"/>
              <a:t>pMOS</a:t>
            </a:r>
            <a:endParaRPr lang="en-US" dirty="0"/>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41</a:t>
            </a:fld>
            <a:endParaRPr lang="en-US" altLang="zh-CN" sz="1600" dirty="0"/>
          </a:p>
        </p:txBody>
      </p:sp>
      <p:sp>
        <p:nvSpPr>
          <p:cNvPr id="10" name="Content Placeholder 2">
            <a:extLst>
              <a:ext uri="{FF2B5EF4-FFF2-40B4-BE49-F238E27FC236}">
                <a16:creationId xmlns:a16="http://schemas.microsoft.com/office/drawing/2014/main" id="{C8C52721-6F05-4CF1-A7E8-F85923AE962F}"/>
              </a:ext>
            </a:extLst>
          </p:cNvPr>
          <p:cNvSpPr>
            <a:spLocks noGrp="1"/>
          </p:cNvSpPr>
          <p:nvPr>
            <p:ph idx="1"/>
          </p:nvPr>
        </p:nvSpPr>
        <p:spPr>
          <a:xfrm>
            <a:off x="477379" y="1314450"/>
            <a:ext cx="8014159" cy="5027613"/>
          </a:xfrm>
        </p:spPr>
        <p:txBody>
          <a:bodyPr/>
          <a:lstStyle/>
          <a:p>
            <a:r>
              <a:rPr lang="en-US" sz="2800" dirty="0" err="1"/>
              <a:t>pMOS</a:t>
            </a:r>
            <a:r>
              <a:rPr lang="en-US" sz="2800" dirty="0"/>
              <a:t> transistor is opposite</a:t>
            </a:r>
          </a:p>
          <a:p>
            <a:pPr lvl="1"/>
            <a:r>
              <a:rPr lang="en-US" sz="2400" dirty="0"/>
              <a:t>ON when Gate = 0</a:t>
            </a:r>
          </a:p>
          <a:p>
            <a:pPr lvl="1"/>
            <a:r>
              <a:rPr lang="en-US" sz="2400" dirty="0"/>
              <a:t>OFF when Gate = 1</a:t>
            </a:r>
          </a:p>
        </p:txBody>
      </p:sp>
      <p:graphicFrame>
        <p:nvGraphicFramePr>
          <p:cNvPr id="11" name="Object 4">
            <a:extLst>
              <a:ext uri="{FF2B5EF4-FFF2-40B4-BE49-F238E27FC236}">
                <a16:creationId xmlns:a16="http://schemas.microsoft.com/office/drawing/2014/main" id="{96FB1287-2DF2-42BC-A4B5-76D8F6F8A564}"/>
              </a:ext>
            </a:extLst>
          </p:cNvPr>
          <p:cNvGraphicFramePr>
            <a:graphicFrameLocks noChangeAspect="1"/>
          </p:cNvGraphicFramePr>
          <p:nvPr>
            <p:custDataLst>
              <p:tags r:id="rId1"/>
            </p:custDataLst>
          </p:nvPr>
        </p:nvGraphicFramePr>
        <p:xfrm>
          <a:off x="2160233" y="2861468"/>
          <a:ext cx="4191000" cy="3567113"/>
        </p:xfrm>
        <a:graphic>
          <a:graphicData uri="http://schemas.openxmlformats.org/presentationml/2006/ole">
            <mc:AlternateContent xmlns:mc="http://schemas.openxmlformats.org/markup-compatibility/2006">
              <mc:Choice xmlns:v="urn:schemas-microsoft-com:vml" Requires="v">
                <p:oleObj name="VISIO" r:id="rId4" imgW="2005290" imgH="1708604" progId="Visio.Drawing.6">
                  <p:embed/>
                </p:oleObj>
              </mc:Choice>
              <mc:Fallback>
                <p:oleObj name="VISIO" r:id="rId4" imgW="2005290" imgH="1708604" progId="Visio.Drawing.6">
                  <p:embed/>
                  <p:pic>
                    <p:nvPicPr>
                      <p:cNvPr id="11" name="Object 4">
                        <a:extLst>
                          <a:ext uri="{FF2B5EF4-FFF2-40B4-BE49-F238E27FC236}">
                            <a16:creationId xmlns:a16="http://schemas.microsoft.com/office/drawing/2014/main" id="{96FB1287-2DF2-42BC-A4B5-76D8F6F8A5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233" y="2861468"/>
                        <a:ext cx="4191000"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5372113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Transistor Function</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42</a:t>
            </a:fld>
            <a:endParaRPr lang="en-US" altLang="zh-CN" sz="1600" dirty="0"/>
          </a:p>
        </p:txBody>
      </p:sp>
      <p:graphicFrame>
        <p:nvGraphicFramePr>
          <p:cNvPr id="7" name="Object 5">
            <a:extLst>
              <a:ext uri="{FF2B5EF4-FFF2-40B4-BE49-F238E27FC236}">
                <a16:creationId xmlns:a16="http://schemas.microsoft.com/office/drawing/2014/main" id="{5FD7CAD6-6299-47C4-9071-4708BA1BE5A2}"/>
              </a:ext>
            </a:extLst>
          </p:cNvPr>
          <p:cNvGraphicFramePr>
            <a:graphicFrameLocks noChangeAspect="1"/>
          </p:cNvGraphicFramePr>
          <p:nvPr>
            <p:custDataLst>
              <p:tags r:id="rId1"/>
            </p:custDataLst>
          </p:nvPr>
        </p:nvGraphicFramePr>
        <p:xfrm>
          <a:off x="685800" y="1524000"/>
          <a:ext cx="7772400" cy="3543300"/>
        </p:xfrm>
        <a:graphic>
          <a:graphicData uri="http://schemas.openxmlformats.org/presentationml/2006/ole">
            <mc:AlternateContent xmlns:mc="http://schemas.openxmlformats.org/markup-compatibility/2006">
              <mc:Choice xmlns:v="urn:schemas-microsoft-com:vml" Requires="v">
                <p:oleObj name="VISIO" r:id="rId3" imgW="3170632" imgH="1444111" progId="Visio.Drawing.6">
                  <p:embed/>
                </p:oleObj>
              </mc:Choice>
              <mc:Fallback>
                <p:oleObj name="VISIO" r:id="rId3" imgW="3170632" imgH="1444111" progId="Visio.Drawing.6">
                  <p:embed/>
                  <p:pic>
                    <p:nvPicPr>
                      <p:cNvPr id="7" name="Object 5">
                        <a:extLst>
                          <a:ext uri="{FF2B5EF4-FFF2-40B4-BE49-F238E27FC236}">
                            <a16:creationId xmlns:a16="http://schemas.microsoft.com/office/drawing/2014/main" id="{5FD7CAD6-6299-47C4-9071-4708BA1BE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77724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00621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Transistor Function</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43</a:t>
            </a:fld>
            <a:endParaRPr lang="en-US" altLang="zh-CN" sz="1600" dirty="0"/>
          </a:p>
        </p:txBody>
      </p:sp>
      <p:sp>
        <p:nvSpPr>
          <p:cNvPr id="10" name="Content Placeholder 2">
            <a:extLst>
              <a:ext uri="{FF2B5EF4-FFF2-40B4-BE49-F238E27FC236}">
                <a16:creationId xmlns:a16="http://schemas.microsoft.com/office/drawing/2014/main" id="{C8C52721-6F05-4CF1-A7E8-F85923AE962F}"/>
              </a:ext>
            </a:extLst>
          </p:cNvPr>
          <p:cNvSpPr>
            <a:spLocks noGrp="1"/>
          </p:cNvSpPr>
          <p:nvPr>
            <p:ph idx="1"/>
          </p:nvPr>
        </p:nvSpPr>
        <p:spPr>
          <a:xfrm>
            <a:off x="477379" y="1314450"/>
            <a:ext cx="8014159" cy="5027613"/>
          </a:xfrm>
        </p:spPr>
        <p:txBody>
          <a:bodyPr/>
          <a:lstStyle/>
          <a:p>
            <a:r>
              <a:rPr lang="en-US" sz="2800" dirty="0" err="1"/>
              <a:t>nMOS</a:t>
            </a:r>
            <a:r>
              <a:rPr lang="en-US" sz="2800" dirty="0"/>
              <a:t>: pass good 0’s, so connect source to GND</a:t>
            </a:r>
          </a:p>
          <a:p>
            <a:r>
              <a:rPr lang="en-US" sz="2800" dirty="0" err="1"/>
              <a:t>pMOS</a:t>
            </a:r>
            <a:r>
              <a:rPr lang="en-US" sz="2800" dirty="0"/>
              <a:t>: pass good 1’s, so connect source to V</a:t>
            </a:r>
            <a:r>
              <a:rPr lang="en-US" sz="2800" baseline="-25000" dirty="0"/>
              <a:t>DD</a:t>
            </a:r>
          </a:p>
        </p:txBody>
      </p:sp>
      <p:graphicFrame>
        <p:nvGraphicFramePr>
          <p:cNvPr id="7" name="Object 6">
            <a:extLst>
              <a:ext uri="{FF2B5EF4-FFF2-40B4-BE49-F238E27FC236}">
                <a16:creationId xmlns:a16="http://schemas.microsoft.com/office/drawing/2014/main" id="{D616138C-21DB-44EB-BE5F-2B1CCFF8FDD1}"/>
              </a:ext>
            </a:extLst>
          </p:cNvPr>
          <p:cNvGraphicFramePr>
            <a:graphicFrameLocks noChangeAspect="1"/>
          </p:cNvGraphicFramePr>
          <p:nvPr>
            <p:custDataLst>
              <p:tags r:id="rId1"/>
            </p:custDataLst>
          </p:nvPr>
        </p:nvGraphicFramePr>
        <p:xfrm>
          <a:off x="2540794" y="2776491"/>
          <a:ext cx="4062412" cy="3489325"/>
        </p:xfrm>
        <a:graphic>
          <a:graphicData uri="http://schemas.openxmlformats.org/presentationml/2006/ole">
            <mc:AlternateContent xmlns:mc="http://schemas.openxmlformats.org/markup-compatibility/2006">
              <mc:Choice xmlns:v="urn:schemas-microsoft-com:vml" Requires="v">
                <p:oleObj name="VISIO" r:id="rId4" imgW="1572768" imgH="1347216" progId="Visio.Drawing.6">
                  <p:embed/>
                </p:oleObj>
              </mc:Choice>
              <mc:Fallback>
                <p:oleObj name="VISIO" r:id="rId4" imgW="1572768" imgH="1347216" progId="Visio.Drawing.6">
                  <p:embed/>
                  <p:pic>
                    <p:nvPicPr>
                      <p:cNvPr id="7" name="Object 6">
                        <a:extLst>
                          <a:ext uri="{FF2B5EF4-FFF2-40B4-BE49-F238E27FC236}">
                            <a16:creationId xmlns:a16="http://schemas.microsoft.com/office/drawing/2014/main" id="{D616138C-21DB-44EB-BE5F-2B1CCFF8FD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794" y="2776491"/>
                        <a:ext cx="4062412"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7610256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227B4450-169E-4AF4-9C7E-D57B90582B93}"/>
              </a:ext>
            </a:extLst>
          </p:cNvPr>
          <p:cNvSpPr>
            <a:spLocks noGrp="1" noChangeArrowheads="1"/>
          </p:cNvSpPr>
          <p:nvPr>
            <p:ph type="title"/>
          </p:nvPr>
        </p:nvSpPr>
        <p:spPr>
          <a:xfrm>
            <a:off x="603682" y="72190"/>
            <a:ext cx="7887856" cy="1020763"/>
          </a:xfrm>
        </p:spPr>
        <p:txBody>
          <a:bodyPr/>
          <a:lstStyle/>
          <a:p>
            <a:r>
              <a:rPr lang="en-US" altLang="zh-CN" b="1" dirty="0">
                <a:ea typeface="宋体" panose="02010600030101010101" pitchFamily="2" charset="-122"/>
              </a:rPr>
              <a:t>Implementation of Logic </a:t>
            </a:r>
            <a:r>
              <a:rPr lang="en-US" altLang="zh-CN" dirty="0">
                <a:ea typeface="宋体" panose="02010600030101010101" pitchFamily="2" charset="-122"/>
              </a:rPr>
              <a:t>G</a:t>
            </a:r>
            <a:r>
              <a:rPr lang="en-US" altLang="zh-CN" b="1" dirty="0">
                <a:ea typeface="宋体" panose="02010600030101010101" pitchFamily="2" charset="-122"/>
              </a:rPr>
              <a:t>ates with Transistors </a:t>
            </a:r>
          </a:p>
        </p:txBody>
      </p:sp>
      <p:sp>
        <p:nvSpPr>
          <p:cNvPr id="182" name="AutoShape 6">
            <a:extLst>
              <a:ext uri="{FF2B5EF4-FFF2-40B4-BE49-F238E27FC236}">
                <a16:creationId xmlns:a16="http://schemas.microsoft.com/office/drawing/2014/main" id="{08839C5A-091C-4951-918F-ED05542AEEC0}"/>
              </a:ext>
            </a:extLst>
          </p:cNvPr>
          <p:cNvSpPr>
            <a:spLocks noChangeAspect="1" noChangeArrowheads="1" noTextEdit="1"/>
          </p:cNvSpPr>
          <p:nvPr/>
        </p:nvSpPr>
        <p:spPr bwMode="auto">
          <a:xfrm>
            <a:off x="1728788" y="2065338"/>
            <a:ext cx="5665787"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4583" name="Rectangle 44">
            <a:extLst>
              <a:ext uri="{FF2B5EF4-FFF2-40B4-BE49-F238E27FC236}">
                <a16:creationId xmlns:a16="http://schemas.microsoft.com/office/drawing/2014/main" id="{856658F4-66ED-48F7-84DB-77C4E2D8CB71}"/>
              </a:ext>
            </a:extLst>
          </p:cNvPr>
          <p:cNvSpPr>
            <a:spLocks noChangeArrowheads="1"/>
          </p:cNvSpPr>
          <p:nvPr/>
        </p:nvSpPr>
        <p:spPr bwMode="auto">
          <a:xfrm>
            <a:off x="2740025" y="4478337"/>
            <a:ext cx="5191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1100" baseline="0">
                <a:solidFill>
                  <a:srgbClr val="000000"/>
                </a:solidFill>
                <a:latin typeface="Helvetica" panose="020B0604020202020204" pitchFamily="34" charset="0"/>
                <a:ea typeface="宋体" panose="02010600030101010101" pitchFamily="2" charset="-122"/>
              </a:rPr>
              <a:t>(a) NOR</a:t>
            </a:r>
            <a:endParaRPr lang="en-US" altLang="zh-CN" sz="2800" b="1" baseline="0">
              <a:solidFill>
                <a:srgbClr val="008000"/>
              </a:solidFill>
              <a:ea typeface="宋体" panose="02010600030101010101" pitchFamily="2" charset="-122"/>
            </a:endParaRPr>
          </a:p>
        </p:txBody>
      </p:sp>
      <p:sp>
        <p:nvSpPr>
          <p:cNvPr id="24584" name="Rectangle 48">
            <a:extLst>
              <a:ext uri="{FF2B5EF4-FFF2-40B4-BE49-F238E27FC236}">
                <a16:creationId xmlns:a16="http://schemas.microsoft.com/office/drawing/2014/main" id="{95512DE2-B620-4D79-B5A2-16F6670B94B9}"/>
              </a:ext>
            </a:extLst>
          </p:cNvPr>
          <p:cNvSpPr>
            <a:spLocks noChangeArrowheads="1"/>
          </p:cNvSpPr>
          <p:nvPr/>
        </p:nvSpPr>
        <p:spPr bwMode="auto">
          <a:xfrm>
            <a:off x="4811712" y="4478337"/>
            <a:ext cx="606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1100" baseline="0">
                <a:solidFill>
                  <a:srgbClr val="000000"/>
                </a:solidFill>
                <a:latin typeface="Helvetica" panose="020B0604020202020204" pitchFamily="34" charset="0"/>
                <a:ea typeface="宋体" panose="02010600030101010101" pitchFamily="2" charset="-122"/>
              </a:rPr>
              <a:t>(b) NAND</a:t>
            </a:r>
            <a:endParaRPr lang="en-US" altLang="zh-CN" sz="2800" b="1" baseline="0">
              <a:solidFill>
                <a:srgbClr val="008000"/>
              </a:solidFill>
              <a:ea typeface="宋体" panose="02010600030101010101" pitchFamily="2" charset="-122"/>
            </a:endParaRPr>
          </a:p>
        </p:txBody>
      </p:sp>
      <p:sp>
        <p:nvSpPr>
          <p:cNvPr id="24585" name="Rectangle 49">
            <a:extLst>
              <a:ext uri="{FF2B5EF4-FFF2-40B4-BE49-F238E27FC236}">
                <a16:creationId xmlns:a16="http://schemas.microsoft.com/office/drawing/2014/main" id="{27D70D22-AB2D-46EE-9B0C-9EB91C50B77F}"/>
              </a:ext>
            </a:extLst>
          </p:cNvPr>
          <p:cNvSpPr>
            <a:spLocks noChangeArrowheads="1"/>
          </p:cNvSpPr>
          <p:nvPr/>
        </p:nvSpPr>
        <p:spPr bwMode="auto">
          <a:xfrm>
            <a:off x="6602412" y="4478337"/>
            <a:ext cx="4095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1100" baseline="0">
                <a:solidFill>
                  <a:srgbClr val="000000"/>
                </a:solidFill>
                <a:latin typeface="Helvetica" panose="020B0604020202020204" pitchFamily="34" charset="0"/>
                <a:ea typeface="宋体" panose="02010600030101010101" pitchFamily="2" charset="-122"/>
              </a:rPr>
              <a:t>(c) NO</a:t>
            </a:r>
            <a:endParaRPr lang="en-US" altLang="zh-CN" sz="2800" b="1" baseline="0">
              <a:solidFill>
                <a:srgbClr val="008000"/>
              </a:solidFill>
              <a:ea typeface="宋体" panose="02010600030101010101" pitchFamily="2" charset="-122"/>
            </a:endParaRPr>
          </a:p>
        </p:txBody>
      </p:sp>
      <p:sp>
        <p:nvSpPr>
          <p:cNvPr id="24586" name="Rectangle 50">
            <a:extLst>
              <a:ext uri="{FF2B5EF4-FFF2-40B4-BE49-F238E27FC236}">
                <a16:creationId xmlns:a16="http://schemas.microsoft.com/office/drawing/2014/main" id="{225DC9C9-19C4-4B67-99D4-3D0BC26FC81D}"/>
              </a:ext>
            </a:extLst>
          </p:cNvPr>
          <p:cNvSpPr>
            <a:spLocks noChangeArrowheads="1"/>
          </p:cNvSpPr>
          <p:nvPr/>
        </p:nvSpPr>
        <p:spPr bwMode="auto">
          <a:xfrm>
            <a:off x="7024687" y="4478337"/>
            <a:ext cx="857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1100" baseline="0">
                <a:solidFill>
                  <a:srgbClr val="000000"/>
                </a:solidFill>
                <a:latin typeface="Helvetica" panose="020B0604020202020204" pitchFamily="34" charset="0"/>
                <a:ea typeface="宋体" panose="02010600030101010101" pitchFamily="2" charset="-122"/>
              </a:rPr>
              <a:t>T</a:t>
            </a:r>
            <a:endParaRPr lang="en-US" altLang="zh-CN" sz="2800" b="1" baseline="0">
              <a:solidFill>
                <a:srgbClr val="008000"/>
              </a:solidFill>
              <a:ea typeface="宋体" panose="02010600030101010101" pitchFamily="2" charset="-122"/>
            </a:endParaRPr>
          </a:p>
        </p:txBody>
      </p:sp>
      <p:grpSp>
        <p:nvGrpSpPr>
          <p:cNvPr id="24587" name="Group 62">
            <a:extLst>
              <a:ext uri="{FF2B5EF4-FFF2-40B4-BE49-F238E27FC236}">
                <a16:creationId xmlns:a16="http://schemas.microsoft.com/office/drawing/2014/main" id="{62351017-A273-4936-81AF-A5030020CBBC}"/>
              </a:ext>
            </a:extLst>
          </p:cNvPr>
          <p:cNvGrpSpPr>
            <a:grpSpLocks/>
          </p:cNvGrpSpPr>
          <p:nvPr/>
        </p:nvGrpSpPr>
        <p:grpSpPr bwMode="auto">
          <a:xfrm>
            <a:off x="1703387" y="1436688"/>
            <a:ext cx="5649913" cy="2930525"/>
            <a:chOff x="1090" y="1283"/>
            <a:chExt cx="3559" cy="1846"/>
          </a:xfrm>
        </p:grpSpPr>
        <p:sp>
          <p:nvSpPr>
            <p:cNvPr id="188" name="Freeform 8">
              <a:extLst>
                <a:ext uri="{FF2B5EF4-FFF2-40B4-BE49-F238E27FC236}">
                  <a16:creationId xmlns:a16="http://schemas.microsoft.com/office/drawing/2014/main" id="{7479A94A-30B5-4A72-AB76-08CB89AE84B8}"/>
                </a:ext>
              </a:extLst>
            </p:cNvPr>
            <p:cNvSpPr>
              <a:spLocks noEditPoints="1"/>
            </p:cNvSpPr>
            <p:nvPr/>
          </p:nvSpPr>
          <p:spPr bwMode="auto">
            <a:xfrm>
              <a:off x="1893" y="2207"/>
              <a:ext cx="158" cy="157"/>
            </a:xfrm>
            <a:custGeom>
              <a:avLst/>
              <a:gdLst>
                <a:gd name="T0" fmla="*/ 158 w 158"/>
                <a:gd name="T1" fmla="*/ 157 h 157"/>
                <a:gd name="T2" fmla="*/ 158 w 158"/>
                <a:gd name="T3" fmla="*/ 0 h 157"/>
                <a:gd name="T4" fmla="*/ 0 w 158"/>
                <a:gd name="T5" fmla="*/ 0 h 157"/>
                <a:gd name="T6" fmla="*/ 158 w 158"/>
                <a:gd name="T7" fmla="*/ 0 h 157"/>
              </a:gdLst>
              <a:ahLst/>
              <a:cxnLst>
                <a:cxn ang="0">
                  <a:pos x="T0" y="T1"/>
                </a:cxn>
                <a:cxn ang="0">
                  <a:pos x="T2" y="T3"/>
                </a:cxn>
                <a:cxn ang="0">
                  <a:pos x="T4" y="T5"/>
                </a:cxn>
                <a:cxn ang="0">
                  <a:pos x="T6" y="T7"/>
                </a:cxn>
              </a:cxnLst>
              <a:rect l="0" t="0" r="r" b="b"/>
              <a:pathLst>
                <a:path w="158" h="157">
                  <a:moveTo>
                    <a:pt x="158" y="157"/>
                  </a:moveTo>
                  <a:lnTo>
                    <a:pt x="158" y="0"/>
                  </a:lnTo>
                  <a:moveTo>
                    <a:pt x="0" y="0"/>
                  </a:moveTo>
                  <a:lnTo>
                    <a:pt x="158"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189" name="Rectangle 9">
              <a:extLst>
                <a:ext uri="{FF2B5EF4-FFF2-40B4-BE49-F238E27FC236}">
                  <a16:creationId xmlns:a16="http://schemas.microsoft.com/office/drawing/2014/main" id="{E9589D73-0DB1-4BE4-8320-D9644DAC9935}"/>
                </a:ext>
              </a:extLst>
            </p:cNvPr>
            <p:cNvSpPr>
              <a:spLocks noChangeArrowheads="1"/>
            </p:cNvSpPr>
            <p:nvPr/>
          </p:nvSpPr>
          <p:spPr bwMode="auto">
            <a:xfrm>
              <a:off x="2033" y="2299"/>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190" name="Freeform 10">
              <a:extLst>
                <a:ext uri="{FF2B5EF4-FFF2-40B4-BE49-F238E27FC236}">
                  <a16:creationId xmlns:a16="http://schemas.microsoft.com/office/drawing/2014/main" id="{3BCB0DF6-3A58-4E82-AE67-9AFE2045B493}"/>
                </a:ext>
              </a:extLst>
            </p:cNvPr>
            <p:cNvSpPr>
              <a:spLocks noEditPoints="1"/>
            </p:cNvSpPr>
            <p:nvPr/>
          </p:nvSpPr>
          <p:spPr bwMode="auto">
            <a:xfrm>
              <a:off x="1500" y="2128"/>
              <a:ext cx="956" cy="473"/>
            </a:xfrm>
            <a:custGeom>
              <a:avLst/>
              <a:gdLst>
                <a:gd name="T0" fmla="*/ 315 w 956"/>
                <a:gd name="T1" fmla="*/ 0 h 473"/>
                <a:gd name="T2" fmla="*/ 0 w 956"/>
                <a:gd name="T3" fmla="*/ 0 h 473"/>
                <a:gd name="T4" fmla="*/ 0 w 956"/>
                <a:gd name="T5" fmla="*/ 473 h 473"/>
                <a:gd name="T6" fmla="*/ 123 w 956"/>
                <a:gd name="T7" fmla="*/ 473 h 473"/>
                <a:gd name="T8" fmla="*/ 798 w 956"/>
                <a:gd name="T9" fmla="*/ 236 h 473"/>
                <a:gd name="T10" fmla="*/ 956 w 956"/>
                <a:gd name="T11" fmla="*/ 236 h 473"/>
              </a:gdLst>
              <a:ahLst/>
              <a:cxnLst>
                <a:cxn ang="0">
                  <a:pos x="T0" y="T1"/>
                </a:cxn>
                <a:cxn ang="0">
                  <a:pos x="T2" y="T3"/>
                </a:cxn>
                <a:cxn ang="0">
                  <a:pos x="T4" y="T5"/>
                </a:cxn>
                <a:cxn ang="0">
                  <a:pos x="T6" y="T7"/>
                </a:cxn>
                <a:cxn ang="0">
                  <a:pos x="T8" y="T9"/>
                </a:cxn>
                <a:cxn ang="0">
                  <a:pos x="T10" y="T11"/>
                </a:cxn>
              </a:cxnLst>
              <a:rect l="0" t="0" r="r" b="b"/>
              <a:pathLst>
                <a:path w="956" h="473">
                  <a:moveTo>
                    <a:pt x="315" y="0"/>
                  </a:moveTo>
                  <a:lnTo>
                    <a:pt x="0" y="0"/>
                  </a:lnTo>
                  <a:moveTo>
                    <a:pt x="0" y="473"/>
                  </a:moveTo>
                  <a:lnTo>
                    <a:pt x="123" y="473"/>
                  </a:lnTo>
                  <a:moveTo>
                    <a:pt x="798" y="236"/>
                  </a:moveTo>
                  <a:lnTo>
                    <a:pt x="956" y="236"/>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191" name="Rectangle 11">
              <a:extLst>
                <a:ext uri="{FF2B5EF4-FFF2-40B4-BE49-F238E27FC236}">
                  <a16:creationId xmlns:a16="http://schemas.microsoft.com/office/drawing/2014/main" id="{459D4539-22B8-43E8-9DFB-591878DC9D98}"/>
                </a:ext>
              </a:extLst>
            </p:cNvPr>
            <p:cNvSpPr>
              <a:spLocks noChangeArrowheads="1"/>
            </p:cNvSpPr>
            <p:nvPr/>
          </p:nvSpPr>
          <p:spPr bwMode="auto">
            <a:xfrm>
              <a:off x="1191" y="2069"/>
              <a:ext cx="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F</a:t>
              </a:r>
              <a:endParaRPr lang="en-US" altLang="zh-CN" sz="2800" b="1" kern="0" baseline="0">
                <a:solidFill>
                  <a:srgbClr val="008000"/>
                </a:solidFill>
                <a:ea typeface="宋体" pitchFamily="2" charset="-122"/>
              </a:endParaRPr>
            </a:p>
          </p:txBody>
        </p:sp>
        <p:sp>
          <p:nvSpPr>
            <p:cNvPr id="192" name="Freeform 12">
              <a:extLst>
                <a:ext uri="{FF2B5EF4-FFF2-40B4-BE49-F238E27FC236}">
                  <a16:creationId xmlns:a16="http://schemas.microsoft.com/office/drawing/2014/main" id="{889978C6-FA24-423C-BB79-0677F30D02E0}"/>
                </a:ext>
              </a:extLst>
            </p:cNvPr>
            <p:cNvSpPr>
              <a:spLocks noEditPoints="1"/>
            </p:cNvSpPr>
            <p:nvPr/>
          </p:nvSpPr>
          <p:spPr bwMode="auto">
            <a:xfrm>
              <a:off x="1623" y="1408"/>
              <a:ext cx="675" cy="1429"/>
            </a:xfrm>
            <a:custGeom>
              <a:avLst/>
              <a:gdLst>
                <a:gd name="T0" fmla="*/ 270 w 675"/>
                <a:gd name="T1" fmla="*/ 641 h 1429"/>
                <a:gd name="T2" fmla="*/ 428 w 675"/>
                <a:gd name="T3" fmla="*/ 641 h 1429"/>
                <a:gd name="T4" fmla="*/ 428 w 675"/>
                <a:gd name="T5" fmla="*/ 641 h 1429"/>
                <a:gd name="T6" fmla="*/ 428 w 675"/>
                <a:gd name="T7" fmla="*/ 473 h 1429"/>
                <a:gd name="T8" fmla="*/ 270 w 675"/>
                <a:gd name="T9" fmla="*/ 799 h 1429"/>
                <a:gd name="T10" fmla="*/ 270 w 675"/>
                <a:gd name="T11" fmla="*/ 641 h 1429"/>
                <a:gd name="T12" fmla="*/ 237 w 675"/>
                <a:gd name="T13" fmla="*/ 799 h 1429"/>
                <a:gd name="T14" fmla="*/ 237 w 675"/>
                <a:gd name="T15" fmla="*/ 641 h 1429"/>
                <a:gd name="T16" fmla="*/ 34 w 675"/>
                <a:gd name="T17" fmla="*/ 1114 h 1429"/>
                <a:gd name="T18" fmla="*/ 192 w 675"/>
                <a:gd name="T19" fmla="*/ 1114 h 1429"/>
                <a:gd name="T20" fmla="*/ 192 w 675"/>
                <a:gd name="T21" fmla="*/ 1114 h 1429"/>
                <a:gd name="T22" fmla="*/ 192 w 675"/>
                <a:gd name="T23" fmla="*/ 956 h 1429"/>
                <a:gd name="T24" fmla="*/ 34 w 675"/>
                <a:gd name="T25" fmla="*/ 1271 h 1429"/>
                <a:gd name="T26" fmla="*/ 192 w 675"/>
                <a:gd name="T27" fmla="*/ 1271 h 1429"/>
                <a:gd name="T28" fmla="*/ 192 w 675"/>
                <a:gd name="T29" fmla="*/ 1429 h 1429"/>
                <a:gd name="T30" fmla="*/ 192 w 675"/>
                <a:gd name="T31" fmla="*/ 1271 h 1429"/>
                <a:gd name="T32" fmla="*/ 34 w 675"/>
                <a:gd name="T33" fmla="*/ 1271 h 1429"/>
                <a:gd name="T34" fmla="*/ 34 w 675"/>
                <a:gd name="T35" fmla="*/ 1114 h 1429"/>
                <a:gd name="T36" fmla="*/ 0 w 675"/>
                <a:gd name="T37" fmla="*/ 1271 h 1429"/>
                <a:gd name="T38" fmla="*/ 0 w 675"/>
                <a:gd name="T39" fmla="*/ 1114 h 1429"/>
                <a:gd name="T40" fmla="*/ 518 w 675"/>
                <a:gd name="T41" fmla="*/ 1114 h 1429"/>
                <a:gd name="T42" fmla="*/ 675 w 675"/>
                <a:gd name="T43" fmla="*/ 1114 h 1429"/>
                <a:gd name="T44" fmla="*/ 675 w 675"/>
                <a:gd name="T45" fmla="*/ 1114 h 1429"/>
                <a:gd name="T46" fmla="*/ 675 w 675"/>
                <a:gd name="T47" fmla="*/ 956 h 1429"/>
                <a:gd name="T48" fmla="*/ 518 w 675"/>
                <a:gd name="T49" fmla="*/ 1271 h 1429"/>
                <a:gd name="T50" fmla="*/ 675 w 675"/>
                <a:gd name="T51" fmla="*/ 1271 h 1429"/>
                <a:gd name="T52" fmla="*/ 675 w 675"/>
                <a:gd name="T53" fmla="*/ 1429 h 1429"/>
                <a:gd name="T54" fmla="*/ 675 w 675"/>
                <a:gd name="T55" fmla="*/ 1271 h 1429"/>
                <a:gd name="T56" fmla="*/ 518 w 675"/>
                <a:gd name="T57" fmla="*/ 1271 h 1429"/>
                <a:gd name="T58" fmla="*/ 518 w 675"/>
                <a:gd name="T59" fmla="*/ 1114 h 1429"/>
                <a:gd name="T60" fmla="*/ 484 w 675"/>
                <a:gd name="T61" fmla="*/ 1271 h 1429"/>
                <a:gd name="T62" fmla="*/ 484 w 675"/>
                <a:gd name="T63" fmla="*/ 1114 h 1429"/>
                <a:gd name="T64" fmla="*/ 360 w 675"/>
                <a:gd name="T65" fmla="*/ 1193 h 1429"/>
                <a:gd name="T66" fmla="*/ 484 w 675"/>
                <a:gd name="T67" fmla="*/ 1193 h 1429"/>
                <a:gd name="T68" fmla="*/ 192 w 675"/>
                <a:gd name="T69" fmla="*/ 956 h 1429"/>
                <a:gd name="T70" fmla="*/ 675 w 675"/>
                <a:gd name="T71" fmla="*/ 956 h 1429"/>
                <a:gd name="T72" fmla="*/ 192 w 675"/>
                <a:gd name="T73" fmla="*/ 1429 h 1429"/>
                <a:gd name="T74" fmla="*/ 675 w 675"/>
                <a:gd name="T75" fmla="*/ 1429 h 1429"/>
                <a:gd name="T76" fmla="*/ 270 w 675"/>
                <a:gd name="T77" fmla="*/ 158 h 1429"/>
                <a:gd name="T78" fmla="*/ 428 w 675"/>
                <a:gd name="T79" fmla="*/ 158 h 1429"/>
                <a:gd name="T80" fmla="*/ 428 w 675"/>
                <a:gd name="T81" fmla="*/ 158 h 1429"/>
                <a:gd name="T82" fmla="*/ 428 w 675"/>
                <a:gd name="T83" fmla="*/ 0 h 1429"/>
                <a:gd name="T84" fmla="*/ 270 w 675"/>
                <a:gd name="T85" fmla="*/ 315 h 1429"/>
                <a:gd name="T86" fmla="*/ 428 w 675"/>
                <a:gd name="T87" fmla="*/ 315 h 1429"/>
                <a:gd name="T88" fmla="*/ 428 w 675"/>
                <a:gd name="T89" fmla="*/ 473 h 1429"/>
                <a:gd name="T90" fmla="*/ 428 w 675"/>
                <a:gd name="T91" fmla="*/ 315 h 1429"/>
                <a:gd name="T92" fmla="*/ 270 w 675"/>
                <a:gd name="T93" fmla="*/ 315 h 1429"/>
                <a:gd name="T94" fmla="*/ 270 w 675"/>
                <a:gd name="T95" fmla="*/ 158 h 1429"/>
                <a:gd name="T96" fmla="*/ 237 w 675"/>
                <a:gd name="T97" fmla="*/ 315 h 1429"/>
                <a:gd name="T98" fmla="*/ 237 w 675"/>
                <a:gd name="T99" fmla="*/ 158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75" h="1429">
                  <a:moveTo>
                    <a:pt x="270" y="641"/>
                  </a:moveTo>
                  <a:lnTo>
                    <a:pt x="428" y="641"/>
                  </a:lnTo>
                  <a:moveTo>
                    <a:pt x="428" y="641"/>
                  </a:moveTo>
                  <a:lnTo>
                    <a:pt x="428" y="473"/>
                  </a:lnTo>
                  <a:moveTo>
                    <a:pt x="270" y="799"/>
                  </a:moveTo>
                  <a:lnTo>
                    <a:pt x="270" y="641"/>
                  </a:lnTo>
                  <a:moveTo>
                    <a:pt x="237" y="799"/>
                  </a:moveTo>
                  <a:lnTo>
                    <a:pt x="237" y="641"/>
                  </a:lnTo>
                  <a:moveTo>
                    <a:pt x="34" y="1114"/>
                  </a:moveTo>
                  <a:lnTo>
                    <a:pt x="192" y="1114"/>
                  </a:lnTo>
                  <a:moveTo>
                    <a:pt x="192" y="1114"/>
                  </a:moveTo>
                  <a:lnTo>
                    <a:pt x="192" y="956"/>
                  </a:lnTo>
                  <a:moveTo>
                    <a:pt x="34" y="1271"/>
                  </a:moveTo>
                  <a:lnTo>
                    <a:pt x="192" y="1271"/>
                  </a:lnTo>
                  <a:moveTo>
                    <a:pt x="192" y="1429"/>
                  </a:moveTo>
                  <a:lnTo>
                    <a:pt x="192" y="1271"/>
                  </a:lnTo>
                  <a:moveTo>
                    <a:pt x="34" y="1271"/>
                  </a:moveTo>
                  <a:lnTo>
                    <a:pt x="34" y="1114"/>
                  </a:lnTo>
                  <a:moveTo>
                    <a:pt x="0" y="1271"/>
                  </a:moveTo>
                  <a:lnTo>
                    <a:pt x="0" y="1114"/>
                  </a:lnTo>
                  <a:moveTo>
                    <a:pt x="518" y="1114"/>
                  </a:moveTo>
                  <a:lnTo>
                    <a:pt x="675" y="1114"/>
                  </a:lnTo>
                  <a:moveTo>
                    <a:pt x="675" y="1114"/>
                  </a:moveTo>
                  <a:lnTo>
                    <a:pt x="675" y="956"/>
                  </a:lnTo>
                  <a:moveTo>
                    <a:pt x="518" y="1271"/>
                  </a:moveTo>
                  <a:lnTo>
                    <a:pt x="675" y="1271"/>
                  </a:lnTo>
                  <a:moveTo>
                    <a:pt x="675" y="1429"/>
                  </a:moveTo>
                  <a:lnTo>
                    <a:pt x="675" y="1271"/>
                  </a:lnTo>
                  <a:moveTo>
                    <a:pt x="518" y="1271"/>
                  </a:moveTo>
                  <a:lnTo>
                    <a:pt x="518" y="1114"/>
                  </a:lnTo>
                  <a:moveTo>
                    <a:pt x="484" y="1271"/>
                  </a:moveTo>
                  <a:lnTo>
                    <a:pt x="484" y="1114"/>
                  </a:lnTo>
                  <a:moveTo>
                    <a:pt x="360" y="1193"/>
                  </a:moveTo>
                  <a:lnTo>
                    <a:pt x="484" y="1193"/>
                  </a:lnTo>
                  <a:moveTo>
                    <a:pt x="192" y="956"/>
                  </a:moveTo>
                  <a:lnTo>
                    <a:pt x="675" y="956"/>
                  </a:lnTo>
                  <a:moveTo>
                    <a:pt x="192" y="1429"/>
                  </a:moveTo>
                  <a:lnTo>
                    <a:pt x="675" y="1429"/>
                  </a:lnTo>
                  <a:moveTo>
                    <a:pt x="270" y="158"/>
                  </a:moveTo>
                  <a:lnTo>
                    <a:pt x="428" y="158"/>
                  </a:lnTo>
                  <a:moveTo>
                    <a:pt x="428" y="158"/>
                  </a:moveTo>
                  <a:lnTo>
                    <a:pt x="428" y="0"/>
                  </a:lnTo>
                  <a:moveTo>
                    <a:pt x="270" y="315"/>
                  </a:moveTo>
                  <a:lnTo>
                    <a:pt x="428" y="315"/>
                  </a:lnTo>
                  <a:moveTo>
                    <a:pt x="428" y="473"/>
                  </a:moveTo>
                  <a:lnTo>
                    <a:pt x="428" y="315"/>
                  </a:lnTo>
                  <a:moveTo>
                    <a:pt x="270" y="315"/>
                  </a:moveTo>
                  <a:lnTo>
                    <a:pt x="270" y="158"/>
                  </a:lnTo>
                  <a:moveTo>
                    <a:pt x="237" y="315"/>
                  </a:moveTo>
                  <a:lnTo>
                    <a:pt x="237" y="158"/>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193" name="Rectangle 13">
              <a:extLst>
                <a:ext uri="{FF2B5EF4-FFF2-40B4-BE49-F238E27FC236}">
                  <a16:creationId xmlns:a16="http://schemas.microsoft.com/office/drawing/2014/main" id="{E6041C30-F4F2-4B43-BD0D-3B627F3A5F80}"/>
                </a:ext>
              </a:extLst>
            </p:cNvPr>
            <p:cNvSpPr>
              <a:spLocks noChangeArrowheads="1"/>
            </p:cNvSpPr>
            <p:nvPr/>
          </p:nvSpPr>
          <p:spPr bwMode="auto">
            <a:xfrm>
              <a:off x="2080" y="1339"/>
              <a:ext cx="1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+V</a:t>
              </a:r>
              <a:endParaRPr lang="en-US" altLang="zh-CN" sz="2800" b="1" kern="0" baseline="0">
                <a:solidFill>
                  <a:srgbClr val="008000"/>
                </a:solidFill>
                <a:ea typeface="宋体" pitchFamily="2" charset="-122"/>
              </a:endParaRPr>
            </a:p>
          </p:txBody>
        </p:sp>
        <p:sp>
          <p:nvSpPr>
            <p:cNvPr id="194" name="Freeform 14">
              <a:extLst>
                <a:ext uri="{FF2B5EF4-FFF2-40B4-BE49-F238E27FC236}">
                  <a16:creationId xmlns:a16="http://schemas.microsoft.com/office/drawing/2014/main" id="{C9347CE5-6BD3-489B-8873-2932E8EDD163}"/>
                </a:ext>
              </a:extLst>
            </p:cNvPr>
            <p:cNvSpPr>
              <a:spLocks noEditPoints="1"/>
            </p:cNvSpPr>
            <p:nvPr/>
          </p:nvSpPr>
          <p:spPr bwMode="auto">
            <a:xfrm>
              <a:off x="1173" y="1644"/>
              <a:ext cx="810" cy="1114"/>
            </a:xfrm>
            <a:custGeom>
              <a:avLst/>
              <a:gdLst>
                <a:gd name="T0" fmla="*/ 653 w 810"/>
                <a:gd name="T1" fmla="*/ 0 h 1114"/>
                <a:gd name="T2" fmla="*/ 169 w 810"/>
                <a:gd name="T3" fmla="*/ 0 h 1114"/>
                <a:gd name="T4" fmla="*/ 169 w 810"/>
                <a:gd name="T5" fmla="*/ 0 h 1114"/>
                <a:gd name="T6" fmla="*/ 169 w 810"/>
                <a:gd name="T7" fmla="*/ 957 h 1114"/>
                <a:gd name="T8" fmla="*/ 810 w 810"/>
                <a:gd name="T9" fmla="*/ 957 h 1114"/>
                <a:gd name="T10" fmla="*/ 810 w 810"/>
                <a:gd name="T11" fmla="*/ 1114 h 1114"/>
                <a:gd name="T12" fmla="*/ 810 w 810"/>
                <a:gd name="T13" fmla="*/ 1114 h 1114"/>
                <a:gd name="T14" fmla="*/ 0 w 810"/>
                <a:gd name="T15" fmla="*/ 1114 h 1114"/>
                <a:gd name="T16" fmla="*/ 327 w 810"/>
                <a:gd name="T17" fmla="*/ 484 h 1114"/>
                <a:gd name="T18" fmla="*/ 327 w 810"/>
                <a:gd name="T19" fmla="*/ 1114 h 1114"/>
                <a:gd name="T20" fmla="*/ 315 w 810"/>
                <a:gd name="T21" fmla="*/ 957 h 1114"/>
                <a:gd name="T22" fmla="*/ 0 w 810"/>
                <a:gd name="T23" fmla="*/ 957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0" h="1114">
                  <a:moveTo>
                    <a:pt x="653" y="0"/>
                  </a:moveTo>
                  <a:lnTo>
                    <a:pt x="169" y="0"/>
                  </a:lnTo>
                  <a:moveTo>
                    <a:pt x="169" y="0"/>
                  </a:moveTo>
                  <a:lnTo>
                    <a:pt x="169" y="957"/>
                  </a:lnTo>
                  <a:moveTo>
                    <a:pt x="810" y="957"/>
                  </a:moveTo>
                  <a:lnTo>
                    <a:pt x="810" y="1114"/>
                  </a:lnTo>
                  <a:moveTo>
                    <a:pt x="810" y="1114"/>
                  </a:moveTo>
                  <a:lnTo>
                    <a:pt x="0" y="1114"/>
                  </a:lnTo>
                  <a:moveTo>
                    <a:pt x="327" y="484"/>
                  </a:moveTo>
                  <a:lnTo>
                    <a:pt x="327" y="1114"/>
                  </a:lnTo>
                  <a:moveTo>
                    <a:pt x="315" y="957"/>
                  </a:moveTo>
                  <a:lnTo>
                    <a:pt x="0" y="957"/>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195" name="Rectangle 15">
              <a:extLst>
                <a:ext uri="{FF2B5EF4-FFF2-40B4-BE49-F238E27FC236}">
                  <a16:creationId xmlns:a16="http://schemas.microsoft.com/office/drawing/2014/main" id="{E802D30D-3592-4DCF-8E9C-4EA1188AD3EC}"/>
                </a:ext>
              </a:extLst>
            </p:cNvPr>
            <p:cNvSpPr>
              <a:spLocks noChangeArrowheads="1"/>
            </p:cNvSpPr>
            <p:nvPr/>
          </p:nvSpPr>
          <p:spPr bwMode="auto">
            <a:xfrm>
              <a:off x="1090" y="2554"/>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X</a:t>
              </a:r>
              <a:endParaRPr lang="en-US" altLang="zh-CN" sz="2800" b="1" kern="0" baseline="0">
                <a:solidFill>
                  <a:srgbClr val="008000"/>
                </a:solidFill>
                <a:ea typeface="宋体" pitchFamily="2" charset="-122"/>
              </a:endParaRPr>
            </a:p>
          </p:txBody>
        </p:sp>
        <p:sp>
          <p:nvSpPr>
            <p:cNvPr id="196" name="Rectangle 16">
              <a:extLst>
                <a:ext uri="{FF2B5EF4-FFF2-40B4-BE49-F238E27FC236}">
                  <a16:creationId xmlns:a16="http://schemas.microsoft.com/office/drawing/2014/main" id="{126886AB-97EE-4798-BD41-6C571B1AA9AE}"/>
                </a:ext>
              </a:extLst>
            </p:cNvPr>
            <p:cNvSpPr>
              <a:spLocks noChangeArrowheads="1"/>
            </p:cNvSpPr>
            <p:nvPr/>
          </p:nvSpPr>
          <p:spPr bwMode="auto">
            <a:xfrm>
              <a:off x="1090" y="2712"/>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Y</a:t>
              </a:r>
              <a:endParaRPr lang="en-US" altLang="zh-CN" sz="2800" b="1" kern="0" baseline="0">
                <a:solidFill>
                  <a:srgbClr val="008000"/>
                </a:solidFill>
                <a:ea typeface="宋体" pitchFamily="2" charset="-122"/>
              </a:endParaRPr>
            </a:p>
          </p:txBody>
        </p:sp>
        <p:sp>
          <p:nvSpPr>
            <p:cNvPr id="197" name="Freeform 17">
              <a:extLst>
                <a:ext uri="{FF2B5EF4-FFF2-40B4-BE49-F238E27FC236}">
                  <a16:creationId xmlns:a16="http://schemas.microsoft.com/office/drawing/2014/main" id="{64AD7D4B-D870-492B-AD10-0AEC5DCDC6E3}"/>
                </a:ext>
              </a:extLst>
            </p:cNvPr>
            <p:cNvSpPr>
              <a:spLocks noEditPoints="1"/>
            </p:cNvSpPr>
            <p:nvPr/>
          </p:nvSpPr>
          <p:spPr bwMode="auto">
            <a:xfrm>
              <a:off x="4177" y="1701"/>
              <a:ext cx="315" cy="956"/>
            </a:xfrm>
            <a:custGeom>
              <a:avLst/>
              <a:gdLst>
                <a:gd name="T0" fmla="*/ 157 w 315"/>
                <a:gd name="T1" fmla="*/ 157 h 956"/>
                <a:gd name="T2" fmla="*/ 315 w 315"/>
                <a:gd name="T3" fmla="*/ 157 h 956"/>
                <a:gd name="T4" fmla="*/ 315 w 315"/>
                <a:gd name="T5" fmla="*/ 157 h 956"/>
                <a:gd name="T6" fmla="*/ 315 w 315"/>
                <a:gd name="T7" fmla="*/ 0 h 956"/>
                <a:gd name="T8" fmla="*/ 157 w 315"/>
                <a:gd name="T9" fmla="*/ 326 h 956"/>
                <a:gd name="T10" fmla="*/ 315 w 315"/>
                <a:gd name="T11" fmla="*/ 326 h 956"/>
                <a:gd name="T12" fmla="*/ 315 w 315"/>
                <a:gd name="T13" fmla="*/ 483 h 956"/>
                <a:gd name="T14" fmla="*/ 315 w 315"/>
                <a:gd name="T15" fmla="*/ 326 h 956"/>
                <a:gd name="T16" fmla="*/ 157 w 315"/>
                <a:gd name="T17" fmla="*/ 326 h 956"/>
                <a:gd name="T18" fmla="*/ 157 w 315"/>
                <a:gd name="T19" fmla="*/ 157 h 956"/>
                <a:gd name="T20" fmla="*/ 124 w 315"/>
                <a:gd name="T21" fmla="*/ 326 h 956"/>
                <a:gd name="T22" fmla="*/ 124 w 315"/>
                <a:gd name="T23" fmla="*/ 157 h 956"/>
                <a:gd name="T24" fmla="*/ 0 w 315"/>
                <a:gd name="T25" fmla="*/ 247 h 956"/>
                <a:gd name="T26" fmla="*/ 79 w 315"/>
                <a:gd name="T27" fmla="*/ 247 h 956"/>
                <a:gd name="T28" fmla="*/ 157 w 315"/>
                <a:gd name="T29" fmla="*/ 641 h 956"/>
                <a:gd name="T30" fmla="*/ 315 w 315"/>
                <a:gd name="T31" fmla="*/ 641 h 956"/>
                <a:gd name="T32" fmla="*/ 315 w 315"/>
                <a:gd name="T33" fmla="*/ 641 h 956"/>
                <a:gd name="T34" fmla="*/ 315 w 315"/>
                <a:gd name="T35" fmla="*/ 483 h 956"/>
                <a:gd name="T36" fmla="*/ 157 w 315"/>
                <a:gd name="T37" fmla="*/ 798 h 956"/>
                <a:gd name="T38" fmla="*/ 315 w 315"/>
                <a:gd name="T39" fmla="*/ 798 h 956"/>
                <a:gd name="T40" fmla="*/ 315 w 315"/>
                <a:gd name="T41" fmla="*/ 956 h 956"/>
                <a:gd name="T42" fmla="*/ 315 w 315"/>
                <a:gd name="T43" fmla="*/ 798 h 956"/>
                <a:gd name="T44" fmla="*/ 157 w 315"/>
                <a:gd name="T45" fmla="*/ 798 h 956"/>
                <a:gd name="T46" fmla="*/ 157 w 315"/>
                <a:gd name="T47" fmla="*/ 641 h 956"/>
                <a:gd name="T48" fmla="*/ 124 w 315"/>
                <a:gd name="T49" fmla="*/ 798 h 956"/>
                <a:gd name="T50" fmla="*/ 124 w 315"/>
                <a:gd name="T51" fmla="*/ 641 h 956"/>
                <a:gd name="T52" fmla="*/ 0 w 315"/>
                <a:gd name="T53" fmla="*/ 720 h 956"/>
                <a:gd name="T54" fmla="*/ 124 w 315"/>
                <a:gd name="T55" fmla="*/ 72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5" h="956">
                  <a:moveTo>
                    <a:pt x="157" y="157"/>
                  </a:moveTo>
                  <a:lnTo>
                    <a:pt x="315" y="157"/>
                  </a:lnTo>
                  <a:moveTo>
                    <a:pt x="315" y="157"/>
                  </a:moveTo>
                  <a:lnTo>
                    <a:pt x="315" y="0"/>
                  </a:lnTo>
                  <a:moveTo>
                    <a:pt x="157" y="326"/>
                  </a:moveTo>
                  <a:lnTo>
                    <a:pt x="315" y="326"/>
                  </a:lnTo>
                  <a:moveTo>
                    <a:pt x="315" y="483"/>
                  </a:moveTo>
                  <a:lnTo>
                    <a:pt x="315" y="326"/>
                  </a:lnTo>
                  <a:moveTo>
                    <a:pt x="157" y="326"/>
                  </a:moveTo>
                  <a:lnTo>
                    <a:pt x="157" y="157"/>
                  </a:lnTo>
                  <a:moveTo>
                    <a:pt x="124" y="326"/>
                  </a:moveTo>
                  <a:lnTo>
                    <a:pt x="124" y="157"/>
                  </a:lnTo>
                  <a:moveTo>
                    <a:pt x="0" y="247"/>
                  </a:moveTo>
                  <a:lnTo>
                    <a:pt x="79" y="247"/>
                  </a:lnTo>
                  <a:moveTo>
                    <a:pt x="157" y="641"/>
                  </a:moveTo>
                  <a:lnTo>
                    <a:pt x="315" y="641"/>
                  </a:lnTo>
                  <a:moveTo>
                    <a:pt x="315" y="641"/>
                  </a:moveTo>
                  <a:lnTo>
                    <a:pt x="315" y="483"/>
                  </a:lnTo>
                  <a:moveTo>
                    <a:pt x="157" y="798"/>
                  </a:moveTo>
                  <a:lnTo>
                    <a:pt x="315" y="798"/>
                  </a:lnTo>
                  <a:moveTo>
                    <a:pt x="315" y="956"/>
                  </a:moveTo>
                  <a:lnTo>
                    <a:pt x="315" y="798"/>
                  </a:lnTo>
                  <a:moveTo>
                    <a:pt x="157" y="798"/>
                  </a:moveTo>
                  <a:lnTo>
                    <a:pt x="157" y="641"/>
                  </a:lnTo>
                  <a:moveTo>
                    <a:pt x="124" y="798"/>
                  </a:moveTo>
                  <a:lnTo>
                    <a:pt x="124" y="641"/>
                  </a:lnTo>
                  <a:moveTo>
                    <a:pt x="0" y="720"/>
                  </a:moveTo>
                  <a:lnTo>
                    <a:pt x="124" y="72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198" name="Rectangle 18">
              <a:extLst>
                <a:ext uri="{FF2B5EF4-FFF2-40B4-BE49-F238E27FC236}">
                  <a16:creationId xmlns:a16="http://schemas.microsoft.com/office/drawing/2014/main" id="{A00637FC-AAFD-4434-805D-87E488F5BF83}"/>
                </a:ext>
              </a:extLst>
            </p:cNvPr>
            <p:cNvSpPr>
              <a:spLocks noChangeArrowheads="1"/>
            </p:cNvSpPr>
            <p:nvPr/>
          </p:nvSpPr>
          <p:spPr bwMode="auto">
            <a:xfrm>
              <a:off x="4521" y="1636"/>
              <a:ext cx="1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+V</a:t>
              </a:r>
              <a:endParaRPr lang="en-US" altLang="zh-CN" sz="2800" b="1" kern="0" baseline="0">
                <a:solidFill>
                  <a:srgbClr val="008000"/>
                </a:solidFill>
                <a:ea typeface="宋体" pitchFamily="2" charset="-122"/>
              </a:endParaRPr>
            </a:p>
          </p:txBody>
        </p:sp>
        <p:sp>
          <p:nvSpPr>
            <p:cNvPr id="199" name="Freeform 19">
              <a:extLst>
                <a:ext uri="{FF2B5EF4-FFF2-40B4-BE49-F238E27FC236}">
                  <a16:creationId xmlns:a16="http://schemas.microsoft.com/office/drawing/2014/main" id="{165B1688-2B35-4E93-B922-DEFBA610DDC1}"/>
                </a:ext>
              </a:extLst>
            </p:cNvPr>
            <p:cNvSpPr>
              <a:spLocks noEditPoints="1"/>
            </p:cNvSpPr>
            <p:nvPr/>
          </p:nvSpPr>
          <p:spPr bwMode="auto">
            <a:xfrm>
              <a:off x="4019" y="1948"/>
              <a:ext cx="630" cy="934"/>
            </a:xfrm>
            <a:custGeom>
              <a:avLst/>
              <a:gdLst>
                <a:gd name="T0" fmla="*/ 473 w 630"/>
                <a:gd name="T1" fmla="*/ 709 h 934"/>
                <a:gd name="T2" fmla="*/ 473 w 630"/>
                <a:gd name="T3" fmla="*/ 866 h 934"/>
                <a:gd name="T4" fmla="*/ 394 w 630"/>
                <a:gd name="T5" fmla="*/ 866 h 934"/>
                <a:gd name="T6" fmla="*/ 552 w 630"/>
                <a:gd name="T7" fmla="*/ 866 h 934"/>
                <a:gd name="T8" fmla="*/ 428 w 630"/>
                <a:gd name="T9" fmla="*/ 900 h 934"/>
                <a:gd name="T10" fmla="*/ 518 w 630"/>
                <a:gd name="T11" fmla="*/ 900 h 934"/>
                <a:gd name="T12" fmla="*/ 450 w 630"/>
                <a:gd name="T13" fmla="*/ 934 h 934"/>
                <a:gd name="T14" fmla="*/ 495 w 630"/>
                <a:gd name="T15" fmla="*/ 934 h 934"/>
                <a:gd name="T16" fmla="*/ 158 w 630"/>
                <a:gd name="T17" fmla="*/ 0 h 934"/>
                <a:gd name="T18" fmla="*/ 158 w 630"/>
                <a:gd name="T19" fmla="*/ 473 h 934"/>
                <a:gd name="T20" fmla="*/ 0 w 630"/>
                <a:gd name="T21" fmla="*/ 473 h 934"/>
                <a:gd name="T22" fmla="*/ 158 w 630"/>
                <a:gd name="T23" fmla="*/ 473 h 934"/>
                <a:gd name="T24" fmla="*/ 473 w 630"/>
                <a:gd name="T25" fmla="*/ 236 h 934"/>
                <a:gd name="T26" fmla="*/ 630 w 630"/>
                <a:gd name="T27" fmla="*/ 236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934">
                  <a:moveTo>
                    <a:pt x="473" y="709"/>
                  </a:moveTo>
                  <a:lnTo>
                    <a:pt x="473" y="866"/>
                  </a:lnTo>
                  <a:moveTo>
                    <a:pt x="394" y="866"/>
                  </a:moveTo>
                  <a:lnTo>
                    <a:pt x="552" y="866"/>
                  </a:lnTo>
                  <a:moveTo>
                    <a:pt x="428" y="900"/>
                  </a:moveTo>
                  <a:lnTo>
                    <a:pt x="518" y="900"/>
                  </a:lnTo>
                  <a:moveTo>
                    <a:pt x="450" y="934"/>
                  </a:moveTo>
                  <a:lnTo>
                    <a:pt x="495" y="934"/>
                  </a:lnTo>
                  <a:moveTo>
                    <a:pt x="158" y="0"/>
                  </a:moveTo>
                  <a:lnTo>
                    <a:pt x="158" y="473"/>
                  </a:lnTo>
                  <a:moveTo>
                    <a:pt x="0" y="473"/>
                  </a:moveTo>
                  <a:lnTo>
                    <a:pt x="158" y="473"/>
                  </a:lnTo>
                  <a:moveTo>
                    <a:pt x="473" y="236"/>
                  </a:moveTo>
                  <a:lnTo>
                    <a:pt x="630" y="236"/>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00" name="Rectangle 20">
              <a:extLst>
                <a:ext uri="{FF2B5EF4-FFF2-40B4-BE49-F238E27FC236}">
                  <a16:creationId xmlns:a16="http://schemas.microsoft.com/office/drawing/2014/main" id="{207B69C5-583C-460E-A741-59472968D386}"/>
                </a:ext>
              </a:extLst>
            </p:cNvPr>
            <p:cNvSpPr>
              <a:spLocks noChangeArrowheads="1"/>
            </p:cNvSpPr>
            <p:nvPr/>
          </p:nvSpPr>
          <p:spPr bwMode="auto">
            <a:xfrm>
              <a:off x="3925" y="2374"/>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X</a:t>
              </a:r>
              <a:endParaRPr lang="en-US" altLang="zh-CN" sz="2800" b="1" kern="0" baseline="0">
                <a:solidFill>
                  <a:srgbClr val="008000"/>
                </a:solidFill>
                <a:ea typeface="宋体" pitchFamily="2" charset="-122"/>
              </a:endParaRPr>
            </a:p>
          </p:txBody>
        </p:sp>
        <p:sp>
          <p:nvSpPr>
            <p:cNvPr id="201" name="Freeform 21">
              <a:extLst>
                <a:ext uri="{FF2B5EF4-FFF2-40B4-BE49-F238E27FC236}">
                  <a16:creationId xmlns:a16="http://schemas.microsoft.com/office/drawing/2014/main" id="{2D9EE8D6-3EF9-44DE-8BAF-8AD42290B173}"/>
                </a:ext>
              </a:extLst>
            </p:cNvPr>
            <p:cNvSpPr>
              <a:spLocks noEditPoints="1"/>
            </p:cNvSpPr>
            <p:nvPr/>
          </p:nvSpPr>
          <p:spPr bwMode="auto">
            <a:xfrm>
              <a:off x="2850" y="1476"/>
              <a:ext cx="562" cy="956"/>
            </a:xfrm>
            <a:custGeom>
              <a:avLst/>
              <a:gdLst>
                <a:gd name="T0" fmla="*/ 157 w 562"/>
                <a:gd name="T1" fmla="*/ 168 h 956"/>
                <a:gd name="T2" fmla="*/ 315 w 562"/>
                <a:gd name="T3" fmla="*/ 168 h 956"/>
                <a:gd name="T4" fmla="*/ 315 w 562"/>
                <a:gd name="T5" fmla="*/ 168 h 956"/>
                <a:gd name="T6" fmla="*/ 315 w 562"/>
                <a:gd name="T7" fmla="*/ 0 h 956"/>
                <a:gd name="T8" fmla="*/ 157 w 562"/>
                <a:gd name="T9" fmla="*/ 326 h 956"/>
                <a:gd name="T10" fmla="*/ 315 w 562"/>
                <a:gd name="T11" fmla="*/ 326 h 956"/>
                <a:gd name="T12" fmla="*/ 315 w 562"/>
                <a:gd name="T13" fmla="*/ 483 h 956"/>
                <a:gd name="T14" fmla="*/ 315 w 562"/>
                <a:gd name="T15" fmla="*/ 326 h 956"/>
                <a:gd name="T16" fmla="*/ 157 w 562"/>
                <a:gd name="T17" fmla="*/ 326 h 956"/>
                <a:gd name="T18" fmla="*/ 157 w 562"/>
                <a:gd name="T19" fmla="*/ 168 h 956"/>
                <a:gd name="T20" fmla="*/ 123 w 562"/>
                <a:gd name="T21" fmla="*/ 326 h 956"/>
                <a:gd name="T22" fmla="*/ 123 w 562"/>
                <a:gd name="T23" fmla="*/ 168 h 956"/>
                <a:gd name="T24" fmla="*/ 0 w 562"/>
                <a:gd name="T25" fmla="*/ 247 h 956"/>
                <a:gd name="T26" fmla="*/ 90 w 562"/>
                <a:gd name="T27" fmla="*/ 247 h 956"/>
                <a:gd name="T28" fmla="*/ 405 w 562"/>
                <a:gd name="T29" fmla="*/ 641 h 956"/>
                <a:gd name="T30" fmla="*/ 562 w 562"/>
                <a:gd name="T31" fmla="*/ 641 h 956"/>
                <a:gd name="T32" fmla="*/ 562 w 562"/>
                <a:gd name="T33" fmla="*/ 641 h 956"/>
                <a:gd name="T34" fmla="*/ 562 w 562"/>
                <a:gd name="T35" fmla="*/ 483 h 956"/>
                <a:gd name="T36" fmla="*/ 405 w 562"/>
                <a:gd name="T37" fmla="*/ 798 h 956"/>
                <a:gd name="T38" fmla="*/ 562 w 562"/>
                <a:gd name="T39" fmla="*/ 798 h 956"/>
                <a:gd name="T40" fmla="*/ 562 w 562"/>
                <a:gd name="T41" fmla="*/ 956 h 956"/>
                <a:gd name="T42" fmla="*/ 562 w 562"/>
                <a:gd name="T43" fmla="*/ 798 h 956"/>
                <a:gd name="T44" fmla="*/ 405 w 562"/>
                <a:gd name="T45" fmla="*/ 798 h 956"/>
                <a:gd name="T46" fmla="*/ 405 w 562"/>
                <a:gd name="T47" fmla="*/ 641 h 956"/>
                <a:gd name="T48" fmla="*/ 371 w 562"/>
                <a:gd name="T49" fmla="*/ 798 h 956"/>
                <a:gd name="T50" fmla="*/ 371 w 562"/>
                <a:gd name="T51" fmla="*/ 641 h 956"/>
                <a:gd name="T52" fmla="*/ 247 w 562"/>
                <a:gd name="T53" fmla="*/ 720 h 956"/>
                <a:gd name="T54" fmla="*/ 371 w 562"/>
                <a:gd name="T55" fmla="*/ 72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2" h="956">
                  <a:moveTo>
                    <a:pt x="157" y="168"/>
                  </a:moveTo>
                  <a:lnTo>
                    <a:pt x="315" y="168"/>
                  </a:lnTo>
                  <a:moveTo>
                    <a:pt x="315" y="168"/>
                  </a:moveTo>
                  <a:lnTo>
                    <a:pt x="315" y="0"/>
                  </a:lnTo>
                  <a:moveTo>
                    <a:pt x="157" y="326"/>
                  </a:moveTo>
                  <a:lnTo>
                    <a:pt x="315" y="326"/>
                  </a:lnTo>
                  <a:moveTo>
                    <a:pt x="315" y="483"/>
                  </a:moveTo>
                  <a:lnTo>
                    <a:pt x="315" y="326"/>
                  </a:lnTo>
                  <a:moveTo>
                    <a:pt x="157" y="326"/>
                  </a:moveTo>
                  <a:lnTo>
                    <a:pt x="157" y="168"/>
                  </a:lnTo>
                  <a:moveTo>
                    <a:pt x="123" y="326"/>
                  </a:moveTo>
                  <a:lnTo>
                    <a:pt x="123" y="168"/>
                  </a:lnTo>
                  <a:moveTo>
                    <a:pt x="0" y="247"/>
                  </a:moveTo>
                  <a:lnTo>
                    <a:pt x="90" y="247"/>
                  </a:lnTo>
                  <a:moveTo>
                    <a:pt x="405" y="641"/>
                  </a:moveTo>
                  <a:lnTo>
                    <a:pt x="562" y="641"/>
                  </a:lnTo>
                  <a:moveTo>
                    <a:pt x="562" y="641"/>
                  </a:moveTo>
                  <a:lnTo>
                    <a:pt x="562" y="483"/>
                  </a:lnTo>
                  <a:moveTo>
                    <a:pt x="405" y="798"/>
                  </a:moveTo>
                  <a:lnTo>
                    <a:pt x="562" y="798"/>
                  </a:lnTo>
                  <a:moveTo>
                    <a:pt x="562" y="956"/>
                  </a:moveTo>
                  <a:lnTo>
                    <a:pt x="562" y="798"/>
                  </a:lnTo>
                  <a:moveTo>
                    <a:pt x="405" y="798"/>
                  </a:moveTo>
                  <a:lnTo>
                    <a:pt x="405" y="641"/>
                  </a:lnTo>
                  <a:moveTo>
                    <a:pt x="371" y="798"/>
                  </a:moveTo>
                  <a:lnTo>
                    <a:pt x="371" y="641"/>
                  </a:lnTo>
                  <a:moveTo>
                    <a:pt x="247" y="720"/>
                  </a:moveTo>
                  <a:lnTo>
                    <a:pt x="371" y="72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02" name="Rectangle 22">
              <a:extLst>
                <a:ext uri="{FF2B5EF4-FFF2-40B4-BE49-F238E27FC236}">
                  <a16:creationId xmlns:a16="http://schemas.microsoft.com/office/drawing/2014/main" id="{86D4B1F6-4471-485A-A707-BD7D0C809636}"/>
                </a:ext>
              </a:extLst>
            </p:cNvPr>
            <p:cNvSpPr>
              <a:spLocks noChangeArrowheads="1"/>
            </p:cNvSpPr>
            <p:nvPr/>
          </p:nvSpPr>
          <p:spPr bwMode="auto">
            <a:xfrm>
              <a:off x="3430" y="1283"/>
              <a:ext cx="11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+V</a:t>
              </a:r>
              <a:endParaRPr lang="en-US" altLang="zh-CN" sz="2800" b="1" kern="0" baseline="0">
                <a:solidFill>
                  <a:srgbClr val="008000"/>
                </a:solidFill>
                <a:ea typeface="宋体" pitchFamily="2" charset="-122"/>
              </a:endParaRPr>
            </a:p>
          </p:txBody>
        </p:sp>
        <p:sp>
          <p:nvSpPr>
            <p:cNvPr id="203" name="Freeform 23">
              <a:extLst>
                <a:ext uri="{FF2B5EF4-FFF2-40B4-BE49-F238E27FC236}">
                  <a16:creationId xmlns:a16="http://schemas.microsoft.com/office/drawing/2014/main" id="{2095B722-EA32-47B6-BC24-E7B9AF510CAD}"/>
                </a:ext>
              </a:extLst>
            </p:cNvPr>
            <p:cNvSpPr>
              <a:spLocks noEditPoints="1"/>
            </p:cNvSpPr>
            <p:nvPr/>
          </p:nvSpPr>
          <p:spPr bwMode="auto">
            <a:xfrm>
              <a:off x="3097" y="1341"/>
              <a:ext cx="720" cy="1788"/>
            </a:xfrm>
            <a:custGeom>
              <a:avLst/>
              <a:gdLst>
                <a:gd name="T0" fmla="*/ 315 w 720"/>
                <a:gd name="T1" fmla="*/ 1563 h 1788"/>
                <a:gd name="T2" fmla="*/ 315 w 720"/>
                <a:gd name="T3" fmla="*/ 1721 h 1788"/>
                <a:gd name="T4" fmla="*/ 236 w 720"/>
                <a:gd name="T5" fmla="*/ 1721 h 1788"/>
                <a:gd name="T6" fmla="*/ 394 w 720"/>
                <a:gd name="T7" fmla="*/ 1721 h 1788"/>
                <a:gd name="T8" fmla="*/ 270 w 720"/>
                <a:gd name="T9" fmla="*/ 1755 h 1788"/>
                <a:gd name="T10" fmla="*/ 371 w 720"/>
                <a:gd name="T11" fmla="*/ 1755 h 1788"/>
                <a:gd name="T12" fmla="*/ 293 w 720"/>
                <a:gd name="T13" fmla="*/ 1788 h 1788"/>
                <a:gd name="T14" fmla="*/ 338 w 720"/>
                <a:gd name="T15" fmla="*/ 1788 h 1788"/>
                <a:gd name="T16" fmla="*/ 158 w 720"/>
                <a:gd name="T17" fmla="*/ 1248 h 1788"/>
                <a:gd name="T18" fmla="*/ 315 w 720"/>
                <a:gd name="T19" fmla="*/ 1248 h 1788"/>
                <a:gd name="T20" fmla="*/ 315 w 720"/>
                <a:gd name="T21" fmla="*/ 1248 h 1788"/>
                <a:gd name="T22" fmla="*/ 315 w 720"/>
                <a:gd name="T23" fmla="*/ 1091 h 1788"/>
                <a:gd name="T24" fmla="*/ 158 w 720"/>
                <a:gd name="T25" fmla="*/ 1406 h 1788"/>
                <a:gd name="T26" fmla="*/ 315 w 720"/>
                <a:gd name="T27" fmla="*/ 1406 h 1788"/>
                <a:gd name="T28" fmla="*/ 315 w 720"/>
                <a:gd name="T29" fmla="*/ 1563 h 1788"/>
                <a:gd name="T30" fmla="*/ 315 w 720"/>
                <a:gd name="T31" fmla="*/ 1406 h 1788"/>
                <a:gd name="T32" fmla="*/ 158 w 720"/>
                <a:gd name="T33" fmla="*/ 1406 h 1788"/>
                <a:gd name="T34" fmla="*/ 158 w 720"/>
                <a:gd name="T35" fmla="*/ 1248 h 1788"/>
                <a:gd name="T36" fmla="*/ 124 w 720"/>
                <a:gd name="T37" fmla="*/ 1406 h 1788"/>
                <a:gd name="T38" fmla="*/ 124 w 720"/>
                <a:gd name="T39" fmla="*/ 1248 h 1788"/>
                <a:gd name="T40" fmla="*/ 0 w 720"/>
                <a:gd name="T41" fmla="*/ 1327 h 1788"/>
                <a:gd name="T42" fmla="*/ 124 w 720"/>
                <a:gd name="T43" fmla="*/ 1327 h 1788"/>
                <a:gd name="T44" fmla="*/ 405 w 720"/>
                <a:gd name="T45" fmla="*/ 303 h 1788"/>
                <a:gd name="T46" fmla="*/ 563 w 720"/>
                <a:gd name="T47" fmla="*/ 303 h 1788"/>
                <a:gd name="T48" fmla="*/ 563 w 720"/>
                <a:gd name="T49" fmla="*/ 303 h 1788"/>
                <a:gd name="T50" fmla="*/ 563 w 720"/>
                <a:gd name="T51" fmla="*/ 135 h 1788"/>
                <a:gd name="T52" fmla="*/ 405 w 720"/>
                <a:gd name="T53" fmla="*/ 461 h 1788"/>
                <a:gd name="T54" fmla="*/ 563 w 720"/>
                <a:gd name="T55" fmla="*/ 461 h 1788"/>
                <a:gd name="T56" fmla="*/ 563 w 720"/>
                <a:gd name="T57" fmla="*/ 618 h 1788"/>
                <a:gd name="T58" fmla="*/ 563 w 720"/>
                <a:gd name="T59" fmla="*/ 461 h 1788"/>
                <a:gd name="T60" fmla="*/ 405 w 720"/>
                <a:gd name="T61" fmla="*/ 461 h 1788"/>
                <a:gd name="T62" fmla="*/ 405 w 720"/>
                <a:gd name="T63" fmla="*/ 303 h 1788"/>
                <a:gd name="T64" fmla="*/ 371 w 720"/>
                <a:gd name="T65" fmla="*/ 461 h 1788"/>
                <a:gd name="T66" fmla="*/ 371 w 720"/>
                <a:gd name="T67" fmla="*/ 303 h 1788"/>
                <a:gd name="T68" fmla="*/ 248 w 720"/>
                <a:gd name="T69" fmla="*/ 382 h 1788"/>
                <a:gd name="T70" fmla="*/ 338 w 720"/>
                <a:gd name="T71" fmla="*/ 382 h 1788"/>
                <a:gd name="T72" fmla="*/ 68 w 720"/>
                <a:gd name="T73" fmla="*/ 135 h 1788"/>
                <a:gd name="T74" fmla="*/ 563 w 720"/>
                <a:gd name="T75" fmla="*/ 135 h 1788"/>
                <a:gd name="T76" fmla="*/ 68 w 720"/>
                <a:gd name="T77" fmla="*/ 618 h 1788"/>
                <a:gd name="T78" fmla="*/ 720 w 720"/>
                <a:gd name="T79" fmla="*/ 618 h 1788"/>
                <a:gd name="T80" fmla="*/ 315 w 720"/>
                <a:gd name="T81" fmla="*/ 0 h 1788"/>
                <a:gd name="T82" fmla="*/ 315 w 720"/>
                <a:gd name="T83" fmla="*/ 135 h 1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0" h="1788">
                  <a:moveTo>
                    <a:pt x="315" y="1563"/>
                  </a:moveTo>
                  <a:lnTo>
                    <a:pt x="315" y="1721"/>
                  </a:lnTo>
                  <a:moveTo>
                    <a:pt x="236" y="1721"/>
                  </a:moveTo>
                  <a:lnTo>
                    <a:pt x="394" y="1721"/>
                  </a:lnTo>
                  <a:moveTo>
                    <a:pt x="270" y="1755"/>
                  </a:moveTo>
                  <a:lnTo>
                    <a:pt x="371" y="1755"/>
                  </a:lnTo>
                  <a:moveTo>
                    <a:pt x="293" y="1788"/>
                  </a:moveTo>
                  <a:lnTo>
                    <a:pt x="338" y="1788"/>
                  </a:lnTo>
                  <a:moveTo>
                    <a:pt x="158" y="1248"/>
                  </a:moveTo>
                  <a:lnTo>
                    <a:pt x="315" y="1248"/>
                  </a:lnTo>
                  <a:moveTo>
                    <a:pt x="315" y="1248"/>
                  </a:moveTo>
                  <a:lnTo>
                    <a:pt x="315" y="1091"/>
                  </a:lnTo>
                  <a:moveTo>
                    <a:pt x="158" y="1406"/>
                  </a:moveTo>
                  <a:lnTo>
                    <a:pt x="315" y="1406"/>
                  </a:lnTo>
                  <a:moveTo>
                    <a:pt x="315" y="1563"/>
                  </a:moveTo>
                  <a:lnTo>
                    <a:pt x="315" y="1406"/>
                  </a:lnTo>
                  <a:moveTo>
                    <a:pt x="158" y="1406"/>
                  </a:moveTo>
                  <a:lnTo>
                    <a:pt x="158" y="1248"/>
                  </a:lnTo>
                  <a:moveTo>
                    <a:pt x="124" y="1406"/>
                  </a:moveTo>
                  <a:lnTo>
                    <a:pt x="124" y="1248"/>
                  </a:lnTo>
                  <a:moveTo>
                    <a:pt x="0" y="1327"/>
                  </a:moveTo>
                  <a:lnTo>
                    <a:pt x="124" y="1327"/>
                  </a:lnTo>
                  <a:moveTo>
                    <a:pt x="405" y="303"/>
                  </a:moveTo>
                  <a:lnTo>
                    <a:pt x="563" y="303"/>
                  </a:lnTo>
                  <a:moveTo>
                    <a:pt x="563" y="303"/>
                  </a:moveTo>
                  <a:lnTo>
                    <a:pt x="563" y="135"/>
                  </a:lnTo>
                  <a:moveTo>
                    <a:pt x="405" y="461"/>
                  </a:moveTo>
                  <a:lnTo>
                    <a:pt x="563" y="461"/>
                  </a:lnTo>
                  <a:moveTo>
                    <a:pt x="563" y="618"/>
                  </a:moveTo>
                  <a:lnTo>
                    <a:pt x="563" y="461"/>
                  </a:lnTo>
                  <a:moveTo>
                    <a:pt x="405" y="461"/>
                  </a:moveTo>
                  <a:lnTo>
                    <a:pt x="405" y="303"/>
                  </a:lnTo>
                  <a:moveTo>
                    <a:pt x="371" y="461"/>
                  </a:moveTo>
                  <a:lnTo>
                    <a:pt x="371" y="303"/>
                  </a:lnTo>
                  <a:moveTo>
                    <a:pt x="248" y="382"/>
                  </a:moveTo>
                  <a:lnTo>
                    <a:pt x="338" y="382"/>
                  </a:lnTo>
                  <a:moveTo>
                    <a:pt x="68" y="135"/>
                  </a:moveTo>
                  <a:lnTo>
                    <a:pt x="563" y="135"/>
                  </a:lnTo>
                  <a:moveTo>
                    <a:pt x="68" y="618"/>
                  </a:moveTo>
                  <a:lnTo>
                    <a:pt x="720" y="618"/>
                  </a:lnTo>
                  <a:moveTo>
                    <a:pt x="315" y="0"/>
                  </a:moveTo>
                  <a:lnTo>
                    <a:pt x="315" y="135"/>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04" name="Rectangle 24">
              <a:extLst>
                <a:ext uri="{FF2B5EF4-FFF2-40B4-BE49-F238E27FC236}">
                  <a16:creationId xmlns:a16="http://schemas.microsoft.com/office/drawing/2014/main" id="{362034FB-2924-4665-A914-FEF1CA8D9A70}"/>
                </a:ext>
              </a:extLst>
            </p:cNvPr>
            <p:cNvSpPr>
              <a:spLocks noChangeArrowheads="1"/>
            </p:cNvSpPr>
            <p:nvPr/>
          </p:nvSpPr>
          <p:spPr bwMode="auto">
            <a:xfrm>
              <a:off x="2698" y="2138"/>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X</a:t>
              </a:r>
              <a:endParaRPr lang="en-US" altLang="zh-CN" sz="2800" b="1" kern="0" baseline="0">
                <a:solidFill>
                  <a:srgbClr val="008000"/>
                </a:solidFill>
                <a:ea typeface="宋体" pitchFamily="2" charset="-122"/>
              </a:endParaRPr>
            </a:p>
          </p:txBody>
        </p:sp>
        <p:sp>
          <p:nvSpPr>
            <p:cNvPr id="205" name="Rectangle 25">
              <a:extLst>
                <a:ext uri="{FF2B5EF4-FFF2-40B4-BE49-F238E27FC236}">
                  <a16:creationId xmlns:a16="http://schemas.microsoft.com/office/drawing/2014/main" id="{BEF3EB56-93EF-490C-B9B1-309BBA5B1971}"/>
                </a:ext>
              </a:extLst>
            </p:cNvPr>
            <p:cNvSpPr>
              <a:spLocks noChangeArrowheads="1"/>
            </p:cNvSpPr>
            <p:nvPr/>
          </p:nvSpPr>
          <p:spPr bwMode="auto">
            <a:xfrm>
              <a:off x="2698" y="2609"/>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Y</a:t>
              </a:r>
              <a:endParaRPr lang="en-US" altLang="zh-CN" sz="2800" b="1" kern="0" baseline="0">
                <a:solidFill>
                  <a:srgbClr val="008000"/>
                </a:solidFill>
                <a:ea typeface="宋体" pitchFamily="2" charset="-122"/>
              </a:endParaRPr>
            </a:p>
          </p:txBody>
        </p:sp>
        <p:sp>
          <p:nvSpPr>
            <p:cNvPr id="206" name="Freeform 26">
              <a:extLst>
                <a:ext uri="{FF2B5EF4-FFF2-40B4-BE49-F238E27FC236}">
                  <a16:creationId xmlns:a16="http://schemas.microsoft.com/office/drawing/2014/main" id="{29D0A20F-2923-46C5-A43B-FBCF00091DC5}"/>
                </a:ext>
              </a:extLst>
            </p:cNvPr>
            <p:cNvSpPr>
              <a:spLocks noEditPoints="1"/>
            </p:cNvSpPr>
            <p:nvPr/>
          </p:nvSpPr>
          <p:spPr bwMode="auto">
            <a:xfrm>
              <a:off x="2782" y="1723"/>
              <a:ext cx="315" cy="945"/>
            </a:xfrm>
            <a:custGeom>
              <a:avLst/>
              <a:gdLst>
                <a:gd name="T0" fmla="*/ 315 w 315"/>
                <a:gd name="T1" fmla="*/ 945 h 945"/>
                <a:gd name="T2" fmla="*/ 0 w 315"/>
                <a:gd name="T3" fmla="*/ 945 h 945"/>
                <a:gd name="T4" fmla="*/ 68 w 315"/>
                <a:gd name="T5" fmla="*/ 0 h 945"/>
                <a:gd name="T6" fmla="*/ 68 w 315"/>
                <a:gd name="T7" fmla="*/ 945 h 945"/>
                <a:gd name="T8" fmla="*/ 315 w 315"/>
                <a:gd name="T9" fmla="*/ 473 h 945"/>
                <a:gd name="T10" fmla="*/ 0 w 315"/>
                <a:gd name="T11" fmla="*/ 473 h 945"/>
                <a:gd name="T12" fmla="*/ 236 w 315"/>
                <a:gd name="T13" fmla="*/ 169 h 945"/>
                <a:gd name="T14" fmla="*/ 236 w 315"/>
                <a:gd name="T15" fmla="*/ 473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5" h="945">
                  <a:moveTo>
                    <a:pt x="315" y="945"/>
                  </a:moveTo>
                  <a:lnTo>
                    <a:pt x="0" y="945"/>
                  </a:lnTo>
                  <a:moveTo>
                    <a:pt x="68" y="0"/>
                  </a:moveTo>
                  <a:lnTo>
                    <a:pt x="68" y="945"/>
                  </a:lnTo>
                  <a:moveTo>
                    <a:pt x="315" y="473"/>
                  </a:moveTo>
                  <a:lnTo>
                    <a:pt x="0" y="473"/>
                  </a:lnTo>
                  <a:moveTo>
                    <a:pt x="236" y="169"/>
                  </a:moveTo>
                  <a:lnTo>
                    <a:pt x="236" y="473"/>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07" name="Rectangle 27">
              <a:extLst>
                <a:ext uri="{FF2B5EF4-FFF2-40B4-BE49-F238E27FC236}">
                  <a16:creationId xmlns:a16="http://schemas.microsoft.com/office/drawing/2014/main" id="{05F532A7-D628-4F70-A95E-2B939C6072E4}"/>
                </a:ext>
              </a:extLst>
            </p:cNvPr>
            <p:cNvSpPr>
              <a:spLocks noChangeArrowheads="1"/>
            </p:cNvSpPr>
            <p:nvPr/>
          </p:nvSpPr>
          <p:spPr bwMode="auto">
            <a:xfrm>
              <a:off x="1321" y="2532"/>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08" name="Rectangle 28">
              <a:extLst>
                <a:ext uri="{FF2B5EF4-FFF2-40B4-BE49-F238E27FC236}">
                  <a16:creationId xmlns:a16="http://schemas.microsoft.com/office/drawing/2014/main" id="{31D1C1BA-5296-4504-9C98-987F387F5498}"/>
                </a:ext>
              </a:extLst>
            </p:cNvPr>
            <p:cNvSpPr>
              <a:spLocks noChangeArrowheads="1"/>
            </p:cNvSpPr>
            <p:nvPr/>
          </p:nvSpPr>
          <p:spPr bwMode="auto">
            <a:xfrm>
              <a:off x="1481" y="2690"/>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09" name="Rectangle 29">
              <a:extLst>
                <a:ext uri="{FF2B5EF4-FFF2-40B4-BE49-F238E27FC236}">
                  <a16:creationId xmlns:a16="http://schemas.microsoft.com/office/drawing/2014/main" id="{4FBE293E-58E7-4230-901F-3D7EEF5A634A}"/>
                </a:ext>
              </a:extLst>
            </p:cNvPr>
            <p:cNvSpPr>
              <a:spLocks noChangeArrowheads="1"/>
            </p:cNvSpPr>
            <p:nvPr/>
          </p:nvSpPr>
          <p:spPr bwMode="auto">
            <a:xfrm>
              <a:off x="1806" y="1562"/>
              <a:ext cx="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800" kern="0" baseline="0">
                  <a:solidFill>
                    <a:srgbClr val="FFFFFF"/>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10" name="Freeform 30">
              <a:extLst>
                <a:ext uri="{FF2B5EF4-FFF2-40B4-BE49-F238E27FC236}">
                  <a16:creationId xmlns:a16="http://schemas.microsoft.com/office/drawing/2014/main" id="{A3658131-9812-4EE3-8247-72614677FB43}"/>
                </a:ext>
              </a:extLst>
            </p:cNvPr>
            <p:cNvSpPr>
              <a:spLocks/>
            </p:cNvSpPr>
            <p:nvPr/>
          </p:nvSpPr>
          <p:spPr bwMode="auto">
            <a:xfrm>
              <a:off x="1809" y="1622"/>
              <a:ext cx="45" cy="45"/>
            </a:xfrm>
            <a:custGeom>
              <a:avLst/>
              <a:gdLst>
                <a:gd name="T0" fmla="*/ 16 w 16"/>
                <a:gd name="T1" fmla="*/ 8 h 16"/>
                <a:gd name="T2" fmla="*/ 8 w 16"/>
                <a:gd name="T3" fmla="*/ 0 h 16"/>
                <a:gd name="T4" fmla="*/ 0 w 16"/>
                <a:gd name="T5" fmla="*/ 8 h 16"/>
                <a:gd name="T6" fmla="*/ 8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3"/>
                    <a:pt x="13" y="0"/>
                    <a:pt x="8" y="0"/>
                  </a:cubicBezTo>
                  <a:cubicBezTo>
                    <a:pt x="3" y="0"/>
                    <a:pt x="0" y="3"/>
                    <a:pt x="0" y="8"/>
                  </a:cubicBezTo>
                  <a:cubicBezTo>
                    <a:pt x="0" y="12"/>
                    <a:pt x="4" y="16"/>
                    <a:pt x="8" y="16"/>
                  </a:cubicBezTo>
                  <a:cubicBezTo>
                    <a:pt x="13" y="16"/>
                    <a:pt x="16" y="12"/>
                    <a:pt x="16" y="8"/>
                  </a:cubicBez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11" name="Rectangle 31">
              <a:extLst>
                <a:ext uri="{FF2B5EF4-FFF2-40B4-BE49-F238E27FC236}">
                  <a16:creationId xmlns:a16="http://schemas.microsoft.com/office/drawing/2014/main" id="{11FE7CBF-2588-45AB-BC04-E079E5CA6682}"/>
                </a:ext>
              </a:extLst>
            </p:cNvPr>
            <p:cNvSpPr>
              <a:spLocks noChangeArrowheads="1"/>
            </p:cNvSpPr>
            <p:nvPr/>
          </p:nvSpPr>
          <p:spPr bwMode="auto">
            <a:xfrm>
              <a:off x="1806" y="2045"/>
              <a:ext cx="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800" kern="0" baseline="0">
                  <a:solidFill>
                    <a:srgbClr val="FFFFFF"/>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12" name="Freeform 32">
              <a:extLst>
                <a:ext uri="{FF2B5EF4-FFF2-40B4-BE49-F238E27FC236}">
                  <a16:creationId xmlns:a16="http://schemas.microsoft.com/office/drawing/2014/main" id="{7992497B-5854-48ED-86C2-0582A0A4AC2C}"/>
                </a:ext>
              </a:extLst>
            </p:cNvPr>
            <p:cNvSpPr>
              <a:spLocks/>
            </p:cNvSpPr>
            <p:nvPr/>
          </p:nvSpPr>
          <p:spPr bwMode="auto">
            <a:xfrm>
              <a:off x="1809" y="2106"/>
              <a:ext cx="45" cy="45"/>
            </a:xfrm>
            <a:custGeom>
              <a:avLst/>
              <a:gdLst>
                <a:gd name="T0" fmla="*/ 16 w 16"/>
                <a:gd name="T1" fmla="*/ 8 h 16"/>
                <a:gd name="T2" fmla="*/ 8 w 16"/>
                <a:gd name="T3" fmla="*/ 0 h 16"/>
                <a:gd name="T4" fmla="*/ 0 w 16"/>
                <a:gd name="T5" fmla="*/ 8 h 16"/>
                <a:gd name="T6" fmla="*/ 8 w 16"/>
                <a:gd name="T7" fmla="*/ 16 h 16"/>
                <a:gd name="T8" fmla="*/ 16 w 16"/>
                <a:gd name="T9" fmla="*/ 8 h 16"/>
              </a:gdLst>
              <a:ahLst/>
              <a:cxnLst>
                <a:cxn ang="0">
                  <a:pos x="T0" y="T1"/>
                </a:cxn>
                <a:cxn ang="0">
                  <a:pos x="T2" y="T3"/>
                </a:cxn>
                <a:cxn ang="0">
                  <a:pos x="T4" y="T5"/>
                </a:cxn>
                <a:cxn ang="0">
                  <a:pos x="T6" y="T7"/>
                </a:cxn>
                <a:cxn ang="0">
                  <a:pos x="T8" y="T9"/>
                </a:cxn>
              </a:cxnLst>
              <a:rect l="0" t="0" r="r" b="b"/>
              <a:pathLst>
                <a:path w="16" h="16">
                  <a:moveTo>
                    <a:pt x="16" y="8"/>
                  </a:moveTo>
                  <a:cubicBezTo>
                    <a:pt x="16" y="3"/>
                    <a:pt x="13" y="0"/>
                    <a:pt x="8" y="0"/>
                  </a:cubicBezTo>
                  <a:cubicBezTo>
                    <a:pt x="3" y="0"/>
                    <a:pt x="0" y="3"/>
                    <a:pt x="0" y="8"/>
                  </a:cubicBezTo>
                  <a:cubicBezTo>
                    <a:pt x="0" y="12"/>
                    <a:pt x="4" y="16"/>
                    <a:pt x="8" y="16"/>
                  </a:cubicBezTo>
                  <a:cubicBezTo>
                    <a:pt x="13" y="16"/>
                    <a:pt x="16" y="12"/>
                    <a:pt x="16" y="8"/>
                  </a:cubicBezTo>
                  <a:close/>
                </a:path>
              </a:pathLst>
            </a:custGeom>
            <a:noFill/>
            <a:ln w="1746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13" name="Rectangle 33">
              <a:extLst>
                <a:ext uri="{FF2B5EF4-FFF2-40B4-BE49-F238E27FC236}">
                  <a16:creationId xmlns:a16="http://schemas.microsoft.com/office/drawing/2014/main" id="{84897A90-5DF1-4417-A98D-BF1C0F735F19}"/>
                </a:ext>
              </a:extLst>
            </p:cNvPr>
            <p:cNvSpPr>
              <a:spLocks noChangeArrowheads="1"/>
            </p:cNvSpPr>
            <p:nvPr/>
          </p:nvSpPr>
          <p:spPr bwMode="auto">
            <a:xfrm>
              <a:off x="2034" y="2771"/>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14" name="Freeform 34">
              <a:extLst>
                <a:ext uri="{FF2B5EF4-FFF2-40B4-BE49-F238E27FC236}">
                  <a16:creationId xmlns:a16="http://schemas.microsoft.com/office/drawing/2014/main" id="{DD3FA057-91F4-41BF-89F0-E8DFF46CF765}"/>
                </a:ext>
              </a:extLst>
            </p:cNvPr>
            <p:cNvSpPr>
              <a:spLocks noEditPoints="1"/>
            </p:cNvSpPr>
            <p:nvPr/>
          </p:nvSpPr>
          <p:spPr bwMode="auto">
            <a:xfrm>
              <a:off x="1975" y="2842"/>
              <a:ext cx="157" cy="225"/>
            </a:xfrm>
            <a:custGeom>
              <a:avLst/>
              <a:gdLst>
                <a:gd name="T0" fmla="*/ 79 w 157"/>
                <a:gd name="T1" fmla="*/ 0 h 225"/>
                <a:gd name="T2" fmla="*/ 79 w 157"/>
                <a:gd name="T3" fmla="*/ 158 h 225"/>
                <a:gd name="T4" fmla="*/ 0 w 157"/>
                <a:gd name="T5" fmla="*/ 158 h 225"/>
                <a:gd name="T6" fmla="*/ 157 w 157"/>
                <a:gd name="T7" fmla="*/ 158 h 225"/>
                <a:gd name="T8" fmla="*/ 34 w 157"/>
                <a:gd name="T9" fmla="*/ 192 h 225"/>
                <a:gd name="T10" fmla="*/ 124 w 157"/>
                <a:gd name="T11" fmla="*/ 192 h 225"/>
                <a:gd name="T12" fmla="*/ 56 w 157"/>
                <a:gd name="T13" fmla="*/ 225 h 225"/>
                <a:gd name="T14" fmla="*/ 101 w 157"/>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 h="225">
                  <a:moveTo>
                    <a:pt x="79" y="0"/>
                  </a:moveTo>
                  <a:lnTo>
                    <a:pt x="79" y="158"/>
                  </a:lnTo>
                  <a:moveTo>
                    <a:pt x="0" y="158"/>
                  </a:moveTo>
                  <a:lnTo>
                    <a:pt x="157" y="158"/>
                  </a:lnTo>
                  <a:moveTo>
                    <a:pt x="34" y="192"/>
                  </a:moveTo>
                  <a:lnTo>
                    <a:pt x="124" y="192"/>
                  </a:lnTo>
                  <a:moveTo>
                    <a:pt x="56" y="225"/>
                  </a:moveTo>
                  <a:lnTo>
                    <a:pt x="101" y="225"/>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15" name="Rectangle 35">
              <a:extLst>
                <a:ext uri="{FF2B5EF4-FFF2-40B4-BE49-F238E27FC236}">
                  <a16:creationId xmlns:a16="http://schemas.microsoft.com/office/drawing/2014/main" id="{4D830EFD-12E5-468E-92B8-3E76B658DADB}"/>
                </a:ext>
              </a:extLst>
            </p:cNvPr>
            <p:cNvSpPr>
              <a:spLocks noChangeArrowheads="1"/>
            </p:cNvSpPr>
            <p:nvPr/>
          </p:nvSpPr>
          <p:spPr bwMode="auto">
            <a:xfrm>
              <a:off x="2915" y="1637"/>
              <a:ext cx="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800" kern="0" baseline="0">
                  <a:solidFill>
                    <a:srgbClr val="FFFFFF"/>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4616" name="Oval 36">
              <a:extLst>
                <a:ext uri="{FF2B5EF4-FFF2-40B4-BE49-F238E27FC236}">
                  <a16:creationId xmlns:a16="http://schemas.microsoft.com/office/drawing/2014/main" id="{48E3861C-CBE7-49D6-9483-426EF9011571}"/>
                </a:ext>
              </a:extLst>
            </p:cNvPr>
            <p:cNvSpPr>
              <a:spLocks noChangeArrowheads="1"/>
            </p:cNvSpPr>
            <p:nvPr/>
          </p:nvSpPr>
          <p:spPr bwMode="auto">
            <a:xfrm>
              <a:off x="2917" y="1695"/>
              <a:ext cx="48" cy="48"/>
            </a:xfrm>
            <a:prstGeom prst="ellipse">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buClrTx/>
              </a:pPr>
              <a:endParaRPr lang="zh-CN" altLang="en-US" sz="2800" b="1" baseline="0">
                <a:solidFill>
                  <a:srgbClr val="008000"/>
                </a:solidFill>
                <a:ea typeface="宋体" panose="02010600030101010101" pitchFamily="2" charset="-122"/>
              </a:endParaRPr>
            </a:p>
          </p:txBody>
        </p:sp>
        <p:sp>
          <p:nvSpPr>
            <p:cNvPr id="217" name="Rectangle 37">
              <a:extLst>
                <a:ext uri="{FF2B5EF4-FFF2-40B4-BE49-F238E27FC236}">
                  <a16:creationId xmlns:a16="http://schemas.microsoft.com/office/drawing/2014/main" id="{37029BD2-8070-4BA6-AAD1-5712E71EAD81}"/>
                </a:ext>
              </a:extLst>
            </p:cNvPr>
            <p:cNvSpPr>
              <a:spLocks noChangeArrowheads="1"/>
            </p:cNvSpPr>
            <p:nvPr/>
          </p:nvSpPr>
          <p:spPr bwMode="auto">
            <a:xfrm>
              <a:off x="3414" y="1637"/>
              <a:ext cx="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800" kern="0" baseline="0">
                  <a:solidFill>
                    <a:srgbClr val="FFFFFF"/>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4618" name="Oval 38">
              <a:extLst>
                <a:ext uri="{FF2B5EF4-FFF2-40B4-BE49-F238E27FC236}">
                  <a16:creationId xmlns:a16="http://schemas.microsoft.com/office/drawing/2014/main" id="{B717EB61-B7E4-4003-9214-20BFB1DD79AC}"/>
                </a:ext>
              </a:extLst>
            </p:cNvPr>
            <p:cNvSpPr>
              <a:spLocks noChangeArrowheads="1"/>
            </p:cNvSpPr>
            <p:nvPr/>
          </p:nvSpPr>
          <p:spPr bwMode="auto">
            <a:xfrm>
              <a:off x="3418" y="1695"/>
              <a:ext cx="45" cy="48"/>
            </a:xfrm>
            <a:prstGeom prst="ellipse">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buClrTx/>
              </a:pPr>
              <a:endParaRPr lang="zh-CN" altLang="en-US" sz="2800" b="1" baseline="0">
                <a:solidFill>
                  <a:srgbClr val="008000"/>
                </a:solidFill>
                <a:ea typeface="宋体" panose="02010600030101010101" pitchFamily="2" charset="-122"/>
              </a:endParaRPr>
            </a:p>
          </p:txBody>
        </p:sp>
        <p:sp>
          <p:nvSpPr>
            <p:cNvPr id="219" name="Rectangle 39">
              <a:extLst>
                <a:ext uri="{FF2B5EF4-FFF2-40B4-BE49-F238E27FC236}">
                  <a16:creationId xmlns:a16="http://schemas.microsoft.com/office/drawing/2014/main" id="{0E0A99C9-0B7A-4FE4-A346-8C196C3F0FD5}"/>
                </a:ext>
              </a:extLst>
            </p:cNvPr>
            <p:cNvSpPr>
              <a:spLocks noChangeArrowheads="1"/>
            </p:cNvSpPr>
            <p:nvPr/>
          </p:nvSpPr>
          <p:spPr bwMode="auto">
            <a:xfrm>
              <a:off x="3394" y="1412"/>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20" name="Rectangle 40">
              <a:extLst>
                <a:ext uri="{FF2B5EF4-FFF2-40B4-BE49-F238E27FC236}">
                  <a16:creationId xmlns:a16="http://schemas.microsoft.com/office/drawing/2014/main" id="{92BEEE1B-A8CD-4D13-BEF4-67F0424BE5FD}"/>
                </a:ext>
              </a:extLst>
            </p:cNvPr>
            <p:cNvSpPr>
              <a:spLocks noChangeArrowheads="1"/>
            </p:cNvSpPr>
            <p:nvPr/>
          </p:nvSpPr>
          <p:spPr bwMode="auto">
            <a:xfrm>
              <a:off x="3394" y="1894"/>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21" name="Rectangle 41">
              <a:extLst>
                <a:ext uri="{FF2B5EF4-FFF2-40B4-BE49-F238E27FC236}">
                  <a16:creationId xmlns:a16="http://schemas.microsoft.com/office/drawing/2014/main" id="{A9846B3C-F1C5-492E-8484-406DF8FD7BD8}"/>
                </a:ext>
              </a:extLst>
            </p:cNvPr>
            <p:cNvSpPr>
              <a:spLocks noChangeArrowheads="1"/>
            </p:cNvSpPr>
            <p:nvPr/>
          </p:nvSpPr>
          <p:spPr bwMode="auto">
            <a:xfrm>
              <a:off x="3001" y="2129"/>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22" name="Rectangle 42">
              <a:extLst>
                <a:ext uri="{FF2B5EF4-FFF2-40B4-BE49-F238E27FC236}">
                  <a16:creationId xmlns:a16="http://schemas.microsoft.com/office/drawing/2014/main" id="{8513B381-248F-4350-B0A2-212BB6632F87}"/>
                </a:ext>
              </a:extLst>
            </p:cNvPr>
            <p:cNvSpPr>
              <a:spLocks noChangeArrowheads="1"/>
            </p:cNvSpPr>
            <p:nvPr/>
          </p:nvSpPr>
          <p:spPr bwMode="auto">
            <a:xfrm>
              <a:off x="2828" y="2602"/>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23" name="Freeform 43">
              <a:extLst>
                <a:ext uri="{FF2B5EF4-FFF2-40B4-BE49-F238E27FC236}">
                  <a16:creationId xmlns:a16="http://schemas.microsoft.com/office/drawing/2014/main" id="{EF2BD937-21D9-4303-A1A3-1B27C18BB724}"/>
                </a:ext>
              </a:extLst>
            </p:cNvPr>
            <p:cNvSpPr>
              <a:spLocks noEditPoints="1"/>
            </p:cNvSpPr>
            <p:nvPr/>
          </p:nvSpPr>
          <p:spPr bwMode="auto">
            <a:xfrm>
              <a:off x="3018" y="1723"/>
              <a:ext cx="329" cy="169"/>
            </a:xfrm>
            <a:custGeom>
              <a:avLst/>
              <a:gdLst>
                <a:gd name="T0" fmla="*/ 329 w 329"/>
                <a:gd name="T1" fmla="*/ 169 h 169"/>
                <a:gd name="T2" fmla="*/ 0 w 329"/>
                <a:gd name="T3" fmla="*/ 169 h 169"/>
                <a:gd name="T4" fmla="*/ 327 w 329"/>
                <a:gd name="T5" fmla="*/ 0 h 169"/>
                <a:gd name="T6" fmla="*/ 327 w 329"/>
                <a:gd name="T7" fmla="*/ 169 h 169"/>
              </a:gdLst>
              <a:ahLst/>
              <a:cxnLst>
                <a:cxn ang="0">
                  <a:pos x="T0" y="T1"/>
                </a:cxn>
                <a:cxn ang="0">
                  <a:pos x="T2" y="T3"/>
                </a:cxn>
                <a:cxn ang="0">
                  <a:pos x="T4" y="T5"/>
                </a:cxn>
                <a:cxn ang="0">
                  <a:pos x="T6" y="T7"/>
                </a:cxn>
              </a:cxnLst>
              <a:rect l="0" t="0" r="r" b="b"/>
              <a:pathLst>
                <a:path w="329" h="169">
                  <a:moveTo>
                    <a:pt x="329" y="169"/>
                  </a:moveTo>
                  <a:lnTo>
                    <a:pt x="0" y="169"/>
                  </a:lnTo>
                  <a:moveTo>
                    <a:pt x="327" y="0"/>
                  </a:moveTo>
                  <a:lnTo>
                    <a:pt x="327" y="169"/>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24" name="Line 45">
              <a:extLst>
                <a:ext uri="{FF2B5EF4-FFF2-40B4-BE49-F238E27FC236}">
                  <a16:creationId xmlns:a16="http://schemas.microsoft.com/office/drawing/2014/main" id="{96F9E1A0-4512-4C6C-9B62-FAEDEF3CCF1A}"/>
                </a:ext>
              </a:extLst>
            </p:cNvPr>
            <p:cNvSpPr>
              <a:spLocks noChangeShapeType="1"/>
            </p:cNvSpPr>
            <p:nvPr/>
          </p:nvSpPr>
          <p:spPr bwMode="auto">
            <a:xfrm>
              <a:off x="2267" y="2255"/>
              <a:ext cx="208"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25" name="Rectangle 46">
              <a:extLst>
                <a:ext uri="{FF2B5EF4-FFF2-40B4-BE49-F238E27FC236}">
                  <a16:creationId xmlns:a16="http://schemas.microsoft.com/office/drawing/2014/main" id="{ED91EA05-197D-49B8-B2F5-F497204794C9}"/>
                </a:ext>
              </a:extLst>
            </p:cNvPr>
            <p:cNvSpPr>
              <a:spLocks noChangeArrowheads="1"/>
            </p:cNvSpPr>
            <p:nvPr/>
          </p:nvSpPr>
          <p:spPr bwMode="auto">
            <a:xfrm>
              <a:off x="2091" y="2246"/>
              <a:ext cx="30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G = X +</a:t>
              </a:r>
              <a:endParaRPr lang="en-US" altLang="zh-CN" sz="2800" b="1" kern="0" baseline="0">
                <a:solidFill>
                  <a:srgbClr val="008000"/>
                </a:solidFill>
                <a:ea typeface="宋体" pitchFamily="2" charset="-122"/>
              </a:endParaRPr>
            </a:p>
          </p:txBody>
        </p:sp>
        <p:sp>
          <p:nvSpPr>
            <p:cNvPr id="226" name="Rectangle 47">
              <a:extLst>
                <a:ext uri="{FF2B5EF4-FFF2-40B4-BE49-F238E27FC236}">
                  <a16:creationId xmlns:a16="http://schemas.microsoft.com/office/drawing/2014/main" id="{62CF22CF-2F07-47A0-A20E-635E8E3C1EF9}"/>
                </a:ext>
              </a:extLst>
            </p:cNvPr>
            <p:cNvSpPr>
              <a:spLocks noChangeArrowheads="1"/>
            </p:cNvSpPr>
            <p:nvPr/>
          </p:nvSpPr>
          <p:spPr bwMode="auto">
            <a:xfrm>
              <a:off x="2418" y="2246"/>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Y</a:t>
              </a:r>
              <a:endParaRPr lang="en-US" altLang="zh-CN" sz="2800" b="1" kern="0" baseline="0">
                <a:solidFill>
                  <a:srgbClr val="008000"/>
                </a:solidFill>
                <a:ea typeface="宋体" pitchFamily="2" charset="-122"/>
              </a:endParaRPr>
            </a:p>
          </p:txBody>
        </p:sp>
        <p:sp>
          <p:nvSpPr>
            <p:cNvPr id="227" name="Line 51">
              <a:extLst>
                <a:ext uri="{FF2B5EF4-FFF2-40B4-BE49-F238E27FC236}">
                  <a16:creationId xmlns:a16="http://schemas.microsoft.com/office/drawing/2014/main" id="{881DA371-D4B0-4A4F-B4F0-2E60D0C8CBF7}"/>
                </a:ext>
              </a:extLst>
            </p:cNvPr>
            <p:cNvSpPr>
              <a:spLocks noChangeShapeType="1"/>
            </p:cNvSpPr>
            <p:nvPr/>
          </p:nvSpPr>
          <p:spPr bwMode="auto">
            <a:xfrm>
              <a:off x="3721" y="1855"/>
              <a:ext cx="189"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28" name="Rectangle 52">
              <a:extLst>
                <a:ext uri="{FF2B5EF4-FFF2-40B4-BE49-F238E27FC236}">
                  <a16:creationId xmlns:a16="http://schemas.microsoft.com/office/drawing/2014/main" id="{3AEEF0B8-4087-4FF2-88DB-201006BF1165}"/>
                </a:ext>
              </a:extLst>
            </p:cNvPr>
            <p:cNvSpPr>
              <a:spLocks noChangeArrowheads="1"/>
            </p:cNvSpPr>
            <p:nvPr/>
          </p:nvSpPr>
          <p:spPr bwMode="auto">
            <a:xfrm>
              <a:off x="3719" y="1850"/>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X</a:t>
              </a:r>
              <a:endParaRPr lang="en-US" altLang="zh-CN" sz="2800" b="1" kern="0" baseline="0">
                <a:solidFill>
                  <a:srgbClr val="008000"/>
                </a:solidFill>
                <a:ea typeface="宋体" pitchFamily="2" charset="-122"/>
              </a:endParaRPr>
            </a:p>
          </p:txBody>
        </p:sp>
        <p:sp>
          <p:nvSpPr>
            <p:cNvPr id="229" name="Rectangle 53">
              <a:extLst>
                <a:ext uri="{FF2B5EF4-FFF2-40B4-BE49-F238E27FC236}">
                  <a16:creationId xmlns:a16="http://schemas.microsoft.com/office/drawing/2014/main" id="{22B6B07E-FDBE-46B4-ADF4-5ECA09C12A9E}"/>
                </a:ext>
              </a:extLst>
            </p:cNvPr>
            <p:cNvSpPr>
              <a:spLocks noChangeArrowheads="1"/>
            </p:cNvSpPr>
            <p:nvPr/>
          </p:nvSpPr>
          <p:spPr bwMode="auto">
            <a:xfrm>
              <a:off x="3804" y="1827"/>
              <a:ext cx="2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30" name="Rectangle 54">
              <a:extLst>
                <a:ext uri="{FF2B5EF4-FFF2-40B4-BE49-F238E27FC236}">
                  <a16:creationId xmlns:a16="http://schemas.microsoft.com/office/drawing/2014/main" id="{2A86D672-66CD-4844-B3A7-A750B57F2B08}"/>
                </a:ext>
              </a:extLst>
            </p:cNvPr>
            <p:cNvSpPr>
              <a:spLocks noChangeArrowheads="1"/>
            </p:cNvSpPr>
            <p:nvPr/>
          </p:nvSpPr>
          <p:spPr bwMode="auto">
            <a:xfrm>
              <a:off x="3841" y="1850"/>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Y</a:t>
              </a:r>
              <a:endParaRPr lang="en-US" altLang="zh-CN" sz="2800" b="1" kern="0" baseline="0">
                <a:solidFill>
                  <a:srgbClr val="008000"/>
                </a:solidFill>
                <a:ea typeface="宋体" pitchFamily="2" charset="-122"/>
              </a:endParaRPr>
            </a:p>
          </p:txBody>
        </p:sp>
        <p:sp>
          <p:nvSpPr>
            <p:cNvPr id="231" name="Rectangle 55">
              <a:extLst>
                <a:ext uri="{FF2B5EF4-FFF2-40B4-BE49-F238E27FC236}">
                  <a16:creationId xmlns:a16="http://schemas.microsoft.com/office/drawing/2014/main" id="{C73C7456-EE85-4E53-8459-7C16EDD665E0}"/>
                </a:ext>
              </a:extLst>
            </p:cNvPr>
            <p:cNvSpPr>
              <a:spLocks noChangeArrowheads="1"/>
            </p:cNvSpPr>
            <p:nvPr/>
          </p:nvSpPr>
          <p:spPr bwMode="auto">
            <a:xfrm>
              <a:off x="4577" y="2059"/>
              <a:ext cx="5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100" kern="0" baseline="0">
                  <a:solidFill>
                    <a:srgbClr val="000000"/>
                  </a:solidFill>
                  <a:latin typeface="Helvetica" pitchFamily="34" charset="0"/>
                  <a:ea typeface="宋体" pitchFamily="2" charset="-122"/>
                </a:rPr>
                <a:t>X</a:t>
              </a:r>
              <a:endParaRPr lang="en-US" altLang="zh-CN" sz="2800" b="1" kern="0" baseline="0">
                <a:solidFill>
                  <a:srgbClr val="008000"/>
                </a:solidFill>
                <a:ea typeface="宋体" pitchFamily="2" charset="-122"/>
              </a:endParaRPr>
            </a:p>
          </p:txBody>
        </p:sp>
        <p:sp>
          <p:nvSpPr>
            <p:cNvPr id="232" name="Line 56">
              <a:extLst>
                <a:ext uri="{FF2B5EF4-FFF2-40B4-BE49-F238E27FC236}">
                  <a16:creationId xmlns:a16="http://schemas.microsoft.com/office/drawing/2014/main" id="{3859314A-00DF-4061-9082-EF7B536F3D5E}"/>
                </a:ext>
              </a:extLst>
            </p:cNvPr>
            <p:cNvSpPr>
              <a:spLocks noChangeShapeType="1"/>
            </p:cNvSpPr>
            <p:nvPr/>
          </p:nvSpPr>
          <p:spPr bwMode="auto">
            <a:xfrm>
              <a:off x="4579" y="2066"/>
              <a:ext cx="54" cy="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pPr algn="l" eaLnBrk="1" fontAlgn="auto" hangingPunct="1">
                <a:spcBef>
                  <a:spcPct val="20000"/>
                </a:spcBef>
                <a:spcAft>
                  <a:spcPts val="0"/>
                </a:spcAft>
                <a:buFont typeface="Wingdings" pitchFamily="2" charset="2"/>
                <a:buChar char="§"/>
                <a:defRPr/>
              </a:pPr>
              <a:endParaRPr lang="zh-CN" altLang="en-US" sz="2800" b="1" kern="0" baseline="0">
                <a:solidFill>
                  <a:srgbClr val="008000"/>
                </a:solidFill>
              </a:endParaRPr>
            </a:p>
          </p:txBody>
        </p:sp>
        <p:sp>
          <p:nvSpPr>
            <p:cNvPr id="233" name="Rectangle 57">
              <a:extLst>
                <a:ext uri="{FF2B5EF4-FFF2-40B4-BE49-F238E27FC236}">
                  <a16:creationId xmlns:a16="http://schemas.microsoft.com/office/drawing/2014/main" id="{D47E6943-7F18-455E-ABF3-4C5C4734963A}"/>
                </a:ext>
              </a:extLst>
            </p:cNvPr>
            <p:cNvSpPr>
              <a:spLocks noChangeArrowheads="1"/>
            </p:cNvSpPr>
            <p:nvPr/>
          </p:nvSpPr>
          <p:spPr bwMode="auto">
            <a:xfrm>
              <a:off x="4245" y="1864"/>
              <a:ext cx="5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800" kern="0" baseline="0">
                  <a:solidFill>
                    <a:srgbClr val="FFFFFF"/>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4634" name="Oval 58">
              <a:extLst>
                <a:ext uri="{FF2B5EF4-FFF2-40B4-BE49-F238E27FC236}">
                  <a16:creationId xmlns:a16="http://schemas.microsoft.com/office/drawing/2014/main" id="{F7691B5A-2C90-42AB-A15A-09B4C78FE274}"/>
                </a:ext>
              </a:extLst>
            </p:cNvPr>
            <p:cNvSpPr>
              <a:spLocks noChangeArrowheads="1"/>
            </p:cNvSpPr>
            <p:nvPr/>
          </p:nvSpPr>
          <p:spPr bwMode="auto">
            <a:xfrm>
              <a:off x="4247" y="1923"/>
              <a:ext cx="45" cy="48"/>
            </a:xfrm>
            <a:prstGeom prst="ellipse">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buClrTx/>
              </a:pPr>
              <a:endParaRPr lang="zh-CN" altLang="en-US" sz="2800" b="1" baseline="0">
                <a:solidFill>
                  <a:srgbClr val="008000"/>
                </a:solidFill>
                <a:ea typeface="宋体" panose="02010600030101010101" pitchFamily="2" charset="-122"/>
              </a:endParaRPr>
            </a:p>
          </p:txBody>
        </p:sp>
        <p:sp>
          <p:nvSpPr>
            <p:cNvPr id="235" name="Rectangle 59">
              <a:extLst>
                <a:ext uri="{FF2B5EF4-FFF2-40B4-BE49-F238E27FC236}">
                  <a16:creationId xmlns:a16="http://schemas.microsoft.com/office/drawing/2014/main" id="{4B06189B-4EB5-4D08-8C3F-409D93F66915}"/>
                </a:ext>
              </a:extLst>
            </p:cNvPr>
            <p:cNvSpPr>
              <a:spLocks noChangeArrowheads="1"/>
            </p:cNvSpPr>
            <p:nvPr/>
          </p:nvSpPr>
          <p:spPr bwMode="auto">
            <a:xfrm>
              <a:off x="4159" y="2353"/>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36" name="Rectangle 60">
              <a:extLst>
                <a:ext uri="{FF2B5EF4-FFF2-40B4-BE49-F238E27FC236}">
                  <a16:creationId xmlns:a16="http://schemas.microsoft.com/office/drawing/2014/main" id="{6AC9F313-637E-4400-81A7-79506A65C2F7}"/>
                </a:ext>
              </a:extLst>
            </p:cNvPr>
            <p:cNvSpPr>
              <a:spLocks noChangeArrowheads="1"/>
            </p:cNvSpPr>
            <p:nvPr/>
          </p:nvSpPr>
          <p:spPr bwMode="auto">
            <a:xfrm>
              <a:off x="4469" y="2119"/>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sp>
          <p:nvSpPr>
            <p:cNvPr id="237" name="Rectangle 61">
              <a:extLst>
                <a:ext uri="{FF2B5EF4-FFF2-40B4-BE49-F238E27FC236}">
                  <a16:creationId xmlns:a16="http://schemas.microsoft.com/office/drawing/2014/main" id="{EA69206B-767D-4F37-B0E4-1788953648F7}"/>
                </a:ext>
              </a:extLst>
            </p:cNvPr>
            <p:cNvSpPr>
              <a:spLocks noChangeArrowheads="1"/>
            </p:cNvSpPr>
            <p:nvPr/>
          </p:nvSpPr>
          <p:spPr bwMode="auto">
            <a:xfrm>
              <a:off x="2282" y="2299"/>
              <a:ext cx="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1" fontAlgn="auto" hangingPunct="1">
                <a:spcBef>
                  <a:spcPct val="20000"/>
                </a:spcBef>
                <a:spcAft>
                  <a:spcPts val="0"/>
                </a:spcAft>
                <a:buFont typeface="Wingdings" pitchFamily="2" charset="2"/>
                <a:buNone/>
                <a:defRPr/>
              </a:pPr>
              <a:r>
                <a:rPr lang="en-US" altLang="zh-CN" sz="1400" kern="0" baseline="0">
                  <a:solidFill>
                    <a:srgbClr val="000000"/>
                  </a:solidFill>
                  <a:latin typeface="Helvetica" pitchFamily="34" charset="0"/>
                  <a:ea typeface="宋体" pitchFamily="2" charset="-122"/>
                </a:rPr>
                <a:t>•</a:t>
              </a:r>
              <a:endParaRPr lang="en-US" altLang="zh-CN" sz="2800" b="1" kern="0" baseline="0">
                <a:solidFill>
                  <a:srgbClr val="008000"/>
                </a:solidFill>
                <a:ea typeface="宋体" pitchFamily="2" charset="-122"/>
              </a:endParaRPr>
            </a:p>
          </p:txBody>
        </p:sp>
      </p:grpSp>
      <p:sp>
        <p:nvSpPr>
          <p:cNvPr id="62" name="灯片编号占位符 3">
            <a:extLst>
              <a:ext uri="{FF2B5EF4-FFF2-40B4-BE49-F238E27FC236}">
                <a16:creationId xmlns:a16="http://schemas.microsoft.com/office/drawing/2014/main" id="{E4FB0538-4367-476E-B392-651CDD7E8A2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44</a:t>
            </a:fld>
            <a:endParaRPr lang="en-US" altLang="zh-CN" sz="1600" dirty="0"/>
          </a:p>
        </p:txBody>
      </p:sp>
      <p:sp>
        <p:nvSpPr>
          <p:cNvPr id="63" name="Content Placeholder 2">
            <a:extLst>
              <a:ext uri="{FF2B5EF4-FFF2-40B4-BE49-F238E27FC236}">
                <a16:creationId xmlns:a16="http://schemas.microsoft.com/office/drawing/2014/main" id="{E3BDC1A1-0618-4420-880F-D5EADB983339}"/>
              </a:ext>
            </a:extLst>
          </p:cNvPr>
          <p:cNvSpPr>
            <a:spLocks noGrp="1"/>
          </p:cNvSpPr>
          <p:nvPr>
            <p:ph idx="1"/>
          </p:nvPr>
        </p:nvSpPr>
        <p:spPr>
          <a:xfrm>
            <a:off x="477379" y="4841875"/>
            <a:ext cx="8444679" cy="1500188"/>
          </a:xfrm>
        </p:spPr>
        <p:txBody>
          <a:bodyPr/>
          <a:lstStyle/>
          <a:p>
            <a:r>
              <a:rPr lang="en-US" sz="2400" dirty="0"/>
              <a:t>Transistor or tube implementations of logic functions are called logic gates or just gates</a:t>
            </a:r>
          </a:p>
          <a:p>
            <a:r>
              <a:rPr lang="en-US" sz="2400" dirty="0"/>
              <a:t>Transistor gate circuits can be modeled by switch circuits</a:t>
            </a:r>
          </a:p>
        </p:txBody>
      </p:sp>
    </p:spTree>
    <p:extLst>
      <p:ext uri="{BB962C8B-B14F-4D97-AF65-F5344CB8AC3E}">
        <p14:creationId xmlns:p14="http://schemas.microsoft.com/office/powerpoint/2010/main" val="4622942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CMOS Gates: NOT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45</a:t>
            </a:fld>
            <a:endParaRPr lang="en-US" altLang="zh-CN" sz="1600" dirty="0"/>
          </a:p>
        </p:txBody>
      </p:sp>
      <p:graphicFrame>
        <p:nvGraphicFramePr>
          <p:cNvPr id="8" name="Object 4">
            <a:extLst>
              <a:ext uri="{FF2B5EF4-FFF2-40B4-BE49-F238E27FC236}">
                <a16:creationId xmlns:a16="http://schemas.microsoft.com/office/drawing/2014/main" id="{7D4FAF56-1366-4BA8-8E35-D0F71627C622}"/>
              </a:ext>
            </a:extLst>
          </p:cNvPr>
          <p:cNvGraphicFramePr>
            <a:graphicFrameLocks noChangeAspect="1"/>
          </p:cNvGraphicFramePr>
          <p:nvPr>
            <p:custDataLst>
              <p:tags r:id="rId1"/>
            </p:custDataLst>
            <p:extLst>
              <p:ext uri="{D42A27DB-BD31-4B8C-83A1-F6EECF244321}">
                <p14:modId xmlns:p14="http://schemas.microsoft.com/office/powerpoint/2010/main" val="1436457483"/>
              </p:ext>
            </p:extLst>
          </p:nvPr>
        </p:nvGraphicFramePr>
        <p:xfrm>
          <a:off x="4836111" y="1527551"/>
          <a:ext cx="2151062" cy="2830513"/>
        </p:xfrm>
        <a:graphic>
          <a:graphicData uri="http://schemas.openxmlformats.org/presentationml/2006/ole">
            <mc:AlternateContent xmlns:mc="http://schemas.openxmlformats.org/markup-compatibility/2006">
              <mc:Choice xmlns:v="urn:schemas-microsoft-com:vml" Requires="v">
                <p:oleObj name="VISIO" r:id="rId5" imgW="771144" imgH="1010412" progId="Visio.Drawing.6">
                  <p:embed/>
                </p:oleObj>
              </mc:Choice>
              <mc:Fallback>
                <p:oleObj name="VISIO" r:id="rId5" imgW="771144" imgH="1010412" progId="Visio.Drawing.6">
                  <p:embed/>
                  <p:pic>
                    <p:nvPicPr>
                      <p:cNvPr id="8" name="Object 4">
                        <a:extLst>
                          <a:ext uri="{FF2B5EF4-FFF2-40B4-BE49-F238E27FC236}">
                            <a16:creationId xmlns:a16="http://schemas.microsoft.com/office/drawing/2014/main" id="{7D4FAF56-1366-4BA8-8E35-D0F71627C6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6111" y="1527551"/>
                        <a:ext cx="2151062"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C22FE0A8-25B9-4865-B5E0-B1C2615E915F}"/>
              </a:ext>
            </a:extLst>
          </p:cNvPr>
          <p:cNvGraphicFramePr>
            <a:graphicFrameLocks noChangeAspect="1"/>
          </p:cNvGraphicFramePr>
          <p:nvPr>
            <p:custDataLst>
              <p:tags r:id="rId2"/>
            </p:custDataLst>
            <p:extLst>
              <p:ext uri="{D42A27DB-BD31-4B8C-83A1-F6EECF244321}">
                <p14:modId xmlns:p14="http://schemas.microsoft.com/office/powerpoint/2010/main" val="2932408807"/>
              </p:ext>
            </p:extLst>
          </p:nvPr>
        </p:nvGraphicFramePr>
        <p:xfrm>
          <a:off x="1930986" y="1451351"/>
          <a:ext cx="2143125" cy="2971800"/>
        </p:xfrm>
        <a:graphic>
          <a:graphicData uri="http://schemas.openxmlformats.org/presentationml/2006/ole">
            <mc:AlternateContent xmlns:mc="http://schemas.openxmlformats.org/markup-compatibility/2006">
              <mc:Choice xmlns:v="urn:schemas-microsoft-com:vml" Requires="v">
                <p:oleObj name="VISIO" r:id="rId7" imgW="886968" imgH="1226820" progId="Visio.Drawing.6">
                  <p:embed/>
                </p:oleObj>
              </mc:Choice>
              <mc:Fallback>
                <p:oleObj name="VISIO" r:id="rId7" imgW="886968" imgH="1226820" progId="Visio.Drawing.6">
                  <p:embed/>
                  <p:pic>
                    <p:nvPicPr>
                      <p:cNvPr id="9" name="Object 5">
                        <a:extLst>
                          <a:ext uri="{FF2B5EF4-FFF2-40B4-BE49-F238E27FC236}">
                            <a16:creationId xmlns:a16="http://schemas.microsoft.com/office/drawing/2014/main" id="{C22FE0A8-25B9-4865-B5E0-B1C2615E91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0986" y="1451351"/>
                        <a:ext cx="21431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Group 34">
            <a:extLst>
              <a:ext uri="{FF2B5EF4-FFF2-40B4-BE49-F238E27FC236}">
                <a16:creationId xmlns:a16="http://schemas.microsoft.com/office/drawing/2014/main" id="{8EF0C3A4-92BC-4456-87CF-936C4467B521}"/>
              </a:ext>
            </a:extLst>
          </p:cNvPr>
          <p:cNvGraphicFramePr>
            <a:graphicFrameLocks/>
          </p:cNvGraphicFramePr>
          <p:nvPr>
            <p:custDataLst>
              <p:tags r:id="rId3"/>
            </p:custDataLst>
            <p:extLst>
              <p:ext uri="{D42A27DB-BD31-4B8C-83A1-F6EECF244321}">
                <p14:modId xmlns:p14="http://schemas.microsoft.com/office/powerpoint/2010/main" val="3399323730"/>
              </p:ext>
            </p:extLst>
          </p:nvPr>
        </p:nvGraphicFramePr>
        <p:xfrm>
          <a:off x="2702511" y="4575551"/>
          <a:ext cx="3810000" cy="158115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3781971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CMOS Gates: NOT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46</a:t>
            </a:fld>
            <a:endParaRPr lang="en-US" altLang="zh-CN" sz="1600" dirty="0"/>
          </a:p>
        </p:txBody>
      </p:sp>
      <p:graphicFrame>
        <p:nvGraphicFramePr>
          <p:cNvPr id="8" name="Object 4">
            <a:extLst>
              <a:ext uri="{FF2B5EF4-FFF2-40B4-BE49-F238E27FC236}">
                <a16:creationId xmlns:a16="http://schemas.microsoft.com/office/drawing/2014/main" id="{7D4FAF56-1366-4BA8-8E35-D0F71627C622}"/>
              </a:ext>
            </a:extLst>
          </p:cNvPr>
          <p:cNvGraphicFramePr>
            <a:graphicFrameLocks noChangeAspect="1"/>
          </p:cNvGraphicFramePr>
          <p:nvPr>
            <p:custDataLst>
              <p:tags r:id="rId1"/>
            </p:custDataLst>
            <p:extLst>
              <p:ext uri="{D42A27DB-BD31-4B8C-83A1-F6EECF244321}">
                <p14:modId xmlns:p14="http://schemas.microsoft.com/office/powerpoint/2010/main" val="3630310260"/>
              </p:ext>
            </p:extLst>
          </p:nvPr>
        </p:nvGraphicFramePr>
        <p:xfrm>
          <a:off x="6854097" y="1535434"/>
          <a:ext cx="2151062" cy="2830513"/>
        </p:xfrm>
        <a:graphic>
          <a:graphicData uri="http://schemas.openxmlformats.org/presentationml/2006/ole">
            <mc:AlternateContent xmlns:mc="http://schemas.openxmlformats.org/markup-compatibility/2006">
              <mc:Choice xmlns:v="urn:schemas-microsoft-com:vml" Requires="v">
                <p:oleObj name="VISIO" r:id="rId5" imgW="771144" imgH="1010412" progId="Visio.Drawing.6">
                  <p:embed/>
                </p:oleObj>
              </mc:Choice>
              <mc:Fallback>
                <p:oleObj name="VISIO" r:id="rId5" imgW="771144" imgH="1010412" progId="Visio.Drawing.6">
                  <p:embed/>
                  <p:pic>
                    <p:nvPicPr>
                      <p:cNvPr id="8" name="Object 4">
                        <a:extLst>
                          <a:ext uri="{FF2B5EF4-FFF2-40B4-BE49-F238E27FC236}">
                            <a16:creationId xmlns:a16="http://schemas.microsoft.com/office/drawing/2014/main" id="{7D4FAF56-1366-4BA8-8E35-D0F71627C6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097" y="1535434"/>
                        <a:ext cx="2151062"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C22FE0A8-25B9-4865-B5E0-B1C2615E915F}"/>
              </a:ext>
            </a:extLst>
          </p:cNvPr>
          <p:cNvGraphicFramePr>
            <a:graphicFrameLocks noChangeAspect="1"/>
          </p:cNvGraphicFramePr>
          <p:nvPr>
            <p:custDataLst>
              <p:tags r:id="rId2"/>
            </p:custDataLst>
            <p:extLst>
              <p:ext uri="{D42A27DB-BD31-4B8C-83A1-F6EECF244321}">
                <p14:modId xmlns:p14="http://schemas.microsoft.com/office/powerpoint/2010/main" val="1677562960"/>
              </p:ext>
            </p:extLst>
          </p:nvPr>
        </p:nvGraphicFramePr>
        <p:xfrm>
          <a:off x="3948972" y="1459234"/>
          <a:ext cx="2143125" cy="2971800"/>
        </p:xfrm>
        <a:graphic>
          <a:graphicData uri="http://schemas.openxmlformats.org/presentationml/2006/ole">
            <mc:AlternateContent xmlns:mc="http://schemas.openxmlformats.org/markup-compatibility/2006">
              <mc:Choice xmlns:v="urn:schemas-microsoft-com:vml" Requires="v">
                <p:oleObj name="VISIO" r:id="rId7" imgW="886968" imgH="1226820" progId="Visio.Drawing.6">
                  <p:embed/>
                </p:oleObj>
              </mc:Choice>
              <mc:Fallback>
                <p:oleObj name="VISIO" r:id="rId7" imgW="886968" imgH="1226820" progId="Visio.Drawing.6">
                  <p:embed/>
                  <p:pic>
                    <p:nvPicPr>
                      <p:cNvPr id="9" name="Object 5">
                        <a:extLst>
                          <a:ext uri="{FF2B5EF4-FFF2-40B4-BE49-F238E27FC236}">
                            <a16:creationId xmlns:a16="http://schemas.microsoft.com/office/drawing/2014/main" id="{C22FE0A8-25B9-4865-B5E0-B1C2615E91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8972" y="1459234"/>
                        <a:ext cx="214312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Group 34">
            <a:extLst>
              <a:ext uri="{FF2B5EF4-FFF2-40B4-BE49-F238E27FC236}">
                <a16:creationId xmlns:a16="http://schemas.microsoft.com/office/drawing/2014/main" id="{8EF0C3A4-92BC-4456-87CF-936C4467B521}"/>
              </a:ext>
            </a:extLst>
          </p:cNvPr>
          <p:cNvGraphicFramePr>
            <a:graphicFrameLocks/>
          </p:cNvGraphicFramePr>
          <p:nvPr>
            <p:custDataLst>
              <p:tags r:id="rId3"/>
            </p:custDataLst>
            <p:extLst>
              <p:ext uri="{D42A27DB-BD31-4B8C-83A1-F6EECF244321}">
                <p14:modId xmlns:p14="http://schemas.microsoft.com/office/powerpoint/2010/main" val="1428058855"/>
              </p:ext>
            </p:extLst>
          </p:nvPr>
        </p:nvGraphicFramePr>
        <p:xfrm>
          <a:off x="4720497" y="4583434"/>
          <a:ext cx="3810000" cy="158115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 name="Content Placeholder 3">
            <a:extLst>
              <a:ext uri="{FF2B5EF4-FFF2-40B4-BE49-F238E27FC236}">
                <a16:creationId xmlns:a16="http://schemas.microsoft.com/office/drawing/2014/main" id="{12943381-D3E3-C46E-7C7B-13CD73D99535}"/>
              </a:ext>
            </a:extLst>
          </p:cNvPr>
          <p:cNvPicPr>
            <a:picLocks noChangeAspect="1"/>
          </p:cNvPicPr>
          <p:nvPr/>
        </p:nvPicPr>
        <p:blipFill>
          <a:blip r:embed="rId9"/>
          <a:stretch>
            <a:fillRect/>
          </a:stretch>
        </p:blipFill>
        <p:spPr>
          <a:xfrm>
            <a:off x="1305480" y="4072631"/>
            <a:ext cx="1881492" cy="2648845"/>
          </a:xfrm>
          <a:prstGeom prst="rect">
            <a:avLst/>
          </a:prstGeom>
        </p:spPr>
      </p:pic>
      <p:pic>
        <p:nvPicPr>
          <p:cNvPr id="4" name="Picture 3">
            <a:extLst>
              <a:ext uri="{FF2B5EF4-FFF2-40B4-BE49-F238E27FC236}">
                <a16:creationId xmlns:a16="http://schemas.microsoft.com/office/drawing/2014/main" id="{D0B58468-675C-A258-B69E-84824B9A88D4}"/>
              </a:ext>
            </a:extLst>
          </p:cNvPr>
          <p:cNvPicPr>
            <a:picLocks noChangeAspect="1"/>
          </p:cNvPicPr>
          <p:nvPr/>
        </p:nvPicPr>
        <p:blipFill>
          <a:blip r:embed="rId10"/>
          <a:stretch>
            <a:fillRect/>
          </a:stretch>
        </p:blipFill>
        <p:spPr>
          <a:xfrm>
            <a:off x="1105523" y="1390997"/>
            <a:ext cx="1844382" cy="2574244"/>
          </a:xfrm>
          <a:prstGeom prst="rect">
            <a:avLst/>
          </a:prstGeom>
        </p:spPr>
      </p:pic>
    </p:spTree>
    <p:extLst>
      <p:ext uri="{BB962C8B-B14F-4D97-AF65-F5344CB8AC3E}">
        <p14:creationId xmlns:p14="http://schemas.microsoft.com/office/powerpoint/2010/main" val="222666740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CMOS Gates: NAND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47</a:t>
            </a:fld>
            <a:endParaRPr lang="en-US" altLang="zh-CN" sz="1600" dirty="0"/>
          </a:p>
        </p:txBody>
      </p:sp>
      <p:graphicFrame>
        <p:nvGraphicFramePr>
          <p:cNvPr id="7" name="Object 4">
            <a:extLst>
              <a:ext uri="{FF2B5EF4-FFF2-40B4-BE49-F238E27FC236}">
                <a16:creationId xmlns:a16="http://schemas.microsoft.com/office/drawing/2014/main" id="{2516ABFB-222D-45BD-B804-629708ABE54E}"/>
              </a:ext>
            </a:extLst>
          </p:cNvPr>
          <p:cNvGraphicFramePr>
            <a:graphicFrameLocks noChangeAspect="1"/>
          </p:cNvGraphicFramePr>
          <p:nvPr>
            <p:custDataLst>
              <p:tags r:id="rId1"/>
            </p:custDataLst>
          </p:nvPr>
        </p:nvGraphicFramePr>
        <p:xfrm>
          <a:off x="4330700" y="1827212"/>
          <a:ext cx="2895600" cy="2287588"/>
        </p:xfrm>
        <a:graphic>
          <a:graphicData uri="http://schemas.openxmlformats.org/presentationml/2006/ole">
            <mc:AlternateContent xmlns:mc="http://schemas.openxmlformats.org/markup-compatibility/2006">
              <mc:Choice xmlns:v="urn:schemas-microsoft-com:vml" Requires="v">
                <p:oleObj name="VISIO" r:id="rId5" imgW="944880" imgH="745236" progId="Visio.Drawing.6">
                  <p:embed/>
                </p:oleObj>
              </mc:Choice>
              <mc:Fallback>
                <p:oleObj name="VISIO" r:id="rId5" imgW="944880" imgH="745236" progId="Visio.Drawing.6">
                  <p:embed/>
                  <p:pic>
                    <p:nvPicPr>
                      <p:cNvPr id="7" name="Object 4">
                        <a:extLst>
                          <a:ext uri="{FF2B5EF4-FFF2-40B4-BE49-F238E27FC236}">
                            <a16:creationId xmlns:a16="http://schemas.microsoft.com/office/drawing/2014/main" id="{2516ABFB-222D-45BD-B804-629708ABE5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700" y="1827212"/>
                        <a:ext cx="2895600" cy="228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 name="Object 5">
            <a:extLst>
              <a:ext uri="{FF2B5EF4-FFF2-40B4-BE49-F238E27FC236}">
                <a16:creationId xmlns:a16="http://schemas.microsoft.com/office/drawing/2014/main" id="{94B4B32C-2318-41B7-8C2E-1E5D8A608D8E}"/>
              </a:ext>
            </a:extLst>
          </p:cNvPr>
          <p:cNvGraphicFramePr>
            <a:graphicFrameLocks noChangeAspect="1"/>
          </p:cNvGraphicFramePr>
          <p:nvPr>
            <p:custDataLst>
              <p:tags r:id="rId2"/>
            </p:custDataLst>
          </p:nvPr>
        </p:nvGraphicFramePr>
        <p:xfrm>
          <a:off x="1827427" y="1252831"/>
          <a:ext cx="1967654" cy="3200400"/>
        </p:xfrm>
        <a:graphic>
          <a:graphicData uri="http://schemas.openxmlformats.org/presentationml/2006/ole">
            <mc:AlternateContent xmlns:mc="http://schemas.openxmlformats.org/markup-compatibility/2006">
              <mc:Choice xmlns:v="urn:schemas-microsoft-com:vml" Requires="v">
                <p:oleObj name="VISIO" r:id="rId7" imgW="896112" imgH="1455420" progId="Visio.Drawing.6">
                  <p:embed/>
                </p:oleObj>
              </mc:Choice>
              <mc:Fallback>
                <p:oleObj name="VISIO" r:id="rId7" imgW="896112" imgH="1455420" progId="Visio.Drawing.6">
                  <p:embed/>
                  <p:pic>
                    <p:nvPicPr>
                      <p:cNvPr id="10" name="Object 5">
                        <a:extLst>
                          <a:ext uri="{FF2B5EF4-FFF2-40B4-BE49-F238E27FC236}">
                            <a16:creationId xmlns:a16="http://schemas.microsoft.com/office/drawing/2014/main" id="{94B4B32C-2318-41B7-8C2E-1E5D8A608D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7427" y="1252831"/>
                        <a:ext cx="1967654" cy="3200400"/>
                      </a:xfrm>
                      <a:prstGeom prst="rect">
                        <a:avLst/>
                      </a:prstGeom>
                      <a:noFill/>
                      <a:ln>
                        <a:noFill/>
                      </a:ln>
                      <a:effectLst/>
                    </p:spPr>
                  </p:pic>
                </p:oleObj>
              </mc:Fallback>
            </mc:AlternateContent>
          </a:graphicData>
        </a:graphic>
      </p:graphicFrame>
      <p:graphicFrame>
        <p:nvGraphicFramePr>
          <p:cNvPr id="12" name="Group 6">
            <a:extLst>
              <a:ext uri="{FF2B5EF4-FFF2-40B4-BE49-F238E27FC236}">
                <a16:creationId xmlns:a16="http://schemas.microsoft.com/office/drawing/2014/main" id="{71F0023E-D3F6-40F3-8383-4C5859693D8E}"/>
              </a:ext>
            </a:extLst>
          </p:cNvPr>
          <p:cNvGraphicFramePr>
            <a:graphicFrameLocks/>
          </p:cNvGraphicFramePr>
          <p:nvPr>
            <p:custDataLst>
              <p:tags r:id="rId3"/>
            </p:custDataLst>
          </p:nvPr>
        </p:nvGraphicFramePr>
        <p:xfrm>
          <a:off x="2285154" y="4453231"/>
          <a:ext cx="4800600" cy="22860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9446048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CMOS Gates: NAND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48</a:t>
            </a:fld>
            <a:endParaRPr lang="en-US" altLang="zh-CN" sz="1600" dirty="0"/>
          </a:p>
        </p:txBody>
      </p:sp>
      <p:graphicFrame>
        <p:nvGraphicFramePr>
          <p:cNvPr id="7" name="Object 4">
            <a:extLst>
              <a:ext uri="{FF2B5EF4-FFF2-40B4-BE49-F238E27FC236}">
                <a16:creationId xmlns:a16="http://schemas.microsoft.com/office/drawing/2014/main" id="{2516ABFB-222D-45BD-B804-629708ABE54E}"/>
              </a:ext>
            </a:extLst>
          </p:cNvPr>
          <p:cNvGraphicFramePr>
            <a:graphicFrameLocks noChangeAspect="1"/>
          </p:cNvGraphicFramePr>
          <p:nvPr>
            <p:custDataLst>
              <p:tags r:id="rId1"/>
            </p:custDataLst>
          </p:nvPr>
        </p:nvGraphicFramePr>
        <p:xfrm>
          <a:off x="4330700" y="1827212"/>
          <a:ext cx="2895600" cy="2287588"/>
        </p:xfrm>
        <a:graphic>
          <a:graphicData uri="http://schemas.openxmlformats.org/presentationml/2006/ole">
            <mc:AlternateContent xmlns:mc="http://schemas.openxmlformats.org/markup-compatibility/2006">
              <mc:Choice xmlns:v="urn:schemas-microsoft-com:vml" Requires="v">
                <p:oleObj name="VISIO" r:id="rId5" imgW="944880" imgH="745236" progId="Visio.Drawing.6">
                  <p:embed/>
                </p:oleObj>
              </mc:Choice>
              <mc:Fallback>
                <p:oleObj name="VISIO" r:id="rId5" imgW="944880" imgH="745236" progId="Visio.Drawing.6">
                  <p:embed/>
                  <p:pic>
                    <p:nvPicPr>
                      <p:cNvPr id="7" name="Object 4">
                        <a:extLst>
                          <a:ext uri="{FF2B5EF4-FFF2-40B4-BE49-F238E27FC236}">
                            <a16:creationId xmlns:a16="http://schemas.microsoft.com/office/drawing/2014/main" id="{2516ABFB-222D-45BD-B804-629708ABE5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0700" y="1827212"/>
                        <a:ext cx="2895600" cy="2287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 name="Object 5">
            <a:extLst>
              <a:ext uri="{FF2B5EF4-FFF2-40B4-BE49-F238E27FC236}">
                <a16:creationId xmlns:a16="http://schemas.microsoft.com/office/drawing/2014/main" id="{94B4B32C-2318-41B7-8C2E-1E5D8A608D8E}"/>
              </a:ext>
            </a:extLst>
          </p:cNvPr>
          <p:cNvGraphicFramePr>
            <a:graphicFrameLocks noChangeAspect="1"/>
          </p:cNvGraphicFramePr>
          <p:nvPr>
            <p:custDataLst>
              <p:tags r:id="rId2"/>
            </p:custDataLst>
          </p:nvPr>
        </p:nvGraphicFramePr>
        <p:xfrm>
          <a:off x="1827427" y="1252831"/>
          <a:ext cx="1967654" cy="3200400"/>
        </p:xfrm>
        <a:graphic>
          <a:graphicData uri="http://schemas.openxmlformats.org/presentationml/2006/ole">
            <mc:AlternateContent xmlns:mc="http://schemas.openxmlformats.org/markup-compatibility/2006">
              <mc:Choice xmlns:v="urn:schemas-microsoft-com:vml" Requires="v">
                <p:oleObj name="VISIO" r:id="rId7" imgW="896112" imgH="1455420" progId="Visio.Drawing.6">
                  <p:embed/>
                </p:oleObj>
              </mc:Choice>
              <mc:Fallback>
                <p:oleObj name="VISIO" r:id="rId7" imgW="896112" imgH="1455420" progId="Visio.Drawing.6">
                  <p:embed/>
                  <p:pic>
                    <p:nvPicPr>
                      <p:cNvPr id="10" name="Object 5">
                        <a:extLst>
                          <a:ext uri="{FF2B5EF4-FFF2-40B4-BE49-F238E27FC236}">
                            <a16:creationId xmlns:a16="http://schemas.microsoft.com/office/drawing/2014/main" id="{94B4B32C-2318-41B7-8C2E-1E5D8A608D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7427" y="1252831"/>
                        <a:ext cx="1967654" cy="3200400"/>
                      </a:xfrm>
                      <a:prstGeom prst="rect">
                        <a:avLst/>
                      </a:prstGeom>
                      <a:noFill/>
                      <a:ln>
                        <a:noFill/>
                      </a:ln>
                      <a:effectLst/>
                    </p:spPr>
                  </p:pic>
                </p:oleObj>
              </mc:Fallback>
            </mc:AlternateContent>
          </a:graphicData>
        </a:graphic>
      </p:graphicFrame>
      <p:graphicFrame>
        <p:nvGraphicFramePr>
          <p:cNvPr id="12" name="Group 6">
            <a:extLst>
              <a:ext uri="{FF2B5EF4-FFF2-40B4-BE49-F238E27FC236}">
                <a16:creationId xmlns:a16="http://schemas.microsoft.com/office/drawing/2014/main" id="{71F0023E-D3F6-40F3-8383-4C5859693D8E}"/>
              </a:ext>
            </a:extLst>
          </p:cNvPr>
          <p:cNvGraphicFramePr>
            <a:graphicFrameLocks/>
          </p:cNvGraphicFramePr>
          <p:nvPr>
            <p:custDataLst>
              <p:tags r:id="rId3"/>
            </p:custDataLst>
          </p:nvPr>
        </p:nvGraphicFramePr>
        <p:xfrm>
          <a:off x="2285154" y="4453231"/>
          <a:ext cx="4800600" cy="22860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pitchFamily="18" charset="0"/>
                          <a:cs typeface="Arial" charset="0"/>
                        </a:rPr>
                        <a:t>N2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a:ln>
                            <a:noFill/>
                          </a:ln>
                          <a:solidFill>
                            <a:schemeClr val="bg1"/>
                          </a:solidFill>
                          <a:effectLst/>
                          <a:latin typeface="Times New Roman" pitchFamily="18" charset="0"/>
                          <a:cs typeface="Arial" charset="0"/>
                        </a:rPr>
                        <a: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9929443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NOR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49</a:t>
            </a:fld>
            <a:endParaRPr lang="en-US" altLang="zh-CN" sz="1600" dirty="0"/>
          </a:p>
        </p:txBody>
      </p:sp>
      <p:sp>
        <p:nvSpPr>
          <p:cNvPr id="10" name="Content Placeholder 2">
            <a:extLst>
              <a:ext uri="{FF2B5EF4-FFF2-40B4-BE49-F238E27FC236}">
                <a16:creationId xmlns:a16="http://schemas.microsoft.com/office/drawing/2014/main" id="{C8C52721-6F05-4CF1-A7E8-F85923AE962F}"/>
              </a:ext>
            </a:extLst>
          </p:cNvPr>
          <p:cNvSpPr>
            <a:spLocks noGrp="1"/>
          </p:cNvSpPr>
          <p:nvPr>
            <p:ph idx="1"/>
          </p:nvPr>
        </p:nvSpPr>
        <p:spPr>
          <a:xfrm>
            <a:off x="477379" y="1314450"/>
            <a:ext cx="8014159" cy="5027613"/>
          </a:xfrm>
        </p:spPr>
        <p:txBody>
          <a:bodyPr/>
          <a:lstStyle/>
          <a:p>
            <a:r>
              <a:rPr lang="en-US" sz="2800" dirty="0"/>
              <a:t>How do you build a three-input NOR gate?</a:t>
            </a:r>
          </a:p>
          <a:p>
            <a:pPr lvl="1"/>
            <a:r>
              <a:rPr lang="en-US" sz="2400" dirty="0"/>
              <a:t>NOR3 gate</a:t>
            </a:r>
          </a:p>
        </p:txBody>
      </p:sp>
      <p:graphicFrame>
        <p:nvGraphicFramePr>
          <p:cNvPr id="8" name="Object 7">
            <a:extLst>
              <a:ext uri="{FF2B5EF4-FFF2-40B4-BE49-F238E27FC236}">
                <a16:creationId xmlns:a16="http://schemas.microsoft.com/office/drawing/2014/main" id="{583BF56B-B367-4F2B-97FF-50E77755F7DD}"/>
              </a:ext>
            </a:extLst>
          </p:cNvPr>
          <p:cNvGraphicFramePr>
            <a:graphicFrameLocks noChangeAspect="1"/>
          </p:cNvGraphicFramePr>
          <p:nvPr>
            <p:custDataLst>
              <p:tags r:id="rId1"/>
            </p:custDataLst>
          </p:nvPr>
        </p:nvGraphicFramePr>
        <p:xfrm>
          <a:off x="2045780" y="2274611"/>
          <a:ext cx="5052440" cy="3810000"/>
        </p:xfrm>
        <a:graphic>
          <a:graphicData uri="http://schemas.openxmlformats.org/presentationml/2006/ole">
            <mc:AlternateContent xmlns:mc="http://schemas.openxmlformats.org/markup-compatibility/2006">
              <mc:Choice xmlns:v="urn:schemas-microsoft-com:vml" Requires="v">
                <p:oleObj name="VISIO" r:id="rId4" imgW="1256729" imgH="949394" progId="Visio.Drawing.6">
                  <p:embed/>
                </p:oleObj>
              </mc:Choice>
              <mc:Fallback>
                <p:oleObj name="VISIO" r:id="rId4" imgW="1256729" imgH="949394" progId="Visio.Drawing.6">
                  <p:embed/>
                  <p:pic>
                    <p:nvPicPr>
                      <p:cNvPr id="8" name="Object 7">
                        <a:extLst>
                          <a:ext uri="{FF2B5EF4-FFF2-40B4-BE49-F238E27FC236}">
                            <a16:creationId xmlns:a16="http://schemas.microsoft.com/office/drawing/2014/main" id="{583BF56B-B367-4F2B-97FF-50E77755F7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5780" y="2274611"/>
                        <a:ext cx="5052440" cy="3810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824766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9459" name="Rectangle 3"/>
          <p:cNvSpPr>
            <a:spLocks noGrp="1" noChangeArrowheads="1"/>
          </p:cNvSpPr>
          <p:nvPr>
            <p:ph type="body" idx="1"/>
          </p:nvPr>
        </p:nvSpPr>
        <p:spPr>
          <a:ln/>
        </p:spPr>
        <p:txBody>
          <a:bodyPr/>
          <a:lstStyle/>
          <a:p>
            <a:r>
              <a:rPr lang="en-US" sz="2400" dirty="0"/>
              <a:t>Numerical Form: </a:t>
            </a:r>
            <a:br>
              <a:rPr lang="en-US" sz="2400" dirty="0"/>
            </a:br>
            <a:r>
              <a:rPr lang="en-US" sz="2400" dirty="0"/>
              <a:t>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dirty="0"/>
          </a:p>
          <a:p>
            <a:pPr marL="552450" lvl="1"/>
            <a:r>
              <a:rPr lang="en-US" sz="2000" dirty="0">
                <a:latin typeface="Calibri Bold" charset="0"/>
                <a:ea typeface="Calibri Bold" charset="0"/>
                <a:cs typeface="Calibri Bold" charset="0"/>
                <a:sym typeface="Calibri Bold" charset="0"/>
              </a:rPr>
              <a:t>Sign bit</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s</a:t>
            </a:r>
            <a:r>
              <a:rPr lang="en-US" sz="2000" dirty="0"/>
              <a:t> determines whether number is negative or positive</a:t>
            </a:r>
          </a:p>
          <a:p>
            <a:pPr marL="552450" lvl="1"/>
            <a:r>
              <a:rPr lang="en-US" sz="2000" dirty="0">
                <a:latin typeface="Calibri Bold" charset="0"/>
                <a:ea typeface="Calibri Bold" charset="0"/>
                <a:cs typeface="Calibri Bold" charset="0"/>
                <a:sym typeface="Calibri Bold" charset="0"/>
              </a:rPr>
              <a:t>Significand</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M</a:t>
            </a:r>
            <a:r>
              <a:rPr lang="en-US" sz="2000" dirty="0"/>
              <a:t>  normally a fractional value in range [1.0,2.0).</a:t>
            </a:r>
          </a:p>
          <a:p>
            <a:pPr marL="552450" lvl="1"/>
            <a:r>
              <a:rPr lang="en-US" sz="2000" dirty="0">
                <a:latin typeface="Calibri Bold" charset="0"/>
                <a:ea typeface="Calibri Bold" charset="0"/>
                <a:cs typeface="Calibri Bold" charset="0"/>
                <a:sym typeface="Calibri Bold" charset="0"/>
              </a:rPr>
              <a:t>Exponent</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E</a:t>
            </a:r>
            <a:r>
              <a:rPr lang="en-US" sz="2000" dirty="0"/>
              <a:t> weights value by power of two</a:t>
            </a:r>
          </a:p>
          <a:p>
            <a:endParaRPr lang="en-US" sz="2400" dirty="0"/>
          </a:p>
          <a:p>
            <a:r>
              <a:rPr lang="en-US" sz="2400" dirty="0"/>
              <a:t>Encoding</a:t>
            </a:r>
          </a:p>
          <a:p>
            <a:pPr marL="552450" lvl="1"/>
            <a:r>
              <a:rPr lang="en-US" sz="2000" dirty="0"/>
              <a:t>MSB </a:t>
            </a:r>
            <a:r>
              <a:rPr lang="en-US" sz="2000" dirty="0">
                <a:latin typeface="Monaco" charset="0"/>
                <a:ea typeface="Monaco" charset="0"/>
                <a:cs typeface="Monaco" charset="0"/>
                <a:sym typeface="Monaco" charset="0"/>
              </a:rPr>
              <a:t>s</a:t>
            </a:r>
            <a:r>
              <a:rPr lang="en-US" sz="2000" dirty="0"/>
              <a:t> is sign bit </a:t>
            </a:r>
            <a:r>
              <a:rPr lang="en-US" sz="2000" dirty="0">
                <a:solidFill>
                  <a:srgbClr val="980002"/>
                </a:solidFill>
                <a:latin typeface="Calibri Bold Italic" charset="0"/>
                <a:ea typeface="Calibri Bold Italic" charset="0"/>
                <a:cs typeface="Calibri Bold Italic" charset="0"/>
                <a:sym typeface="Calibri Bold Italic" charset="0"/>
              </a:rPr>
              <a:t>s</a:t>
            </a:r>
            <a:endParaRPr lang="en-US" sz="2000" dirty="0"/>
          </a:p>
          <a:p>
            <a:pPr marL="552450" lvl="1"/>
            <a:r>
              <a:rPr lang="en-US" sz="2000" dirty="0">
                <a:latin typeface="Monaco" charset="0"/>
                <a:ea typeface="Monaco" charset="0"/>
                <a:cs typeface="Monaco" charset="0"/>
                <a:sym typeface="Monaco" charset="0"/>
              </a:rPr>
              <a:t>exp</a:t>
            </a:r>
            <a:r>
              <a:rPr lang="en-US" sz="2000" dirty="0"/>
              <a:t> field encodes </a:t>
            </a:r>
            <a:r>
              <a:rPr lang="en-US" sz="2000" dirty="0">
                <a:solidFill>
                  <a:srgbClr val="980002"/>
                </a:solidFill>
                <a:latin typeface="Calibri Bold Italic" charset="0"/>
                <a:ea typeface="Calibri Bold Italic" charset="0"/>
                <a:cs typeface="Calibri Bold Italic" charset="0"/>
                <a:sym typeface="Calibri Bold Italic" charset="0"/>
              </a:rPr>
              <a:t>E</a:t>
            </a:r>
            <a:r>
              <a:rPr lang="en-US" sz="2000" dirty="0"/>
              <a:t> (but is not equal to E)</a:t>
            </a:r>
          </a:p>
          <a:p>
            <a:pPr marL="552450" lvl="1"/>
            <a:r>
              <a:rPr lang="en-US" sz="2000" dirty="0">
                <a:latin typeface="Monaco" charset="0"/>
                <a:ea typeface="Monaco" charset="0"/>
                <a:cs typeface="Monaco" charset="0"/>
                <a:sym typeface="Monaco" charset="0"/>
              </a:rPr>
              <a:t>frac</a:t>
            </a:r>
            <a:r>
              <a:rPr lang="en-US" sz="2000" dirty="0"/>
              <a:t> field encodes </a:t>
            </a:r>
            <a:r>
              <a:rPr lang="en-US" sz="2000" dirty="0">
                <a:solidFill>
                  <a:srgbClr val="980002"/>
                </a:solidFill>
                <a:latin typeface="Calibri Bold Italic" charset="0"/>
                <a:ea typeface="Calibri Bold Italic" charset="0"/>
                <a:cs typeface="Calibri Bold Italic" charset="0"/>
                <a:sym typeface="Calibri Bold Italic" charset="0"/>
              </a:rPr>
              <a:t>M</a:t>
            </a:r>
            <a:r>
              <a:rPr lang="en-US" sz="2000" dirty="0"/>
              <a:t> (but is not equal to M)</a:t>
            </a:r>
          </a:p>
        </p:txBody>
      </p:sp>
      <p:sp>
        <p:nvSpPr>
          <p:cNvPr id="19460" name="Rectangle 4"/>
          <p:cNvSpPr>
            <a:spLocks noGrp="1" noChangeArrowheads="1"/>
          </p:cNvSpPr>
          <p:nvPr>
            <p:ph type="title"/>
          </p:nvPr>
        </p:nvSpPr>
        <p:spPr>
          <a:ln/>
        </p:spPr>
        <p:txBody>
          <a:bodyPr/>
          <a:lstStyle/>
          <a:p>
            <a:pPr marL="119063" indent="-119063"/>
            <a:r>
              <a:rPr lang="en-US"/>
              <a:t>Floating Point Representation</a:t>
            </a:r>
          </a:p>
        </p:txBody>
      </p:sp>
      <p:graphicFrame>
        <p:nvGraphicFramePr>
          <p:cNvPr id="19461" name="Group 5"/>
          <p:cNvGraphicFramePr>
            <a:graphicFrameLocks noGrp="1"/>
          </p:cNvGraphicFramePr>
          <p:nvPr/>
        </p:nvGraphicFramePr>
        <p:xfrm>
          <a:off x="711200" y="5689600"/>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
        <p:nvSpPr>
          <p:cNvPr id="7" name="灯片编号占位符 3">
            <a:extLst>
              <a:ext uri="{FF2B5EF4-FFF2-40B4-BE49-F238E27FC236}">
                <a16:creationId xmlns:a16="http://schemas.microsoft.com/office/drawing/2014/main" id="{8227B489-17C7-4100-8858-A4907C3A65A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5</a:t>
            </a:fld>
            <a:endParaRPr lang="en-US" altLang="zh-CN" sz="16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Other CMOS Gates</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50</a:t>
            </a:fld>
            <a:endParaRPr lang="en-US" altLang="zh-CN" sz="1600" dirty="0"/>
          </a:p>
        </p:txBody>
      </p:sp>
      <p:sp>
        <p:nvSpPr>
          <p:cNvPr id="10" name="Content Placeholder 2">
            <a:extLst>
              <a:ext uri="{FF2B5EF4-FFF2-40B4-BE49-F238E27FC236}">
                <a16:creationId xmlns:a16="http://schemas.microsoft.com/office/drawing/2014/main" id="{C8C52721-6F05-4CF1-A7E8-F85923AE962F}"/>
              </a:ext>
            </a:extLst>
          </p:cNvPr>
          <p:cNvSpPr>
            <a:spLocks noGrp="1"/>
          </p:cNvSpPr>
          <p:nvPr>
            <p:ph idx="1"/>
          </p:nvPr>
        </p:nvSpPr>
        <p:spPr>
          <a:xfrm>
            <a:off x="477379" y="1314450"/>
            <a:ext cx="8014159" cy="5027613"/>
          </a:xfrm>
        </p:spPr>
        <p:txBody>
          <a:bodyPr/>
          <a:lstStyle/>
          <a:p>
            <a:r>
              <a:rPr lang="en-US" sz="2800" dirty="0"/>
              <a:t>How do you build a two-input AND gate?</a:t>
            </a:r>
          </a:p>
          <a:p>
            <a:pPr lvl="1"/>
            <a:r>
              <a:rPr lang="en-US" sz="2400" dirty="0"/>
              <a:t>AND2 gate</a:t>
            </a:r>
          </a:p>
        </p:txBody>
      </p:sp>
      <p:graphicFrame>
        <p:nvGraphicFramePr>
          <p:cNvPr id="7" name="Object 5">
            <a:extLst>
              <a:ext uri="{FF2B5EF4-FFF2-40B4-BE49-F238E27FC236}">
                <a16:creationId xmlns:a16="http://schemas.microsoft.com/office/drawing/2014/main" id="{50EEB024-32B7-4365-96DA-5F13F9AC0E80}"/>
              </a:ext>
            </a:extLst>
          </p:cNvPr>
          <p:cNvGraphicFramePr>
            <a:graphicFrameLocks noChangeAspect="1"/>
          </p:cNvGraphicFramePr>
          <p:nvPr>
            <p:custDataLst>
              <p:tags r:id="rId1"/>
            </p:custDataLst>
          </p:nvPr>
        </p:nvGraphicFramePr>
        <p:xfrm>
          <a:off x="1998997" y="2464293"/>
          <a:ext cx="4729163" cy="1430338"/>
        </p:xfrm>
        <a:graphic>
          <a:graphicData uri="http://schemas.openxmlformats.org/presentationml/2006/ole">
            <mc:AlternateContent xmlns:mc="http://schemas.openxmlformats.org/markup-compatibility/2006">
              <mc:Choice xmlns:v="urn:schemas-microsoft-com:vml" Requires="v">
                <p:oleObj name="VISIO" r:id="rId3" imgW="1228868" imgH="370950" progId="Visio.Drawing.6">
                  <p:embed/>
                </p:oleObj>
              </mc:Choice>
              <mc:Fallback>
                <p:oleObj name="VISIO" r:id="rId3" imgW="1228868" imgH="370950" progId="Visio.Drawing.6">
                  <p:embed/>
                  <p:pic>
                    <p:nvPicPr>
                      <p:cNvPr id="7" name="Object 5">
                        <a:extLst>
                          <a:ext uri="{FF2B5EF4-FFF2-40B4-BE49-F238E27FC236}">
                            <a16:creationId xmlns:a16="http://schemas.microsoft.com/office/drawing/2014/main" id="{50EEB024-32B7-4365-96DA-5F13F9AC0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997" y="2464293"/>
                        <a:ext cx="4729163"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40024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altLang="zh-CN" dirty="0"/>
              <a:t>Buffer Gate</a:t>
            </a:r>
            <a:endParaRPr lang="en-US" dirty="0"/>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51</a:t>
            </a:fld>
            <a:endParaRPr lang="en-US" altLang="zh-CN" sz="1600" dirty="0"/>
          </a:p>
        </p:txBody>
      </p:sp>
      <p:pic>
        <p:nvPicPr>
          <p:cNvPr id="3076" name="Picture 4">
            <a:extLst>
              <a:ext uri="{FF2B5EF4-FFF2-40B4-BE49-F238E27FC236}">
                <a16:creationId xmlns:a16="http://schemas.microsoft.com/office/drawing/2014/main" id="{F07DD814-9BE9-49E4-9BDA-EEE33B8AC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456" y="2846899"/>
            <a:ext cx="2814215" cy="348962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表格&#10;&#10;中度可信度描述已自动生成">
            <a:extLst>
              <a:ext uri="{FF2B5EF4-FFF2-40B4-BE49-F238E27FC236}">
                <a16:creationId xmlns:a16="http://schemas.microsoft.com/office/drawing/2014/main" id="{1C63A2DF-31D5-4C99-BC80-C9E92D4B9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424" y="1975659"/>
            <a:ext cx="2052264" cy="1500910"/>
          </a:xfrm>
          <a:prstGeom prst="rect">
            <a:avLst/>
          </a:prstGeom>
        </p:spPr>
      </p:pic>
      <p:pic>
        <p:nvPicPr>
          <p:cNvPr id="3078" name="Picture 6">
            <a:extLst>
              <a:ext uri="{FF2B5EF4-FFF2-40B4-BE49-F238E27FC236}">
                <a16:creationId xmlns:a16="http://schemas.microsoft.com/office/drawing/2014/main" id="{A0D83CDF-74C3-4907-9807-EF67BD2E15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3798" y="1648900"/>
            <a:ext cx="1907903" cy="7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57790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379" y="136524"/>
            <a:ext cx="7772400" cy="956429"/>
          </a:xfrm>
        </p:spPr>
        <p:txBody>
          <a:bodyPr/>
          <a:lstStyle/>
          <a:p>
            <a:r>
              <a:rPr lang="en-US" dirty="0"/>
              <a:t>Transmission Gate</a:t>
            </a:r>
          </a:p>
        </p:txBody>
      </p:sp>
      <p:sp>
        <p:nvSpPr>
          <p:cNvPr id="6" name="灯片编号占位符 3">
            <a:extLst>
              <a:ext uri="{FF2B5EF4-FFF2-40B4-BE49-F238E27FC236}">
                <a16:creationId xmlns:a16="http://schemas.microsoft.com/office/drawing/2014/main" id="{A1FEE27E-C7DC-4D58-8C1A-1B3AC49B6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52</a:t>
            </a:fld>
            <a:endParaRPr lang="en-US" altLang="zh-CN" sz="1600" dirty="0"/>
          </a:p>
        </p:txBody>
      </p:sp>
      <p:sp>
        <p:nvSpPr>
          <p:cNvPr id="10" name="Content Placeholder 2">
            <a:extLst>
              <a:ext uri="{FF2B5EF4-FFF2-40B4-BE49-F238E27FC236}">
                <a16:creationId xmlns:a16="http://schemas.microsoft.com/office/drawing/2014/main" id="{C8C52721-6F05-4CF1-A7E8-F85923AE962F}"/>
              </a:ext>
            </a:extLst>
          </p:cNvPr>
          <p:cNvSpPr>
            <a:spLocks noGrp="1"/>
          </p:cNvSpPr>
          <p:nvPr>
            <p:ph idx="1"/>
          </p:nvPr>
        </p:nvSpPr>
        <p:spPr>
          <a:xfrm>
            <a:off x="477379" y="1314450"/>
            <a:ext cx="3893453" cy="5027613"/>
          </a:xfrm>
        </p:spPr>
        <p:txBody>
          <a:bodyPr/>
          <a:lstStyle/>
          <a:p>
            <a:r>
              <a:rPr lang="en-US" sz="2400" dirty="0" err="1"/>
              <a:t>nMOS</a:t>
            </a:r>
            <a:r>
              <a:rPr lang="en-US" sz="2400" dirty="0"/>
              <a:t> pass 1’s poorly</a:t>
            </a:r>
          </a:p>
          <a:p>
            <a:r>
              <a:rPr lang="en-US" sz="2400" dirty="0" err="1"/>
              <a:t>pMOS</a:t>
            </a:r>
            <a:r>
              <a:rPr lang="en-US" sz="2400" dirty="0"/>
              <a:t> pass 0’s poorly</a:t>
            </a:r>
          </a:p>
          <a:p>
            <a:r>
              <a:rPr lang="en-US" sz="2400" dirty="0"/>
              <a:t>Transmission gate is a better switch</a:t>
            </a:r>
          </a:p>
          <a:p>
            <a:pPr lvl="1"/>
            <a:r>
              <a:rPr lang="en-US" sz="2000" dirty="0"/>
              <a:t>passes both 0 and 1 well</a:t>
            </a:r>
          </a:p>
          <a:p>
            <a:r>
              <a:rPr lang="en-US" sz="2400" dirty="0"/>
              <a:t>When A = 1, the switch is ON:</a:t>
            </a:r>
          </a:p>
          <a:p>
            <a:pPr lvl="1"/>
            <a:r>
              <a:rPr lang="en-US" sz="2000" dirty="0"/>
              <a:t>IN is connected to OUT</a:t>
            </a:r>
          </a:p>
          <a:p>
            <a:r>
              <a:rPr lang="en-US" sz="2400" dirty="0"/>
              <a:t>When A = 0, the switch is OFF:</a:t>
            </a:r>
          </a:p>
          <a:p>
            <a:pPr lvl="1"/>
            <a:r>
              <a:rPr lang="en-US" sz="2000" dirty="0"/>
              <a:t>IN is not connected to OUT</a:t>
            </a:r>
          </a:p>
        </p:txBody>
      </p:sp>
      <p:pic>
        <p:nvPicPr>
          <p:cNvPr id="1026" name="Picture 2" descr="Transmission gate: graphical symbol (a), truth table (b) | Download  Scientific Diagram">
            <a:extLst>
              <a:ext uri="{FF2B5EF4-FFF2-40B4-BE49-F238E27FC236}">
                <a16:creationId xmlns:a16="http://schemas.microsoft.com/office/drawing/2014/main" id="{A1D89B77-CF33-433B-9DA1-4C18718F6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579" y="2038350"/>
            <a:ext cx="45339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372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solidFill>
                  <a:schemeClr val="bg1">
                    <a:lumMod val="75000"/>
                  </a:schemeClr>
                </a:solidFill>
              </a:rPr>
              <a:t>Binary logic and gates</a:t>
            </a:r>
            <a:endParaRPr lang="en-US" dirty="0"/>
          </a:p>
          <a:p>
            <a:r>
              <a:rPr lang="en-US" dirty="0">
                <a:solidFill>
                  <a:schemeClr val="bg1">
                    <a:lumMod val="75000"/>
                  </a:schemeClr>
                </a:solidFill>
              </a:rPr>
              <a:t>Transistors</a:t>
            </a:r>
          </a:p>
          <a:p>
            <a:r>
              <a:rPr lang="en-US" altLang="zh-CN"/>
              <a:t>Some </a:t>
            </a:r>
            <a:r>
              <a:rPr lang="en-US" altLang="zh-CN" dirty="0"/>
              <a:t>IC parameters</a:t>
            </a:r>
            <a:endParaRPr lang="en-US" dirty="0">
              <a:solidFill>
                <a:schemeClr val="bg1">
                  <a:lumMod val="75000"/>
                </a:schemeClr>
              </a:solidFill>
            </a:endParaRPr>
          </a:p>
          <a:p>
            <a:r>
              <a:rPr lang="en-US" dirty="0">
                <a:solidFill>
                  <a:schemeClr val="bg1">
                    <a:lumMod val="75000"/>
                  </a:schemeClr>
                </a:solidFill>
              </a:rPr>
              <a:t>Boolean algebra</a:t>
            </a:r>
          </a:p>
          <a:p>
            <a:r>
              <a:rPr lang="en-US" dirty="0">
                <a:solidFill>
                  <a:schemeClr val="bg1">
                    <a:lumMod val="75000"/>
                  </a:schemeClr>
                </a:solidFill>
              </a:rPr>
              <a:t>Logic functions</a:t>
            </a:r>
          </a:p>
          <a:p>
            <a:r>
              <a:rPr lang="en-US" dirty="0">
                <a:solidFill>
                  <a:schemeClr val="bg1">
                    <a:lumMod val="75000"/>
                  </a:schemeClr>
                </a:solidFill>
              </a:rPr>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53</a:t>
            </a:fld>
            <a:endParaRPr lang="en-US" altLang="zh-CN" sz="1600" dirty="0"/>
          </a:p>
        </p:txBody>
      </p:sp>
    </p:spTree>
    <p:extLst>
      <p:ext uri="{BB962C8B-B14F-4D97-AF65-F5344CB8AC3E}">
        <p14:creationId xmlns:p14="http://schemas.microsoft.com/office/powerpoint/2010/main" val="120178648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7997552" cy="4114800"/>
          </a:xfrm>
        </p:spPr>
        <p:txBody>
          <a:bodyPr/>
          <a:lstStyle/>
          <a:p>
            <a:r>
              <a:rPr lang="en-US" dirty="0"/>
              <a:t>V</a:t>
            </a:r>
            <a:r>
              <a:rPr lang="en-US" baseline="-25000" dirty="0"/>
              <a:t>CC</a:t>
            </a:r>
            <a:r>
              <a:rPr lang="en-US" dirty="0"/>
              <a:t> (Power Supply Voltage)</a:t>
            </a:r>
          </a:p>
          <a:p>
            <a:r>
              <a:rPr lang="en-US" dirty="0"/>
              <a:t>Logic levels</a:t>
            </a:r>
          </a:p>
          <a:p>
            <a:pPr lvl="1"/>
            <a:r>
              <a:rPr lang="en-US" dirty="0"/>
              <a:t>V</a:t>
            </a:r>
            <a:r>
              <a:rPr lang="en-US" baseline="-25000" dirty="0"/>
              <a:t>IH</a:t>
            </a:r>
            <a:r>
              <a:rPr lang="en-US" dirty="0"/>
              <a:t>, V</a:t>
            </a:r>
            <a:r>
              <a:rPr lang="en-US" baseline="-25000" dirty="0"/>
              <a:t>IL</a:t>
            </a:r>
            <a:r>
              <a:rPr lang="en-US" dirty="0"/>
              <a:t>, V</a:t>
            </a:r>
            <a:r>
              <a:rPr lang="en-US" baseline="-25000" dirty="0"/>
              <a:t>OH</a:t>
            </a:r>
            <a:r>
              <a:rPr lang="en-US" dirty="0"/>
              <a:t>, V</a:t>
            </a:r>
            <a:r>
              <a:rPr lang="en-US" baseline="-25000" dirty="0"/>
              <a:t>OL</a:t>
            </a:r>
          </a:p>
          <a:p>
            <a:pPr lvl="1"/>
            <a:r>
              <a:rPr lang="en-US" dirty="0"/>
              <a:t>Noise margin</a:t>
            </a:r>
          </a:p>
          <a:p>
            <a:r>
              <a:rPr lang="en-US" sz="2800" dirty="0"/>
              <a:t>Propagation delay</a:t>
            </a:r>
          </a:p>
          <a:p>
            <a:r>
              <a:rPr lang="en-US" altLang="zh-CN" sz="2800" dirty="0"/>
              <a:t>Transition time</a:t>
            </a:r>
            <a:endParaRPr lang="en-US" sz="2800" dirty="0"/>
          </a:p>
          <a:p>
            <a:r>
              <a:rPr lang="en-US" sz="2800" dirty="0"/>
              <a:t>Power dissipation</a:t>
            </a:r>
          </a:p>
          <a:p>
            <a:r>
              <a:rPr lang="en-US" sz="2800" dirty="0"/>
              <a:t>Fan-in and Fan-out</a:t>
            </a:r>
          </a:p>
          <a:p>
            <a:endParaRPr lang="en-US" sz="2400" dirty="0"/>
          </a:p>
        </p:txBody>
      </p:sp>
      <p:sp>
        <p:nvSpPr>
          <p:cNvPr id="344067" name="Rectangle 3"/>
          <p:cNvSpPr>
            <a:spLocks noGrp="1" noChangeArrowheads="1"/>
          </p:cNvSpPr>
          <p:nvPr>
            <p:ph type="title"/>
          </p:nvPr>
        </p:nvSpPr>
        <p:spPr>
          <a:xfrm>
            <a:off x="560522" y="72190"/>
            <a:ext cx="7931016" cy="1020763"/>
          </a:xfrm>
        </p:spPr>
        <p:txBody>
          <a:bodyPr/>
          <a:lstStyle/>
          <a:p>
            <a:r>
              <a:rPr lang="en-US" dirty="0"/>
              <a:t>Some IC Parameters</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54</a:t>
            </a:fld>
            <a:endParaRPr lang="en-US" altLang="zh-CN" sz="1600" dirty="0"/>
          </a:p>
        </p:txBody>
      </p:sp>
    </p:spTree>
    <p:extLst>
      <p:ext uri="{BB962C8B-B14F-4D97-AF65-F5344CB8AC3E}">
        <p14:creationId xmlns:p14="http://schemas.microsoft.com/office/powerpoint/2010/main" val="236305285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8033288" cy="4114800"/>
          </a:xfrm>
        </p:spPr>
        <p:txBody>
          <a:bodyPr/>
          <a:lstStyle/>
          <a:p>
            <a:r>
              <a:rPr lang="en-US" sz="2400" dirty="0"/>
              <a:t>Common across a logic family (e.g., 5V for all HC parts)</a:t>
            </a:r>
          </a:p>
          <a:p>
            <a:r>
              <a:rPr lang="en-US" sz="2400" dirty="0"/>
              <a:t>V</a:t>
            </a:r>
            <a:r>
              <a:rPr lang="en-US" sz="2400" baseline="-25000" dirty="0"/>
              <a:t>CC</a:t>
            </a:r>
            <a:r>
              <a:rPr lang="en-US" sz="2400" dirty="0"/>
              <a:t> and GND commonly called “power supply rails”</a:t>
            </a:r>
          </a:p>
          <a:p>
            <a:pPr lvl="1"/>
            <a:r>
              <a:rPr lang="en-US" sz="2000" dirty="0"/>
              <a:t>Sometimes V</a:t>
            </a:r>
            <a:r>
              <a:rPr lang="en-US" sz="2000" baseline="-25000" dirty="0"/>
              <a:t>DD</a:t>
            </a:r>
            <a:r>
              <a:rPr lang="en-US" sz="2000" dirty="0"/>
              <a:t> and V</a:t>
            </a:r>
            <a:r>
              <a:rPr lang="en-US" sz="2000" baseline="-25000" dirty="0"/>
              <a:t>SS</a:t>
            </a:r>
            <a:r>
              <a:rPr lang="en-US" sz="2000" dirty="0"/>
              <a:t> for CMOS devices</a:t>
            </a:r>
          </a:p>
          <a:p>
            <a:endParaRPr lang="en-US" sz="2800" dirty="0" err="1"/>
          </a:p>
        </p:txBody>
      </p:sp>
      <p:sp>
        <p:nvSpPr>
          <p:cNvPr id="344067" name="Rectangle 3"/>
          <p:cNvSpPr>
            <a:spLocks noGrp="1" noChangeArrowheads="1"/>
          </p:cNvSpPr>
          <p:nvPr>
            <p:ph type="title"/>
          </p:nvPr>
        </p:nvSpPr>
        <p:spPr>
          <a:xfrm>
            <a:off x="560522" y="72190"/>
            <a:ext cx="7931016" cy="1020763"/>
          </a:xfrm>
        </p:spPr>
        <p:txBody>
          <a:bodyPr/>
          <a:lstStyle/>
          <a:p>
            <a:r>
              <a:rPr lang="en-US" dirty="0"/>
              <a:t>V</a:t>
            </a:r>
            <a:r>
              <a:rPr lang="en-US" baseline="-25000" dirty="0"/>
              <a:t>CC</a:t>
            </a:r>
            <a:r>
              <a:rPr lang="en-US" dirty="0"/>
              <a:t> – Power Supply Voltage</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55</a:t>
            </a:fld>
            <a:endParaRPr lang="en-US" altLang="zh-CN" sz="1600" dirty="0"/>
          </a:p>
        </p:txBody>
      </p:sp>
      <p:grpSp>
        <p:nvGrpSpPr>
          <p:cNvPr id="6" name="Group 21">
            <a:extLst>
              <a:ext uri="{FF2B5EF4-FFF2-40B4-BE49-F238E27FC236}">
                <a16:creationId xmlns:a16="http://schemas.microsoft.com/office/drawing/2014/main" id="{2091FD34-FF14-49BA-9562-EEE077CBB2F0}"/>
              </a:ext>
            </a:extLst>
          </p:cNvPr>
          <p:cNvGrpSpPr>
            <a:grpSpLocks/>
          </p:cNvGrpSpPr>
          <p:nvPr/>
        </p:nvGrpSpPr>
        <p:grpSpPr bwMode="auto">
          <a:xfrm>
            <a:off x="2129613" y="2851688"/>
            <a:ext cx="4501294" cy="3505200"/>
            <a:chOff x="120" y="2374"/>
            <a:chExt cx="2328" cy="1968"/>
          </a:xfrm>
        </p:grpSpPr>
        <p:pic>
          <p:nvPicPr>
            <p:cNvPr id="7" name="Picture 4" descr="C:\jobs\Marries\CH11\tif\AACFLWW0.tif">
              <a:extLst>
                <a:ext uri="{FF2B5EF4-FFF2-40B4-BE49-F238E27FC236}">
                  <a16:creationId xmlns:a16="http://schemas.microsoft.com/office/drawing/2014/main" id="{319F6FF1-8F1C-4B05-8CCA-B01348ADB558}"/>
                </a:ext>
              </a:extLst>
            </p:cNvPr>
            <p:cNvPicPr>
              <a:picLocks noChangeAspect="1" noChangeArrowheads="1"/>
            </p:cNvPicPr>
            <p:nvPr/>
          </p:nvPicPr>
          <p:blipFill>
            <a:blip r:embed="rId3"/>
            <a:srcRect r="52370" b="56879"/>
            <a:stretch>
              <a:fillRect/>
            </a:stretch>
          </p:blipFill>
          <p:spPr bwMode="auto">
            <a:xfrm>
              <a:off x="288" y="2614"/>
              <a:ext cx="2160" cy="1728"/>
            </a:xfrm>
            <a:prstGeom prst="rect">
              <a:avLst/>
            </a:prstGeom>
            <a:noFill/>
          </p:spPr>
        </p:pic>
        <p:sp>
          <p:nvSpPr>
            <p:cNvPr id="8" name="Text Box 5">
              <a:extLst>
                <a:ext uri="{FF2B5EF4-FFF2-40B4-BE49-F238E27FC236}">
                  <a16:creationId xmlns:a16="http://schemas.microsoft.com/office/drawing/2014/main" id="{DDFFF036-80E1-43CB-8C13-1DD7E488764F}"/>
                </a:ext>
              </a:extLst>
            </p:cNvPr>
            <p:cNvSpPr txBox="1">
              <a:spLocks noChangeArrowheads="1"/>
            </p:cNvSpPr>
            <p:nvPr/>
          </p:nvSpPr>
          <p:spPr bwMode="auto">
            <a:xfrm>
              <a:off x="120" y="2374"/>
              <a:ext cx="317" cy="213"/>
            </a:xfrm>
            <a:prstGeom prst="rect">
              <a:avLst/>
            </a:prstGeom>
            <a:noFill/>
            <a:ln w="9525">
              <a:noFill/>
              <a:miter lim="800000"/>
              <a:headEnd/>
              <a:tailEnd/>
            </a:ln>
            <a:effectLst/>
          </p:spPr>
          <p:txBody>
            <a:bodyPr wrap="none">
              <a:spAutoFit/>
            </a:bodyPr>
            <a:lstStyle/>
            <a:p>
              <a:pPr algn="ctr"/>
              <a:r>
                <a:rPr lang="en-US" dirty="0">
                  <a:solidFill>
                    <a:schemeClr val="tx1"/>
                  </a:solidFill>
                </a:rPr>
                <a:t>+5V</a:t>
              </a:r>
            </a:p>
          </p:txBody>
        </p:sp>
      </p:grpSp>
    </p:spTree>
    <p:extLst>
      <p:ext uri="{BB962C8B-B14F-4D97-AF65-F5344CB8AC3E}">
        <p14:creationId xmlns:p14="http://schemas.microsoft.com/office/powerpoint/2010/main" val="167376202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C7F0-20AE-FDE2-0D8A-44A9A9B37C95}"/>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443B81C-C250-76B6-052D-35F27C6776FA}"/>
              </a:ext>
            </a:extLst>
          </p:cNvPr>
          <p:cNvSpPr>
            <a:spLocks noGrp="1"/>
          </p:cNvSpPr>
          <p:nvPr>
            <p:ph idx="1"/>
          </p:nvPr>
        </p:nvSpPr>
        <p:spPr/>
        <p:txBody>
          <a:bodyPr/>
          <a:lstStyle/>
          <a:p>
            <a:endParaRPr lang="en-CN"/>
          </a:p>
        </p:txBody>
      </p:sp>
      <p:sp>
        <p:nvSpPr>
          <p:cNvPr id="4" name="Slide Number Placeholder 3">
            <a:extLst>
              <a:ext uri="{FF2B5EF4-FFF2-40B4-BE49-F238E27FC236}">
                <a16:creationId xmlns:a16="http://schemas.microsoft.com/office/drawing/2014/main" id="{D2C9B250-333E-4654-C88D-F76FC56F1EE3}"/>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56</a:t>
            </a:fld>
            <a:endParaRPr lang="en-US" altLang="zh-CN" dirty="0"/>
          </a:p>
        </p:txBody>
      </p:sp>
      <p:pic>
        <p:nvPicPr>
          <p:cNvPr id="5" name="Picture 4">
            <a:extLst>
              <a:ext uri="{FF2B5EF4-FFF2-40B4-BE49-F238E27FC236}">
                <a16:creationId xmlns:a16="http://schemas.microsoft.com/office/drawing/2014/main" id="{6D5E19FE-E54E-EE92-9BA5-643E4DD0BFF0}"/>
              </a:ext>
            </a:extLst>
          </p:cNvPr>
          <p:cNvPicPr>
            <a:picLocks noChangeAspect="1"/>
          </p:cNvPicPr>
          <p:nvPr/>
        </p:nvPicPr>
        <p:blipFill>
          <a:blip r:embed="rId2"/>
          <a:stretch>
            <a:fillRect/>
          </a:stretch>
        </p:blipFill>
        <p:spPr>
          <a:xfrm>
            <a:off x="1445594" y="582571"/>
            <a:ext cx="6319488" cy="5470172"/>
          </a:xfrm>
          <a:prstGeom prst="rect">
            <a:avLst/>
          </a:prstGeom>
        </p:spPr>
      </p:pic>
    </p:spTree>
    <p:extLst>
      <p:ext uri="{BB962C8B-B14F-4D97-AF65-F5344CB8AC3E}">
        <p14:creationId xmlns:p14="http://schemas.microsoft.com/office/powerpoint/2010/main" val="39062495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a:xfrm>
            <a:off x="503694" y="1295399"/>
            <a:ext cx="8175357" cy="4934919"/>
          </a:xfrm>
        </p:spPr>
        <p:txBody>
          <a:bodyPr/>
          <a:lstStyle/>
          <a:p>
            <a:r>
              <a:rPr lang="en-US" sz="2800" dirty="0"/>
              <a:t>Discrete voltages represent 1 and 0</a:t>
            </a:r>
          </a:p>
          <a:p>
            <a:r>
              <a:rPr lang="en-US" sz="2800" dirty="0"/>
              <a:t>For example: </a:t>
            </a:r>
          </a:p>
          <a:p>
            <a:pPr lvl="1"/>
            <a:r>
              <a:rPr lang="en-US" sz="2400" dirty="0"/>
              <a:t>0 = ground (GND) or 0 volts</a:t>
            </a:r>
          </a:p>
          <a:p>
            <a:pPr lvl="1"/>
            <a:r>
              <a:rPr lang="en-US" sz="2400" dirty="0"/>
              <a:t>1 = V</a:t>
            </a:r>
            <a:r>
              <a:rPr lang="en-US" sz="2400" baseline="-25000" dirty="0"/>
              <a:t>CC</a:t>
            </a:r>
            <a:r>
              <a:rPr lang="en-US" sz="2400" dirty="0"/>
              <a:t> or 5 volts</a:t>
            </a:r>
          </a:p>
          <a:p>
            <a:r>
              <a:rPr lang="en-US" sz="2800" dirty="0"/>
              <a:t>What about 4.99 volts?  Is that a 0 or a 1?</a:t>
            </a:r>
          </a:p>
          <a:p>
            <a:r>
              <a:rPr lang="en-US" sz="2800" dirty="0"/>
              <a:t>What about 3.2 volts?</a:t>
            </a:r>
          </a:p>
          <a:p>
            <a:endParaRPr lang="en-US" sz="2800" dirty="0"/>
          </a:p>
          <a:p>
            <a:r>
              <a:rPr lang="en-US" sz="2800" b="1" dirty="0"/>
              <a:t>Range</a:t>
            </a:r>
            <a:r>
              <a:rPr lang="en-US" sz="2800" dirty="0"/>
              <a:t> of voltages for 1 and 0</a:t>
            </a:r>
          </a:p>
          <a:p>
            <a:r>
              <a:rPr lang="en-US" sz="2800" dirty="0"/>
              <a:t>Different ranges for inputs and outputs to allow for </a:t>
            </a:r>
            <a:r>
              <a:rPr lang="en-US" sz="2800" b="1" dirty="0"/>
              <a:t>noise</a:t>
            </a:r>
          </a:p>
          <a:p>
            <a:endParaRPr lang="en-US" sz="2800" dirty="0"/>
          </a:p>
        </p:txBody>
      </p:sp>
      <p:sp>
        <p:nvSpPr>
          <p:cNvPr id="350211" name="Rectangle 3"/>
          <p:cNvSpPr>
            <a:spLocks noGrp="1" noChangeArrowheads="1"/>
          </p:cNvSpPr>
          <p:nvPr>
            <p:ph type="title"/>
          </p:nvPr>
        </p:nvSpPr>
        <p:spPr>
          <a:xfrm>
            <a:off x="503694" y="137976"/>
            <a:ext cx="8640306" cy="1011120"/>
          </a:xfrm>
          <a:noFill/>
        </p:spPr>
        <p:txBody>
          <a:bodyPr/>
          <a:lstStyle/>
          <a:p>
            <a:r>
              <a:rPr lang="en-US" dirty="0"/>
              <a:t>Logic Levels</a:t>
            </a:r>
          </a:p>
        </p:txBody>
      </p:sp>
      <p:sp>
        <p:nvSpPr>
          <p:cNvPr id="9" name="灯片编号占位符 3">
            <a:extLst>
              <a:ext uri="{FF2B5EF4-FFF2-40B4-BE49-F238E27FC236}">
                <a16:creationId xmlns:a16="http://schemas.microsoft.com/office/drawing/2014/main" id="{E94B704D-3DD1-4208-AB82-BAB9F46B142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57</a:t>
            </a:fld>
            <a:endParaRPr lang="en-US" altLang="zh-CN" sz="1600" dirty="0"/>
          </a:p>
        </p:txBody>
      </p:sp>
    </p:spTree>
    <p:extLst>
      <p:ext uri="{BB962C8B-B14F-4D97-AF65-F5344CB8AC3E}">
        <p14:creationId xmlns:p14="http://schemas.microsoft.com/office/powerpoint/2010/main" val="49283158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a:xfrm>
            <a:off x="503694" y="1295399"/>
            <a:ext cx="8175357" cy="4934919"/>
          </a:xfrm>
        </p:spPr>
        <p:txBody>
          <a:bodyPr/>
          <a:lstStyle/>
          <a:p>
            <a:r>
              <a:rPr lang="en-US" sz="2800" b="1" dirty="0"/>
              <a:t>Anything that degrades the signal</a:t>
            </a:r>
          </a:p>
          <a:p>
            <a:pPr lvl="1"/>
            <a:r>
              <a:rPr lang="en-US" sz="2400" dirty="0"/>
              <a:t>E.g., resistance, power supply noise, coupling to neighboring wires, etc.</a:t>
            </a:r>
          </a:p>
          <a:p>
            <a:r>
              <a:rPr lang="en-US" sz="2800" b="1" dirty="0"/>
              <a:t>Example</a:t>
            </a:r>
            <a:r>
              <a:rPr lang="en-US" sz="2800" dirty="0"/>
              <a:t>: a gate (driver) outputs 5 V but, because of resistance in a long wire, receiver gets 4.5 V</a:t>
            </a:r>
          </a:p>
        </p:txBody>
      </p:sp>
      <p:sp>
        <p:nvSpPr>
          <p:cNvPr id="350211" name="Rectangle 3"/>
          <p:cNvSpPr>
            <a:spLocks noGrp="1" noChangeArrowheads="1"/>
          </p:cNvSpPr>
          <p:nvPr>
            <p:ph type="title"/>
          </p:nvPr>
        </p:nvSpPr>
        <p:spPr>
          <a:xfrm>
            <a:off x="503694" y="137976"/>
            <a:ext cx="8640306" cy="1011120"/>
          </a:xfrm>
          <a:noFill/>
        </p:spPr>
        <p:txBody>
          <a:bodyPr/>
          <a:lstStyle/>
          <a:p>
            <a:r>
              <a:rPr lang="en-US" dirty="0"/>
              <a:t>What is Noise?</a:t>
            </a:r>
          </a:p>
        </p:txBody>
      </p:sp>
      <p:sp>
        <p:nvSpPr>
          <p:cNvPr id="9" name="灯片编号占位符 3">
            <a:extLst>
              <a:ext uri="{FF2B5EF4-FFF2-40B4-BE49-F238E27FC236}">
                <a16:creationId xmlns:a16="http://schemas.microsoft.com/office/drawing/2014/main" id="{E94B704D-3DD1-4208-AB82-BAB9F46B142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58</a:t>
            </a:fld>
            <a:endParaRPr lang="en-US" altLang="zh-CN" sz="1600" dirty="0"/>
          </a:p>
        </p:txBody>
      </p:sp>
      <p:graphicFrame>
        <p:nvGraphicFramePr>
          <p:cNvPr id="5" name="Object 4">
            <a:extLst>
              <a:ext uri="{FF2B5EF4-FFF2-40B4-BE49-F238E27FC236}">
                <a16:creationId xmlns:a16="http://schemas.microsoft.com/office/drawing/2014/main" id="{BD9A0E99-59D8-414C-A684-31A689E7794D}"/>
              </a:ext>
            </a:extLst>
          </p:cNvPr>
          <p:cNvGraphicFramePr>
            <a:graphicFrameLocks noChangeAspect="1"/>
          </p:cNvGraphicFramePr>
          <p:nvPr>
            <p:custDataLst>
              <p:tags r:id="rId1"/>
            </p:custDataLst>
          </p:nvPr>
        </p:nvGraphicFramePr>
        <p:xfrm>
          <a:off x="1890793" y="4052807"/>
          <a:ext cx="5029200" cy="1792288"/>
        </p:xfrm>
        <a:graphic>
          <a:graphicData uri="http://schemas.openxmlformats.org/presentationml/2006/ole">
            <mc:AlternateContent xmlns:mc="http://schemas.openxmlformats.org/markup-compatibility/2006">
              <mc:Choice xmlns:v="urn:schemas-microsoft-com:vml" Requires="v">
                <p:oleObj name="VISIO" r:id="rId3" imgW="1978401" imgH="705263" progId="Visio.Drawing.6">
                  <p:embed/>
                </p:oleObj>
              </mc:Choice>
              <mc:Fallback>
                <p:oleObj name="VISIO" r:id="rId3" imgW="1978401" imgH="705263" progId="Visio.Drawing.6">
                  <p:embed/>
                  <p:pic>
                    <p:nvPicPr>
                      <p:cNvPr id="5" name="Object 4">
                        <a:extLst>
                          <a:ext uri="{FF2B5EF4-FFF2-40B4-BE49-F238E27FC236}">
                            <a16:creationId xmlns:a16="http://schemas.microsoft.com/office/drawing/2014/main" id="{BD9A0E99-59D8-414C-A684-31A689E77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93" y="4052807"/>
                        <a:ext cx="5029200" cy="17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9674915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609599" y="152402"/>
            <a:ext cx="8395121" cy="940551"/>
          </a:xfrm>
        </p:spPr>
        <p:txBody>
          <a:bodyPr/>
          <a:lstStyle/>
          <a:p>
            <a:r>
              <a:rPr lang="en-US" altLang="zh-CN" dirty="0"/>
              <a:t>Use Voltage Thresholds to Extract Discrete Values from Continuous Signals</a:t>
            </a:r>
          </a:p>
        </p:txBody>
      </p:sp>
      <p:sp>
        <p:nvSpPr>
          <p:cNvPr id="294915" name="Rectangle 3"/>
          <p:cNvSpPr>
            <a:spLocks noGrp="1" noChangeArrowheads="1"/>
          </p:cNvSpPr>
          <p:nvPr>
            <p:ph type="body" idx="1"/>
          </p:nvPr>
        </p:nvSpPr>
        <p:spPr>
          <a:xfrm>
            <a:off x="609599" y="4023011"/>
            <a:ext cx="7987542" cy="2702503"/>
          </a:xfrm>
        </p:spPr>
        <p:txBody>
          <a:bodyPr/>
          <a:lstStyle/>
          <a:p>
            <a:r>
              <a:rPr lang="en-US" sz="2400" dirty="0"/>
              <a:t>Simplest version: 1-bit signal</a:t>
            </a:r>
          </a:p>
          <a:p>
            <a:pPr lvl="1"/>
            <a:r>
              <a:rPr lang="en-US" sz="2000" dirty="0"/>
              <a:t>Either high range (1) or low range (0)</a:t>
            </a:r>
          </a:p>
          <a:p>
            <a:pPr lvl="1"/>
            <a:r>
              <a:rPr lang="en-US" sz="2000" dirty="0"/>
              <a:t>With guard range between them</a:t>
            </a:r>
          </a:p>
          <a:p>
            <a:r>
              <a:rPr lang="en-US" sz="2400" dirty="0"/>
              <a:t>Not strongly affected by noise or low-quality circuit elements</a:t>
            </a:r>
          </a:p>
          <a:p>
            <a:pPr lvl="1"/>
            <a:r>
              <a:rPr lang="en-US" sz="2000" dirty="0"/>
              <a:t>Can make circuits simple, small, and fast</a:t>
            </a:r>
          </a:p>
          <a:p>
            <a:pPr lvl="2"/>
            <a:endParaRPr lang="en-US" sz="1800" dirty="0"/>
          </a:p>
        </p:txBody>
      </p:sp>
      <p:grpSp>
        <p:nvGrpSpPr>
          <p:cNvPr id="44" name="Group 23">
            <a:extLst>
              <a:ext uri="{FF2B5EF4-FFF2-40B4-BE49-F238E27FC236}">
                <a16:creationId xmlns:a16="http://schemas.microsoft.com/office/drawing/2014/main" id="{FE7F02C1-928A-4538-8862-7C889977750A}"/>
              </a:ext>
            </a:extLst>
          </p:cNvPr>
          <p:cNvGrpSpPr>
            <a:grpSpLocks/>
          </p:cNvGrpSpPr>
          <p:nvPr/>
        </p:nvGrpSpPr>
        <p:grpSpPr bwMode="auto">
          <a:xfrm>
            <a:off x="990600" y="1371600"/>
            <a:ext cx="6704990" cy="2507298"/>
            <a:chOff x="864" y="613"/>
            <a:chExt cx="3792" cy="1418"/>
          </a:xfrm>
        </p:grpSpPr>
        <p:sp>
          <p:nvSpPr>
            <p:cNvPr id="45" name="Rectangle 4">
              <a:extLst>
                <a:ext uri="{FF2B5EF4-FFF2-40B4-BE49-F238E27FC236}">
                  <a16:creationId xmlns:a16="http://schemas.microsoft.com/office/drawing/2014/main" id="{61C7D633-A6BC-4E87-9EB4-7D6AB88F5DDB}"/>
                </a:ext>
              </a:extLst>
            </p:cNvPr>
            <p:cNvSpPr>
              <a:spLocks noChangeArrowheads="1"/>
            </p:cNvSpPr>
            <p:nvPr/>
          </p:nvSpPr>
          <p:spPr bwMode="auto">
            <a:xfrm>
              <a:off x="1440" y="960"/>
              <a:ext cx="3216" cy="214"/>
            </a:xfrm>
            <a:prstGeom prst="rect">
              <a:avLst/>
            </a:prstGeom>
            <a:solidFill>
              <a:srgbClr val="FFFF66"/>
            </a:solidFill>
            <a:ln w="19050">
              <a:noFill/>
              <a:miter lim="800000"/>
              <a:headEnd/>
              <a:tailEnd type="none" w="sm" len="sm"/>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Courier New" pitchFamily="49" charset="0"/>
              </a:endParaRPr>
            </a:p>
          </p:txBody>
        </p:sp>
        <p:sp>
          <p:nvSpPr>
            <p:cNvPr id="46" name="Rectangle 5">
              <a:extLst>
                <a:ext uri="{FF2B5EF4-FFF2-40B4-BE49-F238E27FC236}">
                  <a16:creationId xmlns:a16="http://schemas.microsoft.com/office/drawing/2014/main" id="{51DABE2E-AADA-42BF-84DB-5CC72B81B931}"/>
                </a:ext>
              </a:extLst>
            </p:cNvPr>
            <p:cNvSpPr>
              <a:spLocks noChangeArrowheads="1"/>
            </p:cNvSpPr>
            <p:nvPr/>
          </p:nvSpPr>
          <p:spPr bwMode="auto">
            <a:xfrm>
              <a:off x="1440" y="1542"/>
              <a:ext cx="3216" cy="214"/>
            </a:xfrm>
            <a:prstGeom prst="rect">
              <a:avLst/>
            </a:prstGeom>
            <a:solidFill>
              <a:srgbClr val="FFFF66"/>
            </a:solidFill>
            <a:ln w="19050">
              <a:noFill/>
              <a:miter lim="800000"/>
              <a:headEnd/>
              <a:tailEnd type="none" w="sm" len="sm"/>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Courier New" pitchFamily="49" charset="0"/>
              </a:endParaRPr>
            </a:p>
          </p:txBody>
        </p:sp>
        <p:sp>
          <p:nvSpPr>
            <p:cNvPr id="47" name="Line 6">
              <a:extLst>
                <a:ext uri="{FF2B5EF4-FFF2-40B4-BE49-F238E27FC236}">
                  <a16:creationId xmlns:a16="http://schemas.microsoft.com/office/drawing/2014/main" id="{A5CEBCEC-D0F2-4702-95DB-E855866F4AB2}"/>
                </a:ext>
              </a:extLst>
            </p:cNvPr>
            <p:cNvSpPr>
              <a:spLocks noChangeShapeType="1"/>
            </p:cNvSpPr>
            <p:nvPr/>
          </p:nvSpPr>
          <p:spPr bwMode="auto">
            <a:xfrm flipV="1">
              <a:off x="1440" y="953"/>
              <a:ext cx="0" cy="816"/>
            </a:xfrm>
            <a:prstGeom prst="line">
              <a:avLst/>
            </a:prstGeom>
            <a:noFill/>
            <a:ln w="19050">
              <a:solidFill>
                <a:srgbClr val="003300"/>
              </a:solidFill>
              <a:round/>
              <a:headEnd/>
              <a:tailEnd type="none" w="sm" len="sm"/>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48" name="Line 7">
              <a:extLst>
                <a:ext uri="{FF2B5EF4-FFF2-40B4-BE49-F238E27FC236}">
                  <a16:creationId xmlns:a16="http://schemas.microsoft.com/office/drawing/2014/main" id="{07F60FD4-854A-41E6-8F0F-DB1E942418F6}"/>
                </a:ext>
              </a:extLst>
            </p:cNvPr>
            <p:cNvSpPr>
              <a:spLocks noChangeShapeType="1"/>
            </p:cNvSpPr>
            <p:nvPr/>
          </p:nvSpPr>
          <p:spPr bwMode="auto">
            <a:xfrm flipV="1">
              <a:off x="1440" y="1769"/>
              <a:ext cx="3216" cy="0"/>
            </a:xfrm>
            <a:prstGeom prst="line">
              <a:avLst/>
            </a:prstGeom>
            <a:noFill/>
            <a:ln w="19050">
              <a:solidFill>
                <a:srgbClr val="003300"/>
              </a:solidFill>
              <a:round/>
              <a:headEnd/>
              <a:tailEnd type="none" w="sm" len="sm"/>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49" name="Text Box 8">
              <a:extLst>
                <a:ext uri="{FF2B5EF4-FFF2-40B4-BE49-F238E27FC236}">
                  <a16:creationId xmlns:a16="http://schemas.microsoft.com/office/drawing/2014/main" id="{7B218AEA-F04C-4F72-98CD-C74239D7A553}"/>
                </a:ext>
              </a:extLst>
            </p:cNvPr>
            <p:cNvSpPr txBox="1">
              <a:spLocks noChangeArrowheads="1"/>
            </p:cNvSpPr>
            <p:nvPr/>
          </p:nvSpPr>
          <p:spPr bwMode="auto">
            <a:xfrm>
              <a:off x="864" y="1241"/>
              <a:ext cx="578" cy="214"/>
            </a:xfrm>
            <a:prstGeom prst="rect">
              <a:avLst/>
            </a:prstGeom>
            <a:noFill/>
            <a:ln w="19050">
              <a:noFill/>
              <a:miter lim="800000"/>
              <a:headEnd/>
              <a:tailEnd type="none" w="sm" len="sm"/>
            </a:ln>
            <a:effectLst/>
          </p:spPr>
          <p:txBody>
            <a:bodyPr wrap="none" lIns="45720" rIns="45720">
              <a:spAutoFit/>
            </a:bodyPr>
            <a:lstStyle/>
            <a:p>
              <a:pPr marL="0" marR="0" lvl="0" indent="0" algn="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66"/>
                  </a:solidFill>
                  <a:effectLst/>
                  <a:uLnTx/>
                  <a:uFillTx/>
                  <a:latin typeface="Helvetica" pitchFamily="34" charset="0"/>
                </a:rPr>
                <a:t>Voltage</a:t>
              </a:r>
            </a:p>
          </p:txBody>
        </p:sp>
        <p:sp>
          <p:nvSpPr>
            <p:cNvPr id="50" name="Text Box 9">
              <a:extLst>
                <a:ext uri="{FF2B5EF4-FFF2-40B4-BE49-F238E27FC236}">
                  <a16:creationId xmlns:a16="http://schemas.microsoft.com/office/drawing/2014/main" id="{50EB8CDF-6624-4C4D-B1A5-D3BB56A0D6B0}"/>
                </a:ext>
              </a:extLst>
            </p:cNvPr>
            <p:cNvSpPr txBox="1">
              <a:spLocks noChangeArrowheads="1"/>
            </p:cNvSpPr>
            <p:nvPr/>
          </p:nvSpPr>
          <p:spPr bwMode="auto">
            <a:xfrm>
              <a:off x="2684" y="1817"/>
              <a:ext cx="394" cy="214"/>
            </a:xfrm>
            <a:prstGeom prst="rect">
              <a:avLst/>
            </a:prstGeom>
            <a:noFill/>
            <a:ln w="19050">
              <a:noFill/>
              <a:miter lim="800000"/>
              <a:headEnd/>
              <a:tailEnd type="none" w="sm" len="sm"/>
            </a:ln>
            <a:effectLst/>
          </p:spPr>
          <p:txBody>
            <a:bodyPr wrap="none" lIns="45720" rIns="4572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66"/>
                  </a:solidFill>
                  <a:effectLst/>
                  <a:uLnTx/>
                  <a:uFillTx/>
                  <a:latin typeface="Helvetica" pitchFamily="34" charset="0"/>
                </a:rPr>
                <a:t>Time</a:t>
              </a:r>
            </a:p>
          </p:txBody>
        </p:sp>
        <p:sp>
          <p:nvSpPr>
            <p:cNvPr id="51" name="Freeform 10">
              <a:extLst>
                <a:ext uri="{FF2B5EF4-FFF2-40B4-BE49-F238E27FC236}">
                  <a16:creationId xmlns:a16="http://schemas.microsoft.com/office/drawing/2014/main" id="{8546B935-CC75-4036-B1D9-1C4A8055D7C3}"/>
                </a:ext>
              </a:extLst>
            </p:cNvPr>
            <p:cNvSpPr>
              <a:spLocks/>
            </p:cNvSpPr>
            <p:nvPr/>
          </p:nvSpPr>
          <p:spPr bwMode="auto">
            <a:xfrm>
              <a:off x="1446" y="1049"/>
              <a:ext cx="3210" cy="635"/>
            </a:xfrm>
            <a:custGeom>
              <a:avLst/>
              <a:gdLst/>
              <a:ahLst/>
              <a:cxnLst>
                <a:cxn ang="0">
                  <a:pos x="0" y="606"/>
                </a:cxn>
                <a:cxn ang="0">
                  <a:pos x="102" y="588"/>
                </a:cxn>
                <a:cxn ang="0">
                  <a:pos x="258" y="630"/>
                </a:cxn>
                <a:cxn ang="0">
                  <a:pos x="390" y="618"/>
                </a:cxn>
                <a:cxn ang="0">
                  <a:pos x="450" y="594"/>
                </a:cxn>
                <a:cxn ang="0">
                  <a:pos x="564" y="624"/>
                </a:cxn>
                <a:cxn ang="0">
                  <a:pos x="750" y="600"/>
                </a:cxn>
                <a:cxn ang="0">
                  <a:pos x="768" y="582"/>
                </a:cxn>
                <a:cxn ang="0">
                  <a:pos x="792" y="570"/>
                </a:cxn>
                <a:cxn ang="0">
                  <a:pos x="870" y="498"/>
                </a:cxn>
                <a:cxn ang="0">
                  <a:pos x="948" y="426"/>
                </a:cxn>
                <a:cxn ang="0">
                  <a:pos x="1080" y="294"/>
                </a:cxn>
                <a:cxn ang="0">
                  <a:pos x="1272" y="132"/>
                </a:cxn>
                <a:cxn ang="0">
                  <a:pos x="1332" y="60"/>
                </a:cxn>
                <a:cxn ang="0">
                  <a:pos x="1368" y="42"/>
                </a:cxn>
                <a:cxn ang="0">
                  <a:pos x="1674" y="54"/>
                </a:cxn>
                <a:cxn ang="0">
                  <a:pos x="1890" y="0"/>
                </a:cxn>
                <a:cxn ang="0">
                  <a:pos x="2106" y="60"/>
                </a:cxn>
                <a:cxn ang="0">
                  <a:pos x="2208" y="204"/>
                </a:cxn>
                <a:cxn ang="0">
                  <a:pos x="2376" y="420"/>
                </a:cxn>
                <a:cxn ang="0">
                  <a:pos x="2508" y="534"/>
                </a:cxn>
                <a:cxn ang="0">
                  <a:pos x="2526" y="552"/>
                </a:cxn>
                <a:cxn ang="0">
                  <a:pos x="2616" y="570"/>
                </a:cxn>
                <a:cxn ang="0">
                  <a:pos x="2814" y="582"/>
                </a:cxn>
                <a:cxn ang="0">
                  <a:pos x="2832" y="600"/>
                </a:cxn>
                <a:cxn ang="0">
                  <a:pos x="2886" y="618"/>
                </a:cxn>
                <a:cxn ang="0">
                  <a:pos x="3210" y="594"/>
                </a:cxn>
              </a:cxnLst>
              <a:rect l="0" t="0" r="r" b="b"/>
              <a:pathLst>
                <a:path w="3210" h="635">
                  <a:moveTo>
                    <a:pt x="0" y="606"/>
                  </a:moveTo>
                  <a:cubicBezTo>
                    <a:pt x="34" y="601"/>
                    <a:pt x="68" y="596"/>
                    <a:pt x="102" y="588"/>
                  </a:cubicBezTo>
                  <a:cubicBezTo>
                    <a:pt x="159" y="595"/>
                    <a:pt x="204" y="619"/>
                    <a:pt x="258" y="630"/>
                  </a:cubicBezTo>
                  <a:cubicBezTo>
                    <a:pt x="296" y="628"/>
                    <a:pt x="350" y="635"/>
                    <a:pt x="390" y="618"/>
                  </a:cubicBezTo>
                  <a:cubicBezTo>
                    <a:pt x="410" y="610"/>
                    <a:pt x="450" y="594"/>
                    <a:pt x="450" y="594"/>
                  </a:cubicBezTo>
                  <a:cubicBezTo>
                    <a:pt x="495" y="598"/>
                    <a:pt x="528" y="600"/>
                    <a:pt x="564" y="624"/>
                  </a:cubicBezTo>
                  <a:cubicBezTo>
                    <a:pt x="707" y="618"/>
                    <a:pt x="670" y="627"/>
                    <a:pt x="750" y="600"/>
                  </a:cubicBezTo>
                  <a:cubicBezTo>
                    <a:pt x="756" y="594"/>
                    <a:pt x="761" y="587"/>
                    <a:pt x="768" y="582"/>
                  </a:cubicBezTo>
                  <a:cubicBezTo>
                    <a:pt x="775" y="577"/>
                    <a:pt x="785" y="576"/>
                    <a:pt x="792" y="570"/>
                  </a:cubicBezTo>
                  <a:cubicBezTo>
                    <a:pt x="818" y="548"/>
                    <a:pt x="837" y="509"/>
                    <a:pt x="870" y="498"/>
                  </a:cubicBezTo>
                  <a:cubicBezTo>
                    <a:pt x="894" y="474"/>
                    <a:pt x="920" y="445"/>
                    <a:pt x="948" y="426"/>
                  </a:cubicBezTo>
                  <a:cubicBezTo>
                    <a:pt x="982" y="375"/>
                    <a:pt x="1029" y="328"/>
                    <a:pt x="1080" y="294"/>
                  </a:cubicBezTo>
                  <a:cubicBezTo>
                    <a:pt x="1126" y="217"/>
                    <a:pt x="1203" y="184"/>
                    <a:pt x="1272" y="132"/>
                  </a:cubicBezTo>
                  <a:cubicBezTo>
                    <a:pt x="1297" y="113"/>
                    <a:pt x="1308" y="79"/>
                    <a:pt x="1332" y="60"/>
                  </a:cubicBezTo>
                  <a:cubicBezTo>
                    <a:pt x="1342" y="52"/>
                    <a:pt x="1357" y="49"/>
                    <a:pt x="1368" y="42"/>
                  </a:cubicBezTo>
                  <a:cubicBezTo>
                    <a:pt x="1490" y="50"/>
                    <a:pt x="1538" y="59"/>
                    <a:pt x="1674" y="54"/>
                  </a:cubicBezTo>
                  <a:cubicBezTo>
                    <a:pt x="1746" y="40"/>
                    <a:pt x="1820" y="23"/>
                    <a:pt x="1890" y="0"/>
                  </a:cubicBezTo>
                  <a:cubicBezTo>
                    <a:pt x="2003" y="6"/>
                    <a:pt x="2022" y="4"/>
                    <a:pt x="2106" y="60"/>
                  </a:cubicBezTo>
                  <a:cubicBezTo>
                    <a:pt x="2138" y="108"/>
                    <a:pt x="2168" y="164"/>
                    <a:pt x="2208" y="204"/>
                  </a:cubicBezTo>
                  <a:cubicBezTo>
                    <a:pt x="2233" y="278"/>
                    <a:pt x="2315" y="374"/>
                    <a:pt x="2376" y="420"/>
                  </a:cubicBezTo>
                  <a:cubicBezTo>
                    <a:pt x="2405" y="478"/>
                    <a:pt x="2462" y="495"/>
                    <a:pt x="2508" y="534"/>
                  </a:cubicBezTo>
                  <a:cubicBezTo>
                    <a:pt x="2515" y="539"/>
                    <a:pt x="2519" y="548"/>
                    <a:pt x="2526" y="552"/>
                  </a:cubicBezTo>
                  <a:cubicBezTo>
                    <a:pt x="2547" y="564"/>
                    <a:pt x="2595" y="567"/>
                    <a:pt x="2616" y="570"/>
                  </a:cubicBezTo>
                  <a:cubicBezTo>
                    <a:pt x="2688" y="564"/>
                    <a:pt x="2743" y="568"/>
                    <a:pt x="2814" y="582"/>
                  </a:cubicBezTo>
                  <a:cubicBezTo>
                    <a:pt x="2820" y="588"/>
                    <a:pt x="2824" y="596"/>
                    <a:pt x="2832" y="600"/>
                  </a:cubicBezTo>
                  <a:cubicBezTo>
                    <a:pt x="2849" y="608"/>
                    <a:pt x="2886" y="618"/>
                    <a:pt x="2886" y="618"/>
                  </a:cubicBezTo>
                  <a:cubicBezTo>
                    <a:pt x="2997" y="613"/>
                    <a:pt x="3100" y="594"/>
                    <a:pt x="3210" y="594"/>
                  </a:cubicBezTo>
                </a:path>
              </a:pathLst>
            </a:custGeom>
            <a:noFill/>
            <a:ln w="19050" cap="flat" cmpd="sng">
              <a:solidFill>
                <a:srgbClr val="003300"/>
              </a:solidFill>
              <a:prstDash val="solid"/>
              <a:round/>
              <a:headEnd type="none" w="med" len="me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2" name="Line 11">
              <a:extLst>
                <a:ext uri="{FF2B5EF4-FFF2-40B4-BE49-F238E27FC236}">
                  <a16:creationId xmlns:a16="http://schemas.microsoft.com/office/drawing/2014/main" id="{E705F9E5-A431-47E3-BC24-AFBEAA955645}"/>
                </a:ext>
              </a:extLst>
            </p:cNvPr>
            <p:cNvSpPr>
              <a:spLocks noChangeShapeType="1"/>
            </p:cNvSpPr>
            <p:nvPr/>
          </p:nvSpPr>
          <p:spPr bwMode="auto">
            <a:xfrm>
              <a:off x="1440"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3" name="Line 12">
              <a:extLst>
                <a:ext uri="{FF2B5EF4-FFF2-40B4-BE49-F238E27FC236}">
                  <a16:creationId xmlns:a16="http://schemas.microsoft.com/office/drawing/2014/main" id="{12CFEEEC-377A-49C3-9C1F-CFB450DAFE44}"/>
                </a:ext>
              </a:extLst>
            </p:cNvPr>
            <p:cNvSpPr>
              <a:spLocks noChangeShapeType="1"/>
            </p:cNvSpPr>
            <p:nvPr/>
          </p:nvSpPr>
          <p:spPr bwMode="auto">
            <a:xfrm>
              <a:off x="2256"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4" name="Line 13">
              <a:extLst>
                <a:ext uri="{FF2B5EF4-FFF2-40B4-BE49-F238E27FC236}">
                  <a16:creationId xmlns:a16="http://schemas.microsoft.com/office/drawing/2014/main" id="{BC4C1435-5D6A-4C67-913D-9398A8EEADE0}"/>
                </a:ext>
              </a:extLst>
            </p:cNvPr>
            <p:cNvSpPr>
              <a:spLocks noChangeShapeType="1"/>
            </p:cNvSpPr>
            <p:nvPr/>
          </p:nvSpPr>
          <p:spPr bwMode="auto">
            <a:xfrm>
              <a:off x="2688"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5" name="Line 14">
              <a:extLst>
                <a:ext uri="{FF2B5EF4-FFF2-40B4-BE49-F238E27FC236}">
                  <a16:creationId xmlns:a16="http://schemas.microsoft.com/office/drawing/2014/main" id="{4C8B1020-38CC-431E-99E5-D0F7431E8252}"/>
                </a:ext>
              </a:extLst>
            </p:cNvPr>
            <p:cNvSpPr>
              <a:spLocks noChangeShapeType="1"/>
            </p:cNvSpPr>
            <p:nvPr/>
          </p:nvSpPr>
          <p:spPr bwMode="auto">
            <a:xfrm>
              <a:off x="3600"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6" name="Line 15">
              <a:extLst>
                <a:ext uri="{FF2B5EF4-FFF2-40B4-BE49-F238E27FC236}">
                  <a16:creationId xmlns:a16="http://schemas.microsoft.com/office/drawing/2014/main" id="{AA15E13E-C3D2-481B-81AA-7BD0F0DA6918}"/>
                </a:ext>
              </a:extLst>
            </p:cNvPr>
            <p:cNvSpPr>
              <a:spLocks noChangeShapeType="1"/>
            </p:cNvSpPr>
            <p:nvPr/>
          </p:nvSpPr>
          <p:spPr bwMode="auto">
            <a:xfrm>
              <a:off x="3888"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7" name="Line 16">
              <a:extLst>
                <a:ext uri="{FF2B5EF4-FFF2-40B4-BE49-F238E27FC236}">
                  <a16:creationId xmlns:a16="http://schemas.microsoft.com/office/drawing/2014/main" id="{8F52C337-2D3D-4E14-B1AE-807EBDB6D23F}"/>
                </a:ext>
              </a:extLst>
            </p:cNvPr>
            <p:cNvSpPr>
              <a:spLocks noChangeShapeType="1"/>
            </p:cNvSpPr>
            <p:nvPr/>
          </p:nvSpPr>
          <p:spPr bwMode="auto">
            <a:xfrm>
              <a:off x="4656" y="624"/>
              <a:ext cx="0" cy="192"/>
            </a:xfrm>
            <a:prstGeom prst="line">
              <a:avLst/>
            </a:prstGeom>
            <a:noFill/>
            <a:ln w="19050">
              <a:solidFill>
                <a:srgbClr val="003300"/>
              </a:solidFill>
              <a:round/>
              <a:headEnd/>
              <a:tailEnd type="none" w="sm" len="sm"/>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8" name="Line 17">
              <a:extLst>
                <a:ext uri="{FF2B5EF4-FFF2-40B4-BE49-F238E27FC236}">
                  <a16:creationId xmlns:a16="http://schemas.microsoft.com/office/drawing/2014/main" id="{F1762DEF-8AF7-45D9-8432-B166DBB869AA}"/>
                </a:ext>
              </a:extLst>
            </p:cNvPr>
            <p:cNvSpPr>
              <a:spLocks noChangeShapeType="1"/>
            </p:cNvSpPr>
            <p:nvPr/>
          </p:nvSpPr>
          <p:spPr bwMode="auto">
            <a:xfrm>
              <a:off x="1440" y="720"/>
              <a:ext cx="816" cy="0"/>
            </a:xfrm>
            <a:prstGeom prst="line">
              <a:avLst/>
            </a:prstGeom>
            <a:noFill/>
            <a:ln w="19050">
              <a:solidFill>
                <a:srgbClr val="003300"/>
              </a:solidFill>
              <a:round/>
              <a:headEnd type="triangle" w="med" len="med"/>
              <a:tailEnd type="triangle" w="med" len="med"/>
            </a:ln>
            <a:effectLst/>
          </p:spPr>
          <p:txBody>
            <a:bodyPr wrap="none"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59" name="Line 18">
              <a:extLst>
                <a:ext uri="{FF2B5EF4-FFF2-40B4-BE49-F238E27FC236}">
                  <a16:creationId xmlns:a16="http://schemas.microsoft.com/office/drawing/2014/main" id="{F1C07F52-5D00-4024-924E-C210C3287726}"/>
                </a:ext>
              </a:extLst>
            </p:cNvPr>
            <p:cNvSpPr>
              <a:spLocks noChangeShapeType="1"/>
            </p:cNvSpPr>
            <p:nvPr/>
          </p:nvSpPr>
          <p:spPr bwMode="auto">
            <a:xfrm>
              <a:off x="2688" y="720"/>
              <a:ext cx="912" cy="0"/>
            </a:xfrm>
            <a:prstGeom prst="line">
              <a:avLst/>
            </a:prstGeom>
            <a:noFill/>
            <a:ln w="19050">
              <a:solidFill>
                <a:srgbClr val="003300"/>
              </a:solidFill>
              <a:round/>
              <a:headEnd type="triangle" w="med" len="med"/>
              <a:tailEnd type="triangle" w="med" len="med"/>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60" name="Line 19">
              <a:extLst>
                <a:ext uri="{FF2B5EF4-FFF2-40B4-BE49-F238E27FC236}">
                  <a16:creationId xmlns:a16="http://schemas.microsoft.com/office/drawing/2014/main" id="{CE1ABA59-508D-4243-983A-4B2D815532CE}"/>
                </a:ext>
              </a:extLst>
            </p:cNvPr>
            <p:cNvSpPr>
              <a:spLocks noChangeShapeType="1"/>
            </p:cNvSpPr>
            <p:nvPr/>
          </p:nvSpPr>
          <p:spPr bwMode="auto">
            <a:xfrm>
              <a:off x="3888" y="720"/>
              <a:ext cx="768" cy="0"/>
            </a:xfrm>
            <a:prstGeom prst="line">
              <a:avLst/>
            </a:prstGeom>
            <a:noFill/>
            <a:ln w="19050">
              <a:solidFill>
                <a:srgbClr val="003300"/>
              </a:solidFill>
              <a:round/>
              <a:headEnd type="triangle" w="med" len="med"/>
              <a:tailEnd type="triangle" w="med" len="med"/>
            </a:ln>
            <a:effectLst/>
          </p:spPr>
          <p:txBody>
            <a:bodyPr lIns="45720" rIns="4572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0066"/>
                </a:solidFill>
                <a:effectLst/>
                <a:uLnTx/>
                <a:uFillTx/>
                <a:latin typeface="Helvetica" pitchFamily="34" charset="0"/>
              </a:endParaRPr>
            </a:p>
          </p:txBody>
        </p:sp>
        <p:sp>
          <p:nvSpPr>
            <p:cNvPr id="61" name="Text Box 20">
              <a:extLst>
                <a:ext uri="{FF2B5EF4-FFF2-40B4-BE49-F238E27FC236}">
                  <a16:creationId xmlns:a16="http://schemas.microsoft.com/office/drawing/2014/main" id="{64C9E607-E78B-49A0-9CF9-944B91B5B7FE}"/>
                </a:ext>
              </a:extLst>
            </p:cNvPr>
            <p:cNvSpPr txBox="1">
              <a:spLocks noChangeArrowheads="1"/>
            </p:cNvSpPr>
            <p:nvPr/>
          </p:nvSpPr>
          <p:spPr bwMode="auto">
            <a:xfrm>
              <a:off x="1667" y="613"/>
              <a:ext cx="253" cy="226"/>
            </a:xfrm>
            <a:prstGeom prst="rect">
              <a:avLst/>
            </a:prstGeom>
            <a:solidFill>
              <a:srgbClr val="FFFFFF"/>
            </a:solidFill>
            <a:ln w="19050">
              <a:solidFill>
                <a:srgbClr val="FFFFFF"/>
              </a:solidFill>
              <a:miter lim="800000"/>
              <a:headEnd/>
              <a:tailEnd type="none" w="sm" len="sm"/>
            </a:ln>
            <a:effectLst/>
          </p:spPr>
          <p:txBody>
            <a:bodyPr lIns="45720" rIns="4572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66"/>
                  </a:solidFill>
                  <a:effectLst/>
                  <a:uLnTx/>
                  <a:uFillTx/>
                  <a:latin typeface="Helvetica" pitchFamily="34" charset="0"/>
                </a:rPr>
                <a:t>0</a:t>
              </a:r>
            </a:p>
          </p:txBody>
        </p:sp>
        <p:sp>
          <p:nvSpPr>
            <p:cNvPr id="62" name="Text Box 21">
              <a:extLst>
                <a:ext uri="{FF2B5EF4-FFF2-40B4-BE49-F238E27FC236}">
                  <a16:creationId xmlns:a16="http://schemas.microsoft.com/office/drawing/2014/main" id="{DAB0E59B-86B8-46A7-B5C9-A434ADF7C79D}"/>
                </a:ext>
              </a:extLst>
            </p:cNvPr>
            <p:cNvSpPr txBox="1">
              <a:spLocks noChangeArrowheads="1"/>
            </p:cNvSpPr>
            <p:nvPr/>
          </p:nvSpPr>
          <p:spPr bwMode="auto">
            <a:xfrm>
              <a:off x="3024" y="624"/>
              <a:ext cx="253" cy="226"/>
            </a:xfrm>
            <a:prstGeom prst="rect">
              <a:avLst/>
            </a:prstGeom>
            <a:solidFill>
              <a:srgbClr val="FFFFFF"/>
            </a:solidFill>
            <a:ln w="19050">
              <a:solidFill>
                <a:srgbClr val="FFFFFF"/>
              </a:solidFill>
              <a:miter lim="800000"/>
              <a:headEnd/>
              <a:tailEnd type="none" w="sm" len="sm"/>
            </a:ln>
            <a:effectLst/>
          </p:spPr>
          <p:txBody>
            <a:bodyPr lIns="45720" rIns="4572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66"/>
                  </a:solidFill>
                  <a:effectLst/>
                  <a:uLnTx/>
                  <a:uFillTx/>
                  <a:latin typeface="Helvetica" pitchFamily="34" charset="0"/>
                </a:rPr>
                <a:t>1</a:t>
              </a:r>
            </a:p>
          </p:txBody>
        </p:sp>
        <p:sp>
          <p:nvSpPr>
            <p:cNvPr id="63" name="Text Box 22">
              <a:extLst>
                <a:ext uri="{FF2B5EF4-FFF2-40B4-BE49-F238E27FC236}">
                  <a16:creationId xmlns:a16="http://schemas.microsoft.com/office/drawing/2014/main" id="{ED6B2A32-57EC-4F5C-A1EF-3BBEA8EB10A4}"/>
                </a:ext>
              </a:extLst>
            </p:cNvPr>
            <p:cNvSpPr txBox="1">
              <a:spLocks noChangeArrowheads="1"/>
            </p:cNvSpPr>
            <p:nvPr/>
          </p:nvSpPr>
          <p:spPr bwMode="auto">
            <a:xfrm>
              <a:off x="4163" y="635"/>
              <a:ext cx="253" cy="226"/>
            </a:xfrm>
            <a:prstGeom prst="rect">
              <a:avLst/>
            </a:prstGeom>
            <a:solidFill>
              <a:srgbClr val="FFFFFF"/>
            </a:solidFill>
            <a:ln w="19050">
              <a:solidFill>
                <a:srgbClr val="FFFFFF"/>
              </a:solidFill>
              <a:miter lim="800000"/>
              <a:headEnd/>
              <a:tailEnd type="none" w="sm" len="sm"/>
            </a:ln>
            <a:effectLst/>
          </p:spPr>
          <p:txBody>
            <a:bodyPr lIns="45720" rIns="4572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66"/>
                  </a:solidFill>
                  <a:effectLst/>
                  <a:uLnTx/>
                  <a:uFillTx/>
                  <a:latin typeface="Helvetica" pitchFamily="34" charset="0"/>
                </a:rPr>
                <a:t>0</a:t>
              </a:r>
            </a:p>
          </p:txBody>
        </p:sp>
      </p:grpSp>
      <p:sp>
        <p:nvSpPr>
          <p:cNvPr id="64" name="灯片编号占位符 3">
            <a:extLst>
              <a:ext uri="{FF2B5EF4-FFF2-40B4-BE49-F238E27FC236}">
                <a16:creationId xmlns:a16="http://schemas.microsoft.com/office/drawing/2014/main" id="{14635096-4D01-4B37-BE21-367C37DAF13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59</a:t>
            </a:fld>
            <a:endParaRPr lang="en-US" altLang="zh-CN" sz="1600" dirty="0"/>
          </a:p>
        </p:txBody>
      </p:sp>
    </p:spTree>
    <p:extLst>
      <p:ext uri="{BB962C8B-B14F-4D97-AF65-F5344CB8AC3E}">
        <p14:creationId xmlns:p14="http://schemas.microsoft.com/office/powerpoint/2010/main" val="32079608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Normalized Values</a:t>
            </a:r>
          </a:p>
        </p:txBody>
      </p:sp>
      <p:sp>
        <p:nvSpPr>
          <p:cNvPr id="21508" name="Rectangle 4"/>
          <p:cNvSpPr>
            <a:spLocks noGrp="1" noChangeArrowheads="1"/>
          </p:cNvSpPr>
          <p:nvPr>
            <p:ph type="body" idx="1"/>
          </p:nvPr>
        </p:nvSpPr>
        <p:spPr>
          <a:xfrm>
            <a:off x="719137" y="1314450"/>
            <a:ext cx="7999193" cy="5027613"/>
          </a:xfrm>
          <a:ln/>
        </p:spPr>
        <p:txBody>
          <a:bodyPr/>
          <a:lstStyle/>
          <a:p>
            <a:r>
              <a:rPr lang="en-US" sz="2400" dirty="0"/>
              <a:t>Condition: exp ≠ 000…0 and exp ≠ 111…1</a:t>
            </a:r>
          </a:p>
          <a:p>
            <a:pPr lvl="1"/>
            <a:r>
              <a:rPr lang="zh-CN" altLang="en-US" sz="2000" dirty="0"/>
              <a:t>指数</a:t>
            </a:r>
            <a:r>
              <a:rPr lang="en-US" altLang="zh-CN" sz="2000" dirty="0"/>
              <a:t>000…0</a:t>
            </a:r>
            <a:r>
              <a:rPr lang="zh-CN" altLang="en-US" sz="2000" dirty="0"/>
              <a:t>和</a:t>
            </a:r>
            <a:r>
              <a:rPr lang="en-US" altLang="zh-CN" sz="2000" dirty="0"/>
              <a:t>111…1</a:t>
            </a:r>
            <a:r>
              <a:rPr lang="zh-CN" altLang="en-US" sz="2000" dirty="0"/>
              <a:t>是保留给特殊情况</a:t>
            </a:r>
            <a:endParaRPr lang="en-US" sz="2000" dirty="0"/>
          </a:p>
          <a:p>
            <a:endParaRPr lang="en-US" sz="2400" dirty="0"/>
          </a:p>
          <a:p>
            <a:r>
              <a:rPr lang="en-US" sz="2400" dirty="0"/>
              <a:t>Exponent coded as </a:t>
            </a:r>
            <a:r>
              <a:rPr lang="en-US" sz="2400" dirty="0">
                <a:latin typeface="Calibri Bold Italic" charset="0"/>
                <a:ea typeface="Calibri Bold Italic" charset="0"/>
                <a:cs typeface="Calibri Bold Italic" charset="0"/>
                <a:sym typeface="Calibri Bold Italic" charset="0"/>
              </a:rPr>
              <a:t>biased</a:t>
            </a:r>
            <a:r>
              <a:rPr lang="en-US" sz="2400" dirty="0"/>
              <a:t> value: </a:t>
            </a:r>
            <a:r>
              <a:rPr lang="en-US" sz="2400" dirty="0">
                <a:solidFill>
                  <a:srgbClr val="FF0000"/>
                </a:solidFill>
                <a:latin typeface="Calibri Bold Italic" charset="0"/>
                <a:ea typeface="Calibri Bold Italic" charset="0"/>
                <a:cs typeface="Calibri Bold Italic" charset="0"/>
                <a:sym typeface="Calibri Bold Italic" charset="0"/>
              </a:rPr>
              <a:t>E</a:t>
            </a:r>
            <a:r>
              <a:rPr lang="en-US" sz="2400" dirty="0">
                <a:solidFill>
                  <a:srgbClr val="FF0000"/>
                </a:solidFill>
              </a:rPr>
              <a:t>  =  </a:t>
            </a:r>
            <a:r>
              <a:rPr lang="en-US" sz="2400" dirty="0">
                <a:solidFill>
                  <a:srgbClr val="FF0000"/>
                </a:solidFill>
                <a:latin typeface="Calibri Bold Italic" charset="0"/>
                <a:ea typeface="Calibri Bold Italic" charset="0"/>
                <a:cs typeface="Calibri Bold Italic" charset="0"/>
                <a:sym typeface="Calibri Bold Italic" charset="0"/>
              </a:rPr>
              <a:t>Exp</a:t>
            </a:r>
            <a:r>
              <a:rPr lang="en-US" sz="2400" dirty="0">
                <a:solidFill>
                  <a:srgbClr val="FF0000"/>
                </a:solidFill>
              </a:rPr>
              <a:t> – </a:t>
            </a:r>
            <a:r>
              <a:rPr lang="en-US" sz="2400" dirty="0">
                <a:solidFill>
                  <a:srgbClr val="FF0000"/>
                </a:solidFill>
                <a:latin typeface="Calibri Bold Italic" charset="0"/>
                <a:ea typeface="Calibri Bold Italic" charset="0"/>
                <a:cs typeface="Calibri Bold Italic" charset="0"/>
                <a:sym typeface="Calibri Bold Italic" charset="0"/>
              </a:rPr>
              <a:t>Bias</a:t>
            </a:r>
            <a:endParaRPr lang="en-US" sz="2400" dirty="0">
              <a:solidFill>
                <a:srgbClr val="FF0000"/>
              </a:solidFill>
            </a:endParaRPr>
          </a:p>
          <a:p>
            <a:pPr marL="552450" lvl="1"/>
            <a:r>
              <a:rPr lang="en-US" sz="2000" dirty="0">
                <a:latin typeface="Calibri Italic" charset="0"/>
                <a:ea typeface="Calibri Italic" charset="0"/>
                <a:cs typeface="Calibri Italic" charset="0"/>
                <a:sym typeface="Calibri Italic" charset="0"/>
              </a:rPr>
              <a:t>Exp</a:t>
            </a:r>
            <a:r>
              <a:rPr lang="en-US" sz="2000" dirty="0"/>
              <a:t>: unsigned value </a:t>
            </a:r>
            <a:r>
              <a:rPr lang="en-US" sz="2000" dirty="0">
                <a:latin typeface="Monaco" charset="0"/>
                <a:ea typeface="Monaco" charset="0"/>
                <a:cs typeface="Monaco" charset="0"/>
                <a:sym typeface="Monaco" charset="0"/>
              </a:rPr>
              <a:t>exp</a:t>
            </a:r>
            <a:r>
              <a:rPr lang="en-US" sz="2000" dirty="0"/>
              <a:t> </a:t>
            </a:r>
          </a:p>
          <a:p>
            <a:pPr marL="552450" lvl="1"/>
            <a:r>
              <a:rPr lang="en-US" sz="2000" dirty="0">
                <a:latin typeface="Calibri Italic" charset="0"/>
                <a:ea typeface="Calibri Italic" charset="0"/>
                <a:cs typeface="Calibri Italic" charset="0"/>
                <a:sym typeface="Calibri Italic" charset="0"/>
              </a:rPr>
              <a:t>Bias</a:t>
            </a:r>
            <a:r>
              <a:rPr lang="en-US" sz="2000" dirty="0"/>
              <a:t> = 2</a:t>
            </a:r>
            <a:r>
              <a:rPr lang="en-US" sz="2000" baseline="32000" dirty="0"/>
              <a:t>k-1</a:t>
            </a:r>
            <a:r>
              <a:rPr lang="en-US" sz="2000" dirty="0"/>
              <a:t> - 1, where </a:t>
            </a:r>
            <a:r>
              <a:rPr lang="en-US" sz="2000" dirty="0">
                <a:latin typeface="Calibri Italic" charset="0"/>
                <a:ea typeface="Calibri Italic" charset="0"/>
                <a:cs typeface="Calibri Italic" charset="0"/>
                <a:sym typeface="Calibri Italic" charset="0"/>
              </a:rPr>
              <a:t>k</a:t>
            </a:r>
            <a:r>
              <a:rPr lang="en-US" sz="2000" dirty="0"/>
              <a:t> is number of exponent bits</a:t>
            </a:r>
          </a:p>
          <a:p>
            <a:pPr marL="838200" lvl="2"/>
            <a:r>
              <a:rPr lang="en-US" sz="1800" dirty="0"/>
              <a:t>Single precision: 127 (Exp: 1…254, E: -126…127)</a:t>
            </a:r>
          </a:p>
          <a:p>
            <a:pPr marL="838200" lvl="2"/>
            <a:r>
              <a:rPr lang="en-US" sz="1800" dirty="0"/>
              <a:t>Double precision: 1023 (Exp: 1…2046, E: -1022…1023)</a:t>
            </a:r>
            <a:endParaRPr lang="en-US" sz="2400" dirty="0"/>
          </a:p>
          <a:p>
            <a:endParaRPr lang="en-US" sz="2400" dirty="0"/>
          </a:p>
          <a:p>
            <a:r>
              <a:rPr lang="en-US" sz="2400" dirty="0"/>
              <a:t>Significand coded with implied leading 1: </a:t>
            </a:r>
          </a:p>
          <a:p>
            <a:pPr marL="0" indent="0" algn="ctr">
              <a:buNone/>
            </a:pPr>
            <a:r>
              <a:rPr lang="en-US" sz="2400" dirty="0">
                <a:latin typeface="Calibri Bold Italic" charset="0"/>
                <a:ea typeface="Calibri Bold Italic" charset="0"/>
                <a:cs typeface="Calibri Bold Italic" charset="0"/>
                <a:sym typeface="Calibri Bold Italic" charset="0"/>
              </a:rPr>
              <a:t>M</a:t>
            </a:r>
            <a:r>
              <a:rPr lang="en-US" sz="2400" dirty="0"/>
              <a:t>  =  </a:t>
            </a:r>
            <a:r>
              <a:rPr lang="en-US" sz="2400" b="1" dirty="0">
                <a:solidFill>
                  <a:srgbClr val="FF0000"/>
                </a:solidFill>
                <a:latin typeface="Monaco" charset="0"/>
                <a:ea typeface="Monaco" charset="0"/>
                <a:cs typeface="Monaco" charset="0"/>
                <a:sym typeface="Monaco" charset="0"/>
              </a:rPr>
              <a:t>1</a:t>
            </a:r>
            <a:r>
              <a:rPr lang="en-US" sz="2400" dirty="0">
                <a:latin typeface="Monaco" charset="0"/>
                <a:ea typeface="Monaco" charset="0"/>
                <a:cs typeface="Monaco" charset="0"/>
                <a:sym typeface="Monaco" charset="0"/>
              </a:rPr>
              <a:t>.xxx…x</a:t>
            </a:r>
            <a:r>
              <a:rPr lang="en-US" sz="2400" baseline="-25000" dirty="0">
                <a:latin typeface="Monaco" charset="0"/>
                <a:ea typeface="Monaco" charset="0"/>
                <a:cs typeface="Monaco" charset="0"/>
                <a:sym typeface="Monaco" charset="0"/>
              </a:rPr>
              <a:t>2</a:t>
            </a:r>
          </a:p>
          <a:p>
            <a:pPr marL="0" indent="0">
              <a:buNone/>
            </a:pPr>
            <a:r>
              <a:rPr lang="en-US" sz="2000" dirty="0"/>
              <a:t>	</a:t>
            </a:r>
            <a:r>
              <a:rPr lang="en-US" sz="2000" dirty="0" err="1">
                <a:solidFill>
                  <a:srgbClr val="FF0000"/>
                </a:solidFill>
              </a:rPr>
              <a:t>注意</a:t>
            </a:r>
            <a:r>
              <a:rPr lang="zh-CN" altLang="en-US" sz="2000" dirty="0">
                <a:solidFill>
                  <a:srgbClr val="FF0000"/>
                </a:solidFill>
              </a:rPr>
              <a:t>，内存中</a:t>
            </a:r>
            <a:r>
              <a:rPr lang="en-US" altLang="zh-CN" sz="2000" dirty="0">
                <a:solidFill>
                  <a:srgbClr val="FF0000"/>
                </a:solidFill>
              </a:rPr>
              <a:t>M</a:t>
            </a:r>
            <a:r>
              <a:rPr lang="zh-CN" altLang="en-US" sz="2000" dirty="0">
                <a:solidFill>
                  <a:srgbClr val="FF0000"/>
                </a:solidFill>
              </a:rPr>
              <a:t>仅存储分数部分</a:t>
            </a:r>
            <a:r>
              <a:rPr lang="zh-CN" altLang="en-US" sz="2000" dirty="0"/>
              <a:t>。</a:t>
            </a:r>
            <a:r>
              <a:rPr lang="en-US" altLang="zh-CN" sz="2000" dirty="0"/>
              <a:t>1</a:t>
            </a:r>
            <a:r>
              <a:rPr lang="zh-CN" altLang="en-US" sz="2000" dirty="0"/>
              <a:t>在每次计算中自动会加。</a:t>
            </a:r>
            <a:endParaRPr lang="en-US" sz="2000" dirty="0"/>
          </a:p>
        </p:txBody>
      </p:sp>
      <p:sp>
        <p:nvSpPr>
          <p:cNvPr id="6" name="灯片编号占位符 3">
            <a:extLst>
              <a:ext uri="{FF2B5EF4-FFF2-40B4-BE49-F238E27FC236}">
                <a16:creationId xmlns:a16="http://schemas.microsoft.com/office/drawing/2014/main" id="{EDEF84A8-ECF0-4D68-851C-0BCC362E3EB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6</a:t>
            </a:fld>
            <a:endParaRPr lang="en-US" altLang="zh-CN" sz="16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title"/>
          </p:nvPr>
        </p:nvSpPr>
        <p:spPr>
          <a:xfrm>
            <a:off x="507094" y="85241"/>
            <a:ext cx="8636906" cy="996522"/>
          </a:xfrm>
          <a:noFill/>
        </p:spPr>
        <p:txBody>
          <a:bodyPr/>
          <a:lstStyle/>
          <a:p>
            <a:r>
              <a:rPr lang="en-US" dirty="0"/>
              <a:t>Noise Margins</a:t>
            </a:r>
          </a:p>
        </p:txBody>
      </p:sp>
      <p:sp>
        <p:nvSpPr>
          <p:cNvPr id="20" name="灯片编号占位符 3">
            <a:extLst>
              <a:ext uri="{FF2B5EF4-FFF2-40B4-BE49-F238E27FC236}">
                <a16:creationId xmlns:a16="http://schemas.microsoft.com/office/drawing/2014/main" id="{8974162E-9AD4-4B98-A46C-AA429695045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latin typeface="+mn-lt"/>
              </a:rPr>
              <a:t>                           </a:t>
            </a:r>
            <a:fld id="{DE25123E-B6C6-4CCE-92F8-C336FF7E8695}" type="slidenum">
              <a:rPr lang="en-US" altLang="zh-CN" sz="1600" smtClean="0">
                <a:latin typeface="+mn-lt"/>
              </a:rPr>
              <a:pPr>
                <a:spcBef>
                  <a:spcPct val="0"/>
                </a:spcBef>
                <a:buClrTx/>
                <a:buFontTx/>
                <a:buNone/>
              </a:pPr>
              <a:t>60</a:t>
            </a:fld>
            <a:endParaRPr lang="en-US" altLang="zh-CN" sz="1600" dirty="0">
              <a:latin typeface="+mn-lt"/>
            </a:endParaRPr>
          </a:p>
        </p:txBody>
      </p:sp>
      <p:graphicFrame>
        <p:nvGraphicFramePr>
          <p:cNvPr id="35" name="Object 5">
            <a:extLst>
              <a:ext uri="{FF2B5EF4-FFF2-40B4-BE49-F238E27FC236}">
                <a16:creationId xmlns:a16="http://schemas.microsoft.com/office/drawing/2014/main" id="{D1C8F3DC-5A1C-4FC5-A8AF-DD76396D835F}"/>
              </a:ext>
            </a:extLst>
          </p:cNvPr>
          <p:cNvGraphicFramePr>
            <a:graphicFrameLocks noChangeAspect="1"/>
          </p:cNvGraphicFramePr>
          <p:nvPr>
            <p:custDataLst>
              <p:tags r:id="rId1"/>
            </p:custDataLst>
            <p:extLst>
              <p:ext uri="{D42A27DB-BD31-4B8C-83A1-F6EECF244321}">
                <p14:modId xmlns:p14="http://schemas.microsoft.com/office/powerpoint/2010/main" val="3893430204"/>
              </p:ext>
            </p:extLst>
          </p:nvPr>
        </p:nvGraphicFramePr>
        <p:xfrm>
          <a:off x="2577885" y="1202265"/>
          <a:ext cx="4191000" cy="1096962"/>
        </p:xfrm>
        <a:graphic>
          <a:graphicData uri="http://schemas.openxmlformats.org/presentationml/2006/ole">
            <mc:AlternateContent xmlns:mc="http://schemas.openxmlformats.org/markup-compatibility/2006">
              <mc:Choice xmlns:v="urn:schemas-microsoft-com:vml" Requires="v">
                <p:oleObj name="VISIO" r:id="rId6" imgW="1978401" imgH="517498" progId="Visio.Drawing.6">
                  <p:embed/>
                </p:oleObj>
              </mc:Choice>
              <mc:Fallback>
                <p:oleObj name="VISIO" r:id="rId6" imgW="1978401" imgH="517498" progId="Visio.Drawing.6">
                  <p:embed/>
                  <p:pic>
                    <p:nvPicPr>
                      <p:cNvPr id="35" name="Object 5">
                        <a:extLst>
                          <a:ext uri="{FF2B5EF4-FFF2-40B4-BE49-F238E27FC236}">
                            <a16:creationId xmlns:a16="http://schemas.microsoft.com/office/drawing/2014/main" id="{D1C8F3DC-5A1C-4FC5-A8AF-DD76396D83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7885" y="1202265"/>
                        <a:ext cx="41910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6" name="Object 6">
            <a:extLst>
              <a:ext uri="{FF2B5EF4-FFF2-40B4-BE49-F238E27FC236}">
                <a16:creationId xmlns:a16="http://schemas.microsoft.com/office/drawing/2014/main" id="{D73A623D-235C-4087-82D7-B9D6E5DB94A3}"/>
              </a:ext>
            </a:extLst>
          </p:cNvPr>
          <p:cNvGraphicFramePr>
            <a:graphicFrameLocks noChangeAspect="1"/>
          </p:cNvGraphicFramePr>
          <p:nvPr>
            <p:custDataLst>
              <p:tags r:id="rId2"/>
            </p:custDataLst>
            <p:extLst>
              <p:ext uri="{D42A27DB-BD31-4B8C-83A1-F6EECF244321}">
                <p14:modId xmlns:p14="http://schemas.microsoft.com/office/powerpoint/2010/main" val="1813699147"/>
              </p:ext>
            </p:extLst>
          </p:nvPr>
        </p:nvGraphicFramePr>
        <p:xfrm>
          <a:off x="672885" y="2176990"/>
          <a:ext cx="8534400" cy="3570287"/>
        </p:xfrm>
        <a:graphic>
          <a:graphicData uri="http://schemas.openxmlformats.org/presentationml/2006/ole">
            <mc:AlternateContent xmlns:mc="http://schemas.openxmlformats.org/markup-compatibility/2006">
              <mc:Choice xmlns:v="urn:schemas-microsoft-com:vml" Requires="v">
                <p:oleObj name="VISIO" r:id="rId8" imgW="4030077" imgH="1686831" progId="Visio.Drawing.6">
                  <p:embed/>
                </p:oleObj>
              </mc:Choice>
              <mc:Fallback>
                <p:oleObj name="VISIO" r:id="rId8" imgW="4030077" imgH="1686831" progId="Visio.Drawing.6">
                  <p:embed/>
                  <p:pic>
                    <p:nvPicPr>
                      <p:cNvPr id="36" name="Object 6">
                        <a:extLst>
                          <a:ext uri="{FF2B5EF4-FFF2-40B4-BE49-F238E27FC236}">
                            <a16:creationId xmlns:a16="http://schemas.microsoft.com/office/drawing/2014/main" id="{D73A623D-235C-4087-82D7-B9D6E5DB94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885" y="2176990"/>
                        <a:ext cx="8534400" cy="357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 name="Text Box 7">
            <a:extLst>
              <a:ext uri="{FF2B5EF4-FFF2-40B4-BE49-F238E27FC236}">
                <a16:creationId xmlns:a16="http://schemas.microsoft.com/office/drawing/2014/main" id="{751CBE6C-6CAE-4266-864F-FA38484C35D7}"/>
              </a:ext>
            </a:extLst>
          </p:cNvPr>
          <p:cNvSpPr txBox="1">
            <a:spLocks noChangeArrowheads="1"/>
          </p:cNvSpPr>
          <p:nvPr>
            <p:custDataLst>
              <p:tags r:id="rId3"/>
            </p:custDataLst>
          </p:nvPr>
        </p:nvSpPr>
        <p:spPr bwMode="auto">
          <a:xfrm>
            <a:off x="3301785" y="5841559"/>
            <a:ext cx="34012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H</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a:ea typeface="+mn-ea"/>
                <a:cs typeface="+mn-cs"/>
              </a:rPr>
              <a:t>=</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OH</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a:ea typeface="+mn-ea"/>
                <a:cs typeface="+mn-cs"/>
              </a:rPr>
              <a:t>-</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IH</a:t>
            </a:r>
            <a:endPar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L</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a:ea typeface="+mn-ea"/>
                <a:cs typeface="+mn-cs"/>
              </a:rPr>
              <a:t>=</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IL</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OL</a:t>
            </a:r>
            <a:endPar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63852255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0" name="Text Box 20"/>
          <p:cNvSpPr txBox="1">
            <a:spLocks noChangeArrowheads="1"/>
          </p:cNvSpPr>
          <p:nvPr/>
        </p:nvSpPr>
        <p:spPr bwMode="auto">
          <a:xfrm>
            <a:off x="4644858" y="4864995"/>
            <a:ext cx="623486" cy="359935"/>
          </a:xfrm>
          <a:prstGeom prst="rect">
            <a:avLst/>
          </a:prstGeom>
          <a:noFill/>
          <a:ln w="9525">
            <a:noFill/>
            <a:miter lim="800000"/>
            <a:headEnd/>
            <a:tailEnd/>
          </a:ln>
          <a:effectLst/>
        </p:spPr>
        <p:txBody>
          <a:bodyPr wrap="none">
            <a:spAutoFit/>
          </a:bodyPr>
          <a:lstStyle/>
          <a:p>
            <a:pPr algn="ctr"/>
            <a:r>
              <a:rPr lang="en-US" dirty="0">
                <a:solidFill>
                  <a:schemeClr val="tx1"/>
                </a:solidFill>
              </a:rPr>
              <a:t>0.0V</a:t>
            </a:r>
          </a:p>
        </p:txBody>
      </p:sp>
      <p:sp>
        <p:nvSpPr>
          <p:cNvPr id="368661" name="Text Box 21"/>
          <p:cNvSpPr txBox="1">
            <a:spLocks noChangeArrowheads="1"/>
          </p:cNvSpPr>
          <p:nvPr/>
        </p:nvSpPr>
        <p:spPr bwMode="auto">
          <a:xfrm>
            <a:off x="3933809" y="1631186"/>
            <a:ext cx="1343637" cy="400110"/>
          </a:xfrm>
          <a:prstGeom prst="rect">
            <a:avLst/>
          </a:prstGeom>
          <a:noFill/>
          <a:ln w="9525">
            <a:noFill/>
            <a:miter lim="800000"/>
            <a:headEnd/>
            <a:tailEnd/>
          </a:ln>
          <a:effectLst/>
        </p:spPr>
        <p:txBody>
          <a:bodyPr wrap="none">
            <a:spAutoFit/>
          </a:bodyPr>
          <a:lstStyle/>
          <a:p>
            <a:pPr algn="ctr"/>
            <a:r>
              <a:rPr lang="en-US" altLang="zh-CN" sz="2000" kern="0" baseline="0" dirty="0">
                <a:solidFill>
                  <a:srgbClr val="000000"/>
                </a:solidFill>
                <a:latin typeface="Times New Roman"/>
              </a:rPr>
              <a:t>V</a:t>
            </a:r>
            <a:r>
              <a:rPr lang="en-US" altLang="zh-CN" sz="2000" kern="0" dirty="0">
                <a:solidFill>
                  <a:srgbClr val="000000"/>
                </a:solidFill>
                <a:latin typeface="Times New Roman"/>
              </a:rPr>
              <a:t>DD</a:t>
            </a:r>
            <a:r>
              <a:rPr lang="en-US" dirty="0">
                <a:solidFill>
                  <a:schemeClr val="tx1"/>
                </a:solidFill>
              </a:rPr>
              <a:t> = 5.0V</a:t>
            </a:r>
          </a:p>
        </p:txBody>
      </p:sp>
      <p:sp>
        <p:nvSpPr>
          <p:cNvPr id="368662" name="Text Box 22"/>
          <p:cNvSpPr txBox="1">
            <a:spLocks noChangeArrowheads="1"/>
          </p:cNvSpPr>
          <p:nvPr/>
        </p:nvSpPr>
        <p:spPr bwMode="auto">
          <a:xfrm>
            <a:off x="3902551" y="2512613"/>
            <a:ext cx="1444106" cy="400598"/>
          </a:xfrm>
          <a:prstGeom prst="rect">
            <a:avLst/>
          </a:prstGeom>
          <a:noFill/>
          <a:ln w="9525">
            <a:noFill/>
            <a:miter lim="800000"/>
            <a:headEnd/>
            <a:tailEnd/>
          </a:ln>
          <a:effectLst/>
        </p:spPr>
        <p:txBody>
          <a:bodyPr wrap="square">
            <a:spAutoFit/>
          </a:bodyPr>
          <a:lstStyle/>
          <a:p>
            <a:pPr algn="ct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IH</a:t>
            </a:r>
            <a:r>
              <a:rPr lang="en-US" baseline="-25000" dirty="0">
                <a:solidFill>
                  <a:schemeClr val="tx1"/>
                </a:solidFill>
              </a:rPr>
              <a:t> </a:t>
            </a:r>
            <a:r>
              <a:rPr lang="en-US" dirty="0">
                <a:solidFill>
                  <a:schemeClr val="tx1"/>
                </a:solidFill>
              </a:rPr>
              <a:t>= 3.15V</a:t>
            </a:r>
          </a:p>
        </p:txBody>
      </p:sp>
      <p:sp>
        <p:nvSpPr>
          <p:cNvPr id="368663" name="Text Box 23"/>
          <p:cNvSpPr txBox="1">
            <a:spLocks noChangeArrowheads="1"/>
          </p:cNvSpPr>
          <p:nvPr/>
        </p:nvSpPr>
        <p:spPr bwMode="auto">
          <a:xfrm>
            <a:off x="3850054" y="4111098"/>
            <a:ext cx="1525503" cy="400598"/>
          </a:xfrm>
          <a:prstGeom prst="rect">
            <a:avLst/>
          </a:prstGeom>
          <a:noFill/>
          <a:ln w="9525">
            <a:noFill/>
            <a:miter lim="800000"/>
            <a:headEnd/>
            <a:tailEnd/>
          </a:ln>
          <a:effectLst/>
        </p:spPr>
        <p:txBody>
          <a:bodyPr wrap="square">
            <a:spAutoFit/>
          </a:bodyPr>
          <a:lstStyle/>
          <a:p>
            <a:pPr algn="ct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IL</a:t>
            </a:r>
            <a:r>
              <a:rPr lang="en-US" baseline="-25000" dirty="0">
                <a:solidFill>
                  <a:schemeClr val="tx1"/>
                </a:solidFill>
              </a:rPr>
              <a:t> </a:t>
            </a:r>
            <a:r>
              <a:rPr lang="en-US" dirty="0">
                <a:solidFill>
                  <a:schemeClr val="tx1"/>
                </a:solidFill>
              </a:rPr>
              <a:t>= 1.35V</a:t>
            </a:r>
          </a:p>
        </p:txBody>
      </p:sp>
      <p:sp>
        <p:nvSpPr>
          <p:cNvPr id="368664" name="Text Box 24"/>
          <p:cNvSpPr txBox="1">
            <a:spLocks noChangeArrowheads="1"/>
          </p:cNvSpPr>
          <p:nvPr/>
        </p:nvSpPr>
        <p:spPr bwMode="auto">
          <a:xfrm>
            <a:off x="7488715" y="1862019"/>
            <a:ext cx="1343357" cy="400598"/>
          </a:xfrm>
          <a:prstGeom prst="rect">
            <a:avLst/>
          </a:prstGeom>
          <a:noFill/>
          <a:ln w="9525">
            <a:noFill/>
            <a:miter lim="800000"/>
            <a:headEnd/>
            <a:tailEnd/>
          </a:ln>
          <a:effectLst/>
        </p:spPr>
        <p:txBody>
          <a:bodyPr wrap="none">
            <a:spAutoFit/>
          </a:bodyPr>
          <a:lstStyle/>
          <a:p>
            <a:pPr algn="ct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OH</a:t>
            </a:r>
            <a:r>
              <a:rPr lang="en-US" baseline="-25000" dirty="0">
                <a:solidFill>
                  <a:schemeClr val="tx1"/>
                </a:solidFill>
              </a:rPr>
              <a:t> </a:t>
            </a:r>
            <a:r>
              <a:rPr lang="en-US" dirty="0">
                <a:solidFill>
                  <a:schemeClr val="tx1"/>
                </a:solidFill>
              </a:rPr>
              <a:t>= 4.4V</a:t>
            </a:r>
          </a:p>
        </p:txBody>
      </p:sp>
      <p:sp>
        <p:nvSpPr>
          <p:cNvPr id="368665" name="Text Box 25"/>
          <p:cNvSpPr txBox="1">
            <a:spLocks noChangeArrowheads="1"/>
          </p:cNvSpPr>
          <p:nvPr/>
        </p:nvSpPr>
        <p:spPr bwMode="auto">
          <a:xfrm>
            <a:off x="7545425" y="4614998"/>
            <a:ext cx="1323779" cy="400598"/>
          </a:xfrm>
          <a:prstGeom prst="rect">
            <a:avLst/>
          </a:prstGeom>
          <a:noFill/>
          <a:ln w="9525">
            <a:noFill/>
            <a:miter lim="800000"/>
            <a:headEnd/>
            <a:tailEnd/>
          </a:ln>
          <a:effectLst/>
        </p:spPr>
        <p:txBody>
          <a:bodyPr wrap="none">
            <a:spAutoFit/>
          </a:bodyPr>
          <a:lstStyle/>
          <a:p>
            <a:pPr algn="ct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000" b="0" i="0" u="none" strike="noStrike" kern="0" cap="none" spc="0" normalizeH="0" baseline="-25000" noProof="0" dirty="0">
                <a:ln>
                  <a:noFill/>
                </a:ln>
                <a:solidFill>
                  <a:srgbClr val="000000"/>
                </a:solidFill>
                <a:effectLst/>
                <a:uLnTx/>
                <a:uFillTx/>
                <a:latin typeface="Times New Roman"/>
                <a:ea typeface="+mn-ea"/>
                <a:cs typeface="+mn-cs"/>
              </a:rPr>
              <a:t>OL</a:t>
            </a:r>
            <a:r>
              <a:rPr lang="en-US" baseline="-25000" dirty="0">
                <a:solidFill>
                  <a:schemeClr val="tx1"/>
                </a:solidFill>
              </a:rPr>
              <a:t> </a:t>
            </a:r>
            <a:r>
              <a:rPr lang="en-US" dirty="0">
                <a:solidFill>
                  <a:schemeClr val="tx1"/>
                </a:solidFill>
              </a:rPr>
              <a:t>= 0.1V</a:t>
            </a:r>
          </a:p>
        </p:txBody>
      </p:sp>
      <p:sp>
        <p:nvSpPr>
          <p:cNvPr id="368666" name="Rectangle 26"/>
          <p:cNvSpPr>
            <a:spLocks noChangeArrowheads="1"/>
          </p:cNvSpPr>
          <p:nvPr/>
        </p:nvSpPr>
        <p:spPr bwMode="auto">
          <a:xfrm>
            <a:off x="5293947" y="4898127"/>
            <a:ext cx="2168649" cy="289153"/>
          </a:xfrm>
          <a:prstGeom prst="rect">
            <a:avLst/>
          </a:prstGeom>
          <a:noFill/>
          <a:ln w="9525">
            <a:solidFill>
              <a:schemeClr val="tx1"/>
            </a:solidFill>
            <a:miter lim="800000"/>
            <a:headEnd/>
            <a:tailEnd/>
          </a:ln>
          <a:effectLst/>
        </p:spPr>
        <p:txBody>
          <a:bodyPr wrap="none" anchor="ctr"/>
          <a:lstStyle/>
          <a:p>
            <a:endParaRPr lang="en-US"/>
          </a:p>
        </p:txBody>
      </p:sp>
      <p:sp>
        <p:nvSpPr>
          <p:cNvPr id="368667" name="Rectangle 27" descr="Wide downward diagonal"/>
          <p:cNvSpPr>
            <a:spLocks noChangeArrowheads="1"/>
          </p:cNvSpPr>
          <p:nvPr/>
        </p:nvSpPr>
        <p:spPr bwMode="auto">
          <a:xfrm>
            <a:off x="5293947" y="4392109"/>
            <a:ext cx="2168649" cy="506018"/>
          </a:xfrm>
          <a:prstGeom prst="rect">
            <a:avLst/>
          </a:prstGeom>
          <a:solidFill>
            <a:srgbClr val="3333FF"/>
          </a:solidFill>
          <a:ln w="9525">
            <a:solidFill>
              <a:schemeClr val="tx1"/>
            </a:solidFill>
            <a:miter lim="800000"/>
            <a:headEnd/>
            <a:tailEnd/>
          </a:ln>
          <a:effectLst/>
        </p:spPr>
        <p:txBody>
          <a:bodyPr wrap="none" anchor="ctr"/>
          <a:lstStyle/>
          <a:p>
            <a:pPr algn="ctr"/>
            <a:r>
              <a:rPr lang="en-US" b="1" dirty="0">
                <a:solidFill>
                  <a:schemeClr val="bg1"/>
                </a:solidFill>
              </a:rPr>
              <a:t>Low</a:t>
            </a:r>
          </a:p>
        </p:txBody>
      </p:sp>
      <p:sp>
        <p:nvSpPr>
          <p:cNvPr id="368668" name="Rectangle 28"/>
          <p:cNvSpPr>
            <a:spLocks noChangeArrowheads="1"/>
          </p:cNvSpPr>
          <p:nvPr/>
        </p:nvSpPr>
        <p:spPr bwMode="auto">
          <a:xfrm>
            <a:off x="5293947" y="2729478"/>
            <a:ext cx="2168649" cy="1662630"/>
          </a:xfrm>
          <a:prstGeom prst="rect">
            <a:avLst/>
          </a:prstGeom>
          <a:solidFill>
            <a:schemeClr val="bg1"/>
          </a:solidFill>
          <a:ln w="9525">
            <a:solidFill>
              <a:schemeClr val="tx1"/>
            </a:solidFill>
            <a:miter lim="800000"/>
            <a:headEnd/>
            <a:tailEnd/>
          </a:ln>
          <a:effectLst/>
        </p:spPr>
        <p:txBody>
          <a:bodyPr wrap="none" anchor="ctr"/>
          <a:lstStyle/>
          <a:p>
            <a:pPr algn="ctr"/>
            <a:r>
              <a:rPr lang="en-US" b="1" dirty="0">
                <a:solidFill>
                  <a:schemeClr val="tx1"/>
                </a:solidFill>
              </a:rPr>
              <a:t>Forbidden</a:t>
            </a:r>
          </a:p>
          <a:p>
            <a:pPr algn="ctr"/>
            <a:r>
              <a:rPr lang="en-US" b="1" dirty="0">
                <a:solidFill>
                  <a:schemeClr val="tx1"/>
                </a:solidFill>
              </a:rPr>
              <a:t>Zone</a:t>
            </a:r>
          </a:p>
          <a:p>
            <a:pPr algn="ctr"/>
            <a:endParaRPr lang="en-US" b="1" dirty="0">
              <a:solidFill>
                <a:schemeClr val="tx1"/>
              </a:solidFill>
            </a:endParaRPr>
          </a:p>
        </p:txBody>
      </p:sp>
      <p:sp>
        <p:nvSpPr>
          <p:cNvPr id="368669" name="Rectangle 29" descr="Wide downward diagonal"/>
          <p:cNvSpPr>
            <a:spLocks noChangeArrowheads="1"/>
          </p:cNvSpPr>
          <p:nvPr/>
        </p:nvSpPr>
        <p:spPr bwMode="auto">
          <a:xfrm>
            <a:off x="5293947" y="2151172"/>
            <a:ext cx="2168649" cy="578306"/>
          </a:xfrm>
          <a:prstGeom prst="rect">
            <a:avLst/>
          </a:prstGeom>
          <a:solidFill>
            <a:srgbClr val="3333FF"/>
          </a:solidFill>
          <a:ln w="9525">
            <a:solidFill>
              <a:schemeClr val="tx1"/>
            </a:solidFill>
            <a:miter lim="800000"/>
            <a:headEnd/>
            <a:tailEnd/>
          </a:ln>
          <a:effectLst/>
        </p:spPr>
        <p:txBody>
          <a:bodyPr wrap="none" anchor="ctr"/>
          <a:lstStyle/>
          <a:p>
            <a:pPr algn="ctr"/>
            <a:r>
              <a:rPr lang="en-US" b="1" dirty="0">
                <a:solidFill>
                  <a:schemeClr val="bg1"/>
                </a:solidFill>
              </a:rPr>
              <a:t>High</a:t>
            </a:r>
          </a:p>
        </p:txBody>
      </p:sp>
      <p:sp>
        <p:nvSpPr>
          <p:cNvPr id="368670" name="Rectangle 30"/>
          <p:cNvSpPr>
            <a:spLocks noChangeArrowheads="1"/>
          </p:cNvSpPr>
          <p:nvPr/>
        </p:nvSpPr>
        <p:spPr bwMode="auto">
          <a:xfrm>
            <a:off x="5293947" y="1862019"/>
            <a:ext cx="2168649" cy="289153"/>
          </a:xfrm>
          <a:prstGeom prst="rect">
            <a:avLst/>
          </a:prstGeom>
          <a:noFill/>
          <a:ln w="9525">
            <a:solidFill>
              <a:schemeClr val="tx1"/>
            </a:solidFill>
            <a:miter lim="800000"/>
            <a:headEnd/>
            <a:tailEnd/>
          </a:ln>
          <a:effectLst/>
        </p:spPr>
        <p:txBody>
          <a:bodyPr wrap="none" anchor="ctr"/>
          <a:lstStyle/>
          <a:p>
            <a:pPr algn="ctr"/>
            <a:endParaRPr lang="en-US"/>
          </a:p>
        </p:txBody>
      </p:sp>
      <p:sp>
        <p:nvSpPr>
          <p:cNvPr id="368671" name="Line 31"/>
          <p:cNvSpPr>
            <a:spLocks noChangeShapeType="1"/>
          </p:cNvSpPr>
          <p:nvPr/>
        </p:nvSpPr>
        <p:spPr bwMode="auto">
          <a:xfrm>
            <a:off x="5293947" y="2729478"/>
            <a:ext cx="2168649" cy="0"/>
          </a:xfrm>
          <a:prstGeom prst="line">
            <a:avLst/>
          </a:prstGeom>
          <a:noFill/>
          <a:ln w="19050">
            <a:solidFill>
              <a:schemeClr val="tx1"/>
            </a:solidFill>
            <a:round/>
            <a:headEnd/>
            <a:tailEnd/>
          </a:ln>
          <a:effectLst/>
        </p:spPr>
        <p:txBody>
          <a:bodyPr/>
          <a:lstStyle/>
          <a:p>
            <a:endParaRPr lang="en-US"/>
          </a:p>
        </p:txBody>
      </p:sp>
      <p:sp>
        <p:nvSpPr>
          <p:cNvPr id="368672" name="Line 32"/>
          <p:cNvSpPr>
            <a:spLocks noChangeShapeType="1"/>
          </p:cNvSpPr>
          <p:nvPr/>
        </p:nvSpPr>
        <p:spPr bwMode="auto">
          <a:xfrm>
            <a:off x="5293947" y="4392109"/>
            <a:ext cx="2168649" cy="0"/>
          </a:xfrm>
          <a:prstGeom prst="line">
            <a:avLst/>
          </a:prstGeom>
          <a:noFill/>
          <a:ln w="19050">
            <a:solidFill>
              <a:schemeClr val="tx1"/>
            </a:solidFill>
            <a:round/>
            <a:headEnd/>
            <a:tailEnd/>
          </a:ln>
          <a:effectLst/>
        </p:spPr>
        <p:txBody>
          <a:bodyPr/>
          <a:lstStyle/>
          <a:p>
            <a:endParaRPr lang="en-US"/>
          </a:p>
        </p:txBody>
      </p:sp>
      <mc:AlternateContent xmlns:mc="http://schemas.openxmlformats.org/markup-compatibility/2006" xmlns:a14="http://schemas.microsoft.com/office/drawing/2010/main">
        <mc:Choice Requires="a14">
          <p:sp>
            <p:nvSpPr>
              <p:cNvPr id="22" name="Rectangle 3">
                <a:extLst>
                  <a:ext uri="{FF2B5EF4-FFF2-40B4-BE49-F238E27FC236}">
                    <a16:creationId xmlns:a16="http://schemas.microsoft.com/office/drawing/2014/main" id="{F3371330-4693-43F0-83E3-00A0DDF02272}"/>
                  </a:ext>
                </a:extLst>
              </p:cNvPr>
              <p:cNvSpPr txBox="1">
                <a:spLocks noChangeArrowheads="1"/>
              </p:cNvSpPr>
              <p:nvPr/>
            </p:nvSpPr>
            <p:spPr bwMode="auto">
              <a:xfrm>
                <a:off x="503694" y="137976"/>
                <a:ext cx="8640306" cy="10111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kern="0" baseline="0" dirty="0"/>
                  <a:t>If V</a:t>
                </a:r>
                <a:r>
                  <a:rPr lang="en-US" altLang="zh-CN" kern="0" dirty="0"/>
                  <a:t>DD</a:t>
                </a:r>
                <a:r>
                  <a:rPr lang="en-US" kern="0" baseline="0" dirty="0"/>
                  <a:t> = (5.0</a:t>
                </a:r>
                <a14:m>
                  <m:oMath xmlns:m="http://schemas.openxmlformats.org/officeDocument/2006/math">
                    <m:r>
                      <a:rPr lang="en-US" i="1" kern="0" baseline="0" smtClean="0">
                        <a:latin typeface="Cambria Math" panose="02040503050406030204" pitchFamily="18" charset="0"/>
                        <a:ea typeface="Cambria Math" panose="02040503050406030204" pitchFamily="18" charset="0"/>
                      </a:rPr>
                      <m:t>±</m:t>
                    </m:r>
                    <m:r>
                      <a:rPr lang="en-US" b="1" i="1" kern="0" baseline="0" smtClean="0">
                        <a:latin typeface="Cambria Math" panose="02040503050406030204" pitchFamily="18" charset="0"/>
                        <a:ea typeface="Cambria Math" panose="02040503050406030204" pitchFamily="18" charset="0"/>
                      </a:rPr>
                      <m:t>𝟏𝟎</m:t>
                    </m:r>
                    <m:r>
                      <a:rPr lang="en-US" b="1" i="1" kern="0" baseline="0" smtClean="0">
                        <a:latin typeface="Cambria Math" panose="02040503050406030204" pitchFamily="18" charset="0"/>
                        <a:ea typeface="Cambria Math" panose="02040503050406030204" pitchFamily="18" charset="0"/>
                      </a:rPr>
                      <m:t>%</m:t>
                    </m:r>
                  </m:oMath>
                </a14:m>
                <a:r>
                  <a:rPr lang="en-US" kern="0" baseline="0" dirty="0"/>
                  <a:t>)V…</a:t>
                </a:r>
              </a:p>
            </p:txBody>
          </p:sp>
        </mc:Choice>
        <mc:Fallback xmlns="">
          <p:sp>
            <p:nvSpPr>
              <p:cNvPr id="22" name="Rectangle 3">
                <a:extLst>
                  <a:ext uri="{FF2B5EF4-FFF2-40B4-BE49-F238E27FC236}">
                    <a16:creationId xmlns:a16="http://schemas.microsoft.com/office/drawing/2014/main" id="{F3371330-4693-43F0-83E3-00A0DDF02272}"/>
                  </a:ext>
                </a:extLst>
              </p:cNvPr>
              <p:cNvSpPr txBox="1">
                <a:spLocks noRot="1" noChangeAspect="1" noMove="1" noResize="1" noEditPoints="1" noAdjustHandles="1" noChangeArrowheads="1" noChangeShapeType="1" noTextEdit="1"/>
              </p:cNvSpPr>
              <p:nvPr/>
            </p:nvSpPr>
            <p:spPr bwMode="auto">
              <a:xfrm>
                <a:off x="503694" y="137976"/>
                <a:ext cx="8640306" cy="1011120"/>
              </a:xfrm>
              <a:prstGeom prst="rect">
                <a:avLst/>
              </a:prstGeom>
              <a:blipFill>
                <a:blip r:embed="rId3"/>
                <a:stretch>
                  <a:fillRect l="-1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 name="灯片编号占位符 3">
            <a:extLst>
              <a:ext uri="{FF2B5EF4-FFF2-40B4-BE49-F238E27FC236}">
                <a16:creationId xmlns:a16="http://schemas.microsoft.com/office/drawing/2014/main" id="{4F2EA4AA-17B1-4CD2-8D16-53DEE8AB25A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61</a:t>
            </a:fld>
            <a:endParaRPr lang="en-US" altLang="zh-CN" sz="1600" dirty="0"/>
          </a:p>
        </p:txBody>
      </p:sp>
      <p:sp>
        <p:nvSpPr>
          <p:cNvPr id="25" name="文本框 24">
            <a:extLst>
              <a:ext uri="{FF2B5EF4-FFF2-40B4-BE49-F238E27FC236}">
                <a16:creationId xmlns:a16="http://schemas.microsoft.com/office/drawing/2014/main" id="{BE77400C-2B29-4485-BB7C-7811497B482B}"/>
              </a:ext>
            </a:extLst>
          </p:cNvPr>
          <p:cNvSpPr txBox="1"/>
          <p:nvPr/>
        </p:nvSpPr>
        <p:spPr>
          <a:xfrm>
            <a:off x="-127514" y="2090190"/>
            <a:ext cx="4572000" cy="2677656"/>
          </a:xfrm>
          <a:prstGeom prst="rect">
            <a:avLst/>
          </a:prstGeom>
          <a:noFill/>
        </p:spPr>
        <p:txBody>
          <a:bodyPr wrap="square">
            <a:spAutoFit/>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b="1" u="sng" baseline="0" dirty="0">
                <a:solidFill>
                  <a:schemeClr val="tx1"/>
                </a:solidFill>
              </a:rPr>
              <a:t>Typical CMOS Values</a:t>
            </a:r>
          </a:p>
          <a:p>
            <a:pPr lvl="1">
              <a:spcBef>
                <a:spcPct val="50000"/>
              </a:spcBef>
            </a:pP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OH</a:t>
            </a:r>
            <a:r>
              <a:rPr lang="en-US" altLang="zh-CN" sz="2400" baseline="-25000" dirty="0">
                <a:solidFill>
                  <a:schemeClr val="tx1"/>
                </a:solidFill>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lang="en-US" altLang="zh-CN" sz="2400" kern="0" baseline="-25000" dirty="0">
                <a:solidFill>
                  <a:srgbClr val="000000"/>
                </a:solidFill>
                <a:latin typeface="Times New Roman"/>
              </a:rPr>
              <a:t>DD</a:t>
            </a:r>
            <a:r>
              <a:rPr lang="en-US" altLang="zh-CN" sz="2400" dirty="0">
                <a:solidFill>
                  <a:schemeClr val="tx1"/>
                </a:solidFill>
              </a:rPr>
              <a:t> </a:t>
            </a:r>
            <a:r>
              <a:rPr lang="en-US" altLang="zh-CN" sz="2400" baseline="0" dirty="0">
                <a:solidFill>
                  <a:schemeClr val="tx1"/>
                </a:solidFill>
              </a:rPr>
              <a:t>– 0.1V</a:t>
            </a:r>
          </a:p>
          <a:p>
            <a:pPr lvl="1">
              <a:spcBef>
                <a:spcPct val="50000"/>
              </a:spcBef>
            </a:pP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IH</a:t>
            </a:r>
            <a:r>
              <a:rPr lang="en-US" altLang="zh-CN" sz="2400" baseline="-25000" dirty="0">
                <a:solidFill>
                  <a:schemeClr val="tx1"/>
                </a:solidFill>
              </a:rPr>
              <a:t>         </a:t>
            </a:r>
            <a:r>
              <a:rPr lang="en-US" altLang="zh-CN" sz="2400" baseline="0" dirty="0">
                <a:solidFill>
                  <a:schemeClr val="tx1"/>
                </a:solidFill>
              </a:rPr>
              <a:t>70% of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DD</a:t>
            </a:r>
            <a:endParaRPr lang="en-US" altLang="zh-CN" sz="2400" baseline="0" dirty="0">
              <a:solidFill>
                <a:schemeClr val="tx1"/>
              </a:solidFill>
            </a:endParaRPr>
          </a:p>
          <a:p>
            <a:pPr lvl="1">
              <a:spcBef>
                <a:spcPct val="50000"/>
              </a:spcBef>
            </a:pP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IL</a:t>
            </a:r>
            <a:r>
              <a:rPr lang="en-US" altLang="zh-CN" sz="2400" baseline="-25000" dirty="0">
                <a:solidFill>
                  <a:schemeClr val="tx1"/>
                </a:solidFill>
              </a:rPr>
              <a:t>          </a:t>
            </a:r>
            <a:r>
              <a:rPr lang="en-US" altLang="zh-CN" sz="2400" baseline="0" dirty="0">
                <a:solidFill>
                  <a:schemeClr val="tx1"/>
                </a:solidFill>
              </a:rPr>
              <a:t>30% of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DD</a:t>
            </a:r>
            <a:endParaRPr lang="en-US" altLang="zh-CN" sz="2400" baseline="-25000" dirty="0">
              <a:solidFill>
                <a:schemeClr val="tx1"/>
              </a:solidFill>
            </a:endParaRPr>
          </a:p>
          <a:p>
            <a:pPr lvl="1">
              <a:spcBef>
                <a:spcPct val="50000"/>
              </a:spcBef>
            </a:pP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OL</a:t>
            </a:r>
            <a:r>
              <a:rPr lang="en-US" altLang="zh-CN" sz="2400" baseline="-25000" dirty="0">
                <a:solidFill>
                  <a:schemeClr val="tx1"/>
                </a:solidFill>
              </a:rPr>
              <a:t>        </a:t>
            </a:r>
            <a:r>
              <a:rPr lang="en-US" altLang="zh-CN" sz="2400" baseline="0" dirty="0">
                <a:solidFill>
                  <a:schemeClr val="tx1"/>
                </a:solidFill>
              </a:rPr>
              <a:t>GND + 0.1V</a:t>
            </a:r>
            <a:endParaRPr lang="en-US" altLang="zh-CN" sz="2400" u="sng" baseline="0" dirty="0">
              <a:solidFill>
                <a:schemeClr val="tx1"/>
              </a:solidFill>
            </a:endParaRPr>
          </a:p>
        </p:txBody>
      </p:sp>
      <p:sp>
        <p:nvSpPr>
          <p:cNvPr id="6" name="箭头: 右 5">
            <a:extLst>
              <a:ext uri="{FF2B5EF4-FFF2-40B4-BE49-F238E27FC236}">
                <a16:creationId xmlns:a16="http://schemas.microsoft.com/office/drawing/2014/main" id="{95C1FFBF-71C0-40C1-9928-2208BAA6058E}"/>
              </a:ext>
            </a:extLst>
          </p:cNvPr>
          <p:cNvSpPr/>
          <p:nvPr/>
        </p:nvSpPr>
        <p:spPr bwMode="auto">
          <a:xfrm>
            <a:off x="3394129" y="3235073"/>
            <a:ext cx="455926" cy="331276"/>
          </a:xfrm>
          <a:prstGeom prst="rightArrow">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8" name="Rectangle 32">
            <a:extLst>
              <a:ext uri="{FF2B5EF4-FFF2-40B4-BE49-F238E27FC236}">
                <a16:creationId xmlns:a16="http://schemas.microsoft.com/office/drawing/2014/main" id="{F635D22F-D59A-49BD-9111-96A6EC09462E}"/>
              </a:ext>
            </a:extLst>
          </p:cNvPr>
          <p:cNvSpPr>
            <a:spLocks noChangeArrowheads="1"/>
          </p:cNvSpPr>
          <p:nvPr/>
        </p:nvSpPr>
        <p:spPr bwMode="auto">
          <a:xfrm>
            <a:off x="4507832" y="5564227"/>
            <a:ext cx="3457998" cy="830997"/>
          </a:xfrm>
          <a:prstGeom prst="rect">
            <a:avLst/>
          </a:prstGeom>
          <a:noFill/>
          <a:ln w="9525">
            <a:noFill/>
            <a:miter lim="800000"/>
            <a:headEnd/>
            <a:tailEnd/>
          </a:ln>
          <a:effectLst/>
        </p:spPr>
        <p:txBody>
          <a:bodyPr wrap="none" anchor="b">
            <a:spAutoFit/>
          </a:bodyPr>
          <a:lstStyle/>
          <a:p>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H</a:t>
            </a:r>
            <a:r>
              <a:rPr lang="en-US" altLang="zh-CN" sz="2400" baseline="-25000" dirty="0">
                <a:solidFill>
                  <a:schemeClr val="tx1"/>
                </a:solidFill>
              </a:rPr>
              <a:t> </a:t>
            </a:r>
            <a:r>
              <a:rPr lang="en-US" sz="2400" baseline="0" dirty="0">
                <a:solidFill>
                  <a:schemeClr val="tx1"/>
                </a:solidFill>
                <a:latin typeface="+mn-lt"/>
              </a:rPr>
              <a:t>=</a:t>
            </a:r>
            <a:r>
              <a:rPr lang="en-US" sz="2400" dirty="0">
                <a:solidFill>
                  <a:schemeClr val="tx1"/>
                </a:solidFill>
                <a:latin typeface="+mn-lt"/>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OH</a:t>
            </a:r>
            <a:r>
              <a:rPr lang="en-US" sz="2400" dirty="0">
                <a:solidFill>
                  <a:schemeClr val="tx1"/>
                </a:solidFill>
                <a:latin typeface="+mn-lt"/>
              </a:rPr>
              <a:t> </a:t>
            </a:r>
            <a:r>
              <a:rPr lang="en-US" sz="2400" baseline="0" dirty="0">
                <a:solidFill>
                  <a:schemeClr val="tx1"/>
                </a:solidFill>
                <a:latin typeface="+mn-lt"/>
              </a:rPr>
              <a:t>–</a:t>
            </a:r>
            <a:r>
              <a:rPr lang="en-US" sz="2400" dirty="0">
                <a:solidFill>
                  <a:schemeClr val="tx1"/>
                </a:solidFill>
                <a:latin typeface="+mn-lt"/>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IH</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 = 1.25V</a:t>
            </a:r>
            <a:r>
              <a:rPr lang="en-US" altLang="zh-CN" sz="2400" baseline="-25000" dirty="0">
                <a:solidFill>
                  <a:schemeClr val="tx1"/>
                </a:solidFill>
              </a:rPr>
              <a:t> </a:t>
            </a:r>
            <a:endParaRPr lang="en-US" sz="2400" dirty="0">
              <a:solidFill>
                <a:schemeClr val="tx1"/>
              </a:solidFill>
              <a:latin typeface="+mn-lt"/>
            </a:endParaRPr>
          </a:p>
          <a:p>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L</a:t>
            </a:r>
            <a:r>
              <a:rPr lang="en-US" sz="2400" kern="0" baseline="0" dirty="0">
                <a:solidFill>
                  <a:srgbClr val="000000"/>
                </a:solidFill>
                <a:latin typeface="Times New Roman"/>
              </a:rPr>
              <a:t> </a:t>
            </a:r>
            <a:r>
              <a:rPr lang="en-US" sz="2400" baseline="0" dirty="0">
                <a:solidFill>
                  <a:schemeClr val="tx1"/>
                </a:solidFill>
                <a:latin typeface="+mn-lt"/>
              </a:rPr>
              <a:t>=</a:t>
            </a:r>
            <a:r>
              <a:rPr lang="en-US" sz="2400" dirty="0">
                <a:solidFill>
                  <a:schemeClr val="tx1"/>
                </a:solidFill>
                <a:latin typeface="+mn-lt"/>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lang="en-US" altLang="zh-CN" sz="2400" kern="0" dirty="0">
                <a:solidFill>
                  <a:srgbClr val="000000"/>
                </a:solidFill>
                <a:latin typeface="Times New Roman"/>
              </a:rPr>
              <a:t>I</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L</a:t>
            </a:r>
            <a:r>
              <a:rPr lang="en-US" sz="2400" dirty="0">
                <a:solidFill>
                  <a:schemeClr val="tx1"/>
                </a:solidFill>
                <a:latin typeface="+mn-lt"/>
              </a:rPr>
              <a:t> </a:t>
            </a:r>
            <a:r>
              <a:rPr lang="en-US" altLang="zh-CN" sz="2400" baseline="0" dirty="0">
                <a:solidFill>
                  <a:schemeClr val="tx1"/>
                </a:solidFill>
              </a:rPr>
              <a:t>–</a:t>
            </a:r>
            <a:r>
              <a:rPr lang="en-US" sz="2400" dirty="0">
                <a:solidFill>
                  <a:schemeClr val="tx1"/>
                </a:solidFill>
                <a:latin typeface="+mn-lt"/>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V</a:t>
            </a:r>
            <a:r>
              <a:rPr kumimoji="0" lang="en-US" altLang="zh-CN" sz="2400" b="0" i="0" u="none" strike="noStrike" kern="0" cap="none" spc="0" normalizeH="0" baseline="-25000" noProof="0" dirty="0">
                <a:ln>
                  <a:noFill/>
                </a:ln>
                <a:solidFill>
                  <a:srgbClr val="000000"/>
                </a:solidFill>
                <a:effectLst/>
                <a:uLnTx/>
                <a:uFillTx/>
                <a:latin typeface="Times New Roman"/>
                <a:ea typeface="+mn-ea"/>
                <a:cs typeface="+mn-cs"/>
              </a:rPr>
              <a:t>OL</a:t>
            </a:r>
            <a:r>
              <a:rPr lang="en-US" altLang="zh-CN" sz="2400" baseline="-25000" dirty="0">
                <a:solidFill>
                  <a:schemeClr val="tx1"/>
                </a:solidFill>
              </a:rPr>
              <a:t> </a:t>
            </a:r>
            <a:r>
              <a:rPr kumimoji="0" lang="en-US" altLang="zh-CN" sz="2400" b="0" i="0" u="none" strike="noStrike" kern="0" cap="none" spc="0" normalizeH="0" baseline="0" noProof="0" dirty="0">
                <a:ln>
                  <a:noFill/>
                </a:ln>
                <a:solidFill>
                  <a:srgbClr val="000000"/>
                </a:solidFill>
                <a:effectLst/>
                <a:uLnTx/>
                <a:uFillTx/>
                <a:latin typeface="Times New Roman"/>
                <a:ea typeface="+mn-ea"/>
                <a:cs typeface="+mn-cs"/>
              </a:rPr>
              <a:t>= 1.25V</a:t>
            </a:r>
            <a:r>
              <a:rPr lang="en-US" altLang="zh-CN" sz="2400" baseline="-25000" dirty="0">
                <a:solidFill>
                  <a:schemeClr val="tx1"/>
                </a:solidFill>
              </a:rPr>
              <a:t> </a:t>
            </a:r>
            <a:endParaRPr lang="en-US" sz="2400" baseline="-25000" dirty="0">
              <a:solidFill>
                <a:schemeClr val="tx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2" grpId="0"/>
      <p:bldP spid="368663" grpId="0"/>
      <p:bldP spid="368664" grpId="0"/>
      <p:bldP spid="368665" grpId="0"/>
      <p:bldP spid="2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title"/>
          </p:nvPr>
        </p:nvSpPr>
        <p:spPr>
          <a:xfrm>
            <a:off x="507094" y="85241"/>
            <a:ext cx="8636906" cy="996522"/>
          </a:xfrm>
          <a:noFill/>
        </p:spPr>
        <p:txBody>
          <a:bodyPr/>
          <a:lstStyle/>
          <a:p>
            <a:r>
              <a:rPr lang="en-US" dirty="0"/>
              <a:t>DC Transfer Characteristics</a:t>
            </a:r>
          </a:p>
        </p:txBody>
      </p:sp>
      <p:sp>
        <p:nvSpPr>
          <p:cNvPr id="20" name="灯片编号占位符 3">
            <a:extLst>
              <a:ext uri="{FF2B5EF4-FFF2-40B4-BE49-F238E27FC236}">
                <a16:creationId xmlns:a16="http://schemas.microsoft.com/office/drawing/2014/main" id="{8974162E-9AD4-4B98-A46C-AA429695045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latin typeface="+mn-lt"/>
              </a:rPr>
              <a:t>                           </a:t>
            </a:r>
            <a:fld id="{DE25123E-B6C6-4CCE-92F8-C336FF7E8695}" type="slidenum">
              <a:rPr lang="en-US" altLang="zh-CN" sz="1600" smtClean="0">
                <a:latin typeface="+mn-lt"/>
              </a:rPr>
              <a:pPr>
                <a:spcBef>
                  <a:spcPct val="0"/>
                </a:spcBef>
                <a:buClrTx/>
                <a:buFontTx/>
                <a:buNone/>
              </a:pPr>
              <a:t>62</a:t>
            </a:fld>
            <a:endParaRPr lang="en-US" altLang="zh-CN" sz="1600" dirty="0">
              <a:latin typeface="+mn-lt"/>
            </a:endParaRPr>
          </a:p>
        </p:txBody>
      </p:sp>
      <p:sp>
        <p:nvSpPr>
          <p:cNvPr id="37" name="Text Box 7">
            <a:extLst>
              <a:ext uri="{FF2B5EF4-FFF2-40B4-BE49-F238E27FC236}">
                <a16:creationId xmlns:a16="http://schemas.microsoft.com/office/drawing/2014/main" id="{751CBE6C-6CAE-4266-864F-FA38484C35D7}"/>
              </a:ext>
            </a:extLst>
          </p:cNvPr>
          <p:cNvSpPr txBox="1">
            <a:spLocks noChangeArrowheads="1"/>
          </p:cNvSpPr>
          <p:nvPr>
            <p:custDataLst>
              <p:tags r:id="rId1"/>
            </p:custDataLst>
          </p:nvPr>
        </p:nvSpPr>
        <p:spPr bwMode="auto">
          <a:xfrm>
            <a:off x="856281" y="5703916"/>
            <a:ext cx="3401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H</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0" dirty="0">
                <a:ln>
                  <a:noFill/>
                </a:ln>
                <a:solidFill>
                  <a:srgbClr val="000000"/>
                </a:solidFill>
                <a:effectLst/>
                <a:uLnTx/>
                <a:uFillTx/>
                <a:latin typeface="Times New Roman"/>
                <a:ea typeface="+mn-ea"/>
                <a:cs typeface="+mn-cs"/>
              </a:rPr>
              <a:t>=</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L</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 = V</a:t>
            </a:r>
            <a:r>
              <a:rPr kumimoji="0" lang="en-US" altLang="zh-CN" sz="2400" b="1" i="0" u="none" strike="noStrike" kern="0" cap="none" spc="0" normalizeH="0" noProof="0" dirty="0">
                <a:ln>
                  <a:noFill/>
                </a:ln>
                <a:solidFill>
                  <a:srgbClr val="000000"/>
                </a:solidFill>
                <a:effectLst/>
                <a:uLnTx/>
                <a:uFillTx/>
                <a:latin typeface="Times New Roman"/>
                <a:ea typeface="+mn-ea"/>
                <a:cs typeface="+mn-cs"/>
              </a:rPr>
              <a:t>DD</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 / 2</a:t>
            </a:r>
            <a:endPar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endParaRPr>
          </a:p>
        </p:txBody>
      </p:sp>
      <p:graphicFrame>
        <p:nvGraphicFramePr>
          <p:cNvPr id="7" name="Object 5">
            <a:extLst>
              <a:ext uri="{FF2B5EF4-FFF2-40B4-BE49-F238E27FC236}">
                <a16:creationId xmlns:a16="http://schemas.microsoft.com/office/drawing/2014/main" id="{85C8C014-8045-4857-B35C-7D81BFC04501}"/>
              </a:ext>
            </a:extLst>
          </p:cNvPr>
          <p:cNvGraphicFramePr>
            <a:graphicFrameLocks noChangeAspect="1"/>
          </p:cNvGraphicFramePr>
          <p:nvPr>
            <p:custDataLst>
              <p:tags r:id="rId2"/>
            </p:custDataLst>
            <p:extLst>
              <p:ext uri="{D42A27DB-BD31-4B8C-83A1-F6EECF244321}">
                <p14:modId xmlns:p14="http://schemas.microsoft.com/office/powerpoint/2010/main" val="293575586"/>
              </p:ext>
            </p:extLst>
          </p:nvPr>
        </p:nvGraphicFramePr>
        <p:xfrm>
          <a:off x="184688" y="1893917"/>
          <a:ext cx="8534400" cy="3810000"/>
        </p:xfrm>
        <a:graphic>
          <a:graphicData uri="http://schemas.openxmlformats.org/presentationml/2006/ole">
            <mc:AlternateContent xmlns:mc="http://schemas.openxmlformats.org/markup-compatibility/2006">
              <mc:Choice xmlns:v="urn:schemas-microsoft-com:vml" Requires="v">
                <p:oleObj name="VISIO" r:id="rId7" imgW="5458922" imgH="2437891" progId="Visio.Drawing.6">
                  <p:embed/>
                </p:oleObj>
              </mc:Choice>
              <mc:Fallback>
                <p:oleObj name="VISIO" r:id="rId7" imgW="5458922" imgH="2437891" progId="Visio.Drawing.6">
                  <p:embed/>
                  <p:pic>
                    <p:nvPicPr>
                      <p:cNvPr id="7" name="Object 5">
                        <a:extLst>
                          <a:ext uri="{FF2B5EF4-FFF2-40B4-BE49-F238E27FC236}">
                            <a16:creationId xmlns:a16="http://schemas.microsoft.com/office/drawing/2014/main" id="{85C8C014-8045-4857-B35C-7D81BFC045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688" y="1893917"/>
                        <a:ext cx="85344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4637CD85-4BDB-4550-82CE-F2B337E1108D}"/>
              </a:ext>
            </a:extLst>
          </p:cNvPr>
          <p:cNvSpPr txBox="1">
            <a:spLocks noChangeArrowheads="1"/>
          </p:cNvSpPr>
          <p:nvPr>
            <p:custDataLst>
              <p:tags r:id="rId3"/>
            </p:custDataLst>
          </p:nvPr>
        </p:nvSpPr>
        <p:spPr bwMode="auto">
          <a:xfrm>
            <a:off x="1066800" y="1143000"/>
            <a:ext cx="815340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eaLnBrk="1" hangingPunct="1">
              <a:spcBef>
                <a:spcPct val="50000"/>
              </a:spcBef>
            </a:pPr>
            <a:r>
              <a:rPr lang="en-US" sz="3200" dirty="0">
                <a:latin typeface="+mn-lt"/>
              </a:rPr>
              <a:t>Ideal Buffer:                                     Real Buffer:</a:t>
            </a:r>
          </a:p>
        </p:txBody>
      </p:sp>
      <p:sp>
        <p:nvSpPr>
          <p:cNvPr id="11" name="Text Box 7">
            <a:extLst>
              <a:ext uri="{FF2B5EF4-FFF2-40B4-BE49-F238E27FC236}">
                <a16:creationId xmlns:a16="http://schemas.microsoft.com/office/drawing/2014/main" id="{ED2A81CB-C123-44FD-9E28-2F47E91C0BF2}"/>
              </a:ext>
            </a:extLst>
          </p:cNvPr>
          <p:cNvSpPr txBox="1">
            <a:spLocks noChangeArrowheads="1"/>
          </p:cNvSpPr>
          <p:nvPr>
            <p:custDataLst>
              <p:tags r:id="rId4"/>
            </p:custDataLst>
          </p:nvPr>
        </p:nvSpPr>
        <p:spPr bwMode="auto">
          <a:xfrm>
            <a:off x="4929106" y="5703916"/>
            <a:ext cx="3401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Arial" charset="0"/>
                <a:cs typeface="Arial" charset="0"/>
              </a:defRPr>
            </a:lvl1pPr>
            <a:lvl2pPr marL="742950" indent="-285750" eaLnBrk="0" hangingPunct="0">
              <a:defRPr sz="2800">
                <a:solidFill>
                  <a:schemeClr val="tx1"/>
                </a:solidFill>
                <a:latin typeface="Arial" charset="0"/>
                <a:cs typeface="Arial" charset="0"/>
              </a:defRPr>
            </a:lvl2pPr>
            <a:lvl3pPr marL="1143000" indent="-228600" eaLnBrk="0" hangingPunct="0">
              <a:defRPr sz="2800">
                <a:solidFill>
                  <a:schemeClr val="tx1"/>
                </a:solidFill>
                <a:latin typeface="Arial" charset="0"/>
                <a:cs typeface="Arial" charset="0"/>
              </a:defRPr>
            </a:lvl3pPr>
            <a:lvl4pPr marL="1600200" indent="-228600" eaLnBrk="0" hangingPunct="0">
              <a:defRPr sz="2800">
                <a:solidFill>
                  <a:schemeClr val="tx1"/>
                </a:solidFill>
                <a:latin typeface="Arial" charset="0"/>
                <a:cs typeface="Arial" charset="0"/>
              </a:defRPr>
            </a:lvl4pPr>
            <a:lvl5pPr marL="2057400" indent="-228600" eaLnBrk="0" hangingPunct="0">
              <a:defRPr sz="2800">
                <a:solidFill>
                  <a:schemeClr val="tx1"/>
                </a:solidFill>
                <a:latin typeface="Arial" charset="0"/>
                <a:cs typeface="Arial" charset="0"/>
              </a:defRPr>
            </a:lvl5pPr>
            <a:lvl6pPr marL="2514600" indent="-228600" eaLnBrk="0" fontAlgn="base" hangingPunct="0">
              <a:spcBef>
                <a:spcPct val="0"/>
              </a:spcBef>
              <a:spcAft>
                <a:spcPct val="0"/>
              </a:spcAft>
              <a:defRPr sz="2800">
                <a:solidFill>
                  <a:schemeClr val="tx1"/>
                </a:solidFill>
                <a:latin typeface="Arial" charset="0"/>
                <a:cs typeface="Arial" charset="0"/>
              </a:defRPr>
            </a:lvl6pPr>
            <a:lvl7pPr marL="2971800" indent="-228600" eaLnBrk="0" fontAlgn="base" hangingPunct="0">
              <a:spcBef>
                <a:spcPct val="0"/>
              </a:spcBef>
              <a:spcAft>
                <a:spcPct val="0"/>
              </a:spcAft>
              <a:defRPr sz="2800">
                <a:solidFill>
                  <a:schemeClr val="tx1"/>
                </a:solidFill>
                <a:latin typeface="Arial" charset="0"/>
                <a:cs typeface="Arial" charset="0"/>
              </a:defRPr>
            </a:lvl7pPr>
            <a:lvl8pPr marL="3429000" indent="-228600" eaLnBrk="0" fontAlgn="base" hangingPunct="0">
              <a:spcBef>
                <a:spcPct val="0"/>
              </a:spcBef>
              <a:spcAft>
                <a:spcPct val="0"/>
              </a:spcAft>
              <a:defRPr sz="2800">
                <a:solidFill>
                  <a:schemeClr val="tx1"/>
                </a:solidFill>
                <a:latin typeface="Arial" charset="0"/>
                <a:cs typeface="Arial" charset="0"/>
              </a:defRPr>
            </a:lvl8pPr>
            <a:lvl9pPr marL="3886200" indent="-228600" eaLnBrk="0" fontAlgn="base" hangingPunct="0">
              <a:spcBef>
                <a:spcPct val="0"/>
              </a:spcBef>
              <a:spcAft>
                <a:spcPct val="0"/>
              </a:spcAft>
              <a:defRPr sz="2800">
                <a:solidFill>
                  <a:schemeClr val="tx1"/>
                </a:solidFill>
                <a:latin typeface="Arial" charset="0"/>
                <a:cs typeface="Arial"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H</a:t>
            </a:r>
            <a:r>
              <a:rPr lang="en-US" altLang="zh-CN" sz="2400" b="1" baseline="0" dirty="0">
                <a:solidFill>
                  <a:srgbClr val="000000"/>
                </a:solidFill>
                <a:latin typeface="Times New Roman"/>
                <a:cs typeface="+mn-cs"/>
              </a:rPr>
              <a:t>,</a:t>
            </a:r>
            <a:r>
              <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rPr>
              <a:t> </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NM</a:t>
            </a:r>
            <a:r>
              <a:rPr kumimoji="0" lang="en-US" altLang="zh-CN" sz="2400" b="1" i="0" u="none" strike="noStrike" kern="0" cap="none" spc="0" normalizeH="0" baseline="-25000" noProof="0" dirty="0">
                <a:ln>
                  <a:noFill/>
                </a:ln>
                <a:solidFill>
                  <a:srgbClr val="000000"/>
                </a:solidFill>
                <a:effectLst/>
                <a:uLnTx/>
                <a:uFillTx/>
                <a:latin typeface="Times New Roman"/>
                <a:ea typeface="+mn-ea"/>
                <a:cs typeface="+mn-cs"/>
              </a:rPr>
              <a:t>L</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 &lt; V</a:t>
            </a:r>
            <a:r>
              <a:rPr kumimoji="0" lang="en-US" altLang="zh-CN" sz="2400" b="1" i="0" u="none" strike="noStrike" kern="0" cap="none" spc="0" normalizeH="0" noProof="0" dirty="0">
                <a:ln>
                  <a:noFill/>
                </a:ln>
                <a:solidFill>
                  <a:srgbClr val="000000"/>
                </a:solidFill>
                <a:effectLst/>
                <a:uLnTx/>
                <a:uFillTx/>
                <a:latin typeface="Times New Roman"/>
                <a:ea typeface="+mn-ea"/>
                <a:cs typeface="+mn-cs"/>
              </a:rPr>
              <a:t>DD</a:t>
            </a:r>
            <a:r>
              <a:rPr kumimoji="0" lang="en-US" altLang="zh-CN" sz="2400" b="1" i="0" u="none" strike="noStrike" kern="0" cap="none" spc="0" normalizeH="0" baseline="0" noProof="0" dirty="0">
                <a:ln>
                  <a:noFill/>
                </a:ln>
                <a:solidFill>
                  <a:srgbClr val="000000"/>
                </a:solidFill>
                <a:effectLst/>
                <a:uLnTx/>
                <a:uFillTx/>
                <a:latin typeface="Times New Roman"/>
                <a:ea typeface="+mn-ea"/>
                <a:cs typeface="+mn-cs"/>
              </a:rPr>
              <a:t> / 2</a:t>
            </a:r>
            <a:endParaRPr kumimoji="0" lang="en-US" altLang="zh-CN" sz="2400" b="1" i="0" u="none" strike="noStrike" kern="1200" cap="none" spc="0" normalizeH="0" baseline="-25000" noProof="0" dirty="0">
              <a:ln>
                <a:noFill/>
              </a:ln>
              <a:solidFill>
                <a:srgbClr val="000000"/>
              </a:solidFill>
              <a:effectLst/>
              <a:uLnTx/>
              <a:uFillTx/>
              <a:latin typeface="Times New Roman"/>
              <a:ea typeface="+mn-ea"/>
              <a:cs typeface="+mn-cs"/>
            </a:endParaRPr>
          </a:p>
        </p:txBody>
      </p:sp>
    </p:spTree>
    <p:extLst>
      <p:ext uri="{BB962C8B-B14F-4D97-AF65-F5344CB8AC3E}">
        <p14:creationId xmlns:p14="http://schemas.microsoft.com/office/powerpoint/2010/main" val="192688457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8242515" cy="4114800"/>
          </a:xfrm>
        </p:spPr>
        <p:txBody>
          <a:bodyPr/>
          <a:lstStyle/>
          <a:p>
            <a:r>
              <a:rPr lang="en-US" sz="2800" dirty="0"/>
              <a:t>With logically valid inputs, every circuit element must produce logically valid outputs</a:t>
            </a:r>
          </a:p>
          <a:p>
            <a:endParaRPr lang="en-US" sz="2800" dirty="0"/>
          </a:p>
          <a:p>
            <a:r>
              <a:rPr lang="en-US" sz="2800" dirty="0"/>
              <a:t>Use limited ranges of voltages to represent discrete values</a:t>
            </a:r>
          </a:p>
        </p:txBody>
      </p:sp>
      <p:sp>
        <p:nvSpPr>
          <p:cNvPr id="344067" name="Rectangle 3"/>
          <p:cNvSpPr>
            <a:spLocks noGrp="1" noChangeArrowheads="1"/>
          </p:cNvSpPr>
          <p:nvPr>
            <p:ph type="title"/>
          </p:nvPr>
        </p:nvSpPr>
        <p:spPr>
          <a:xfrm>
            <a:off x="560522" y="72190"/>
            <a:ext cx="7931016" cy="1020763"/>
          </a:xfrm>
        </p:spPr>
        <p:txBody>
          <a:bodyPr/>
          <a:lstStyle/>
          <a:p>
            <a:r>
              <a:rPr lang="en-US" dirty="0"/>
              <a:t>The Static Discipline</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63</a:t>
            </a:fld>
            <a:endParaRPr lang="en-US" altLang="zh-CN" sz="1600" dirty="0"/>
          </a:p>
        </p:txBody>
      </p:sp>
    </p:spTree>
    <p:extLst>
      <p:ext uri="{BB962C8B-B14F-4D97-AF65-F5344CB8AC3E}">
        <p14:creationId xmlns:p14="http://schemas.microsoft.com/office/powerpoint/2010/main" val="68047779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6320725" cy="4114800"/>
          </a:xfrm>
        </p:spPr>
        <p:txBody>
          <a:bodyPr/>
          <a:lstStyle/>
          <a:p>
            <a:r>
              <a:rPr lang="en-US" sz="2400" dirty="0"/>
              <a:t>In 1970’s and 1980’s, V</a:t>
            </a:r>
            <a:r>
              <a:rPr lang="en-US" sz="2400" baseline="-25000" dirty="0"/>
              <a:t>DD</a:t>
            </a:r>
            <a:r>
              <a:rPr lang="en-US" sz="2400" dirty="0"/>
              <a:t> = 5 V</a:t>
            </a:r>
          </a:p>
          <a:p>
            <a:r>
              <a:rPr lang="en-US" sz="2400" dirty="0"/>
              <a:t>V</a:t>
            </a:r>
            <a:r>
              <a:rPr lang="en-US" sz="2400" baseline="-25000" dirty="0"/>
              <a:t>DD</a:t>
            </a:r>
            <a:r>
              <a:rPr lang="en-US" sz="2400" dirty="0"/>
              <a:t> has dropped</a:t>
            </a:r>
          </a:p>
          <a:p>
            <a:pPr lvl="1"/>
            <a:r>
              <a:rPr lang="en-US" sz="2000" dirty="0"/>
              <a:t>Avoid frying tiny transistors</a:t>
            </a:r>
          </a:p>
          <a:p>
            <a:pPr lvl="1"/>
            <a:r>
              <a:rPr lang="en-US" sz="2000" dirty="0"/>
              <a:t>Save power</a:t>
            </a:r>
          </a:p>
          <a:p>
            <a:r>
              <a:rPr lang="en-US" sz="2400" dirty="0"/>
              <a:t>3.3 V, 2.5 V, 1.8 V, 1.5 V, 1.2 V, 1.0 V, …</a:t>
            </a:r>
          </a:p>
          <a:p>
            <a:r>
              <a:rPr lang="en-US" sz="2400" dirty="0"/>
              <a:t>Be careful connecting chips with different supply voltages</a:t>
            </a:r>
          </a:p>
          <a:p>
            <a:endParaRPr lang="en-US" sz="2400" dirty="0"/>
          </a:p>
          <a:p>
            <a:r>
              <a:rPr lang="en-US" sz="2400" dirty="0">
                <a:solidFill>
                  <a:srgbClr val="C00000"/>
                </a:solidFill>
              </a:rPr>
              <a:t>Chips operate because they contain magic smoke</a:t>
            </a:r>
          </a:p>
          <a:p>
            <a:r>
              <a:rPr lang="en-US" sz="2400" dirty="0">
                <a:solidFill>
                  <a:srgbClr val="C00000"/>
                </a:solidFill>
              </a:rPr>
              <a:t>Proof: </a:t>
            </a:r>
          </a:p>
          <a:p>
            <a:pPr lvl="1"/>
            <a:r>
              <a:rPr lang="en-US" sz="2000" dirty="0">
                <a:solidFill>
                  <a:srgbClr val="C00000"/>
                </a:solidFill>
              </a:rPr>
              <a:t>if the magic smoke is let out, the chip stops working</a:t>
            </a:r>
          </a:p>
        </p:txBody>
      </p:sp>
      <p:sp>
        <p:nvSpPr>
          <p:cNvPr id="344067" name="Rectangle 3"/>
          <p:cNvSpPr>
            <a:spLocks noGrp="1" noChangeArrowheads="1"/>
          </p:cNvSpPr>
          <p:nvPr>
            <p:ph type="title"/>
          </p:nvPr>
        </p:nvSpPr>
        <p:spPr>
          <a:xfrm>
            <a:off x="560522" y="72190"/>
            <a:ext cx="7931016" cy="1020763"/>
          </a:xfrm>
        </p:spPr>
        <p:txBody>
          <a:bodyPr/>
          <a:lstStyle/>
          <a:p>
            <a:r>
              <a:rPr lang="en-US" dirty="0"/>
              <a:t>V</a:t>
            </a:r>
            <a:r>
              <a:rPr lang="en-US" baseline="-25000" dirty="0"/>
              <a:t>DD</a:t>
            </a:r>
            <a:r>
              <a:rPr lang="en-US" dirty="0"/>
              <a:t> Scaling</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64</a:t>
            </a:fld>
            <a:endParaRPr lang="en-US" altLang="zh-CN" sz="1600" dirty="0"/>
          </a:p>
        </p:txBody>
      </p:sp>
      <p:graphicFrame>
        <p:nvGraphicFramePr>
          <p:cNvPr id="6" name="Object 6">
            <a:extLst>
              <a:ext uri="{FF2B5EF4-FFF2-40B4-BE49-F238E27FC236}">
                <a16:creationId xmlns:a16="http://schemas.microsoft.com/office/drawing/2014/main" id="{B5741CEC-B9FE-4C8B-A658-1E7AE9EC84BC}"/>
              </a:ext>
            </a:extLst>
          </p:cNvPr>
          <p:cNvGraphicFramePr>
            <a:graphicFrameLocks noChangeAspect="1"/>
          </p:cNvGraphicFramePr>
          <p:nvPr>
            <p:custDataLst>
              <p:tags r:id="rId1"/>
            </p:custDataLst>
            <p:extLst>
              <p:ext uri="{D42A27DB-BD31-4B8C-83A1-F6EECF244321}">
                <p14:modId xmlns:p14="http://schemas.microsoft.com/office/powerpoint/2010/main" val="3320493648"/>
              </p:ext>
            </p:extLst>
          </p:nvPr>
        </p:nvGraphicFramePr>
        <p:xfrm>
          <a:off x="6544510" y="1371600"/>
          <a:ext cx="2173287" cy="3813175"/>
        </p:xfrm>
        <a:graphic>
          <a:graphicData uri="http://schemas.openxmlformats.org/presentationml/2006/ole">
            <mc:AlternateContent xmlns:mc="http://schemas.openxmlformats.org/markup-compatibility/2006">
              <mc:Choice xmlns:v="urn:schemas-microsoft-com:vml" Requires="v">
                <p:oleObj r:id="rId4" imgW="1123950" imgH="1971675" progId="">
                  <p:embed/>
                </p:oleObj>
              </mc:Choice>
              <mc:Fallback>
                <p:oleObj r:id="rId4" imgW="1123950" imgH="1971675" progId="">
                  <p:embed/>
                  <p:pic>
                    <p:nvPicPr>
                      <p:cNvPr id="6" name="Object 6">
                        <a:extLst>
                          <a:ext uri="{FF2B5EF4-FFF2-40B4-BE49-F238E27FC236}">
                            <a16:creationId xmlns:a16="http://schemas.microsoft.com/office/drawing/2014/main" id="{B5741CEC-B9FE-4C8B-A658-1E7AE9EC84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4510" y="1371600"/>
                        <a:ext cx="2173287" cy="38131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60029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AF093-43BB-F2A6-65B4-152B3A5F1F3F}"/>
              </a:ext>
            </a:extLst>
          </p:cNvPr>
          <p:cNvSpPr>
            <a:spLocks noGrp="1"/>
          </p:cNvSpPr>
          <p:nvPr>
            <p:ph idx="1"/>
          </p:nvPr>
        </p:nvSpPr>
        <p:spPr/>
        <p:txBody>
          <a:bodyPr/>
          <a:lstStyle/>
          <a:p>
            <a:endParaRPr lang="en-CN" dirty="0"/>
          </a:p>
        </p:txBody>
      </p:sp>
      <p:sp>
        <p:nvSpPr>
          <p:cNvPr id="4" name="Slide Number Placeholder 3">
            <a:extLst>
              <a:ext uri="{FF2B5EF4-FFF2-40B4-BE49-F238E27FC236}">
                <a16:creationId xmlns:a16="http://schemas.microsoft.com/office/drawing/2014/main" id="{9DBBED26-10A0-3AA0-B0FA-AEB06B66AE69}"/>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65</a:t>
            </a:fld>
            <a:endParaRPr lang="en-US" altLang="zh-CN" dirty="0"/>
          </a:p>
        </p:txBody>
      </p:sp>
      <p:pic>
        <p:nvPicPr>
          <p:cNvPr id="5" name="Picture 4">
            <a:extLst>
              <a:ext uri="{FF2B5EF4-FFF2-40B4-BE49-F238E27FC236}">
                <a16:creationId xmlns:a16="http://schemas.microsoft.com/office/drawing/2014/main" id="{5BF42CC1-2DC4-4755-4F42-CC8DE0FBF105}"/>
              </a:ext>
            </a:extLst>
          </p:cNvPr>
          <p:cNvPicPr>
            <a:picLocks noChangeAspect="1"/>
          </p:cNvPicPr>
          <p:nvPr/>
        </p:nvPicPr>
        <p:blipFill>
          <a:blip r:embed="rId2"/>
          <a:stretch>
            <a:fillRect/>
          </a:stretch>
        </p:blipFill>
        <p:spPr>
          <a:xfrm>
            <a:off x="888944" y="515937"/>
            <a:ext cx="3093194" cy="2542625"/>
          </a:xfrm>
          <a:prstGeom prst="rect">
            <a:avLst/>
          </a:prstGeom>
        </p:spPr>
      </p:pic>
      <p:pic>
        <p:nvPicPr>
          <p:cNvPr id="6" name="Picture 5">
            <a:extLst>
              <a:ext uri="{FF2B5EF4-FFF2-40B4-BE49-F238E27FC236}">
                <a16:creationId xmlns:a16="http://schemas.microsoft.com/office/drawing/2014/main" id="{5290E876-94AD-B038-1AAA-8F7BB91F8534}"/>
              </a:ext>
            </a:extLst>
          </p:cNvPr>
          <p:cNvPicPr>
            <a:picLocks noChangeAspect="1"/>
          </p:cNvPicPr>
          <p:nvPr/>
        </p:nvPicPr>
        <p:blipFill>
          <a:blip r:embed="rId3"/>
          <a:stretch>
            <a:fillRect/>
          </a:stretch>
        </p:blipFill>
        <p:spPr>
          <a:xfrm>
            <a:off x="5240937" y="515937"/>
            <a:ext cx="2993091" cy="2542626"/>
          </a:xfrm>
          <a:prstGeom prst="rect">
            <a:avLst/>
          </a:prstGeom>
        </p:spPr>
      </p:pic>
      <p:pic>
        <p:nvPicPr>
          <p:cNvPr id="1026" name="Picture 2" descr="Image result for finfet">
            <a:extLst>
              <a:ext uri="{FF2B5EF4-FFF2-40B4-BE49-F238E27FC236}">
                <a16:creationId xmlns:a16="http://schemas.microsoft.com/office/drawing/2014/main" id="{8BC00ACA-4616-0D24-A53E-F38E05B18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560" y="3523313"/>
            <a:ext cx="5750879" cy="29917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81164E-573B-083E-29D7-B207091972B0}"/>
              </a:ext>
            </a:extLst>
          </p:cNvPr>
          <p:cNvSpPr txBox="1"/>
          <p:nvPr/>
        </p:nvSpPr>
        <p:spPr>
          <a:xfrm>
            <a:off x="1040524" y="4020207"/>
            <a:ext cx="808235" cy="379591"/>
          </a:xfrm>
          <a:prstGeom prst="rect">
            <a:avLst/>
          </a:prstGeom>
          <a:noFill/>
        </p:spPr>
        <p:txBody>
          <a:bodyPr wrap="none" rtlCol="0">
            <a:spAutoFit/>
          </a:bodyPr>
          <a:lstStyle/>
          <a:p>
            <a:r>
              <a:rPr lang="en-CN" dirty="0"/>
              <a:t>FinFet</a:t>
            </a:r>
          </a:p>
        </p:txBody>
      </p:sp>
      <p:sp>
        <p:nvSpPr>
          <p:cNvPr id="8" name="TextBox 7">
            <a:extLst>
              <a:ext uri="{FF2B5EF4-FFF2-40B4-BE49-F238E27FC236}">
                <a16:creationId xmlns:a16="http://schemas.microsoft.com/office/drawing/2014/main" id="{1AD84FE3-602B-9E3C-1A5D-4B616CA4F12B}"/>
              </a:ext>
            </a:extLst>
          </p:cNvPr>
          <p:cNvSpPr txBox="1"/>
          <p:nvPr/>
        </p:nvSpPr>
        <p:spPr>
          <a:xfrm>
            <a:off x="4207632" y="512688"/>
            <a:ext cx="795411" cy="379591"/>
          </a:xfrm>
          <a:prstGeom prst="rect">
            <a:avLst/>
          </a:prstGeom>
          <a:noFill/>
        </p:spPr>
        <p:txBody>
          <a:bodyPr wrap="none" rtlCol="0">
            <a:spAutoFit/>
          </a:bodyPr>
          <a:lstStyle/>
          <a:p>
            <a:r>
              <a:rPr lang="en-CN" dirty="0"/>
              <a:t>Planar</a:t>
            </a:r>
          </a:p>
        </p:txBody>
      </p:sp>
    </p:spTree>
    <p:extLst>
      <p:ext uri="{BB962C8B-B14F-4D97-AF65-F5344CB8AC3E}">
        <p14:creationId xmlns:p14="http://schemas.microsoft.com/office/powerpoint/2010/main" val="40585494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title"/>
          </p:nvPr>
        </p:nvSpPr>
        <p:spPr>
          <a:xfrm>
            <a:off x="560522" y="72190"/>
            <a:ext cx="7931016" cy="1020763"/>
          </a:xfrm>
        </p:spPr>
        <p:txBody>
          <a:bodyPr/>
          <a:lstStyle/>
          <a:p>
            <a:r>
              <a:rPr lang="en-US" dirty="0"/>
              <a:t>Logic Family Examples</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66</a:t>
            </a:fld>
            <a:endParaRPr lang="en-US" altLang="zh-CN" sz="1600" dirty="0"/>
          </a:p>
        </p:txBody>
      </p:sp>
      <p:graphicFrame>
        <p:nvGraphicFramePr>
          <p:cNvPr id="6" name="Group 57">
            <a:extLst>
              <a:ext uri="{FF2B5EF4-FFF2-40B4-BE49-F238E27FC236}">
                <a16:creationId xmlns:a16="http://schemas.microsoft.com/office/drawing/2014/main" id="{B3516259-61F1-4248-8763-D6320D5368F7}"/>
              </a:ext>
            </a:extLst>
          </p:cNvPr>
          <p:cNvGraphicFramePr>
            <a:graphicFrameLocks/>
          </p:cNvGraphicFramePr>
          <p:nvPr>
            <p:custDataLst>
              <p:tags r:id="rId1"/>
            </p:custDataLst>
            <p:extLst>
              <p:ext uri="{D42A27DB-BD31-4B8C-83A1-F6EECF244321}">
                <p14:modId xmlns:p14="http://schemas.microsoft.com/office/powerpoint/2010/main" val="2195054808"/>
              </p:ext>
            </p:extLst>
          </p:nvPr>
        </p:nvGraphicFramePr>
        <p:xfrm>
          <a:off x="639830" y="1694481"/>
          <a:ext cx="7772400" cy="3200402"/>
        </p:xfrm>
        <a:graphic>
          <a:graphicData uri="http://schemas.openxmlformats.org/drawingml/2006/table">
            <a:tbl>
              <a:tblPr/>
              <a:tblGrid>
                <a:gridCol w="1981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cs typeface="Arial" charset="0"/>
                        </a:rPr>
                        <a:t>Logic Family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Arial" charset="0"/>
                        </a:rPr>
                        <a:t>V</a:t>
                      </a:r>
                      <a:r>
                        <a:rPr kumimoji="0" lang="en-US" sz="2400" b="1" i="1" u="none" strike="noStrike" cap="none" normalizeH="0" baseline="-25000" dirty="0">
                          <a:ln>
                            <a:noFill/>
                          </a:ln>
                          <a:solidFill>
                            <a:schemeClr val="tx1"/>
                          </a:solidFill>
                          <a:effectLst/>
                          <a:latin typeface="Times New Roman" pitchFamily="18" charset="0"/>
                          <a:cs typeface="Arial" charset="0"/>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Arial" charset="0"/>
                        </a:rPr>
                        <a:t>V</a:t>
                      </a:r>
                      <a:r>
                        <a:rPr kumimoji="0" lang="en-US" sz="2400" b="1" i="1" u="none" strike="noStrike" cap="none" normalizeH="0" baseline="-25000" dirty="0">
                          <a:ln>
                            <a:noFill/>
                          </a:ln>
                          <a:solidFill>
                            <a:schemeClr val="tx1"/>
                          </a:solidFill>
                          <a:effectLst/>
                          <a:latin typeface="Times New Roman" pitchFamily="18" charset="0"/>
                          <a:cs typeface="Arial" charset="0"/>
                        </a:rPr>
                        <a:t>IL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Arial" charset="0"/>
                        </a:rPr>
                        <a:t>V</a:t>
                      </a:r>
                      <a:r>
                        <a:rPr kumimoji="0" lang="en-US" sz="2400" b="1" i="1" u="none" strike="noStrike" cap="none" normalizeH="0" baseline="-25000" dirty="0">
                          <a:ln>
                            <a:noFill/>
                          </a:ln>
                          <a:solidFill>
                            <a:schemeClr val="tx1"/>
                          </a:solidFill>
                          <a:effectLst/>
                          <a:latin typeface="Times New Roman" pitchFamily="18" charset="0"/>
                          <a:cs typeface="Arial" charset="0"/>
                        </a:rPr>
                        <a:t>IH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Arial" charset="0"/>
                        </a:rPr>
                        <a:t>V</a:t>
                      </a:r>
                      <a:r>
                        <a:rPr kumimoji="0" lang="en-US" sz="2400" b="1" i="1" u="none" strike="noStrike" cap="none" normalizeH="0" baseline="-25000" dirty="0">
                          <a:ln>
                            <a:noFill/>
                          </a:ln>
                          <a:solidFill>
                            <a:schemeClr val="tx1"/>
                          </a:solidFill>
                          <a:effectLst/>
                          <a:latin typeface="Times New Roman" pitchFamily="18" charset="0"/>
                          <a:cs typeface="Arial" charset="0"/>
                        </a:rPr>
                        <a:t>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1" u="none" strike="noStrike" cap="none" normalizeH="0" baseline="0" dirty="0">
                          <a:ln>
                            <a:noFill/>
                          </a:ln>
                          <a:solidFill>
                            <a:schemeClr val="tx1"/>
                          </a:solidFill>
                          <a:effectLst/>
                          <a:latin typeface="Times New Roman" pitchFamily="18" charset="0"/>
                          <a:cs typeface="Arial" charset="0"/>
                        </a:rPr>
                        <a:t>V</a:t>
                      </a:r>
                      <a:r>
                        <a:rPr kumimoji="0" lang="en-US" sz="2400" b="1" i="1" u="none" strike="noStrike" cap="none" normalizeH="0" baseline="-25000" dirty="0">
                          <a:ln>
                            <a:noFill/>
                          </a:ln>
                          <a:solidFill>
                            <a:schemeClr val="tx1"/>
                          </a:solidFill>
                          <a:effectLst/>
                          <a:latin typeface="Times New Roman" pitchFamily="18" charset="0"/>
                          <a:cs typeface="Arial" charset="0"/>
                        </a:rPr>
                        <a:t>OH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1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TTL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5 (4.75 - 5.25)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0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CMOS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5 (4.5 - 6)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3.84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5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LVTTL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3.3 (3 - 3.6)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LVCMOS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3.3 (3 - 3.6)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cs typeface="Arial"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108744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42" name="Rectangle 10"/>
          <p:cNvSpPr>
            <a:spLocks noGrp="1" noChangeArrowheads="1"/>
          </p:cNvSpPr>
          <p:nvPr>
            <p:ph type="title" idx="4294967295"/>
          </p:nvPr>
        </p:nvSpPr>
        <p:spPr/>
        <p:txBody>
          <a:bodyPr/>
          <a:lstStyle/>
          <a:p>
            <a:r>
              <a:rPr lang="en-US">
                <a:solidFill>
                  <a:schemeClr val="bg1"/>
                </a:solidFill>
              </a:rPr>
              <a:t>Family Logic Level Comparison</a:t>
            </a:r>
          </a:p>
        </p:txBody>
      </p:sp>
      <p:pic>
        <p:nvPicPr>
          <p:cNvPr id="351241" name="Picture 9"/>
          <p:cNvPicPr>
            <a:picLocks noChangeAspect="1" noChangeArrowheads="1"/>
          </p:cNvPicPr>
          <p:nvPr/>
        </p:nvPicPr>
        <p:blipFill>
          <a:blip r:embed="rId3"/>
          <a:srcRect/>
          <a:stretch>
            <a:fillRect/>
          </a:stretch>
        </p:blipFill>
        <p:spPr bwMode="auto">
          <a:xfrm>
            <a:off x="991023" y="1249658"/>
            <a:ext cx="7161953" cy="5365368"/>
          </a:xfrm>
          <a:prstGeom prst="rect">
            <a:avLst/>
          </a:prstGeom>
          <a:noFill/>
          <a:ln w="9525">
            <a:noFill/>
            <a:miter lim="800000"/>
            <a:headEnd/>
            <a:tailEnd/>
          </a:ln>
          <a:effectLst/>
        </p:spPr>
      </p:pic>
      <p:sp>
        <p:nvSpPr>
          <p:cNvPr id="9" name="Rectangle 3">
            <a:extLst>
              <a:ext uri="{FF2B5EF4-FFF2-40B4-BE49-F238E27FC236}">
                <a16:creationId xmlns:a16="http://schemas.microsoft.com/office/drawing/2014/main" id="{E18150D0-5888-45A1-BD6F-0634AFE09CF6}"/>
              </a:ext>
            </a:extLst>
          </p:cNvPr>
          <p:cNvSpPr txBox="1">
            <a:spLocks noChangeArrowheads="1"/>
          </p:cNvSpPr>
          <p:nvPr/>
        </p:nvSpPr>
        <p:spPr>
          <a:xfrm>
            <a:off x="507094" y="85241"/>
            <a:ext cx="8636906" cy="996522"/>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kern="0" baseline="0" dirty="0"/>
              <a:t>Noise Margins for Various Families</a:t>
            </a:r>
          </a:p>
        </p:txBody>
      </p:sp>
      <p:sp>
        <p:nvSpPr>
          <p:cNvPr id="5" name="灯片编号占位符 3">
            <a:extLst>
              <a:ext uri="{FF2B5EF4-FFF2-40B4-BE49-F238E27FC236}">
                <a16:creationId xmlns:a16="http://schemas.microsoft.com/office/drawing/2014/main" id="{DC6BAE79-6BC9-465B-8AF8-A1D5B386216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67</a:t>
            </a:fld>
            <a:endParaRPr lang="en-US" altLang="zh-CN" sz="1600" dirty="0"/>
          </a:p>
        </p:txBody>
      </p:sp>
    </p:spTree>
    <p:extLst>
      <p:ext uri="{BB962C8B-B14F-4D97-AF65-F5344CB8AC3E}">
        <p14:creationId xmlns:p14="http://schemas.microsoft.com/office/powerpoint/2010/main" val="427917494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8033288" cy="4114800"/>
          </a:xfrm>
        </p:spPr>
        <p:txBody>
          <a:bodyPr/>
          <a:lstStyle/>
          <a:p>
            <a:r>
              <a:rPr lang="en-US" sz="2400" dirty="0"/>
              <a:t>Outputs don’t instantaneously reflect input changes</a:t>
            </a:r>
          </a:p>
          <a:p>
            <a:r>
              <a:rPr lang="en-US" sz="2400" dirty="0"/>
              <a:t>Propagation delay is a measure of this time</a:t>
            </a:r>
          </a:p>
          <a:p>
            <a:r>
              <a:rPr lang="en-US" sz="2400" dirty="0"/>
              <a:t>Delay from H to L can be different than from L to H</a:t>
            </a:r>
          </a:p>
        </p:txBody>
      </p:sp>
      <p:sp>
        <p:nvSpPr>
          <p:cNvPr id="344067" name="Rectangle 3"/>
          <p:cNvSpPr>
            <a:spLocks noGrp="1" noChangeArrowheads="1"/>
          </p:cNvSpPr>
          <p:nvPr>
            <p:ph type="title"/>
          </p:nvPr>
        </p:nvSpPr>
        <p:spPr>
          <a:xfrm>
            <a:off x="560522" y="72190"/>
            <a:ext cx="7931016" cy="1020763"/>
          </a:xfrm>
        </p:spPr>
        <p:txBody>
          <a:bodyPr/>
          <a:lstStyle/>
          <a:p>
            <a:r>
              <a:rPr lang="en-US" dirty="0"/>
              <a:t>Propagation Delay (</a:t>
            </a:r>
            <a:r>
              <a:rPr lang="en-US" dirty="0" err="1"/>
              <a:t>T</a:t>
            </a:r>
            <a:r>
              <a:rPr lang="en-US" baseline="-25000" dirty="0" err="1"/>
              <a:t>pd</a:t>
            </a:r>
            <a:r>
              <a:rPr lang="en-US" dirty="0"/>
              <a:t>, </a:t>
            </a:r>
            <a:r>
              <a:rPr lang="en-US" dirty="0" err="1"/>
              <a:t>T</a:t>
            </a:r>
            <a:r>
              <a:rPr lang="en-US" baseline="-25000" dirty="0" err="1"/>
              <a:t>plh</a:t>
            </a:r>
            <a:r>
              <a:rPr lang="en-US" dirty="0"/>
              <a:t>, </a:t>
            </a:r>
            <a:r>
              <a:rPr lang="en-US" dirty="0" err="1"/>
              <a:t>T</a:t>
            </a:r>
            <a:r>
              <a:rPr lang="en-US" baseline="-25000" dirty="0" err="1"/>
              <a:t>phl</a:t>
            </a:r>
            <a:r>
              <a:rPr lang="en-US" dirty="0"/>
              <a:t>)</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68</a:t>
            </a:fld>
            <a:endParaRPr lang="en-US" altLang="zh-CN" sz="1600" dirty="0"/>
          </a:p>
        </p:txBody>
      </p:sp>
      <p:pic>
        <p:nvPicPr>
          <p:cNvPr id="7" name="Picture 4" descr="C:\jobs\Marries\ch10\tiff\AACFLVY0.tif">
            <a:extLst>
              <a:ext uri="{FF2B5EF4-FFF2-40B4-BE49-F238E27FC236}">
                <a16:creationId xmlns:a16="http://schemas.microsoft.com/office/drawing/2014/main" id="{E1A41F37-E733-4820-ADEB-ECE0A42032ED}"/>
              </a:ext>
            </a:extLst>
          </p:cNvPr>
          <p:cNvPicPr>
            <a:picLocks noChangeAspect="1" noChangeArrowheads="1"/>
          </p:cNvPicPr>
          <p:nvPr/>
        </p:nvPicPr>
        <p:blipFill>
          <a:blip r:embed="rId3"/>
          <a:srcRect b="14514"/>
          <a:stretch>
            <a:fillRect/>
          </a:stretch>
        </p:blipFill>
        <p:spPr bwMode="auto">
          <a:xfrm>
            <a:off x="989308" y="3180381"/>
            <a:ext cx="7313613" cy="3048000"/>
          </a:xfrm>
          <a:prstGeom prst="rect">
            <a:avLst/>
          </a:prstGeom>
          <a:noFill/>
        </p:spPr>
      </p:pic>
    </p:spTree>
    <p:extLst>
      <p:ext uri="{BB962C8B-B14F-4D97-AF65-F5344CB8AC3E}">
        <p14:creationId xmlns:p14="http://schemas.microsoft.com/office/powerpoint/2010/main" val="3019156717"/>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Rectangle 3"/>
          <p:cNvSpPr>
            <a:spLocks noGrp="1" noChangeArrowheads="1"/>
          </p:cNvSpPr>
          <p:nvPr>
            <p:ph type="title"/>
          </p:nvPr>
        </p:nvSpPr>
        <p:spPr>
          <a:xfrm>
            <a:off x="560522" y="72190"/>
            <a:ext cx="7931016" cy="1020763"/>
          </a:xfrm>
        </p:spPr>
        <p:txBody>
          <a:bodyPr/>
          <a:lstStyle/>
          <a:p>
            <a:r>
              <a:rPr lang="en-US" dirty="0"/>
              <a:t>How voltage affects speed?</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69</a:t>
            </a:fld>
            <a:endParaRPr lang="en-US" altLang="zh-CN" sz="1600" dirty="0"/>
          </a:p>
        </p:txBody>
      </p:sp>
      <p:pic>
        <p:nvPicPr>
          <p:cNvPr id="7" name="Picture 2">
            <a:extLst>
              <a:ext uri="{FF2B5EF4-FFF2-40B4-BE49-F238E27FC236}">
                <a16:creationId xmlns:a16="http://schemas.microsoft.com/office/drawing/2014/main" id="{18B2C9F1-986F-4C1A-812A-6D5071C655B3}"/>
              </a:ext>
            </a:extLst>
          </p:cNvPr>
          <p:cNvPicPr>
            <a:picLocks noChangeAspect="1" noChangeArrowheads="1"/>
          </p:cNvPicPr>
          <p:nvPr/>
        </p:nvPicPr>
        <p:blipFill>
          <a:blip r:embed="rId3"/>
          <a:srcRect/>
          <a:stretch>
            <a:fillRect/>
          </a:stretch>
        </p:blipFill>
        <p:spPr bwMode="auto">
          <a:xfrm>
            <a:off x="953274" y="1333500"/>
            <a:ext cx="7145511" cy="5353050"/>
          </a:xfrm>
          <a:prstGeom prst="rect">
            <a:avLst/>
          </a:prstGeom>
          <a:noFill/>
          <a:ln w="57150">
            <a:solidFill>
              <a:srgbClr val="FF0000"/>
            </a:solidFill>
            <a:miter lim="800000"/>
            <a:headEnd/>
            <a:tailEnd/>
          </a:ln>
          <a:effectLst/>
        </p:spPr>
      </p:pic>
      <p:cxnSp>
        <p:nvCxnSpPr>
          <p:cNvPr id="8" name="Straight Arrow Connector 3">
            <a:extLst>
              <a:ext uri="{FF2B5EF4-FFF2-40B4-BE49-F238E27FC236}">
                <a16:creationId xmlns:a16="http://schemas.microsoft.com/office/drawing/2014/main" id="{B1489C5C-116B-482B-91CD-F7C0D4DB2D56}"/>
              </a:ext>
            </a:extLst>
          </p:cNvPr>
          <p:cNvCxnSpPr>
            <a:cxnSpLocks/>
          </p:cNvCxnSpPr>
          <p:nvPr/>
        </p:nvCxnSpPr>
        <p:spPr>
          <a:xfrm flipH="1">
            <a:off x="5409744" y="2971800"/>
            <a:ext cx="1372056" cy="1452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4">
            <a:extLst>
              <a:ext uri="{FF2B5EF4-FFF2-40B4-BE49-F238E27FC236}">
                <a16:creationId xmlns:a16="http://schemas.microsoft.com/office/drawing/2014/main" id="{71AB7B48-CEBC-4F65-9649-1D21ED8063FE}"/>
              </a:ext>
            </a:extLst>
          </p:cNvPr>
          <p:cNvSpPr txBox="1"/>
          <p:nvPr/>
        </p:nvSpPr>
        <p:spPr>
          <a:xfrm>
            <a:off x="6029065" y="2226226"/>
            <a:ext cx="1917700" cy="666849"/>
          </a:xfrm>
          <a:prstGeom prst="rect">
            <a:avLst/>
          </a:prstGeom>
          <a:noFill/>
        </p:spPr>
        <p:txBody>
          <a:bodyPr wrap="square" rtlCol="0" anchor="ctr">
            <a:spAutoFit/>
          </a:bodyPr>
          <a:lstStyle/>
          <a:p>
            <a:r>
              <a:rPr lang="en-US" b="1" dirty="0">
                <a:solidFill>
                  <a:srgbClr val="C00000"/>
                </a:solidFill>
              </a:rPr>
              <a:t>Voltage grows and speed grows</a:t>
            </a:r>
          </a:p>
        </p:txBody>
      </p:sp>
    </p:spTree>
    <p:extLst>
      <p:ext uri="{BB962C8B-B14F-4D97-AF65-F5344CB8AC3E}">
        <p14:creationId xmlns:p14="http://schemas.microsoft.com/office/powerpoint/2010/main" val="35566875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693270" y="5816600"/>
            <a:ext cx="355600" cy="355600"/>
          </a:xfrm>
          <a:prstGeom prst="rect">
            <a:avLst/>
          </a:prstGeom>
          <a:solidFill>
            <a:srgbClr val="FFFF99"/>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9" name="Rectangle 6"/>
          <p:cNvSpPr>
            <a:spLocks noChangeArrowheads="1"/>
          </p:cNvSpPr>
          <p:nvPr/>
        </p:nvSpPr>
        <p:spPr bwMode="auto">
          <a:xfrm>
            <a:off x="1151965" y="5816600"/>
            <a:ext cx="1779495" cy="355600"/>
          </a:xfrm>
          <a:prstGeom prst="rect">
            <a:avLst/>
          </a:prstGeom>
          <a:solidFill>
            <a:srgbClr val="EFBFBF"/>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0" name="Rectangle 7"/>
          <p:cNvSpPr>
            <a:spLocks noChangeArrowheads="1"/>
          </p:cNvSpPr>
          <p:nvPr/>
        </p:nvSpPr>
        <p:spPr bwMode="auto">
          <a:xfrm>
            <a:off x="3048000" y="5816600"/>
            <a:ext cx="5066555" cy="3556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15714" name="Rectangle 2"/>
          <p:cNvSpPr>
            <a:spLocks noGrp="1" noChangeArrowheads="1"/>
          </p:cNvSpPr>
          <p:nvPr>
            <p:ph type="title"/>
          </p:nvPr>
        </p:nvSpPr>
        <p:spPr>
          <a:xfrm>
            <a:off x="448733" y="552978"/>
            <a:ext cx="7366000" cy="573088"/>
          </a:xfrm>
        </p:spPr>
        <p:txBody>
          <a:bodyPr/>
          <a:lstStyle/>
          <a:p>
            <a:r>
              <a:rPr lang="en-US"/>
              <a:t>Normalized Encoding Example</a:t>
            </a:r>
          </a:p>
        </p:txBody>
      </p:sp>
      <p:sp>
        <p:nvSpPr>
          <p:cNvPr id="115715" name="Rectangle 3"/>
          <p:cNvSpPr>
            <a:spLocks noGrp="1" noChangeArrowheads="1"/>
          </p:cNvSpPr>
          <p:nvPr>
            <p:ph type="body" idx="1"/>
          </p:nvPr>
        </p:nvSpPr>
        <p:spPr>
          <a:xfrm>
            <a:off x="457200" y="1371600"/>
            <a:ext cx="8255000" cy="5029200"/>
          </a:xfrm>
        </p:spPr>
        <p:txBody>
          <a:bodyPr/>
          <a:lstStyle/>
          <a:p>
            <a:pPr marL="223838" indent="-223838" defTabSz="895350">
              <a:lnSpc>
                <a:spcPct val="85000"/>
              </a:lnSpc>
              <a:tabLst>
                <a:tab pos="914400" algn="l"/>
                <a:tab pos="1828800" algn="l"/>
                <a:tab pos="2400300" algn="l"/>
                <a:tab pos="2971800" algn="l"/>
              </a:tabLst>
            </a:pPr>
            <a:r>
              <a:rPr lang="en-US" sz="2000" dirty="0"/>
              <a:t>Value: </a:t>
            </a:r>
            <a:r>
              <a:rPr lang="en-US" sz="1800" dirty="0">
                <a:latin typeface="Courier New" pitchFamily="49" charset="0"/>
              </a:rPr>
              <a:t>Float F = 15213.0;</a:t>
            </a:r>
            <a:endParaRPr lang="en-US" sz="1800" dirty="0"/>
          </a:p>
          <a:p>
            <a:pPr marL="560388" lvl="1" indent="-222250" defTabSz="895350">
              <a:lnSpc>
                <a:spcPct val="90000"/>
              </a:lnSpc>
              <a:tabLst>
                <a:tab pos="914400" algn="l"/>
                <a:tab pos="1828800" algn="l"/>
                <a:tab pos="2400300" algn="l"/>
                <a:tab pos="2971800" algn="l"/>
              </a:tabLst>
            </a:pPr>
            <a:r>
              <a:rPr lang="en-US" sz="1800" b="0" dirty="0"/>
              <a:t>15213</a:t>
            </a:r>
            <a:r>
              <a:rPr lang="en-US" sz="1800" b="0" baseline="-25000" dirty="0"/>
              <a:t>10</a:t>
            </a:r>
            <a:r>
              <a:rPr lang="en-US" sz="1800" b="0" dirty="0"/>
              <a:t>  = 11101101101101</a:t>
            </a:r>
            <a:r>
              <a:rPr lang="en-US" sz="1800" b="0" baseline="-25000" dirty="0"/>
              <a:t>2  </a:t>
            </a:r>
            <a:r>
              <a:rPr lang="en-US" sz="1800" b="0" dirty="0"/>
              <a:t> </a:t>
            </a:r>
          </a:p>
          <a:p>
            <a:pPr marL="560388" lvl="1" indent="-222250" defTabSz="895350">
              <a:lnSpc>
                <a:spcPct val="90000"/>
              </a:lnSpc>
              <a:buNone/>
              <a:tabLst>
                <a:tab pos="914400" algn="l"/>
                <a:tab pos="1828800" algn="l"/>
                <a:tab pos="2400300" algn="l"/>
                <a:tab pos="2971800" algn="l"/>
              </a:tabLst>
            </a:pPr>
            <a:r>
              <a:rPr lang="en-US" sz="1800" dirty="0"/>
              <a:t>                     </a:t>
            </a:r>
            <a:r>
              <a:rPr lang="en-US" sz="1800" b="0" dirty="0"/>
              <a:t>= 1.1101101101101</a:t>
            </a:r>
            <a:r>
              <a:rPr lang="en-US" sz="1800" b="0" baseline="-25000" dirty="0"/>
              <a:t>2</a:t>
            </a:r>
            <a:r>
              <a:rPr lang="en-US" sz="1800" b="0" dirty="0"/>
              <a:t> x 2</a:t>
            </a:r>
            <a:r>
              <a:rPr lang="en-US" sz="1800" b="0" baseline="30000" dirty="0"/>
              <a:t>13</a:t>
            </a:r>
            <a:endParaRPr lang="en-US" sz="1800" b="0"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err="1"/>
              <a:t>Significand</a:t>
            </a:r>
            <a:endParaRPr lang="en-US" sz="2000" dirty="0"/>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M</a:t>
            </a:r>
            <a:r>
              <a:rPr lang="en-US" sz="1800" dirty="0"/>
              <a:t> 	= 	</a:t>
            </a:r>
            <a:r>
              <a:rPr lang="en-US" sz="1800" b="1" dirty="0">
                <a:latin typeface="Courier New" pitchFamily="49" charset="0"/>
                <a:cs typeface="Courier New" pitchFamily="49" charset="0"/>
              </a:rPr>
              <a:t>1.</a:t>
            </a:r>
            <a:r>
              <a:rPr lang="en-US" sz="1800" b="1" u="sng" dirty="0">
                <a:latin typeface="Courier New" pitchFamily="49" charset="0"/>
                <a:cs typeface="Courier New" pitchFamily="49" charset="0"/>
              </a:rPr>
              <a:t>1101101101101</a:t>
            </a:r>
            <a:r>
              <a:rPr lang="en-US" sz="1800" b="1" baseline="-25000" dirty="0">
                <a:latin typeface="Courier New" pitchFamily="49" charset="0"/>
                <a:cs typeface="Courier New" pitchFamily="49" charset="0"/>
              </a:rPr>
              <a:t>2</a:t>
            </a:r>
            <a:endParaRPr lang="en-US" sz="1800" b="1" dirty="0">
              <a:latin typeface="Courier New" pitchFamily="49" charset="0"/>
              <a:cs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r>
              <a:rPr lang="en-US" sz="1800" b="1" dirty="0" err="1">
                <a:latin typeface="Courier New" pitchFamily="49" charset="0"/>
              </a:rPr>
              <a:t>frac</a:t>
            </a:r>
            <a:r>
              <a:rPr lang="en-US" sz="1800" b="1" dirty="0">
                <a:latin typeface="Courier New" pitchFamily="49" charset="0"/>
              </a:rPr>
              <a:t>	= 	  </a:t>
            </a:r>
            <a:r>
              <a:rPr lang="en-US" sz="1800" b="1" u="sng" dirty="0">
                <a:latin typeface="Courier New" pitchFamily="49" charset="0"/>
              </a:rPr>
              <a:t>1101101101101</a:t>
            </a:r>
            <a:r>
              <a:rPr lang="en-US" sz="1800" b="1" dirty="0">
                <a:latin typeface="Courier New" pitchFamily="49" charset="0"/>
              </a:rPr>
              <a:t>0000000000</a:t>
            </a:r>
            <a:r>
              <a:rPr lang="en-US" sz="1800" b="1" baseline="-25000" dirty="0">
                <a:latin typeface="Courier New" pitchFamily="49" charset="0"/>
              </a:rPr>
              <a:t>2</a:t>
            </a:r>
            <a:endParaRPr lang="en-US" sz="1800" b="1"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a:t>Exponent</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E	</a:t>
            </a:r>
            <a:r>
              <a:rPr lang="en-US" sz="1800" dirty="0"/>
              <a:t> 	= 	13</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Bias</a:t>
            </a:r>
            <a:r>
              <a:rPr lang="en-US" sz="1800" dirty="0"/>
              <a:t> 	= 	127</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Exp</a:t>
            </a:r>
            <a:r>
              <a:rPr lang="en-US" sz="1800" dirty="0"/>
              <a:t> 	= 	140 	=	</a:t>
            </a:r>
            <a:r>
              <a:rPr lang="en-US" sz="1800" b="1" dirty="0">
                <a:latin typeface="Courier New" pitchFamily="49" charset="0"/>
              </a:rPr>
              <a:t>10001100</a:t>
            </a:r>
            <a:r>
              <a:rPr lang="en-US" sz="1800" b="1" baseline="-25000" dirty="0">
                <a:latin typeface="Courier New" pitchFamily="49" charset="0"/>
              </a:rPr>
              <a:t>2</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b="1" baseline="-25000" dirty="0">
              <a:latin typeface="Courier New" pitchFamily="49" charset="0"/>
            </a:endParaRPr>
          </a:p>
          <a:p>
            <a:pPr marL="223838" indent="-223838" defTabSz="895350">
              <a:lnSpc>
                <a:spcPct val="85000"/>
              </a:lnSpc>
              <a:tabLst>
                <a:tab pos="914400" algn="l"/>
                <a:tab pos="1828800" algn="l"/>
                <a:tab pos="2400300" algn="l"/>
                <a:tab pos="2971800" algn="l"/>
              </a:tabLst>
            </a:pPr>
            <a:r>
              <a:rPr lang="en-US" sz="2000" dirty="0"/>
              <a:t>Result:</a:t>
            </a:r>
            <a:br>
              <a:rPr lang="en-US" sz="2000" dirty="0"/>
            </a:br>
            <a:br>
              <a:rPr lang="en-US" sz="2000" dirty="0"/>
            </a:br>
            <a:r>
              <a:rPr lang="en-US" sz="2800" dirty="0">
                <a:latin typeface="Courier New" pitchFamily="49" charset="0"/>
              </a:rPr>
              <a:t>0 10001100 11011011011010000000000 </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dirty="0"/>
          </a:p>
        </p:txBody>
      </p:sp>
      <p:sp>
        <p:nvSpPr>
          <p:cNvPr id="4" name="TextBox 3"/>
          <p:cNvSpPr txBox="1"/>
          <p:nvPr/>
        </p:nvSpPr>
        <p:spPr>
          <a:xfrm>
            <a:off x="685800" y="6172200"/>
            <a:ext cx="369012" cy="461665"/>
          </a:xfrm>
          <a:prstGeom prst="rect">
            <a:avLst/>
          </a:prstGeom>
          <a:noFill/>
        </p:spPr>
        <p:txBody>
          <a:bodyPr wrap="none" rtlCol="0">
            <a:spAutoFit/>
          </a:bodyPr>
          <a:lstStyle/>
          <a:p>
            <a:r>
              <a:rPr lang="en-US" sz="2400" b="1" dirty="0">
                <a:latin typeface="Courier New" pitchFamily="49" charset="0"/>
                <a:cs typeface="Courier New" pitchFamily="49" charset="0"/>
              </a:rPr>
              <a:t>s</a:t>
            </a:r>
          </a:p>
        </p:txBody>
      </p:sp>
      <p:sp>
        <p:nvSpPr>
          <p:cNvPr id="5" name="TextBox 4"/>
          <p:cNvSpPr txBox="1"/>
          <p:nvPr/>
        </p:nvSpPr>
        <p:spPr>
          <a:xfrm>
            <a:off x="1624498" y="6172200"/>
            <a:ext cx="737701" cy="461665"/>
          </a:xfrm>
          <a:prstGeom prst="rect">
            <a:avLst/>
          </a:prstGeom>
          <a:noFill/>
        </p:spPr>
        <p:txBody>
          <a:bodyPr wrap="none" rtlCol="0">
            <a:spAutoFit/>
          </a:bodyPr>
          <a:lstStyle/>
          <a:p>
            <a:r>
              <a:rPr lang="en-US" sz="2400" b="1" dirty="0">
                <a:latin typeface="Courier New" pitchFamily="49" charset="0"/>
                <a:cs typeface="Courier New" pitchFamily="49" charset="0"/>
              </a:rPr>
              <a:t>exp</a:t>
            </a:r>
          </a:p>
        </p:txBody>
      </p:sp>
      <p:sp>
        <p:nvSpPr>
          <p:cNvPr id="6" name="TextBox 5"/>
          <p:cNvSpPr txBox="1"/>
          <p:nvPr/>
        </p:nvSpPr>
        <p:spPr>
          <a:xfrm>
            <a:off x="4869153" y="6172200"/>
            <a:ext cx="922047" cy="461665"/>
          </a:xfrm>
          <a:prstGeom prst="rect">
            <a:avLst/>
          </a:prstGeom>
          <a:noFill/>
        </p:spPr>
        <p:txBody>
          <a:bodyPr wrap="none" rtlCol="0">
            <a:spAutoFit/>
          </a:bodyPr>
          <a:lstStyle/>
          <a:p>
            <a:r>
              <a:rPr lang="en-US" sz="2400" b="1" dirty="0" err="1">
                <a:latin typeface="Courier New" pitchFamily="49" charset="0"/>
                <a:cs typeface="Courier New" pitchFamily="49" charset="0"/>
              </a:rPr>
              <a:t>frac</a:t>
            </a:r>
            <a:endParaRPr lang="en-US" sz="2400" b="1" dirty="0">
              <a:latin typeface="Courier New" pitchFamily="49" charset="0"/>
              <a:cs typeface="Courier New" pitchFamily="49" charset="0"/>
            </a:endParaRPr>
          </a:p>
        </p:txBody>
      </p:sp>
      <p:sp>
        <p:nvSpPr>
          <p:cNvPr id="11" name="灯片编号占位符 3">
            <a:extLst>
              <a:ext uri="{FF2B5EF4-FFF2-40B4-BE49-F238E27FC236}">
                <a16:creationId xmlns:a16="http://schemas.microsoft.com/office/drawing/2014/main" id="{CA407CAC-B8C0-4D2E-966E-8A89809D3A8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7</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8033288" cy="4114800"/>
          </a:xfrm>
        </p:spPr>
        <p:txBody>
          <a:bodyPr/>
          <a:lstStyle/>
          <a:p>
            <a:r>
              <a:rPr lang="en-US" sz="2400" dirty="0"/>
              <a:t>Takes time for signal to reach its output voltage</a:t>
            </a:r>
          </a:p>
          <a:p>
            <a:r>
              <a:rPr lang="en-US" sz="2400" dirty="0"/>
              <a:t>Will be affected by capacitance, fan-out</a:t>
            </a:r>
          </a:p>
          <a:p>
            <a:r>
              <a:rPr lang="en-US" sz="2400" dirty="0"/>
              <a:t>Also known as slew rate</a:t>
            </a:r>
          </a:p>
          <a:p>
            <a:r>
              <a:rPr lang="en-US" sz="2400" dirty="0"/>
              <a:t>Typically measured from 10%/90% of V</a:t>
            </a:r>
            <a:r>
              <a:rPr lang="en-US" sz="2400" baseline="-25000" dirty="0"/>
              <a:t>OL</a:t>
            </a:r>
            <a:r>
              <a:rPr lang="en-US" sz="2400" dirty="0"/>
              <a:t>/V</a:t>
            </a:r>
            <a:r>
              <a:rPr lang="en-US" sz="2400" baseline="-25000" dirty="0"/>
              <a:t>OH</a:t>
            </a:r>
            <a:r>
              <a:rPr lang="en-US" sz="2400" dirty="0"/>
              <a:t> swing</a:t>
            </a:r>
          </a:p>
        </p:txBody>
      </p:sp>
      <p:sp>
        <p:nvSpPr>
          <p:cNvPr id="344067" name="Rectangle 3"/>
          <p:cNvSpPr>
            <a:spLocks noGrp="1" noChangeArrowheads="1"/>
          </p:cNvSpPr>
          <p:nvPr>
            <p:ph type="title"/>
          </p:nvPr>
        </p:nvSpPr>
        <p:spPr>
          <a:xfrm>
            <a:off x="560522" y="72190"/>
            <a:ext cx="7931016" cy="1020763"/>
          </a:xfrm>
        </p:spPr>
        <p:txBody>
          <a:bodyPr/>
          <a:lstStyle/>
          <a:p>
            <a:r>
              <a:rPr lang="en-US"/>
              <a:t>Transition </a:t>
            </a:r>
            <a:r>
              <a:rPr lang="en-US" dirty="0"/>
              <a:t>Time (Rise &amp; Fall)</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70</a:t>
            </a:fld>
            <a:endParaRPr lang="en-US" altLang="zh-CN" sz="1600" dirty="0"/>
          </a:p>
        </p:txBody>
      </p:sp>
      <p:pic>
        <p:nvPicPr>
          <p:cNvPr id="2" name="图片 1">
            <a:extLst>
              <a:ext uri="{FF2B5EF4-FFF2-40B4-BE49-F238E27FC236}">
                <a16:creationId xmlns:a16="http://schemas.microsoft.com/office/drawing/2014/main" id="{E3E26BFA-FA9C-4FAA-B03C-CC0CAECACFAB}"/>
              </a:ext>
            </a:extLst>
          </p:cNvPr>
          <p:cNvPicPr>
            <a:picLocks noChangeAspect="1"/>
          </p:cNvPicPr>
          <p:nvPr/>
        </p:nvPicPr>
        <p:blipFill>
          <a:blip r:embed="rId3"/>
          <a:stretch>
            <a:fillRect/>
          </a:stretch>
        </p:blipFill>
        <p:spPr>
          <a:xfrm>
            <a:off x="423066" y="3684625"/>
            <a:ext cx="8205927" cy="2237426"/>
          </a:xfrm>
          <a:prstGeom prst="rect">
            <a:avLst/>
          </a:prstGeom>
        </p:spPr>
      </p:pic>
    </p:spTree>
    <p:extLst>
      <p:ext uri="{BB962C8B-B14F-4D97-AF65-F5344CB8AC3E}">
        <p14:creationId xmlns:p14="http://schemas.microsoft.com/office/powerpoint/2010/main" val="328841516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8033288" cy="4114800"/>
          </a:xfrm>
        </p:spPr>
        <p:txBody>
          <a:bodyPr/>
          <a:lstStyle/>
          <a:p>
            <a:r>
              <a:rPr lang="en-US" sz="2800" dirty="0"/>
              <a:t>Power “dissipation” and “consumption”</a:t>
            </a:r>
          </a:p>
          <a:p>
            <a:r>
              <a:rPr lang="en-US" sz="2800" dirty="0"/>
              <a:t>Static (“quiescent”) power dissipation</a:t>
            </a:r>
          </a:p>
          <a:p>
            <a:pPr lvl="1"/>
            <a:r>
              <a:rPr lang="en-US" sz="2400" dirty="0"/>
              <a:t>When device outputs not changing</a:t>
            </a:r>
          </a:p>
          <a:p>
            <a:pPr lvl="1"/>
            <a:r>
              <a:rPr lang="en-US" sz="2400" dirty="0"/>
              <a:t>Caused by the quiescent supply current, I</a:t>
            </a:r>
            <a:r>
              <a:rPr lang="en-US" sz="2400" baseline="-25000" dirty="0"/>
              <a:t>DD</a:t>
            </a:r>
            <a:r>
              <a:rPr lang="en-US" sz="2400" dirty="0"/>
              <a:t> (also called the leakage current)</a:t>
            </a:r>
            <a:r>
              <a:rPr lang="zh-CN" altLang="en-US" sz="2400" dirty="0"/>
              <a:t>：</a:t>
            </a:r>
            <a:r>
              <a:rPr lang="en-US" altLang="zh-CN" sz="2400" i="1" dirty="0"/>
              <a:t>P</a:t>
            </a:r>
            <a:r>
              <a:rPr lang="en-US" altLang="zh-CN" sz="2400" i="1" baseline="-25000" dirty="0"/>
              <a:t>S</a:t>
            </a:r>
            <a:r>
              <a:rPr lang="en-US" altLang="zh-CN" sz="2400" i="1" dirty="0"/>
              <a:t> = I</a:t>
            </a:r>
            <a:r>
              <a:rPr lang="en-US" altLang="zh-CN" sz="2400" i="1" baseline="-25000" dirty="0"/>
              <a:t>DD</a:t>
            </a:r>
            <a:r>
              <a:rPr lang="en-US" altLang="zh-CN" sz="2400" i="1" dirty="0"/>
              <a:t> </a:t>
            </a:r>
            <a:r>
              <a:rPr lang="en-US" altLang="zh-CN" sz="2400" i="1" kern="0" baseline="0" dirty="0"/>
              <a:t>· V</a:t>
            </a:r>
            <a:r>
              <a:rPr lang="en-US" altLang="zh-CN" sz="2400" i="1" kern="0" baseline="-25000" dirty="0"/>
              <a:t>CC</a:t>
            </a:r>
            <a:endParaRPr lang="en-US" sz="2400" i="1" baseline="-25000" dirty="0"/>
          </a:p>
          <a:p>
            <a:pPr lvl="1"/>
            <a:r>
              <a:rPr lang="en-US" sz="2400" dirty="0"/>
              <a:t>Very low for CMOS</a:t>
            </a:r>
          </a:p>
          <a:p>
            <a:r>
              <a:rPr lang="en-US" sz="2800" dirty="0"/>
              <a:t>Dynamic power dissipation</a:t>
            </a:r>
          </a:p>
        </p:txBody>
      </p:sp>
      <p:sp>
        <p:nvSpPr>
          <p:cNvPr id="344067" name="Rectangle 3"/>
          <p:cNvSpPr>
            <a:spLocks noGrp="1" noChangeArrowheads="1"/>
          </p:cNvSpPr>
          <p:nvPr>
            <p:ph type="title"/>
          </p:nvPr>
        </p:nvSpPr>
        <p:spPr>
          <a:xfrm>
            <a:off x="560522" y="72190"/>
            <a:ext cx="7931016" cy="1020763"/>
          </a:xfrm>
        </p:spPr>
        <p:txBody>
          <a:bodyPr/>
          <a:lstStyle/>
          <a:p>
            <a:r>
              <a:rPr lang="en-US" dirty="0"/>
              <a:t>Power Dissipation</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71</a:t>
            </a:fld>
            <a:endParaRPr lang="en-US" altLang="zh-CN" sz="1600" dirty="0"/>
          </a:p>
        </p:txBody>
      </p:sp>
      <p:graphicFrame>
        <p:nvGraphicFramePr>
          <p:cNvPr id="6" name="Object 6">
            <a:extLst>
              <a:ext uri="{FF2B5EF4-FFF2-40B4-BE49-F238E27FC236}">
                <a16:creationId xmlns:a16="http://schemas.microsoft.com/office/drawing/2014/main" id="{43C83E98-4411-477B-BEB8-304E52F8EAD8}"/>
              </a:ext>
            </a:extLst>
          </p:cNvPr>
          <p:cNvGraphicFramePr>
            <a:graphicFrameLocks noChangeAspect="1"/>
          </p:cNvGraphicFramePr>
          <p:nvPr/>
        </p:nvGraphicFramePr>
        <p:xfrm>
          <a:off x="2820953" y="4621311"/>
          <a:ext cx="3502094" cy="574002"/>
        </p:xfrm>
        <a:graphic>
          <a:graphicData uri="http://schemas.openxmlformats.org/presentationml/2006/ole">
            <mc:AlternateContent xmlns:mc="http://schemas.openxmlformats.org/markup-compatibility/2006">
              <mc:Choice xmlns:v="urn:schemas-microsoft-com:vml" Requires="v">
                <p:oleObj name="Equation" r:id="rId3" imgW="1473120" imgH="241200" progId="">
                  <p:embed/>
                </p:oleObj>
              </mc:Choice>
              <mc:Fallback>
                <p:oleObj name="Equation" r:id="rId3" imgW="1473120" imgH="241200" progId="">
                  <p:embed/>
                  <p:pic>
                    <p:nvPicPr>
                      <p:cNvPr id="6" name="Object 6">
                        <a:extLst>
                          <a:ext uri="{FF2B5EF4-FFF2-40B4-BE49-F238E27FC236}">
                            <a16:creationId xmlns:a16="http://schemas.microsoft.com/office/drawing/2014/main" id="{43C83E98-4411-477B-BEB8-304E52F8E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53" y="4621311"/>
                        <a:ext cx="3502094" cy="57400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7">
            <a:extLst>
              <a:ext uri="{FF2B5EF4-FFF2-40B4-BE49-F238E27FC236}">
                <a16:creationId xmlns:a16="http://schemas.microsoft.com/office/drawing/2014/main" id="{83808A41-931B-48B5-99A9-C2A7EE49C7A1}"/>
              </a:ext>
            </a:extLst>
          </p:cNvPr>
          <p:cNvGraphicFramePr>
            <a:graphicFrameLocks noChangeAspect="1"/>
          </p:cNvGraphicFramePr>
          <p:nvPr/>
        </p:nvGraphicFramePr>
        <p:xfrm>
          <a:off x="1002007" y="5195313"/>
          <a:ext cx="7315200" cy="1539875"/>
        </p:xfrm>
        <a:graphic>
          <a:graphicData uri="http://schemas.openxmlformats.org/presentationml/2006/ole">
            <mc:AlternateContent xmlns:mc="http://schemas.openxmlformats.org/markup-compatibility/2006">
              <mc:Choice xmlns:v="urn:schemas-microsoft-com:vml" Requires="v">
                <p:oleObj name="Equation" r:id="rId5" imgW="4343400" imgH="914400" progId="">
                  <p:embed/>
                </p:oleObj>
              </mc:Choice>
              <mc:Fallback>
                <p:oleObj name="Equation" r:id="rId5" imgW="4343400" imgH="914400" progId="">
                  <p:embed/>
                  <p:pic>
                    <p:nvPicPr>
                      <p:cNvPr id="7" name="Object 7">
                        <a:extLst>
                          <a:ext uri="{FF2B5EF4-FFF2-40B4-BE49-F238E27FC236}">
                            <a16:creationId xmlns:a16="http://schemas.microsoft.com/office/drawing/2014/main" id="{83808A41-931B-48B5-99A9-C2A7EE49C7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007" y="5195313"/>
                        <a:ext cx="7315200" cy="15398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4767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7931016" cy="4114800"/>
          </a:xfrm>
        </p:spPr>
        <p:txBody>
          <a:bodyPr/>
          <a:lstStyle/>
          <a:p>
            <a:r>
              <a:rPr lang="en-US" sz="2400" dirty="0"/>
              <a:t>Fan-in refers to the maximum number of input signals that feed the input equations of a logic cell.</a:t>
            </a:r>
          </a:p>
          <a:p>
            <a:endParaRPr lang="en-US" sz="2400" dirty="0"/>
          </a:p>
          <a:p>
            <a:r>
              <a:rPr lang="en-US" sz="2400" dirty="0"/>
              <a:t>Fan-out refers to the maximum number of output signals that are fed by the output equations of a logic cell.</a:t>
            </a:r>
          </a:p>
          <a:p>
            <a:endParaRPr lang="en-US" sz="2400" dirty="0"/>
          </a:p>
          <a:p>
            <a:pPr marL="0" indent="0">
              <a:buNone/>
            </a:pPr>
            <a:endParaRPr lang="en-US" sz="1800" dirty="0"/>
          </a:p>
        </p:txBody>
      </p:sp>
      <p:sp>
        <p:nvSpPr>
          <p:cNvPr id="344067" name="Rectangle 3"/>
          <p:cNvSpPr>
            <a:spLocks noGrp="1" noChangeArrowheads="1"/>
          </p:cNvSpPr>
          <p:nvPr>
            <p:ph type="title"/>
          </p:nvPr>
        </p:nvSpPr>
        <p:spPr>
          <a:xfrm>
            <a:off x="560522" y="72190"/>
            <a:ext cx="7931016" cy="1020763"/>
          </a:xfrm>
        </p:spPr>
        <p:txBody>
          <a:bodyPr/>
          <a:lstStyle/>
          <a:p>
            <a:r>
              <a:rPr lang="en-US" altLang="zh-CN" dirty="0"/>
              <a:t>Fan-in and </a:t>
            </a:r>
            <a:r>
              <a:rPr lang="en-US" dirty="0"/>
              <a:t>Fan-out </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72</a:t>
            </a:fld>
            <a:endParaRPr lang="en-US" altLang="zh-CN" sz="1600" dirty="0"/>
          </a:p>
        </p:txBody>
      </p:sp>
      <p:pic>
        <p:nvPicPr>
          <p:cNvPr id="3" name="Picture 2">
            <a:extLst>
              <a:ext uri="{FF2B5EF4-FFF2-40B4-BE49-F238E27FC236}">
                <a16:creationId xmlns:a16="http://schemas.microsoft.com/office/drawing/2014/main" id="{456F565B-CEF5-AD67-A0AE-A3A14B15BC4D}"/>
              </a:ext>
            </a:extLst>
          </p:cNvPr>
          <p:cNvPicPr>
            <a:picLocks noChangeAspect="1"/>
          </p:cNvPicPr>
          <p:nvPr/>
        </p:nvPicPr>
        <p:blipFill>
          <a:blip r:embed="rId3"/>
          <a:stretch>
            <a:fillRect/>
          </a:stretch>
        </p:blipFill>
        <p:spPr>
          <a:xfrm>
            <a:off x="1857233" y="3429000"/>
            <a:ext cx="5337594" cy="3086100"/>
          </a:xfrm>
          <a:prstGeom prst="rect">
            <a:avLst/>
          </a:prstGeom>
        </p:spPr>
      </p:pic>
    </p:spTree>
    <p:extLst>
      <p:ext uri="{BB962C8B-B14F-4D97-AF65-F5344CB8AC3E}">
        <p14:creationId xmlns:p14="http://schemas.microsoft.com/office/powerpoint/2010/main" val="367244528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7931016" cy="4114800"/>
          </a:xfrm>
        </p:spPr>
        <p:txBody>
          <a:bodyPr/>
          <a:lstStyle/>
          <a:p>
            <a:r>
              <a:rPr lang="en-US" sz="2400" dirty="0"/>
              <a:t>Fan-out refers to the maximum number of output signals that are fed by the output equations of a logic cell.</a:t>
            </a:r>
          </a:p>
          <a:p>
            <a:pPr lvl="1"/>
            <a:r>
              <a:rPr lang="en-US" sz="2000" dirty="0"/>
              <a:t>Fan Out is calculated from the amount of current available in the output of a gate and the amount of current needed in each input of the connecting gate. It is specified by manufacturer and is provided in the data sheet. Exceeding the specified maximum load may cause a malfunction because the circuit will not be able supply the demanded power.</a:t>
            </a:r>
          </a:p>
          <a:p>
            <a:endParaRPr lang="en-US" sz="2400" dirty="0"/>
          </a:p>
          <a:p>
            <a:pPr marL="0" indent="0">
              <a:buNone/>
            </a:pPr>
            <a:endParaRPr lang="en-US" sz="1800" dirty="0"/>
          </a:p>
        </p:txBody>
      </p:sp>
      <p:sp>
        <p:nvSpPr>
          <p:cNvPr id="344067" name="Rectangle 3"/>
          <p:cNvSpPr>
            <a:spLocks noGrp="1" noChangeArrowheads="1"/>
          </p:cNvSpPr>
          <p:nvPr>
            <p:ph type="title"/>
          </p:nvPr>
        </p:nvSpPr>
        <p:spPr>
          <a:xfrm>
            <a:off x="560522" y="72190"/>
            <a:ext cx="7931016" cy="1020763"/>
          </a:xfrm>
        </p:spPr>
        <p:txBody>
          <a:bodyPr/>
          <a:lstStyle/>
          <a:p>
            <a:r>
              <a:rPr lang="en-US" altLang="zh-CN" dirty="0"/>
              <a:t>Fan-in and </a:t>
            </a:r>
            <a:r>
              <a:rPr lang="en-US" dirty="0"/>
              <a:t>Fan-out </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73</a:t>
            </a:fld>
            <a:endParaRPr lang="en-US" altLang="zh-CN" sz="1600" dirty="0"/>
          </a:p>
        </p:txBody>
      </p:sp>
      <p:pic>
        <p:nvPicPr>
          <p:cNvPr id="3" name="Picture 2">
            <a:extLst>
              <a:ext uri="{FF2B5EF4-FFF2-40B4-BE49-F238E27FC236}">
                <a16:creationId xmlns:a16="http://schemas.microsoft.com/office/drawing/2014/main" id="{456F565B-CEF5-AD67-A0AE-A3A14B15BC4D}"/>
              </a:ext>
            </a:extLst>
          </p:cNvPr>
          <p:cNvPicPr>
            <a:picLocks noChangeAspect="1"/>
          </p:cNvPicPr>
          <p:nvPr/>
        </p:nvPicPr>
        <p:blipFill>
          <a:blip r:embed="rId3"/>
          <a:stretch>
            <a:fillRect/>
          </a:stretch>
        </p:blipFill>
        <p:spPr>
          <a:xfrm>
            <a:off x="2270233" y="4058902"/>
            <a:ext cx="4248141" cy="2456198"/>
          </a:xfrm>
          <a:prstGeom prst="rect">
            <a:avLst/>
          </a:prstGeom>
        </p:spPr>
      </p:pic>
    </p:spTree>
    <p:extLst>
      <p:ext uri="{BB962C8B-B14F-4D97-AF65-F5344CB8AC3E}">
        <p14:creationId xmlns:p14="http://schemas.microsoft.com/office/powerpoint/2010/main" val="384564940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body" idx="1"/>
          </p:nvPr>
        </p:nvSpPr>
        <p:spPr>
          <a:xfrm>
            <a:off x="560522" y="1371600"/>
            <a:ext cx="4515975" cy="4114800"/>
          </a:xfrm>
        </p:spPr>
        <p:txBody>
          <a:bodyPr/>
          <a:lstStyle/>
          <a:p>
            <a:r>
              <a:rPr lang="en-US" sz="2400" dirty="0"/>
              <a:t>Fan-in refers to the maximum number of input signals that feed the input equations of a logic cell.</a:t>
            </a:r>
          </a:p>
          <a:p>
            <a:pPr lvl="1"/>
            <a:r>
              <a:rPr lang="en-US" sz="2000" dirty="0"/>
              <a:t>Fan-in is a term that defines the maximum number of digital inputs that a single logic gate can accept. Most transistor-transistor logic ( TTL) gates have one or two inputs, although some have more than two. A typical logic gate has a fan-in of 1 or 2.</a:t>
            </a:r>
          </a:p>
          <a:p>
            <a:pPr marL="0" indent="0">
              <a:buNone/>
            </a:pPr>
            <a:endParaRPr lang="en-US" sz="1800" dirty="0"/>
          </a:p>
        </p:txBody>
      </p:sp>
      <p:sp>
        <p:nvSpPr>
          <p:cNvPr id="344067" name="Rectangle 3"/>
          <p:cNvSpPr>
            <a:spLocks noGrp="1" noChangeArrowheads="1"/>
          </p:cNvSpPr>
          <p:nvPr>
            <p:ph type="title"/>
          </p:nvPr>
        </p:nvSpPr>
        <p:spPr>
          <a:xfrm>
            <a:off x="560522" y="72190"/>
            <a:ext cx="7931016" cy="1020763"/>
          </a:xfrm>
        </p:spPr>
        <p:txBody>
          <a:bodyPr/>
          <a:lstStyle/>
          <a:p>
            <a:r>
              <a:rPr lang="en-US" altLang="zh-CN" dirty="0"/>
              <a:t>Fan-in and </a:t>
            </a:r>
            <a:r>
              <a:rPr lang="en-US" dirty="0"/>
              <a:t>Fan-out </a:t>
            </a:r>
          </a:p>
        </p:txBody>
      </p:sp>
      <p:sp>
        <p:nvSpPr>
          <p:cNvPr id="5" name="灯片编号占位符 3">
            <a:extLst>
              <a:ext uri="{FF2B5EF4-FFF2-40B4-BE49-F238E27FC236}">
                <a16:creationId xmlns:a16="http://schemas.microsoft.com/office/drawing/2014/main" id="{5CA67F0B-413D-43E0-BC7E-47B07912E1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74</a:t>
            </a:fld>
            <a:endParaRPr lang="en-US" altLang="zh-CN" sz="1600" dirty="0"/>
          </a:p>
        </p:txBody>
      </p:sp>
      <p:pic>
        <p:nvPicPr>
          <p:cNvPr id="2" name="Content Placeholder 3">
            <a:extLst>
              <a:ext uri="{FF2B5EF4-FFF2-40B4-BE49-F238E27FC236}">
                <a16:creationId xmlns:a16="http://schemas.microsoft.com/office/drawing/2014/main" id="{7D79B619-B9F8-E081-5A5A-203A96990002}"/>
              </a:ext>
            </a:extLst>
          </p:cNvPr>
          <p:cNvPicPr>
            <a:picLocks noChangeAspect="1"/>
          </p:cNvPicPr>
          <p:nvPr/>
        </p:nvPicPr>
        <p:blipFill>
          <a:blip r:embed="rId3"/>
          <a:stretch>
            <a:fillRect/>
          </a:stretch>
        </p:blipFill>
        <p:spPr bwMode="auto">
          <a:xfrm>
            <a:off x="5842330" y="1463981"/>
            <a:ext cx="2649208" cy="430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919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4F92-CF5E-3737-56FB-0ED9676B5B8E}"/>
              </a:ext>
            </a:extLst>
          </p:cNvPr>
          <p:cNvSpPr>
            <a:spLocks noGrp="1"/>
          </p:cNvSpPr>
          <p:nvPr>
            <p:ph type="title"/>
          </p:nvPr>
        </p:nvSpPr>
        <p:spPr/>
        <p:txBody>
          <a:bodyPr/>
          <a:lstStyle/>
          <a:p>
            <a:r>
              <a:rPr lang="en-CN" dirty="0"/>
              <a:t>小结</a:t>
            </a:r>
          </a:p>
        </p:txBody>
      </p:sp>
      <p:sp>
        <p:nvSpPr>
          <p:cNvPr id="3" name="Content Placeholder 2">
            <a:extLst>
              <a:ext uri="{FF2B5EF4-FFF2-40B4-BE49-F238E27FC236}">
                <a16:creationId xmlns:a16="http://schemas.microsoft.com/office/drawing/2014/main" id="{AF2DEAB2-AFF7-ECE4-8E70-B4D6826B4E98}"/>
              </a:ext>
            </a:extLst>
          </p:cNvPr>
          <p:cNvSpPr>
            <a:spLocks noGrp="1"/>
          </p:cNvSpPr>
          <p:nvPr>
            <p:ph idx="1"/>
          </p:nvPr>
        </p:nvSpPr>
        <p:spPr/>
        <p:txBody>
          <a:bodyPr/>
          <a:lstStyle/>
          <a:p>
            <a:r>
              <a:rPr lang="en-CN" dirty="0"/>
              <a:t>PMOS和NMOS工作原理</a:t>
            </a:r>
          </a:p>
          <a:p>
            <a:r>
              <a:rPr lang="en-CN" dirty="0"/>
              <a:t>CMOS互补结构优势</a:t>
            </a:r>
          </a:p>
          <a:p>
            <a:r>
              <a:rPr lang="en-CN" dirty="0"/>
              <a:t>NAND和NOR的物理结构</a:t>
            </a:r>
          </a:p>
          <a:p>
            <a:r>
              <a:rPr lang="en-CN" dirty="0"/>
              <a:t>真值表</a:t>
            </a:r>
          </a:p>
          <a:p>
            <a:r>
              <a:rPr lang="zh-CN" altLang="en-US" dirty="0"/>
              <a:t>（</a:t>
            </a:r>
            <a:r>
              <a:rPr lang="en-CN" dirty="0"/>
              <a:t>前级</a:t>
            </a:r>
            <a:r>
              <a:rPr lang="zh-CN" altLang="en-US" dirty="0"/>
              <a:t>）</a:t>
            </a:r>
            <a:r>
              <a:rPr lang="en-CN" dirty="0"/>
              <a:t>输出范围和</a:t>
            </a:r>
            <a:r>
              <a:rPr lang="zh-CN" altLang="en-US" dirty="0"/>
              <a:t>（</a:t>
            </a:r>
            <a:r>
              <a:rPr lang="en-CN" dirty="0"/>
              <a:t>本级</a:t>
            </a:r>
            <a:r>
              <a:rPr lang="zh-CN" altLang="en-US" dirty="0"/>
              <a:t>）</a:t>
            </a:r>
            <a:r>
              <a:rPr lang="en-CN" dirty="0"/>
              <a:t>输入范围</a:t>
            </a:r>
          </a:p>
          <a:p>
            <a:r>
              <a:rPr lang="en-CN" dirty="0"/>
              <a:t>响应时间</a:t>
            </a:r>
            <a:r>
              <a:rPr lang="zh-CN" altLang="en-US" dirty="0"/>
              <a:t>（弛豫）</a:t>
            </a:r>
            <a:endParaRPr lang="en-CN" altLang="zh-CN" dirty="0"/>
          </a:p>
          <a:p>
            <a:r>
              <a:rPr lang="en-CN" altLang="zh-CN" dirty="0"/>
              <a:t>Fan</a:t>
            </a:r>
            <a:r>
              <a:rPr lang="en-US" altLang="zh-CN" dirty="0"/>
              <a:t>-in</a:t>
            </a:r>
            <a:r>
              <a:rPr lang="zh-CN" altLang="en-US" dirty="0"/>
              <a:t>和</a:t>
            </a:r>
            <a:r>
              <a:rPr lang="en-US" altLang="zh-CN" dirty="0"/>
              <a:t>Fan-out</a:t>
            </a:r>
            <a:r>
              <a:rPr lang="zh-CN" altLang="en-US" dirty="0"/>
              <a:t>（扇入、扇出）</a:t>
            </a:r>
            <a:endParaRPr lang="en-US" altLang="zh-CN" dirty="0"/>
          </a:p>
        </p:txBody>
      </p:sp>
      <p:sp>
        <p:nvSpPr>
          <p:cNvPr id="4" name="Slide Number Placeholder 3">
            <a:extLst>
              <a:ext uri="{FF2B5EF4-FFF2-40B4-BE49-F238E27FC236}">
                <a16:creationId xmlns:a16="http://schemas.microsoft.com/office/drawing/2014/main" id="{9EEB6DA0-10B9-FDB3-00CC-6AA68B5BD21A}"/>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75</a:t>
            </a:fld>
            <a:endParaRPr lang="en-US" altLang="zh-CN" dirty="0"/>
          </a:p>
        </p:txBody>
      </p:sp>
    </p:spTree>
    <p:extLst>
      <p:ext uri="{BB962C8B-B14F-4D97-AF65-F5344CB8AC3E}">
        <p14:creationId xmlns:p14="http://schemas.microsoft.com/office/powerpoint/2010/main" val="1267982146"/>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FF6FDAF-4319-46D1-B14D-62635D3067BE}"/>
              </a:ext>
            </a:extLst>
          </p:cNvPr>
          <p:cNvSpPr>
            <a:spLocks noGrp="1" noChangeArrowheads="1"/>
          </p:cNvSpPr>
          <p:nvPr>
            <p:ph type="title"/>
          </p:nvPr>
        </p:nvSpPr>
        <p:spPr>
          <a:xfrm>
            <a:off x="575285" y="72190"/>
            <a:ext cx="7916253" cy="1020763"/>
          </a:xfrm>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Further Reading (Optional)</a:t>
            </a:r>
          </a:p>
        </p:txBody>
      </p:sp>
      <p:sp>
        <p:nvSpPr>
          <p:cNvPr id="9" name="灯片编号占位符 3">
            <a:extLst>
              <a:ext uri="{FF2B5EF4-FFF2-40B4-BE49-F238E27FC236}">
                <a16:creationId xmlns:a16="http://schemas.microsoft.com/office/drawing/2014/main" id="{2A084145-AF91-4E8D-B415-E15837A9F23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76</a:t>
            </a:fld>
            <a:endParaRPr lang="en-US" altLang="zh-CN" sz="1600" dirty="0"/>
          </a:p>
        </p:txBody>
      </p:sp>
      <p:pic>
        <p:nvPicPr>
          <p:cNvPr id="6" name="图片 5">
            <a:extLst>
              <a:ext uri="{FF2B5EF4-FFF2-40B4-BE49-F238E27FC236}">
                <a16:creationId xmlns:a16="http://schemas.microsoft.com/office/drawing/2014/main" id="{9AA51D8F-4F96-3175-7F98-BC5B0BB45969}"/>
              </a:ext>
            </a:extLst>
          </p:cNvPr>
          <p:cNvPicPr>
            <a:picLocks noChangeAspect="1"/>
          </p:cNvPicPr>
          <p:nvPr/>
        </p:nvPicPr>
        <p:blipFill>
          <a:blip r:embed="rId3"/>
          <a:stretch>
            <a:fillRect/>
          </a:stretch>
        </p:blipFill>
        <p:spPr>
          <a:xfrm>
            <a:off x="1130392" y="1270304"/>
            <a:ext cx="6883215" cy="5352251"/>
          </a:xfrm>
          <a:prstGeom prst="rect">
            <a:avLst/>
          </a:prstGeom>
        </p:spPr>
      </p:pic>
    </p:spTree>
    <p:extLst>
      <p:ext uri="{BB962C8B-B14F-4D97-AF65-F5344CB8AC3E}">
        <p14:creationId xmlns:p14="http://schemas.microsoft.com/office/powerpoint/2010/main" val="2455951270"/>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FF6FDAF-4319-46D1-B14D-62635D3067BE}"/>
              </a:ext>
            </a:extLst>
          </p:cNvPr>
          <p:cNvSpPr>
            <a:spLocks noGrp="1" noChangeArrowheads="1"/>
          </p:cNvSpPr>
          <p:nvPr>
            <p:ph type="title"/>
          </p:nvPr>
        </p:nvSpPr>
        <p:spPr>
          <a:xfrm>
            <a:off x="575285" y="72190"/>
            <a:ext cx="7916253" cy="1020763"/>
          </a:xfrm>
        </p:spPr>
        <p:txBody>
          <a:bodyPr/>
          <a:lstStyle/>
          <a:p>
            <a:r>
              <a:rPr lang="en-US" altLang="zh-CN" dirty="0">
                <a:latin typeface="Arial" panose="020B0604020202020204" pitchFamily="34" charset="0"/>
                <a:ea typeface="宋体" panose="02010600030101010101" pitchFamily="2" charset="-122"/>
                <a:cs typeface="Arial" panose="020B0604020202020204" pitchFamily="34" charset="0"/>
              </a:rPr>
              <a:t>Further Reading (Optional)</a:t>
            </a:r>
          </a:p>
        </p:txBody>
      </p:sp>
      <p:sp>
        <p:nvSpPr>
          <p:cNvPr id="9" name="灯片编号占位符 3">
            <a:extLst>
              <a:ext uri="{FF2B5EF4-FFF2-40B4-BE49-F238E27FC236}">
                <a16:creationId xmlns:a16="http://schemas.microsoft.com/office/drawing/2014/main" id="{2A084145-AF91-4E8D-B415-E15837A9F23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77</a:t>
            </a:fld>
            <a:endParaRPr lang="en-US" altLang="zh-CN" sz="1600" dirty="0"/>
          </a:p>
        </p:txBody>
      </p:sp>
      <p:pic>
        <p:nvPicPr>
          <p:cNvPr id="4" name="图片 3">
            <a:extLst>
              <a:ext uri="{FF2B5EF4-FFF2-40B4-BE49-F238E27FC236}">
                <a16:creationId xmlns:a16="http://schemas.microsoft.com/office/drawing/2014/main" id="{72379468-48BE-6C89-D0D3-CC7827EB0150}"/>
              </a:ext>
            </a:extLst>
          </p:cNvPr>
          <p:cNvPicPr>
            <a:picLocks noChangeAspect="1"/>
          </p:cNvPicPr>
          <p:nvPr/>
        </p:nvPicPr>
        <p:blipFill>
          <a:blip r:embed="rId3"/>
          <a:stretch>
            <a:fillRect/>
          </a:stretch>
        </p:blipFill>
        <p:spPr>
          <a:xfrm>
            <a:off x="921786" y="1276243"/>
            <a:ext cx="7300427" cy="5294251"/>
          </a:xfrm>
          <a:prstGeom prst="rect">
            <a:avLst/>
          </a:prstGeom>
        </p:spPr>
      </p:pic>
    </p:spTree>
    <p:extLst>
      <p:ext uri="{BB962C8B-B14F-4D97-AF65-F5344CB8AC3E}">
        <p14:creationId xmlns:p14="http://schemas.microsoft.com/office/powerpoint/2010/main" val="367196571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3555" name="Rectangle 3"/>
          <p:cNvSpPr>
            <a:spLocks noGrp="1" noChangeArrowheads="1"/>
          </p:cNvSpPr>
          <p:nvPr>
            <p:ph type="title"/>
          </p:nvPr>
        </p:nvSpPr>
        <p:spPr>
          <a:xfrm>
            <a:off x="512763" y="200025"/>
            <a:ext cx="7772400" cy="820738"/>
          </a:xfrm>
          <a:ln/>
        </p:spPr>
        <p:txBody>
          <a:bodyPr/>
          <a:lstStyle/>
          <a:p>
            <a:pPr marL="119063" indent="-119063"/>
            <a:r>
              <a:rPr lang="en-US" dirty="0"/>
              <a:t>Denormalized Values</a:t>
            </a:r>
          </a:p>
        </p:txBody>
      </p:sp>
      <p:sp>
        <p:nvSpPr>
          <p:cNvPr id="23556" name="Rectangle 4"/>
          <p:cNvSpPr>
            <a:spLocks noGrp="1" noChangeArrowheads="1"/>
          </p:cNvSpPr>
          <p:nvPr>
            <p:ph type="body" idx="1"/>
          </p:nvPr>
        </p:nvSpPr>
        <p:spPr>
          <a:ln/>
        </p:spPr>
        <p:txBody>
          <a:bodyPr/>
          <a:lstStyle/>
          <a:p>
            <a:r>
              <a:rPr lang="en-US" sz="2400" dirty="0"/>
              <a:t>Condition: </a:t>
            </a:r>
            <a:r>
              <a:rPr lang="en-US" sz="2400" dirty="0">
                <a:latin typeface="Monaco" charset="0"/>
                <a:ea typeface="Monaco" charset="0"/>
                <a:cs typeface="Monaco" charset="0"/>
                <a:sym typeface="Monaco" charset="0"/>
              </a:rPr>
              <a:t>exp = 000…0</a:t>
            </a:r>
            <a:endParaRPr lang="en-US" sz="2400" dirty="0"/>
          </a:p>
          <a:p>
            <a:pPr lvl="1"/>
            <a:r>
              <a:rPr lang="en-US" sz="2000" dirty="0"/>
              <a:t>Exponent value: </a:t>
            </a:r>
            <a:r>
              <a:rPr lang="en-US" sz="2000" dirty="0">
                <a:latin typeface="Calibri Bold Italic" charset="0"/>
                <a:ea typeface="Calibri Bold Italic" charset="0"/>
                <a:cs typeface="Calibri Bold Italic" charset="0"/>
                <a:sym typeface="Calibri Bold Italic" charset="0"/>
              </a:rPr>
              <a:t>E</a:t>
            </a:r>
            <a:r>
              <a:rPr lang="en-US" sz="2000" dirty="0"/>
              <a:t> = –</a:t>
            </a:r>
            <a:r>
              <a:rPr lang="en-US" sz="2000" dirty="0">
                <a:latin typeface="Calibri Bold Italic" charset="0"/>
                <a:ea typeface="Calibri Bold Italic" charset="0"/>
                <a:cs typeface="Calibri Bold Italic" charset="0"/>
                <a:sym typeface="Calibri Bold Italic" charset="0"/>
              </a:rPr>
              <a:t>Bias</a:t>
            </a:r>
            <a:r>
              <a:rPr lang="en-US" sz="2000" dirty="0"/>
              <a:t> + 1 (instead of </a:t>
            </a:r>
            <a:r>
              <a:rPr lang="en-US" sz="2000" dirty="0">
                <a:latin typeface="Calibri Bold Italic" charset="0"/>
                <a:ea typeface="Calibri Bold Italic" charset="0"/>
                <a:cs typeface="Calibri Bold Italic" charset="0"/>
                <a:sym typeface="Calibri Bold Italic" charset="0"/>
              </a:rPr>
              <a:t>E</a:t>
            </a:r>
            <a:r>
              <a:rPr lang="en-US" sz="2000" dirty="0"/>
              <a:t> = 0 – </a:t>
            </a:r>
            <a:r>
              <a:rPr lang="en-US" sz="2000" dirty="0">
                <a:latin typeface="Calibri Bold Italic" charset="0"/>
                <a:ea typeface="Calibri Bold Italic" charset="0"/>
                <a:cs typeface="Calibri Bold Italic" charset="0"/>
                <a:sym typeface="Calibri Bold Italic" charset="0"/>
              </a:rPr>
              <a:t>Bias</a:t>
            </a:r>
            <a:r>
              <a:rPr lang="en-US" sz="2000" dirty="0"/>
              <a:t>)</a:t>
            </a:r>
          </a:p>
          <a:p>
            <a:pPr lvl="1"/>
            <a:r>
              <a:rPr lang="en-US" sz="2000" dirty="0"/>
              <a:t>Significand coded with implied leading 0: </a:t>
            </a:r>
            <a:r>
              <a:rPr lang="en-US" sz="2000" dirty="0">
                <a:latin typeface="Calibri Bold Italic" charset="0"/>
                <a:ea typeface="Calibri Bold Italic" charset="0"/>
                <a:cs typeface="Calibri Bold Italic" charset="0"/>
                <a:sym typeface="Calibri Bold Italic" charset="0"/>
              </a:rPr>
              <a:t>M</a:t>
            </a:r>
            <a:r>
              <a:rPr lang="en-US" sz="2000" dirty="0"/>
              <a:t> = 0.xxx…x</a:t>
            </a:r>
            <a:r>
              <a:rPr lang="en-US" sz="2000" baseline="-6000" dirty="0"/>
              <a:t>2</a:t>
            </a:r>
            <a:endParaRPr lang="en-US" sz="2000" dirty="0"/>
          </a:p>
          <a:p>
            <a:pPr marL="952500" lvl="2"/>
            <a:r>
              <a:rPr lang="en-US" sz="1100" dirty="0">
                <a:latin typeface="Courier New Bold" charset="0"/>
                <a:cs typeface="Courier New Bold" charset="0"/>
                <a:sym typeface="Courier New Bold" charset="0"/>
              </a:rPr>
              <a:t>xxx…x</a:t>
            </a:r>
            <a:r>
              <a:rPr lang="en-US" sz="2000" dirty="0"/>
              <a:t>: bits of </a:t>
            </a:r>
            <a:r>
              <a:rPr lang="en-US" sz="1100" dirty="0">
                <a:latin typeface="Courier New Bold" charset="0"/>
                <a:cs typeface="Courier New Bold" charset="0"/>
                <a:sym typeface="Courier New Bold" charset="0"/>
              </a:rPr>
              <a:t>frac</a:t>
            </a:r>
            <a:endParaRPr lang="en-US" sz="2000" dirty="0"/>
          </a:p>
          <a:p>
            <a:endParaRPr lang="en-US" sz="2400" dirty="0"/>
          </a:p>
          <a:p>
            <a:r>
              <a:rPr lang="en-US" sz="2400" dirty="0"/>
              <a:t>Cases</a:t>
            </a:r>
          </a:p>
          <a:p>
            <a:pPr marL="552450" lvl="1"/>
            <a:r>
              <a:rPr lang="en-US" sz="2000" dirty="0"/>
              <a:t> </a:t>
            </a:r>
            <a:r>
              <a:rPr lang="en-US" sz="2000" dirty="0">
                <a:latin typeface="Courier New Bold" charset="0"/>
                <a:cs typeface="Courier New Bold" charset="0"/>
                <a:sym typeface="Courier New Bold" charset="0"/>
              </a:rPr>
              <a:t>exp</a:t>
            </a:r>
            <a:r>
              <a:rPr lang="en-US" sz="2000" dirty="0"/>
              <a:t> = </a:t>
            </a:r>
            <a:r>
              <a:rPr lang="en-US" sz="1400" dirty="0">
                <a:latin typeface="Monaco" charset="0"/>
                <a:ea typeface="Monaco" charset="0"/>
                <a:cs typeface="Monaco" charset="0"/>
                <a:sym typeface="Monaco" charset="0"/>
              </a:rPr>
              <a:t>000…0</a:t>
            </a:r>
            <a:r>
              <a:rPr lang="en-US" sz="2000" dirty="0"/>
              <a:t>, </a:t>
            </a:r>
            <a:r>
              <a:rPr lang="en-US" sz="2000" dirty="0">
                <a:latin typeface="Courier New Bold" charset="0"/>
                <a:cs typeface="Courier New Bold" charset="0"/>
                <a:sym typeface="Courier New Bold" charset="0"/>
              </a:rPr>
              <a:t>frac</a:t>
            </a:r>
            <a:r>
              <a:rPr lang="en-US" sz="2000" dirty="0"/>
              <a:t> = </a:t>
            </a:r>
            <a:r>
              <a:rPr lang="en-US" sz="1400" dirty="0">
                <a:latin typeface="Monaco" charset="0"/>
                <a:ea typeface="Monaco" charset="0"/>
                <a:cs typeface="Monaco" charset="0"/>
                <a:sym typeface="Monaco" charset="0"/>
              </a:rPr>
              <a:t>000…0</a:t>
            </a:r>
            <a:endParaRPr lang="en-US" sz="2000" dirty="0"/>
          </a:p>
          <a:p>
            <a:pPr marL="838200" lvl="2"/>
            <a:r>
              <a:rPr lang="en-US" sz="1800" dirty="0"/>
              <a:t>Represents zero value</a:t>
            </a:r>
          </a:p>
          <a:p>
            <a:pPr marL="838200" lvl="2"/>
            <a:r>
              <a:rPr lang="en-US" sz="1800" dirty="0"/>
              <a:t>Note distinct values: +0 and –0 (why?)</a:t>
            </a:r>
          </a:p>
          <a:p>
            <a:pPr marL="552450" lvl="1"/>
            <a:r>
              <a:rPr lang="en-US" sz="2000" dirty="0">
                <a:latin typeface="Courier New Bold" charset="0"/>
                <a:cs typeface="Courier New Bold" charset="0"/>
                <a:sym typeface="Courier New Bold" charset="0"/>
              </a:rPr>
              <a:t>exp</a:t>
            </a:r>
            <a:r>
              <a:rPr lang="en-US" sz="2000" dirty="0"/>
              <a:t> = </a:t>
            </a:r>
            <a:r>
              <a:rPr lang="en-US" sz="1400" dirty="0">
                <a:latin typeface="Monaco" charset="0"/>
                <a:ea typeface="Monaco" charset="0"/>
                <a:cs typeface="Monaco" charset="0"/>
                <a:sym typeface="Monaco" charset="0"/>
              </a:rPr>
              <a:t>000…0</a:t>
            </a:r>
            <a:r>
              <a:rPr lang="en-US" sz="2000" dirty="0"/>
              <a:t>, </a:t>
            </a:r>
            <a:r>
              <a:rPr lang="en-US" sz="2000" dirty="0">
                <a:latin typeface="Courier New Bold" charset="0"/>
                <a:cs typeface="Courier New Bold" charset="0"/>
                <a:sym typeface="Courier New Bold" charset="0"/>
              </a:rPr>
              <a:t>frac</a:t>
            </a:r>
            <a:r>
              <a:rPr lang="en-US" sz="2000" dirty="0"/>
              <a:t> ≠ </a:t>
            </a:r>
            <a:r>
              <a:rPr lang="en-US" sz="1400" dirty="0">
                <a:latin typeface="Monaco" charset="0"/>
                <a:ea typeface="Monaco" charset="0"/>
                <a:cs typeface="Monaco" charset="0"/>
                <a:sym typeface="Monaco" charset="0"/>
              </a:rPr>
              <a:t>000…0</a:t>
            </a:r>
            <a:endParaRPr lang="en-US" sz="2000" dirty="0"/>
          </a:p>
          <a:p>
            <a:pPr marL="838200" lvl="2"/>
            <a:r>
              <a:rPr lang="en-US" sz="1800" dirty="0"/>
              <a:t>Numbers very close to 0.0</a:t>
            </a:r>
          </a:p>
          <a:p>
            <a:pPr marL="838200" lvl="2"/>
            <a:r>
              <a:rPr lang="en-US" sz="1800" dirty="0"/>
              <a:t>Lose precision as get smaller</a:t>
            </a:r>
          </a:p>
          <a:p>
            <a:pPr marL="838200" lvl="2"/>
            <a:r>
              <a:rPr lang="en-US" sz="1800" dirty="0" err="1"/>
              <a:t>Equispaced</a:t>
            </a:r>
            <a:r>
              <a:rPr lang="en-US" sz="1800" dirty="0"/>
              <a:t>: abrupt underflow vs. gradual underflow</a:t>
            </a:r>
          </a:p>
        </p:txBody>
      </p:sp>
      <p:sp>
        <p:nvSpPr>
          <p:cNvPr id="6" name="灯片编号占位符 3">
            <a:extLst>
              <a:ext uri="{FF2B5EF4-FFF2-40B4-BE49-F238E27FC236}">
                <a16:creationId xmlns:a16="http://schemas.microsoft.com/office/drawing/2014/main" id="{B9469E54-6A1E-4B43-A5B3-354551B591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8</a:t>
            </a:fld>
            <a:endParaRPr lang="en-US" altLang="zh-CN"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4579" name="Rectangle 3"/>
          <p:cNvSpPr>
            <a:spLocks noGrp="1" noChangeArrowheads="1"/>
          </p:cNvSpPr>
          <p:nvPr>
            <p:ph type="title"/>
          </p:nvPr>
        </p:nvSpPr>
        <p:spPr>
          <a:xfrm>
            <a:off x="719138" y="200025"/>
            <a:ext cx="7772400" cy="837616"/>
          </a:xfrm>
          <a:ln/>
        </p:spPr>
        <p:txBody>
          <a:bodyPr/>
          <a:lstStyle/>
          <a:p>
            <a:pPr marL="119063" indent="-119063"/>
            <a:r>
              <a:rPr lang="en-US" dirty="0"/>
              <a:t>Special Values</a:t>
            </a:r>
          </a:p>
        </p:txBody>
      </p:sp>
      <p:sp>
        <p:nvSpPr>
          <p:cNvPr id="24580" name="Rectangle 4"/>
          <p:cNvSpPr>
            <a:spLocks noGrp="1" noChangeArrowheads="1"/>
          </p:cNvSpPr>
          <p:nvPr>
            <p:ph type="body" idx="1"/>
          </p:nvPr>
        </p:nvSpPr>
        <p:spPr>
          <a:ln/>
        </p:spPr>
        <p:txBody>
          <a:bodyPr/>
          <a:lstStyle/>
          <a:p>
            <a:r>
              <a:rPr lang="en-US" sz="2400" dirty="0"/>
              <a:t>Condition: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endParaRPr lang="en-US" sz="24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Represents value </a:t>
            </a:r>
            <a:r>
              <a:rPr lang="en-US" sz="1800" dirty="0">
                <a:sym typeface="Symbol"/>
              </a:rPr>
              <a:t></a:t>
            </a:r>
            <a:r>
              <a:rPr lang="en-US" sz="2000" dirty="0"/>
              <a:t> (infinity)</a:t>
            </a:r>
          </a:p>
          <a:p>
            <a:pPr marL="552450" lvl="1"/>
            <a:r>
              <a:rPr lang="en-US" sz="2000" dirty="0"/>
              <a:t>Operation that overflows</a:t>
            </a:r>
          </a:p>
          <a:p>
            <a:pPr marL="552450" lvl="1"/>
            <a:r>
              <a:rPr lang="en-US" sz="2000" dirty="0"/>
              <a:t>Both positive and negative</a:t>
            </a:r>
          </a:p>
          <a:p>
            <a:pPr marL="552450" lvl="1"/>
            <a:r>
              <a:rPr lang="en-US" sz="2000" dirty="0"/>
              <a:t>E.g., 1.0/0.0 = −1.0/−0.0 = +</a:t>
            </a:r>
            <a:r>
              <a:rPr lang="en-US" sz="2000" dirty="0">
                <a:sym typeface="Symbol"/>
              </a:rPr>
              <a:t></a:t>
            </a:r>
            <a:r>
              <a:rPr lang="en-US" sz="2000" dirty="0"/>
              <a:t>,  1.0/−0.0 = −</a:t>
            </a:r>
            <a:r>
              <a:rPr lang="en-US" sz="2000" dirty="0">
                <a:sym typeface="Symbol"/>
              </a:rPr>
              <a:t></a:t>
            </a:r>
            <a:endParaRPr lang="en-US" sz="20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Not-a-Number (</a:t>
            </a:r>
            <a:r>
              <a:rPr lang="en-US" sz="2000" dirty="0" err="1"/>
              <a:t>NaN</a:t>
            </a:r>
            <a:r>
              <a:rPr lang="en-US" sz="2000" dirty="0"/>
              <a:t>)</a:t>
            </a:r>
          </a:p>
          <a:p>
            <a:pPr marL="552450" lvl="1"/>
            <a:r>
              <a:rPr lang="en-US" sz="2000" dirty="0"/>
              <a:t>Represents case when no numeric value can be determined</a:t>
            </a:r>
          </a:p>
          <a:p>
            <a:pPr marL="552450" lvl="1"/>
            <a:r>
              <a:rPr lang="en-US" sz="2000" dirty="0">
                <a:ea typeface="Apple Symbols" charset="0"/>
                <a:cs typeface="Apple Symbols" charset="0"/>
              </a:rPr>
              <a:t>E.g., </a:t>
            </a:r>
            <a:r>
              <a:rPr lang="en-US" sz="2000" dirty="0" err="1">
                <a:ea typeface="Apple Symbols" charset="0"/>
                <a:cs typeface="Apple Symbols" charset="0"/>
              </a:rPr>
              <a:t>sqrt</a:t>
            </a:r>
            <a:r>
              <a:rPr lang="en-US" sz="2000" dirty="0">
                <a:ea typeface="Apple Symbols" charset="0"/>
                <a:cs typeface="Apple Symbols" charset="0"/>
              </a:rPr>
              <a:t>(–1), </a:t>
            </a:r>
            <a:r>
              <a:rPr lang="en-US" sz="2000" dirty="0">
                <a:sym typeface="Symbol"/>
              </a:rPr>
              <a:t></a:t>
            </a:r>
            <a:r>
              <a:rPr lang="en-US" sz="2000" dirty="0">
                <a:ea typeface="Apple Symbols" charset="0"/>
                <a:cs typeface="Apple Symbols" charset="0"/>
              </a:rPr>
              <a:t> − </a:t>
            </a:r>
            <a:r>
              <a:rPr lang="en-US" sz="2000" dirty="0">
                <a:sym typeface="Symbol"/>
              </a:rPr>
              <a:t></a:t>
            </a:r>
            <a:r>
              <a:rPr lang="en-US" sz="2000" dirty="0">
                <a:ea typeface="Apple Symbols" charset="0"/>
                <a:cs typeface="Apple Symbols" charset="0"/>
              </a:rPr>
              <a:t>, </a:t>
            </a:r>
            <a:r>
              <a:rPr lang="en-US" sz="2000" dirty="0">
                <a:sym typeface="Symbol"/>
              </a:rPr>
              <a:t></a:t>
            </a:r>
            <a:r>
              <a:rPr lang="en-US" sz="2000" dirty="0">
                <a:ea typeface="Apple Symbols" charset="0"/>
                <a:cs typeface="Apple Symbols" charset="0"/>
              </a:rPr>
              <a:t> </a:t>
            </a:r>
            <a:r>
              <a:rPr lang="en-US" sz="2000" dirty="0">
                <a:ea typeface="Apple Symbols" charset="0"/>
                <a:cs typeface="Apple Symbols" charset="0"/>
                <a:sym typeface="Symbol"/>
              </a:rPr>
              <a:t></a:t>
            </a:r>
            <a:r>
              <a:rPr lang="en-US" sz="2000" dirty="0">
                <a:ea typeface="Apple Symbols" charset="0"/>
                <a:cs typeface="Apple Symbols" charset="0"/>
              </a:rPr>
              <a:t> 0</a:t>
            </a:r>
            <a:endParaRPr lang="en-US" sz="2000" dirty="0"/>
          </a:p>
        </p:txBody>
      </p:sp>
      <p:sp>
        <p:nvSpPr>
          <p:cNvPr id="6" name="灯片编号占位符 3">
            <a:extLst>
              <a:ext uri="{FF2B5EF4-FFF2-40B4-BE49-F238E27FC236}">
                <a16:creationId xmlns:a16="http://schemas.microsoft.com/office/drawing/2014/main" id="{B36EC66C-A3CD-4110-85A5-2AC33BECC67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9</a:t>
            </a:fld>
            <a:endParaRPr lang="en-US" altLang="zh-CN" sz="16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27208</TotalTime>
  <Words>6307</Words>
  <Application>Microsoft Macintosh PowerPoint</Application>
  <PresentationFormat>On-screen Show (4:3)</PresentationFormat>
  <Paragraphs>1032</Paragraphs>
  <Slides>77</Slides>
  <Notes>52</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2</vt:i4>
      </vt:variant>
      <vt:variant>
        <vt:lpstr>Slide Titles</vt:lpstr>
      </vt:variant>
      <vt:variant>
        <vt:i4>77</vt:i4>
      </vt:variant>
    </vt:vector>
  </HeadingPairs>
  <TitlesOfParts>
    <vt:vector size="100" baseType="lpstr">
      <vt:lpstr>-apple-system</vt:lpstr>
      <vt:lpstr>Calibri Bold</vt:lpstr>
      <vt:lpstr>Calibri Bold Italic</vt:lpstr>
      <vt:lpstr>Calibri Italic</vt:lpstr>
      <vt:lpstr>宋体</vt:lpstr>
      <vt:lpstr>Times</vt:lpstr>
      <vt:lpstr>Apple Symbols</vt:lpstr>
      <vt:lpstr>Arial</vt:lpstr>
      <vt:lpstr>Calibri</vt:lpstr>
      <vt:lpstr>Cambria Math</vt:lpstr>
      <vt:lpstr>Courier New</vt:lpstr>
      <vt:lpstr>Courier New Bold</vt:lpstr>
      <vt:lpstr>Gill Sans</vt:lpstr>
      <vt:lpstr>Helvetica</vt:lpstr>
      <vt:lpstr>Monaco</vt:lpstr>
      <vt:lpstr>Symbol</vt:lpstr>
      <vt:lpstr>Times New Roman</vt:lpstr>
      <vt:lpstr>Wingdings</vt:lpstr>
      <vt:lpstr>Wingdings 2</vt:lpstr>
      <vt:lpstr>Default Design</vt:lpstr>
      <vt:lpstr>自定义设计方案</vt:lpstr>
      <vt:lpstr>VISIO</vt:lpstr>
      <vt:lpstr>Equation</vt:lpstr>
      <vt:lpstr>Unsigned &amp; Signed Numeric Values</vt:lpstr>
      <vt:lpstr>Sign Extension</vt:lpstr>
      <vt:lpstr>Multiplication</vt:lpstr>
      <vt:lpstr>PowerPoint Presentation</vt:lpstr>
      <vt:lpstr>Floating Point Representation</vt:lpstr>
      <vt:lpstr>Normalized Values</vt:lpstr>
      <vt:lpstr>Normalized Encoding Example</vt:lpstr>
      <vt:lpstr>Denormalized Values</vt:lpstr>
      <vt:lpstr>Special Values</vt:lpstr>
      <vt:lpstr>Visualization: Floating Point Encodings</vt:lpstr>
      <vt:lpstr>Dynamic Range (Positive Only)</vt:lpstr>
      <vt:lpstr>PowerPoint Presentation</vt:lpstr>
      <vt:lpstr>PowerPoint Presentation</vt:lpstr>
      <vt:lpstr>Overview</vt:lpstr>
      <vt:lpstr>Overview</vt:lpstr>
      <vt:lpstr>Electronic Systems</vt:lpstr>
      <vt:lpstr>Why Digital?</vt:lpstr>
      <vt:lpstr>Overview</vt:lpstr>
      <vt:lpstr>Binary Logic and Gates</vt:lpstr>
      <vt:lpstr>Binary Variables</vt:lpstr>
      <vt:lpstr>Logical Operations</vt:lpstr>
      <vt:lpstr>Truth Table</vt:lpstr>
      <vt:lpstr>How to Model Logic Functions?</vt:lpstr>
      <vt:lpstr>An Example: Logic Using Switches </vt:lpstr>
      <vt:lpstr>Logic Gates</vt:lpstr>
      <vt:lpstr>Single-Input Logic Gates</vt:lpstr>
      <vt:lpstr>Single-Input Logic Gates</vt:lpstr>
      <vt:lpstr>Two-Input Logic Gates</vt:lpstr>
      <vt:lpstr>Two-Input Logic Gates</vt:lpstr>
      <vt:lpstr>More Two-Input Logic Gates</vt:lpstr>
      <vt:lpstr>More Two-Input Logic Gates</vt:lpstr>
      <vt:lpstr>Multiple-Input Logic Gates</vt:lpstr>
      <vt:lpstr>Multiple-Input Logic Gates</vt:lpstr>
      <vt:lpstr>Overview</vt:lpstr>
      <vt:lpstr>Relays vs. Vacuum Cube vs. Transistor</vt:lpstr>
      <vt:lpstr>Robert Noyce, 1927-1990</vt:lpstr>
      <vt:lpstr>Silicon</vt:lpstr>
      <vt:lpstr>Integrated Circuit and Transistors</vt:lpstr>
      <vt:lpstr>MOS Transistors</vt:lpstr>
      <vt:lpstr>Transistors: nMOS</vt:lpstr>
      <vt:lpstr>Transistors: pMOS</vt:lpstr>
      <vt:lpstr>Transistor Function</vt:lpstr>
      <vt:lpstr>Transistor Function</vt:lpstr>
      <vt:lpstr>Implementation of Logic Gates with Transistors </vt:lpstr>
      <vt:lpstr>CMOS Gates: NOT Gate</vt:lpstr>
      <vt:lpstr>CMOS Gates: NOT Gate</vt:lpstr>
      <vt:lpstr>CMOS Gates: NAND Gate</vt:lpstr>
      <vt:lpstr>CMOS Gates: NAND Gate</vt:lpstr>
      <vt:lpstr>NOR Gate</vt:lpstr>
      <vt:lpstr>Other CMOS Gates</vt:lpstr>
      <vt:lpstr>Buffer Gate</vt:lpstr>
      <vt:lpstr>Transmission Gate</vt:lpstr>
      <vt:lpstr>Overview</vt:lpstr>
      <vt:lpstr>Some IC Parameters</vt:lpstr>
      <vt:lpstr>VCC – Power Supply Voltage</vt:lpstr>
      <vt:lpstr>PowerPoint Presentation</vt:lpstr>
      <vt:lpstr>Logic Levels</vt:lpstr>
      <vt:lpstr>What is Noise?</vt:lpstr>
      <vt:lpstr>Use Voltage Thresholds to Extract Discrete Values from Continuous Signals</vt:lpstr>
      <vt:lpstr>Noise Margins</vt:lpstr>
      <vt:lpstr>PowerPoint Presentation</vt:lpstr>
      <vt:lpstr>DC Transfer Characteristics</vt:lpstr>
      <vt:lpstr>The Static Discipline</vt:lpstr>
      <vt:lpstr>VDD Scaling</vt:lpstr>
      <vt:lpstr>PowerPoint Presentation</vt:lpstr>
      <vt:lpstr>Logic Family Examples</vt:lpstr>
      <vt:lpstr>Family Logic Level Comparison</vt:lpstr>
      <vt:lpstr>Propagation Delay (Tpd, Tplh, Tphl)</vt:lpstr>
      <vt:lpstr>How voltage affects speed?</vt:lpstr>
      <vt:lpstr>Transition Time (Rise &amp; Fall)</vt:lpstr>
      <vt:lpstr>Power Dissipation</vt:lpstr>
      <vt:lpstr>Fan-in and Fan-out </vt:lpstr>
      <vt:lpstr>Fan-in and Fan-out </vt:lpstr>
      <vt:lpstr>Fan-in and Fan-out </vt:lpstr>
      <vt:lpstr>小结</vt:lpstr>
      <vt:lpstr>Further Reading (Optional)</vt:lpstr>
      <vt:lpstr>Further Reading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467</cp:revision>
  <cp:lastPrinted>2001-01-22T17:31:50Z</cp:lastPrinted>
  <dcterms:created xsi:type="dcterms:W3CDTF">1999-02-14T20:48:18Z</dcterms:created>
  <dcterms:modified xsi:type="dcterms:W3CDTF">2024-03-13T03:41:21Z</dcterms:modified>
  <cp:category/>
</cp:coreProperties>
</file>