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1"/>
    <p:restoredTop sz="94247"/>
  </p:normalViewPr>
  <p:slideViewPr>
    <p:cSldViewPr snapToGrid="0">
      <p:cViewPr>
        <p:scale>
          <a:sx n="111" d="100"/>
          <a:sy n="111" d="100"/>
        </p:scale>
        <p:origin x="6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6A11-C51B-A84D-A029-F073886A2D7F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430F2-C696-9B40-8C65-1CC723E5E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63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30F2-C696-9B40-8C65-1CC723E5E06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96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30F2-C696-9B40-8C65-1CC723E5E06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1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30F2-C696-9B40-8C65-1CC723E5E06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50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430F2-C696-9B40-8C65-1CC723E5E06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65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AA18-9BE1-4AF8-59F4-D8A63DA0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D08CAB-8C86-C547-B4DD-955565BE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92FEF-10F3-0024-27F3-8BFE3901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962AA-5892-7465-6E24-6133B027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E388C-E0FF-D246-66C5-8822D2F9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98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91361-70C2-3AC0-2B0E-F7CA1B33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2F5C4-C01C-9AF6-19C2-DF2FDD75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70BF2-4F87-0A5B-015F-0A8A3CEA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E6896-9167-FCDE-515A-B29704FE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8580D-22D1-6EB6-C66A-FD5F9B70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14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23C101-895B-B3EB-3064-0B8CEA3AA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4C309-01B1-7DB0-5FCE-8B502295E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F9C17-F5E1-E545-9AAB-B2BDEB39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C0978-B01C-E57F-6387-5B7BAB6F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E378B-96CA-1FBB-645B-3900D22D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0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196C1-8AB9-9E12-3B24-793CC1D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D8D3A-771A-CE99-E4AA-40B9D437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F0C44-B963-7484-DD2C-3CCBDE71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6A569-42E0-048D-4025-4EE9EEEC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B633D-C5D0-6350-0BFB-7A3825F5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36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73EC-C07B-5F17-244A-F5BA4646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D4F42-8DE4-F31F-F7A3-10AA4C0D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892D7-FEC8-EA2A-3B75-5079CE02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B3574-3CD6-293C-1B4C-053607B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ECDE3-101C-CA85-BFB8-62D01239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8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27451-F703-8BB1-D9D6-137AA914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9FC53-FFE1-14BD-AE85-7350D95E4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546A0-1CE5-8063-F290-B8A1E1E1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2D7F9-7880-D685-766B-C70E9A46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294D4-1CEB-EA24-E09E-18A45DAD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3A8F4-9E9A-CDB6-6BDE-6E633A01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27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D8D14-B0B7-62AE-1F5C-0EE2261F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A9E2F-375E-4517-DDBE-7B7B614B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6E48E6-2692-2E77-C5B7-B71748B4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242245-2715-373D-7581-AAADDE074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37DBD-E54B-37D1-F9AA-2D6DF9717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7A543-A158-5193-4820-5B25393E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C142F-D648-C83A-AAA9-E8820865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863B0C-400C-11F0-9840-004FE141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4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147B7-E760-28EC-AAFC-E1EBDD0D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3C990-27A5-09E3-3351-09600FAB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39A8F-E245-D450-669A-971C24C8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BF408-C18D-B545-EB87-89EC1C93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82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478603-85F5-6F48-0CA9-E862C879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A5B42-8F89-1B5A-0A2E-5B4BFC41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7B35F-C9B5-DA2C-D1BC-D9F17D30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42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E6470-FA04-B501-D8B2-01D7EAD4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5D95D-A8DA-F6FB-D527-F13F269F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9E18C-4205-442B-4819-D468D6193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2E6E2-85DE-D0BB-A1A6-651A1E7E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18DE4-BCD1-60EC-2DF6-3A401286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7DBA9-A725-0447-EEF0-5FF3C276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6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0C81A-8DD8-2BEF-9CEF-F26B087F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F16D54-83B6-3E0C-4731-757239A58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EF210-1FE5-30DE-E99E-13F092071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66811-2B25-7230-DD67-37406F2E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8BBE5-AFB2-2BFC-F0AF-F4708E3B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110C8-1BA0-0CCF-8A47-8DA89B89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CEBE49-E266-916E-733A-BD6BC106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FAD86-8E7D-8CC4-2E0A-9DF7270C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B16E9-3C13-EDE6-987F-5CDC1A6D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54B32-B860-BE46-93A0-3D7DB1BE98DE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E6293-9EC9-E53F-4E5D-26E81A790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5BFD1-70E7-E0A6-2658-4740E840F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9D2E-8DD2-4F4E-9782-41D279E47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3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EC4E6-33C8-C8FC-EAEC-12F5EF0824BB}"/>
              </a:ext>
            </a:extLst>
          </p:cNvPr>
          <p:cNvSpPr txBox="1"/>
          <p:nvPr/>
        </p:nvSpPr>
        <p:spPr>
          <a:xfrm>
            <a:off x="2875462" y="2967335"/>
            <a:ext cx="644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  <a:r>
              <a:rPr kumimoji="1" lang="en-US" altLang="zh-CN" sz="5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3-3</a:t>
            </a:r>
            <a:r>
              <a:rPr kumimoji="1" lang="zh-CN" altLang="en-US" sz="5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：乘法器</a:t>
            </a:r>
          </a:p>
        </p:txBody>
      </p:sp>
    </p:spTree>
    <p:extLst>
      <p:ext uri="{BB962C8B-B14F-4D97-AF65-F5344CB8AC3E}">
        <p14:creationId xmlns:p14="http://schemas.microsoft.com/office/powerpoint/2010/main" val="2149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>
            <a:extLst>
              <a:ext uri="{FF2B5EF4-FFF2-40B4-BE49-F238E27FC236}">
                <a16:creationId xmlns:a16="http://schemas.microsoft.com/office/drawing/2014/main" id="{7BDA9489-4922-843F-CD9C-0B5EF1743935}"/>
              </a:ext>
            </a:extLst>
          </p:cNvPr>
          <p:cNvSpPr txBox="1"/>
          <p:nvPr/>
        </p:nvSpPr>
        <p:spPr>
          <a:xfrm>
            <a:off x="5904173" y="2568520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1000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E46EFE6-DFD8-1613-C6AB-8C049727F6F2}"/>
              </a:ext>
            </a:extLst>
          </p:cNvPr>
          <p:cNvCxnSpPr>
            <a:cxnSpLocks/>
          </p:cNvCxnSpPr>
          <p:nvPr/>
        </p:nvCxnSpPr>
        <p:spPr>
          <a:xfrm>
            <a:off x="928485" y="3964651"/>
            <a:ext cx="2219094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93DFB85-8B9E-B366-AC47-AEC5066AF678}"/>
              </a:ext>
            </a:extLst>
          </p:cNvPr>
          <p:cNvSpPr txBox="1"/>
          <p:nvPr/>
        </p:nvSpPr>
        <p:spPr>
          <a:xfrm>
            <a:off x="2062746" y="3964651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/>
              <a:t>1000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D07EFF-948C-5B2A-28BC-BDDC7858CA3A}"/>
              </a:ext>
            </a:extLst>
          </p:cNvPr>
          <p:cNvSpPr txBox="1"/>
          <p:nvPr/>
        </p:nvSpPr>
        <p:spPr>
          <a:xfrm>
            <a:off x="1867058" y="4348303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b="1" dirty="0"/>
              <a:t>0000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85691A-D5C6-0B85-BCA9-E1DDDF1163A3}"/>
              </a:ext>
            </a:extLst>
          </p:cNvPr>
          <p:cNvSpPr txBox="1"/>
          <p:nvPr/>
        </p:nvSpPr>
        <p:spPr>
          <a:xfrm>
            <a:off x="1671370" y="4728954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/>
              <a:t>0000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55D99B-869F-5AD0-EB84-1C2505895CBB}"/>
              </a:ext>
            </a:extLst>
          </p:cNvPr>
          <p:cNvSpPr txBox="1"/>
          <p:nvPr/>
        </p:nvSpPr>
        <p:spPr>
          <a:xfrm>
            <a:off x="1475682" y="5109605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/>
              <a:t>1000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544F41F3-C432-4BC6-348C-BE4A3C4FCC94}"/>
              </a:ext>
            </a:extLst>
          </p:cNvPr>
          <p:cNvCxnSpPr>
            <a:cxnSpLocks/>
          </p:cNvCxnSpPr>
          <p:nvPr/>
        </p:nvCxnSpPr>
        <p:spPr>
          <a:xfrm>
            <a:off x="928485" y="5632825"/>
            <a:ext cx="2219094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0802B31-BBE7-14E3-87B4-B15FCC1442E1}"/>
              </a:ext>
            </a:extLst>
          </p:cNvPr>
          <p:cNvSpPr txBox="1"/>
          <p:nvPr/>
        </p:nvSpPr>
        <p:spPr>
          <a:xfrm>
            <a:off x="1485792" y="5627958"/>
            <a:ext cx="1622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/>
              <a:t>1001000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328357-BAD1-9939-EB7E-23D03AE52A08}"/>
              </a:ext>
            </a:extLst>
          </p:cNvPr>
          <p:cNvSpPr txBox="1"/>
          <p:nvPr/>
        </p:nvSpPr>
        <p:spPr>
          <a:xfrm>
            <a:off x="2038032" y="2950750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/>
              <a:t>1000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6739A9-D5A7-FF26-62C1-C65553F3FED1}"/>
              </a:ext>
            </a:extLst>
          </p:cNvPr>
          <p:cNvSpPr txBox="1"/>
          <p:nvPr/>
        </p:nvSpPr>
        <p:spPr>
          <a:xfrm>
            <a:off x="2050389" y="3374081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/>
              <a:t>1001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3438A1-13A7-70B8-2C5B-A51193A2365D}"/>
              </a:ext>
            </a:extLst>
          </p:cNvPr>
          <p:cNvSpPr txBox="1"/>
          <p:nvPr/>
        </p:nvSpPr>
        <p:spPr>
          <a:xfrm>
            <a:off x="973411" y="3473970"/>
            <a:ext cx="557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/>
              <a:t>✖️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57D3D4-F8AA-25C7-B0D5-7ED6379C3234}"/>
              </a:ext>
            </a:extLst>
          </p:cNvPr>
          <p:cNvSpPr txBox="1"/>
          <p:nvPr/>
        </p:nvSpPr>
        <p:spPr>
          <a:xfrm>
            <a:off x="433860" y="292568"/>
            <a:ext cx="2025135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99720" lvl="0" eaLnBrk="0">
              <a:lnSpc>
                <a:spcPct val="92000"/>
              </a:lnSpc>
              <a:tabLst>
                <a:tab pos="379095" algn="l"/>
              </a:tabLst>
              <a:defRPr kumimoji="0" b="0" i="0" u="none" strike="noStrike" kern="0" cap="none" spc="0" normalizeH="0" baseline="0">
                <a:ln>
                  <a:noFill/>
                </a:ln>
                <a:solidFill>
                  <a:srgbClr val="274073">
                    <a:alpha val="10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3000" b="1" dirty="0"/>
              <a:t>乘法器</a:t>
            </a:r>
          </a:p>
        </p:txBody>
      </p:sp>
      <p:pic>
        <p:nvPicPr>
          <p:cNvPr id="20" name="MG-picture 974">
            <a:extLst>
              <a:ext uri="{FF2B5EF4-FFF2-40B4-BE49-F238E27FC236}">
                <a16:creationId xmlns:a16="http://schemas.microsoft.com/office/drawing/2014/main" id="{76B3D9C5-B1DB-9CA6-378A-10543F47E9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433860" y="440650"/>
            <a:ext cx="287112" cy="220902"/>
          </a:xfrm>
          <a:prstGeom prst="rect">
            <a:avLst/>
          </a:prstGeom>
        </p:spPr>
      </p:pic>
      <p:graphicFrame>
        <p:nvGraphicFramePr>
          <p:cNvPr id="21" name="MG-table 966">
            <a:extLst>
              <a:ext uri="{FF2B5EF4-FFF2-40B4-BE49-F238E27FC236}">
                <a16:creationId xmlns:a16="http://schemas.microsoft.com/office/drawing/2014/main" id="{838D20B5-FA17-3665-EF39-6384E7EC7E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9344110"/>
              </p:ext>
            </p:extLst>
          </p:nvPr>
        </p:nvGraphicFramePr>
        <p:xfrm>
          <a:off x="614680" y="830388"/>
          <a:ext cx="10962640" cy="885271"/>
        </p:xfrm>
        <a:graphic>
          <a:graphicData uri="http://schemas.openxmlformats.org/drawingml/2006/table">
            <a:tbl>
              <a:tblPr/>
              <a:tblGrid>
                <a:gridCol w="1096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271">
                <a:tc>
                  <a:txBody>
                    <a:bodyPr/>
                    <a:lstStyle/>
                    <a:p>
                      <a:pPr algn="ctr" rtl="0" eaLnBrk="0">
                        <a:lnSpc>
                          <a:spcPct val="112000"/>
                        </a:lnSpc>
                      </a:pPr>
                      <a:endParaRPr sz="400" dirty="0">
                        <a:latin typeface="Arial" panose="020B0604020202090204"/>
                        <a:ea typeface="Arial" panose="020B0604020202090204"/>
                        <a:cs typeface="Arial" panose="020B0604020202090204"/>
                      </a:endParaRPr>
                    </a:p>
                    <a:p>
                      <a:pPr marL="103505" marR="0" lvl="0" indent="0" algn="ctr" defTabSz="914400" rtl="0" eaLnBrk="0" fontAlgn="auto" latinLnBrk="0" hangingPunct="1">
                        <a:lnSpc>
                          <a:spcPct val="12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被乘数 </a:t>
                      </a:r>
                      <a:r>
                        <a:rPr lang="en" altLang="zh-CN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x 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为 </a:t>
                      </a:r>
                      <a:r>
                        <a:rPr lang="en-US" altLang="zh-CN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1000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，乘数 </a:t>
                      </a:r>
                      <a:r>
                        <a:rPr lang="en" altLang="zh-CN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y 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为 </a:t>
                      </a:r>
                      <a:r>
                        <a:rPr lang="en-US" altLang="zh-CN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1001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，下面的乘法过程是手工运算的一个步骤，</a:t>
                      </a:r>
                      <a:endParaRPr lang="en-US" altLang="zh-CN" sz="2000" b="1" kern="0" dirty="0">
                        <a:solidFill>
                          <a:srgbClr val="000000">
                            <a:alpha val="100000"/>
                          </a:srgbClr>
                        </a:solidFill>
                        <a:latin typeface="微软雅黑"/>
                        <a:ea typeface="微软雅黑"/>
                      </a:endParaRPr>
                    </a:p>
                    <a:p>
                      <a:pPr marL="103505" marR="0" lvl="0" indent="0" algn="ctr" defTabSz="914400" rtl="0" eaLnBrk="0" fontAlgn="auto" latinLnBrk="0" hangingPunct="1">
                        <a:lnSpc>
                          <a:spcPct val="12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而计算机在做乘法时就是</a:t>
                      </a:r>
                      <a:r>
                        <a:rPr lang="zh-CN" altLang="en-US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</a:rPr>
                        <a:t>模拟手工运算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的执行过程。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8B9FC6F4-BDFF-A48F-0BAC-C59EA16EDD19}"/>
              </a:ext>
            </a:extLst>
          </p:cNvPr>
          <p:cNvCxnSpPr>
            <a:cxnSpLocks/>
          </p:cNvCxnSpPr>
          <p:nvPr/>
        </p:nvCxnSpPr>
        <p:spPr>
          <a:xfrm>
            <a:off x="4776981" y="3558965"/>
            <a:ext cx="2219094" cy="0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C1F6567-88B1-F48E-934F-8D95D9BBDCF5}"/>
              </a:ext>
            </a:extLst>
          </p:cNvPr>
          <p:cNvSpPr txBox="1"/>
          <p:nvPr/>
        </p:nvSpPr>
        <p:spPr>
          <a:xfrm>
            <a:off x="5911242" y="3620750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CA1608-42F5-2356-CE79-2C5E84A6FF95}"/>
              </a:ext>
            </a:extLst>
          </p:cNvPr>
          <p:cNvSpPr txBox="1"/>
          <p:nvPr/>
        </p:nvSpPr>
        <p:spPr>
          <a:xfrm>
            <a:off x="5715554" y="4066187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0000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D1F13F-9EF6-AAD6-D2FE-5070F1362D59}"/>
              </a:ext>
            </a:extLst>
          </p:cNvPr>
          <p:cNvSpPr txBox="1"/>
          <p:nvPr/>
        </p:nvSpPr>
        <p:spPr>
          <a:xfrm>
            <a:off x="5519866" y="4496266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0000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712740-718D-D1FD-2895-2F66E445DAB2}"/>
              </a:ext>
            </a:extLst>
          </p:cNvPr>
          <p:cNvSpPr txBox="1"/>
          <p:nvPr/>
        </p:nvSpPr>
        <p:spPr>
          <a:xfrm>
            <a:off x="5332884" y="4940390"/>
            <a:ext cx="1152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1000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8BE4967-AA50-E799-6EFC-9D02002B22F7}"/>
              </a:ext>
            </a:extLst>
          </p:cNvPr>
          <p:cNvCxnSpPr>
            <a:cxnSpLocks/>
          </p:cNvCxnSpPr>
          <p:nvPr/>
        </p:nvCxnSpPr>
        <p:spPr>
          <a:xfrm>
            <a:off x="4785687" y="5513038"/>
            <a:ext cx="2219094" cy="0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E4D41ED-195F-5BEE-89A5-11712D884727}"/>
              </a:ext>
            </a:extLst>
          </p:cNvPr>
          <p:cNvSpPr txBox="1"/>
          <p:nvPr/>
        </p:nvSpPr>
        <p:spPr>
          <a:xfrm>
            <a:off x="5337880" y="5571505"/>
            <a:ext cx="1622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1001000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C1ACDE-07F1-1478-1F5C-E522535CC725}"/>
              </a:ext>
            </a:extLst>
          </p:cNvPr>
          <p:cNvSpPr txBox="1"/>
          <p:nvPr/>
        </p:nvSpPr>
        <p:spPr>
          <a:xfrm>
            <a:off x="5907590" y="2567978"/>
            <a:ext cx="115226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80AEC4-2970-1712-171F-C34939B7543A}"/>
              </a:ext>
            </a:extLst>
          </p:cNvPr>
          <p:cNvSpPr txBox="1"/>
          <p:nvPr/>
        </p:nvSpPr>
        <p:spPr>
          <a:xfrm>
            <a:off x="5907591" y="2970083"/>
            <a:ext cx="115226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1001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ECC37EB-3191-757C-1232-D845BCABBD87}"/>
              </a:ext>
            </a:extLst>
          </p:cNvPr>
          <p:cNvSpPr txBox="1"/>
          <p:nvPr/>
        </p:nvSpPr>
        <p:spPr>
          <a:xfrm>
            <a:off x="4821907" y="3068284"/>
            <a:ext cx="557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</a:rPr>
              <a:t>✖️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B648D71E-E683-DF0C-D864-D25C776752CC}"/>
              </a:ext>
            </a:extLst>
          </p:cNvPr>
          <p:cNvSpPr/>
          <p:nvPr/>
        </p:nvSpPr>
        <p:spPr>
          <a:xfrm>
            <a:off x="228951" y="2154268"/>
            <a:ext cx="6925612" cy="4470677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6C0506-A024-AD4D-098D-9D44F0B077CA}"/>
              </a:ext>
            </a:extLst>
          </p:cNvPr>
          <p:cNvSpPr txBox="1"/>
          <p:nvPr/>
        </p:nvSpPr>
        <p:spPr>
          <a:xfrm>
            <a:off x="512353" y="1784936"/>
            <a:ext cx="229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/>
              </a:rPr>
              <a:t>乘法器的基本概念：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0884BEAF-5606-04BC-785B-5399AF9F7EA9}"/>
              </a:ext>
            </a:extLst>
          </p:cNvPr>
          <p:cNvSpPr/>
          <p:nvPr/>
        </p:nvSpPr>
        <p:spPr>
          <a:xfrm>
            <a:off x="363686" y="2312955"/>
            <a:ext cx="1666790" cy="359666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multiplicand</a:t>
            </a:r>
            <a:endParaRPr kumimoji="1" lang="zh-CN" altLang="en-US" sz="2000" b="1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725EDE79-C042-0A90-0784-F8481AD35313}"/>
              </a:ext>
            </a:extLst>
          </p:cNvPr>
          <p:cNvSpPr/>
          <p:nvPr/>
        </p:nvSpPr>
        <p:spPr>
          <a:xfrm>
            <a:off x="362657" y="2823499"/>
            <a:ext cx="1341739" cy="339779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multiplier</a:t>
            </a:r>
            <a:endParaRPr kumimoji="1" lang="zh-CN" altLang="en-US" sz="2000" b="1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E7EB861A-6263-C4A8-A59C-29DD8FD765F8}"/>
              </a:ext>
            </a:extLst>
          </p:cNvPr>
          <p:cNvCxnSpPr>
            <a:cxnSpLocks/>
          </p:cNvCxnSpPr>
          <p:nvPr/>
        </p:nvCxnSpPr>
        <p:spPr>
          <a:xfrm>
            <a:off x="1867058" y="2672621"/>
            <a:ext cx="298154" cy="3693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3BB0B6C-661D-7FAF-F526-87E716380581}"/>
              </a:ext>
            </a:extLst>
          </p:cNvPr>
          <p:cNvCxnSpPr>
            <a:cxnSpLocks/>
          </p:cNvCxnSpPr>
          <p:nvPr/>
        </p:nvCxnSpPr>
        <p:spPr>
          <a:xfrm>
            <a:off x="1686706" y="3150267"/>
            <a:ext cx="376040" cy="37118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440023A2-49A5-1BA9-68C8-49DE2D1BB25A}"/>
              </a:ext>
            </a:extLst>
          </p:cNvPr>
          <p:cNvSpPr/>
          <p:nvPr/>
        </p:nvSpPr>
        <p:spPr>
          <a:xfrm>
            <a:off x="344968" y="4631440"/>
            <a:ext cx="1152268" cy="359116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product</a:t>
            </a:r>
            <a:endParaRPr kumimoji="1" lang="zh-CN" altLang="en-US" sz="2000" b="1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982C9A59-50C8-F598-9FFD-79CDC6585096}"/>
              </a:ext>
            </a:extLst>
          </p:cNvPr>
          <p:cNvCxnSpPr>
            <a:cxnSpLocks/>
          </p:cNvCxnSpPr>
          <p:nvPr/>
        </p:nvCxnSpPr>
        <p:spPr>
          <a:xfrm>
            <a:off x="963720" y="5000030"/>
            <a:ext cx="533516" cy="74742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E24B054-8A46-1C29-52AF-632A7548D1E4}"/>
              </a:ext>
            </a:extLst>
          </p:cNvPr>
          <p:cNvSpPr txBox="1"/>
          <p:nvPr/>
        </p:nvSpPr>
        <p:spPr>
          <a:xfrm>
            <a:off x="1231305" y="62033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JetBrains Mono"/>
              </a:rPr>
              <a:t>手工竖式计算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FC7202-73B7-0E08-CFA1-24F3A51CB7B7}"/>
              </a:ext>
            </a:extLst>
          </p:cNvPr>
          <p:cNvSpPr txBox="1"/>
          <p:nvPr/>
        </p:nvSpPr>
        <p:spPr>
          <a:xfrm>
            <a:off x="4411061" y="6180379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JetBrains Mono"/>
              </a:rPr>
              <a:t>运算过程的进一步调整</a:t>
            </a: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C1A04A5D-A50E-3D11-6318-0F6D5A5A98E2}"/>
              </a:ext>
            </a:extLst>
          </p:cNvPr>
          <p:cNvSpPr/>
          <p:nvPr/>
        </p:nvSpPr>
        <p:spPr>
          <a:xfrm>
            <a:off x="3190299" y="3779353"/>
            <a:ext cx="2315897" cy="568889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/>
              <a:t>每个中间结果产生后直接与当前的乘积累加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0416526F-A9F0-7C8B-1568-3D3BD02A530B}"/>
              </a:ext>
            </a:extLst>
          </p:cNvPr>
          <p:cNvSpPr/>
          <p:nvPr/>
        </p:nvSpPr>
        <p:spPr>
          <a:xfrm>
            <a:off x="3191985" y="4429731"/>
            <a:ext cx="2315897" cy="568889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/>
              <a:t>每个中间结果产生后直接与当前的乘积累加</a:t>
            </a: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9627CC4C-2C5A-0772-5499-87A3B14F601E}"/>
              </a:ext>
            </a:extLst>
          </p:cNvPr>
          <p:cNvSpPr/>
          <p:nvPr/>
        </p:nvSpPr>
        <p:spPr>
          <a:xfrm>
            <a:off x="7267333" y="1853009"/>
            <a:ext cx="4695716" cy="4771936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8CCCE25-2E7E-905A-8E78-3D509C84E57D}"/>
              </a:ext>
            </a:extLst>
          </p:cNvPr>
          <p:cNvSpPr/>
          <p:nvPr/>
        </p:nvSpPr>
        <p:spPr>
          <a:xfrm>
            <a:off x="9583864" y="4350305"/>
            <a:ext cx="1347439" cy="634433"/>
          </a:xfrm>
          <a:prstGeom prst="ellips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</a:t>
            </a:r>
            <a:r>
              <a:rPr kumimoji="1" lang="zh-CN" altLang="en-US" sz="1600" b="1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b="1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endParaRPr kumimoji="1" lang="zh-CN" altLang="en-US" sz="1600" b="1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C198EAB6-6459-D5F1-0DE6-680283455813}"/>
              </a:ext>
            </a:extLst>
          </p:cNvPr>
          <p:cNvCxnSpPr>
            <a:cxnSpLocks/>
          </p:cNvCxnSpPr>
          <p:nvPr/>
        </p:nvCxnSpPr>
        <p:spPr>
          <a:xfrm>
            <a:off x="8849184" y="2885834"/>
            <a:ext cx="3687" cy="51511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84E43757-C2ED-03BB-5908-0CCB4CA8B2B7}"/>
              </a:ext>
            </a:extLst>
          </p:cNvPr>
          <p:cNvCxnSpPr>
            <a:cxnSpLocks/>
          </p:cNvCxnSpPr>
          <p:nvPr/>
        </p:nvCxnSpPr>
        <p:spPr>
          <a:xfrm>
            <a:off x="8459646" y="3847245"/>
            <a:ext cx="0" cy="60516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EE14DF7-D9EB-1A1B-3434-F865D01249C6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 flipH="1">
            <a:off x="7497766" y="3945249"/>
            <a:ext cx="1496063" cy="389618"/>
          </a:xfrm>
          <a:prstGeom prst="bentConnector5">
            <a:avLst>
              <a:gd name="adj1" fmla="val -15280"/>
              <a:gd name="adj2" fmla="val 264802"/>
              <a:gd name="adj3" fmla="val 113303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B0C04E72-C549-11E4-27BF-57F78AA5DCC6}"/>
              </a:ext>
            </a:extLst>
          </p:cNvPr>
          <p:cNvCxnSpPr>
            <a:cxnSpLocks/>
            <a:endCxn id="72" idx="7"/>
          </p:cNvCxnSpPr>
          <p:nvPr/>
        </p:nvCxnSpPr>
        <p:spPr>
          <a:xfrm rot="5400000">
            <a:off x="10686765" y="3925113"/>
            <a:ext cx="565314" cy="470893"/>
          </a:xfrm>
          <a:prstGeom prst="bentConnector3">
            <a:avLst>
              <a:gd name="adj1" fmla="val 64332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40F34EF9-7DCC-1452-CF7F-7CBC5F11F130}"/>
              </a:ext>
            </a:extLst>
          </p:cNvPr>
          <p:cNvCxnSpPr>
            <a:cxnSpLocks/>
            <a:stCxn id="72" idx="6"/>
            <a:endCxn id="71" idx="3"/>
          </p:cNvCxnSpPr>
          <p:nvPr/>
        </p:nvCxnSpPr>
        <p:spPr>
          <a:xfrm flipV="1">
            <a:off x="10931303" y="3634963"/>
            <a:ext cx="721585" cy="1032559"/>
          </a:xfrm>
          <a:prstGeom prst="bentConnector3">
            <a:avLst>
              <a:gd name="adj1" fmla="val 13168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A2C05A9D-CA86-3D93-21A8-EE13C4F5F4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96114" y="3309378"/>
            <a:ext cx="1745999" cy="40857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B9DA593F-AFDC-0F14-52A8-1AEA36B41694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rot="16200000" flipV="1">
            <a:off x="8977316" y="3639340"/>
            <a:ext cx="818540" cy="789212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C12BF643-0477-43BA-7422-7F5C2FB49AFA}"/>
              </a:ext>
            </a:extLst>
          </p:cNvPr>
          <p:cNvCxnSpPr>
            <a:cxnSpLocks/>
            <a:stCxn id="72" idx="2"/>
            <a:endCxn id="70" idx="3"/>
          </p:cNvCxnSpPr>
          <p:nvPr/>
        </p:nvCxnSpPr>
        <p:spPr>
          <a:xfrm flipH="1">
            <a:off x="9243722" y="4667522"/>
            <a:ext cx="340142" cy="272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EEBFB28-7023-82CD-10EC-48CDAC9D69B4}"/>
              </a:ext>
            </a:extLst>
          </p:cNvPr>
          <p:cNvGrpSpPr/>
          <p:nvPr/>
        </p:nvGrpSpPr>
        <p:grpSpPr>
          <a:xfrm>
            <a:off x="7745158" y="3406838"/>
            <a:ext cx="1385358" cy="585827"/>
            <a:chOff x="7745158" y="3406838"/>
            <a:chExt cx="1385358" cy="585827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FCEA1D0-2753-29AC-91AC-12DF1033B8B6}"/>
                </a:ext>
              </a:extLst>
            </p:cNvPr>
            <p:cNvGrpSpPr/>
            <p:nvPr/>
          </p:nvGrpSpPr>
          <p:grpSpPr>
            <a:xfrm>
              <a:off x="7745158" y="3406838"/>
              <a:ext cx="1385358" cy="435676"/>
              <a:chOff x="7682941" y="4479614"/>
              <a:chExt cx="2581836" cy="662767"/>
            </a:xfrm>
          </p:grpSpPr>
          <p:sp>
            <p:nvSpPr>
              <p:cNvPr id="62" name="手动操作 61">
                <a:extLst>
                  <a:ext uri="{FF2B5EF4-FFF2-40B4-BE49-F238E27FC236}">
                    <a16:creationId xmlns:a16="http://schemas.microsoft.com/office/drawing/2014/main" id="{9B6E6E39-F1B6-231E-5E58-6B1081387F3A}"/>
                  </a:ext>
                </a:extLst>
              </p:cNvPr>
              <p:cNvSpPr/>
              <p:nvPr/>
            </p:nvSpPr>
            <p:spPr>
              <a:xfrm>
                <a:off x="7682941" y="4479614"/>
                <a:ext cx="2581836" cy="662767"/>
              </a:xfrm>
              <a:prstGeom prst="flowChartManualOperation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" name="三角形 62">
                <a:extLst>
                  <a:ext uri="{FF2B5EF4-FFF2-40B4-BE49-F238E27FC236}">
                    <a16:creationId xmlns:a16="http://schemas.microsoft.com/office/drawing/2014/main" id="{EE07154F-ABBD-C977-47B2-50B539E93638}"/>
                  </a:ext>
                </a:extLst>
              </p:cNvPr>
              <p:cNvSpPr/>
              <p:nvPr/>
            </p:nvSpPr>
            <p:spPr>
              <a:xfrm rot="10800000">
                <a:off x="8712380" y="4487871"/>
                <a:ext cx="546624" cy="241083"/>
              </a:xfrm>
              <a:prstGeom prst="triangl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5" name="直线连接符 64">
                <a:extLst>
                  <a:ext uri="{FF2B5EF4-FFF2-40B4-BE49-F238E27FC236}">
                    <a16:creationId xmlns:a16="http://schemas.microsoft.com/office/drawing/2014/main" id="{D72C291F-B366-7ECA-FDDF-E99A2A53D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4778" y="4479614"/>
                <a:ext cx="522000" cy="0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822E997-79A4-9BC6-ECA6-86373430E757}"/>
                </a:ext>
              </a:extLst>
            </p:cNvPr>
            <p:cNvSpPr txBox="1"/>
            <p:nvPr/>
          </p:nvSpPr>
          <p:spPr>
            <a:xfrm>
              <a:off x="7915136" y="3531000"/>
              <a:ext cx="1086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8-bit</a:t>
              </a:r>
              <a:r>
                <a:rPr kumimoji="1" lang="zh-CN" altLang="en-US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Adder</a:t>
              </a:r>
              <a:endPara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kumimoji="1" lang="zh-CN" altLang="en-US" sz="1200" dirty="0"/>
            </a:p>
          </p:txBody>
        </p:sp>
      </p:grpSp>
      <p:sp>
        <p:nvSpPr>
          <p:cNvPr id="130" name="右箭头 129">
            <a:extLst>
              <a:ext uri="{FF2B5EF4-FFF2-40B4-BE49-F238E27FC236}">
                <a16:creationId xmlns:a16="http://schemas.microsoft.com/office/drawing/2014/main" id="{D2E26279-FFA1-DBBE-93F0-793D494A32BF}"/>
              </a:ext>
            </a:extLst>
          </p:cNvPr>
          <p:cNvSpPr/>
          <p:nvPr/>
        </p:nvSpPr>
        <p:spPr>
          <a:xfrm rot="10800000">
            <a:off x="8050989" y="2124771"/>
            <a:ext cx="1153018" cy="184666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右箭头 130">
            <a:extLst>
              <a:ext uri="{FF2B5EF4-FFF2-40B4-BE49-F238E27FC236}">
                <a16:creationId xmlns:a16="http://schemas.microsoft.com/office/drawing/2014/main" id="{C297F921-A56A-8643-28B6-3B7C7A3FEEB9}"/>
              </a:ext>
            </a:extLst>
          </p:cNvPr>
          <p:cNvSpPr/>
          <p:nvPr/>
        </p:nvSpPr>
        <p:spPr>
          <a:xfrm>
            <a:off x="10273263" y="3131865"/>
            <a:ext cx="1153018" cy="184666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C106A320-FE9F-58BB-DEF3-DBC5BA0747B9}"/>
              </a:ext>
            </a:extLst>
          </p:cNvPr>
          <p:cNvGrpSpPr/>
          <p:nvPr/>
        </p:nvGrpSpPr>
        <p:grpSpPr>
          <a:xfrm>
            <a:off x="7637491" y="4416336"/>
            <a:ext cx="1668677" cy="719577"/>
            <a:chOff x="7637491" y="4416336"/>
            <a:chExt cx="1668677" cy="71957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AFCDBA6-ADCC-3E01-BD2B-6B8F8814331A}"/>
                </a:ext>
              </a:extLst>
            </p:cNvPr>
            <p:cNvSpPr/>
            <p:nvPr/>
          </p:nvSpPr>
          <p:spPr>
            <a:xfrm>
              <a:off x="7637491" y="4452413"/>
              <a:ext cx="1606231" cy="435676"/>
            </a:xfrm>
            <a:prstGeom prst="rect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endPara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FE7EF0BF-99E0-11A6-77A5-1A591AA903E9}"/>
                </a:ext>
              </a:extLst>
            </p:cNvPr>
            <p:cNvSpPr txBox="1"/>
            <p:nvPr/>
          </p:nvSpPr>
          <p:spPr>
            <a:xfrm>
              <a:off x="8790575" y="441633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write</a:t>
              </a:r>
              <a:endParaRPr kumimoji="1" lang="zh-CN" altLang="en-US" sz="105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8A3558E3-1699-707D-0BE1-9D86D56120CD}"/>
                </a:ext>
              </a:extLst>
            </p:cNvPr>
            <p:cNvSpPr txBox="1"/>
            <p:nvPr/>
          </p:nvSpPr>
          <p:spPr>
            <a:xfrm>
              <a:off x="8813725" y="4881997"/>
              <a:ext cx="4924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8-bit</a:t>
              </a:r>
              <a:endParaRPr kumimoji="1" lang="zh-CN" altLang="en-US" sz="105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FAC24BA-EE82-E88D-68BA-D81FBCB69FD1}"/>
              </a:ext>
            </a:extLst>
          </p:cNvPr>
          <p:cNvGrpSpPr/>
          <p:nvPr/>
        </p:nvGrpSpPr>
        <p:grpSpPr>
          <a:xfrm>
            <a:off x="7690173" y="2339913"/>
            <a:ext cx="1925018" cy="773020"/>
            <a:chOff x="7690173" y="2339913"/>
            <a:chExt cx="1925018" cy="77302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7B048-9F6B-876E-D87A-CFF35110E557}"/>
                </a:ext>
              </a:extLst>
            </p:cNvPr>
            <p:cNvSpPr/>
            <p:nvPr/>
          </p:nvSpPr>
          <p:spPr>
            <a:xfrm>
              <a:off x="7690173" y="2371518"/>
              <a:ext cx="1874651" cy="502544"/>
            </a:xfrm>
            <a:prstGeom prst="rect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Multiplicand</a:t>
              </a:r>
              <a:endPara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46C1AD17-C846-2356-1E8C-202C9677C1EF}"/>
                </a:ext>
              </a:extLst>
            </p:cNvPr>
            <p:cNvSpPr txBox="1"/>
            <p:nvPr/>
          </p:nvSpPr>
          <p:spPr>
            <a:xfrm>
              <a:off x="8890313" y="2339913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Shift</a:t>
              </a:r>
              <a:r>
                <a:rPr kumimoji="1" lang="zh-CN" altLang="en-US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left</a:t>
              </a:r>
              <a:endParaRPr kumimoji="1" lang="zh-CN" altLang="en-US" sz="105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26382DF1-4EBC-B205-F1BB-B64D9598B6C3}"/>
                </a:ext>
              </a:extLst>
            </p:cNvPr>
            <p:cNvSpPr txBox="1"/>
            <p:nvPr/>
          </p:nvSpPr>
          <p:spPr>
            <a:xfrm>
              <a:off x="9036315" y="2859017"/>
              <a:ext cx="4924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8-bit</a:t>
              </a:r>
              <a:endParaRPr kumimoji="1" lang="zh-CN" altLang="en-US" sz="105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07AE12C9-0ECC-FFD9-BFAA-22009D306964}"/>
              </a:ext>
            </a:extLst>
          </p:cNvPr>
          <p:cNvGrpSpPr/>
          <p:nvPr/>
        </p:nvGrpSpPr>
        <p:grpSpPr>
          <a:xfrm>
            <a:off x="10046656" y="3351294"/>
            <a:ext cx="1702792" cy="780522"/>
            <a:chOff x="10046656" y="3351294"/>
            <a:chExt cx="1702792" cy="780522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9B99D6A-225A-1A82-12C9-343D53A3E583}"/>
                </a:ext>
              </a:extLst>
            </p:cNvPr>
            <p:cNvSpPr/>
            <p:nvPr/>
          </p:nvSpPr>
          <p:spPr>
            <a:xfrm>
              <a:off x="10046656" y="3392026"/>
              <a:ext cx="1606232" cy="485874"/>
            </a:xfrm>
            <a:prstGeom prst="rect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Multiplier</a:t>
              </a:r>
              <a:endPara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489F840-9682-7F71-84A2-F8EEB87D7D46}"/>
                </a:ext>
              </a:extLst>
            </p:cNvPr>
            <p:cNvSpPr txBox="1"/>
            <p:nvPr/>
          </p:nvSpPr>
          <p:spPr>
            <a:xfrm>
              <a:off x="10896329" y="3351294"/>
              <a:ext cx="853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Shift</a:t>
              </a:r>
              <a:r>
                <a:rPr kumimoji="1" lang="zh-CN" altLang="en-US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right</a:t>
              </a:r>
              <a:endParaRPr kumimoji="1" lang="zh-CN" altLang="en-US" sz="105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EAA8985-F12D-FA54-CAB2-9AA7470A89AD}"/>
                </a:ext>
              </a:extLst>
            </p:cNvPr>
            <p:cNvSpPr txBox="1"/>
            <p:nvPr/>
          </p:nvSpPr>
          <p:spPr>
            <a:xfrm>
              <a:off x="10215623" y="3877900"/>
              <a:ext cx="4924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4-bit</a:t>
              </a:r>
              <a:endParaRPr kumimoji="1" lang="zh-CN" altLang="en-US" sz="105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789E7C0C-C465-71DC-0EC6-852E87B52B9B}"/>
              </a:ext>
            </a:extLst>
          </p:cNvPr>
          <p:cNvCxnSpPr>
            <a:cxnSpLocks/>
          </p:cNvCxnSpPr>
          <p:nvPr/>
        </p:nvCxnSpPr>
        <p:spPr>
          <a:xfrm>
            <a:off x="10084775" y="2653745"/>
            <a:ext cx="1825988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6301731-C1AA-D5A9-FF27-07B92E90AB09}"/>
              </a:ext>
            </a:extLst>
          </p:cNvPr>
          <p:cNvSpPr txBox="1"/>
          <p:nvPr/>
        </p:nvSpPr>
        <p:spPr>
          <a:xfrm>
            <a:off x="10410919" y="1819786"/>
            <a:ext cx="143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D1F8921-84CF-CC2E-8A88-977D006D1EAC}"/>
              </a:ext>
            </a:extLst>
          </p:cNvPr>
          <p:cNvSpPr txBox="1"/>
          <p:nvPr/>
        </p:nvSpPr>
        <p:spPr>
          <a:xfrm>
            <a:off x="10432403" y="2153334"/>
            <a:ext cx="1441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CFAB4CB-6C8A-477E-043A-2ACD99555D17}"/>
              </a:ext>
            </a:extLst>
          </p:cNvPr>
          <p:cNvSpPr txBox="1"/>
          <p:nvPr/>
        </p:nvSpPr>
        <p:spPr>
          <a:xfrm>
            <a:off x="10017661" y="2170716"/>
            <a:ext cx="557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7162316-FF32-9352-1B9C-20E09D7AD568}"/>
              </a:ext>
            </a:extLst>
          </p:cNvPr>
          <p:cNvSpPr txBox="1"/>
          <p:nvPr/>
        </p:nvSpPr>
        <p:spPr>
          <a:xfrm>
            <a:off x="11503226" y="2074811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endParaRPr kumimoji="1" lang="zh-CN" altLang="en-US" sz="105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920BDAF-1A17-AE9F-0C27-2570CA5FDAFF}"/>
              </a:ext>
            </a:extLst>
          </p:cNvPr>
          <p:cNvSpPr txBox="1"/>
          <p:nvPr/>
        </p:nvSpPr>
        <p:spPr>
          <a:xfrm>
            <a:off x="11515280" y="2399829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endParaRPr kumimoji="1" lang="zh-CN" altLang="en-US" sz="105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5C5A855-AFF6-45E3-0923-72FDF74B1327}"/>
              </a:ext>
            </a:extLst>
          </p:cNvPr>
          <p:cNvSpPr txBox="1"/>
          <p:nvPr/>
        </p:nvSpPr>
        <p:spPr>
          <a:xfrm>
            <a:off x="7329689" y="5289901"/>
            <a:ext cx="46918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i="0">
                <a:solidFill>
                  <a:schemeClr val="accent1">
                    <a:lumMod val="50000"/>
                  </a:schemeClr>
                </a:solidFill>
                <a:effectLst/>
                <a:latin typeface="JetBrains Mono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先判断 </a:t>
            </a:r>
            <a:r>
              <a:rPr lang="en" altLang="zh-CN" sz="1600" dirty="0"/>
              <a:t>y </a:t>
            </a:r>
            <a:r>
              <a:rPr lang="zh-CN" altLang="en-US" sz="1600" dirty="0"/>
              <a:t>的最低位是 </a:t>
            </a:r>
            <a:r>
              <a:rPr lang="en-US" altLang="zh-CN" sz="1600" dirty="0"/>
              <a:t>0 </a:t>
            </a:r>
            <a:r>
              <a:rPr lang="zh-CN" altLang="en-US" sz="1600" dirty="0"/>
              <a:t>还是 </a:t>
            </a:r>
            <a:r>
              <a:rPr lang="en-US" altLang="zh-CN" sz="16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如果是 </a:t>
            </a:r>
            <a:r>
              <a:rPr lang="en-US" altLang="zh-CN" sz="1600" dirty="0"/>
              <a:t>1</a:t>
            </a:r>
            <a:r>
              <a:rPr lang="zh-CN" altLang="en-US" sz="1600" dirty="0"/>
              <a:t>，则需要把 </a:t>
            </a:r>
            <a:r>
              <a:rPr lang="en" altLang="zh-CN" sz="1600" dirty="0"/>
              <a:t>x </a:t>
            </a:r>
            <a:r>
              <a:rPr lang="zh-CN" altLang="en-US" sz="1600" dirty="0"/>
              <a:t>加到部分积上，若为 </a:t>
            </a:r>
            <a:r>
              <a:rPr lang="en-US" altLang="zh-CN" sz="1600" dirty="0"/>
              <a:t>0</a:t>
            </a:r>
            <a:r>
              <a:rPr lang="zh-CN" altLang="en-US" sz="1600" dirty="0"/>
              <a:t>，则保持原值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/>
              <a:t>x </a:t>
            </a:r>
            <a:r>
              <a:rPr lang="zh-CN" altLang="en-US" sz="1600" dirty="0"/>
              <a:t>左移一位，之后再让 </a:t>
            </a:r>
            <a:r>
              <a:rPr lang="en" altLang="zh-CN" sz="1600" dirty="0"/>
              <a:t>y </a:t>
            </a:r>
            <a:r>
              <a:rPr lang="zh-CN" altLang="en-US" sz="1600" dirty="0"/>
              <a:t>右移一位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若 </a:t>
            </a:r>
            <a:r>
              <a:rPr lang="en" altLang="zh-CN" sz="1600" dirty="0"/>
              <a:t>y </a:t>
            </a:r>
            <a:r>
              <a:rPr lang="zh-CN" altLang="en-US" sz="1600" dirty="0"/>
              <a:t>为 </a:t>
            </a:r>
            <a:r>
              <a:rPr lang="en-US" altLang="zh-CN" sz="1600" dirty="0"/>
              <a:t>0</a:t>
            </a:r>
            <a:r>
              <a:rPr lang="zh-CN" altLang="en-US" sz="1600" dirty="0"/>
              <a:t>，则循环结束，否则继续此循环过程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6BF01AC-6652-DC55-386A-83983F591522}"/>
              </a:ext>
            </a:extLst>
          </p:cNvPr>
          <p:cNvSpPr txBox="1"/>
          <p:nvPr/>
        </p:nvSpPr>
        <p:spPr>
          <a:xfrm>
            <a:off x="5715554" y="-428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7950381-A6E2-D8D3-1E5D-BCA1F87097C2}"/>
              </a:ext>
            </a:extLst>
          </p:cNvPr>
          <p:cNvSpPr txBox="1"/>
          <p:nvPr/>
        </p:nvSpPr>
        <p:spPr>
          <a:xfrm>
            <a:off x="2647410" y="3373353"/>
            <a:ext cx="968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1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664BA56-F9D3-CE27-C83F-ABFE2D548B30}"/>
              </a:ext>
            </a:extLst>
          </p:cNvPr>
          <p:cNvSpPr txBox="1"/>
          <p:nvPr/>
        </p:nvSpPr>
        <p:spPr>
          <a:xfrm>
            <a:off x="2997843" y="-1226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4C973A6-3751-0479-AC33-9F39BD11DAE8}"/>
              </a:ext>
            </a:extLst>
          </p:cNvPr>
          <p:cNvSpPr txBox="1"/>
          <p:nvPr/>
        </p:nvSpPr>
        <p:spPr>
          <a:xfrm>
            <a:off x="2244511" y="3381179"/>
            <a:ext cx="383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1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1C3637F-F17A-4432-4593-45C460225D59}"/>
              </a:ext>
            </a:extLst>
          </p:cNvPr>
          <p:cNvSpPr txBox="1"/>
          <p:nvPr/>
        </p:nvSpPr>
        <p:spPr>
          <a:xfrm>
            <a:off x="2057980" y="3367118"/>
            <a:ext cx="968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1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090FEC6-B147-6BD8-5543-319A3580FC43}"/>
              </a:ext>
            </a:extLst>
          </p:cNvPr>
          <p:cNvSpPr txBox="1"/>
          <p:nvPr/>
        </p:nvSpPr>
        <p:spPr>
          <a:xfrm flipH="1">
            <a:off x="2453644" y="3381907"/>
            <a:ext cx="512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1"/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B3A6255-4B07-027E-3749-53FBF669DCB5}"/>
              </a:ext>
            </a:extLst>
          </p:cNvPr>
          <p:cNvSpPr txBox="1"/>
          <p:nvPr/>
        </p:nvSpPr>
        <p:spPr>
          <a:xfrm>
            <a:off x="5707243" y="2568249"/>
            <a:ext cx="115226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ACD5B57-7F32-EBD8-588A-AB711BDAFC3F}"/>
              </a:ext>
            </a:extLst>
          </p:cNvPr>
          <p:cNvSpPr txBox="1"/>
          <p:nvPr/>
        </p:nvSpPr>
        <p:spPr>
          <a:xfrm>
            <a:off x="5508291" y="2570718"/>
            <a:ext cx="147685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F154C13-C61B-B157-4008-508B556A3042}"/>
              </a:ext>
            </a:extLst>
          </p:cNvPr>
          <p:cNvSpPr txBox="1"/>
          <p:nvPr/>
        </p:nvSpPr>
        <p:spPr>
          <a:xfrm>
            <a:off x="5310394" y="2574732"/>
            <a:ext cx="177349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6254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25" grpId="0"/>
      <p:bldP spid="26" grpId="0"/>
      <p:bldP spid="27" grpId="0"/>
      <p:bldP spid="28" grpId="0"/>
      <p:bldP spid="30" grpId="0"/>
      <p:bldP spid="31" grpId="0" animBg="1"/>
      <p:bldP spid="72" grpId="0" animBg="1"/>
      <p:bldP spid="130" grpId="0" animBg="1"/>
      <p:bldP spid="131" grpId="0" animBg="1"/>
      <p:bldP spid="149" grpId="0"/>
      <p:bldP spid="151" grpId="0"/>
      <p:bldP spid="152" grpId="0"/>
      <p:bldP spid="153" grpId="0"/>
      <p:bldP spid="154" grpId="0" animBg="1"/>
      <p:bldP spid="155" grpId="0" animBg="1"/>
      <p:bldP spid="1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357D3D4-F8AA-25C7-B0D5-7ED6379C3234}"/>
              </a:ext>
            </a:extLst>
          </p:cNvPr>
          <p:cNvSpPr txBox="1"/>
          <p:nvPr/>
        </p:nvSpPr>
        <p:spPr>
          <a:xfrm>
            <a:off x="433860" y="292568"/>
            <a:ext cx="3977201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99720" lvl="0" eaLnBrk="0">
              <a:lnSpc>
                <a:spcPct val="92000"/>
              </a:lnSpc>
              <a:tabLst>
                <a:tab pos="379095" algn="l"/>
              </a:tabLst>
              <a:defRPr kumimoji="0" b="0" i="0" u="none" strike="noStrike" kern="0" cap="none" spc="0" normalizeH="0" baseline="0">
                <a:ln>
                  <a:noFill/>
                </a:ln>
                <a:solidFill>
                  <a:srgbClr val="274073">
                    <a:alpha val="10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3000" b="1" dirty="0"/>
              <a:t>乘法器的优化实现</a:t>
            </a:r>
          </a:p>
        </p:txBody>
      </p:sp>
      <p:pic>
        <p:nvPicPr>
          <p:cNvPr id="20" name="MG-picture 974">
            <a:extLst>
              <a:ext uri="{FF2B5EF4-FFF2-40B4-BE49-F238E27FC236}">
                <a16:creationId xmlns:a16="http://schemas.microsoft.com/office/drawing/2014/main" id="{76B3D9C5-B1DB-9CA6-378A-10543F47E9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433860" y="440650"/>
            <a:ext cx="287112" cy="220902"/>
          </a:xfrm>
          <a:prstGeom prst="rect">
            <a:avLst/>
          </a:prstGeom>
        </p:spPr>
      </p:pic>
      <p:graphicFrame>
        <p:nvGraphicFramePr>
          <p:cNvPr id="21" name="MG-table 966">
            <a:extLst>
              <a:ext uri="{FF2B5EF4-FFF2-40B4-BE49-F238E27FC236}">
                <a16:creationId xmlns:a16="http://schemas.microsoft.com/office/drawing/2014/main" id="{838D20B5-FA17-3665-EF39-6384E7EC7E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8626510"/>
              </p:ext>
            </p:extLst>
          </p:nvPr>
        </p:nvGraphicFramePr>
        <p:xfrm>
          <a:off x="614680" y="830388"/>
          <a:ext cx="10962640" cy="885271"/>
        </p:xfrm>
        <a:graphic>
          <a:graphicData uri="http://schemas.openxmlformats.org/drawingml/2006/table">
            <a:tbl>
              <a:tblPr/>
              <a:tblGrid>
                <a:gridCol w="1096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271">
                <a:tc>
                  <a:txBody>
                    <a:bodyPr/>
                    <a:lstStyle/>
                    <a:p>
                      <a:pPr algn="ctr" rtl="0" eaLnBrk="0">
                        <a:lnSpc>
                          <a:spcPct val="112000"/>
                        </a:lnSpc>
                      </a:pPr>
                      <a:endParaRPr sz="400" dirty="0">
                        <a:latin typeface="Arial" panose="020B0604020202090204"/>
                        <a:ea typeface="Arial" panose="020B0604020202090204"/>
                        <a:cs typeface="Arial" panose="020B0604020202090204"/>
                      </a:endParaRPr>
                    </a:p>
                    <a:p>
                      <a:pPr marL="103505" marR="0" lvl="0" indent="0" algn="ctr" defTabSz="914400" rtl="0" eaLnBrk="0" fontAlgn="auto" latinLnBrk="0" hangingPunct="1">
                        <a:lnSpc>
                          <a:spcPct val="12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每次运算，</a:t>
                      </a:r>
                      <a:r>
                        <a:rPr lang="zh-CN" altLang="en-US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</a:rPr>
                        <a:t>被乘数左移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，</a:t>
                      </a:r>
                      <a:r>
                        <a:rPr lang="zh-CN" altLang="en-US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</a:rPr>
                        <a:t>乘数右移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，实际有效的只有 </a:t>
                      </a:r>
                      <a:r>
                        <a:rPr lang="en-US" altLang="zh-CN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8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 个 </a:t>
                      </a:r>
                      <a:r>
                        <a:rPr lang="en-US" altLang="zh-CN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bit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，有效位数之和不变</a:t>
                      </a:r>
                      <a:endParaRPr lang="en-US" altLang="zh-CN" sz="2000" b="1" kern="0" dirty="0">
                        <a:solidFill>
                          <a:srgbClr val="000000">
                            <a:alpha val="100000"/>
                          </a:srgbClr>
                        </a:solidFill>
                        <a:latin typeface="微软雅黑"/>
                        <a:ea typeface="微软雅黑"/>
                      </a:endParaRPr>
                    </a:p>
                    <a:p>
                      <a:pPr marL="103505" marR="0" lvl="0" indent="0" algn="ctr" defTabSz="914400" rtl="0" eaLnBrk="0" fontAlgn="auto" latinLnBrk="0" hangingPunct="1">
                        <a:lnSpc>
                          <a:spcPct val="12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为了节省不必要的硬件消耗，乘法器可进行优化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圆角矩形 33">
            <a:extLst>
              <a:ext uri="{FF2B5EF4-FFF2-40B4-BE49-F238E27FC236}">
                <a16:creationId xmlns:a16="http://schemas.microsoft.com/office/drawing/2014/main" id="{B648D71E-E683-DF0C-D864-D25C776752CC}"/>
              </a:ext>
            </a:extLst>
          </p:cNvPr>
          <p:cNvSpPr/>
          <p:nvPr/>
        </p:nvSpPr>
        <p:spPr>
          <a:xfrm>
            <a:off x="228951" y="2154268"/>
            <a:ext cx="6925612" cy="4551419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6C0506-A024-AD4D-098D-9D44F0B077CA}"/>
              </a:ext>
            </a:extLst>
          </p:cNvPr>
          <p:cNvSpPr txBox="1"/>
          <p:nvPr/>
        </p:nvSpPr>
        <p:spPr>
          <a:xfrm>
            <a:off x="512353" y="1784936"/>
            <a:ext cx="2716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/>
              </a:rPr>
              <a:t>64</a:t>
            </a:r>
            <a:r>
              <a:rPr lang="zh-CN" alt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/>
              </a:rPr>
              <a:t>位乘法器的流程图：</a:t>
            </a: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9627CC4C-2C5A-0772-5499-87A3B14F601E}"/>
              </a:ext>
            </a:extLst>
          </p:cNvPr>
          <p:cNvSpPr/>
          <p:nvPr/>
        </p:nvSpPr>
        <p:spPr>
          <a:xfrm>
            <a:off x="7267333" y="1853009"/>
            <a:ext cx="4695716" cy="4852678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8CCCE25-2E7E-905A-8E78-3D509C84E57D}"/>
              </a:ext>
            </a:extLst>
          </p:cNvPr>
          <p:cNvSpPr/>
          <p:nvPr/>
        </p:nvSpPr>
        <p:spPr>
          <a:xfrm>
            <a:off x="10556459" y="3935978"/>
            <a:ext cx="1347439" cy="634433"/>
          </a:xfrm>
          <a:prstGeom prst="ellips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</a:t>
            </a:r>
            <a:r>
              <a:rPr kumimoji="1" lang="zh-CN" altLang="en-US" sz="1600" b="1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b="1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endParaRPr kumimoji="1" lang="zh-CN" altLang="en-US" sz="1600" b="1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C198EAB6-6459-D5F1-0DE6-680283455813}"/>
              </a:ext>
            </a:extLst>
          </p:cNvPr>
          <p:cNvCxnSpPr>
            <a:cxnSpLocks/>
          </p:cNvCxnSpPr>
          <p:nvPr/>
        </p:nvCxnSpPr>
        <p:spPr>
          <a:xfrm flipH="1">
            <a:off x="9089748" y="2652729"/>
            <a:ext cx="4357" cy="41108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84E43757-C2ED-03BB-5908-0CCB4CA8B2B7}"/>
              </a:ext>
            </a:extLst>
          </p:cNvPr>
          <p:cNvCxnSpPr>
            <a:cxnSpLocks/>
          </p:cNvCxnSpPr>
          <p:nvPr/>
        </p:nvCxnSpPr>
        <p:spPr>
          <a:xfrm>
            <a:off x="8690266" y="3576461"/>
            <a:ext cx="0" cy="39173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EE14DF7-D9EB-1A1B-3434-F865D01249C6}"/>
              </a:ext>
            </a:extLst>
          </p:cNvPr>
          <p:cNvCxnSpPr>
            <a:cxnSpLocks/>
          </p:cNvCxnSpPr>
          <p:nvPr/>
        </p:nvCxnSpPr>
        <p:spPr>
          <a:xfrm rot="5400000" flipH="1">
            <a:off x="7546691" y="3710050"/>
            <a:ext cx="1493021" cy="161579"/>
          </a:xfrm>
          <a:prstGeom prst="bentConnector5">
            <a:avLst>
              <a:gd name="adj1" fmla="val -15311"/>
              <a:gd name="adj2" fmla="val 531069"/>
              <a:gd name="adj3" fmla="val 114206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B9DA593F-AFDC-0F14-52A8-1AEA36B41694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rot="16200000" flipV="1">
            <a:off x="9681087" y="2956188"/>
            <a:ext cx="711859" cy="1433543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C12BF643-0477-43BA-7422-7F5C2FB49AFA}"/>
              </a:ext>
            </a:extLst>
          </p:cNvPr>
          <p:cNvCxnSpPr>
            <a:cxnSpLocks/>
          </p:cNvCxnSpPr>
          <p:nvPr/>
        </p:nvCxnSpPr>
        <p:spPr>
          <a:xfrm flipH="1">
            <a:off x="9990521" y="4099891"/>
            <a:ext cx="670276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1E84BA2E-A759-5FE8-B9EA-6EC2BE0250DC}"/>
              </a:ext>
            </a:extLst>
          </p:cNvPr>
          <p:cNvGrpSpPr/>
          <p:nvPr/>
        </p:nvGrpSpPr>
        <p:grpSpPr>
          <a:xfrm>
            <a:off x="7874796" y="3037361"/>
            <a:ext cx="1606053" cy="751274"/>
            <a:chOff x="7874796" y="3037361"/>
            <a:chExt cx="1606053" cy="751274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FCEA1D0-2753-29AC-91AC-12DF1033B8B6}"/>
                </a:ext>
              </a:extLst>
            </p:cNvPr>
            <p:cNvGrpSpPr/>
            <p:nvPr/>
          </p:nvGrpSpPr>
          <p:grpSpPr>
            <a:xfrm>
              <a:off x="7874796" y="3037361"/>
              <a:ext cx="1606053" cy="559338"/>
              <a:chOff x="7682941" y="4479614"/>
              <a:chExt cx="2581836" cy="662767"/>
            </a:xfrm>
          </p:grpSpPr>
          <p:sp>
            <p:nvSpPr>
              <p:cNvPr id="62" name="手动操作 61">
                <a:extLst>
                  <a:ext uri="{FF2B5EF4-FFF2-40B4-BE49-F238E27FC236}">
                    <a16:creationId xmlns:a16="http://schemas.microsoft.com/office/drawing/2014/main" id="{9B6E6E39-F1B6-231E-5E58-6B1081387F3A}"/>
                  </a:ext>
                </a:extLst>
              </p:cNvPr>
              <p:cNvSpPr/>
              <p:nvPr/>
            </p:nvSpPr>
            <p:spPr>
              <a:xfrm>
                <a:off x="7682941" y="4479614"/>
                <a:ext cx="2581836" cy="662767"/>
              </a:xfrm>
              <a:prstGeom prst="flowChartManualOperation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" name="三角形 62">
                <a:extLst>
                  <a:ext uri="{FF2B5EF4-FFF2-40B4-BE49-F238E27FC236}">
                    <a16:creationId xmlns:a16="http://schemas.microsoft.com/office/drawing/2014/main" id="{EE07154F-ABBD-C977-47B2-50B539E93638}"/>
                  </a:ext>
                </a:extLst>
              </p:cNvPr>
              <p:cNvSpPr/>
              <p:nvPr/>
            </p:nvSpPr>
            <p:spPr>
              <a:xfrm rot="10800000">
                <a:off x="8712380" y="4487871"/>
                <a:ext cx="546624" cy="241083"/>
              </a:xfrm>
              <a:prstGeom prst="triangl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5" name="直线连接符 64">
                <a:extLst>
                  <a:ext uri="{FF2B5EF4-FFF2-40B4-BE49-F238E27FC236}">
                    <a16:creationId xmlns:a16="http://schemas.microsoft.com/office/drawing/2014/main" id="{D72C291F-B366-7ECA-FDDF-E99A2A53D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4778" y="4479614"/>
                <a:ext cx="522000" cy="0"/>
              </a:xfrm>
              <a:prstGeom prst="line">
                <a:avLst/>
              </a:prstGeom>
              <a:ln w="349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822E997-79A4-9BC6-ECA6-86373430E757}"/>
                </a:ext>
              </a:extLst>
            </p:cNvPr>
            <p:cNvSpPr txBox="1"/>
            <p:nvPr/>
          </p:nvSpPr>
          <p:spPr>
            <a:xfrm>
              <a:off x="8000599" y="3203860"/>
              <a:ext cx="1445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4-bit</a:t>
              </a:r>
              <a:r>
                <a: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Adder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kumimoji="1" lang="zh-CN" altLang="en-US" sz="1600" dirty="0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B39A2CF8-312C-6E23-6B13-4CFE5BBBFD56}"/>
              </a:ext>
            </a:extLst>
          </p:cNvPr>
          <p:cNvGrpSpPr/>
          <p:nvPr/>
        </p:nvGrpSpPr>
        <p:grpSpPr>
          <a:xfrm>
            <a:off x="7687665" y="1942970"/>
            <a:ext cx="1970732" cy="924148"/>
            <a:chOff x="7687665" y="1942970"/>
            <a:chExt cx="1970732" cy="92414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7B048-9F6B-876E-D87A-CFF35110E557}"/>
                </a:ext>
              </a:extLst>
            </p:cNvPr>
            <p:cNvSpPr/>
            <p:nvPr/>
          </p:nvSpPr>
          <p:spPr>
            <a:xfrm>
              <a:off x="7687665" y="1942970"/>
              <a:ext cx="1874651" cy="709064"/>
            </a:xfrm>
            <a:prstGeom prst="rect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Multiplicand</a:t>
              </a:r>
            </a:p>
            <a:p>
              <a:pPr algn="ctr"/>
              <a:r>
                <a:rPr kumimoji="1"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endPara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26382DF1-4EBC-B205-F1BB-B64D9598B6C3}"/>
                </a:ext>
              </a:extLst>
            </p:cNvPr>
            <p:cNvSpPr txBox="1"/>
            <p:nvPr/>
          </p:nvSpPr>
          <p:spPr>
            <a:xfrm>
              <a:off x="9165954" y="2613202"/>
              <a:ext cx="4924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4-bit</a:t>
              </a:r>
              <a:endParaRPr kumimoji="1" lang="zh-CN" altLang="en-US" sz="105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5C5A855-AFF6-45E3-0923-72FDF74B1327}"/>
              </a:ext>
            </a:extLst>
          </p:cNvPr>
          <p:cNvSpPr txBox="1"/>
          <p:nvPr/>
        </p:nvSpPr>
        <p:spPr>
          <a:xfrm>
            <a:off x="7285986" y="4861000"/>
            <a:ext cx="46918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i="0">
                <a:solidFill>
                  <a:schemeClr val="accent1">
                    <a:lumMod val="50000"/>
                  </a:schemeClr>
                </a:solidFill>
                <a:effectLst/>
                <a:latin typeface="JetBrains Mono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“被乘数寄存器”缩减为</a:t>
            </a:r>
            <a:r>
              <a:rPr lang="en-US" altLang="zh-CN" sz="1600" dirty="0"/>
              <a:t>4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取消“乘数寄存器”，乘数初始置于“乘积寄存器”低</a:t>
            </a:r>
            <a:r>
              <a:rPr lang="en-US" altLang="zh-CN" sz="1600" dirty="0"/>
              <a:t>4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“</a:t>
            </a:r>
            <a:r>
              <a:rPr lang="zh-CN" altLang="en" sz="1600" dirty="0"/>
              <a:t>乘积</a:t>
            </a:r>
            <a:r>
              <a:rPr lang="zh-CN" altLang="en-US" sz="1600" dirty="0"/>
              <a:t>寄存器”增加右移功能，乘积初始值置于其中高</a:t>
            </a:r>
            <a:r>
              <a:rPr lang="en-US" altLang="zh-CN" sz="1600" dirty="0"/>
              <a:t>4</a:t>
            </a:r>
            <a:r>
              <a:rPr lang="zh-CN" altLang="en-US" sz="1600" dirty="0"/>
              <a:t>位，随着运算过程不断右移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“加法器”缩减为</a:t>
            </a:r>
            <a:r>
              <a:rPr lang="en-US" altLang="zh-CN" sz="1600" dirty="0"/>
              <a:t>4</a:t>
            </a:r>
            <a:r>
              <a:rPr lang="zh-CN" altLang="en-US" sz="1600" dirty="0"/>
              <a:t>位宽，“乘积寄存器”只有高</a:t>
            </a:r>
            <a:r>
              <a:rPr lang="en-US" altLang="zh-CN" sz="1600" dirty="0"/>
              <a:t>4</a:t>
            </a:r>
            <a:r>
              <a:rPr lang="zh-CN" altLang="en-US" sz="1600" dirty="0"/>
              <a:t>位参与运算</a:t>
            </a: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A0DA8E96-488F-A255-AF01-D6CF03838E40}"/>
              </a:ext>
            </a:extLst>
          </p:cNvPr>
          <p:cNvCxnSpPr>
            <a:cxnSpLocks/>
            <a:stCxn id="72" idx="2"/>
            <a:endCxn id="70" idx="3"/>
          </p:cNvCxnSpPr>
          <p:nvPr/>
        </p:nvCxnSpPr>
        <p:spPr>
          <a:xfrm flipH="1">
            <a:off x="9990521" y="4253195"/>
            <a:ext cx="565938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>
            <a:extLst>
              <a:ext uri="{FF2B5EF4-FFF2-40B4-BE49-F238E27FC236}">
                <a16:creationId xmlns:a16="http://schemas.microsoft.com/office/drawing/2014/main" id="{CF4AE648-2613-03DA-F20C-4C75BF624997}"/>
              </a:ext>
            </a:extLst>
          </p:cNvPr>
          <p:cNvCxnSpPr>
            <a:cxnSpLocks/>
            <a:endCxn id="72" idx="4"/>
          </p:cNvCxnSpPr>
          <p:nvPr/>
        </p:nvCxnSpPr>
        <p:spPr>
          <a:xfrm>
            <a:off x="9805030" y="4525707"/>
            <a:ext cx="1425149" cy="44704"/>
          </a:xfrm>
          <a:prstGeom prst="bentConnector4">
            <a:avLst>
              <a:gd name="adj1" fmla="val 373"/>
              <a:gd name="adj2" fmla="val 611364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C968205E-9D1C-8EC9-2C62-AD7715727BEE}"/>
              </a:ext>
            </a:extLst>
          </p:cNvPr>
          <p:cNvGrpSpPr/>
          <p:nvPr/>
        </p:nvGrpSpPr>
        <p:grpSpPr>
          <a:xfrm>
            <a:off x="7668626" y="3964941"/>
            <a:ext cx="2404889" cy="809379"/>
            <a:chOff x="7668626" y="3964941"/>
            <a:chExt cx="2404889" cy="809379"/>
          </a:xfrm>
        </p:grpSpPr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24F4D301-96FB-A503-6535-6B92F67D8AA6}"/>
                </a:ext>
              </a:extLst>
            </p:cNvPr>
            <p:cNvGrpSpPr/>
            <p:nvPr/>
          </p:nvGrpSpPr>
          <p:grpSpPr>
            <a:xfrm>
              <a:off x="7668626" y="3964941"/>
              <a:ext cx="2404889" cy="809379"/>
              <a:chOff x="7668626" y="3964941"/>
              <a:chExt cx="2404889" cy="809379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AFCDBA6-ADCC-3E01-BD2B-6B8F8814331A}"/>
                  </a:ext>
                </a:extLst>
              </p:cNvPr>
              <p:cNvSpPr/>
              <p:nvPr/>
            </p:nvSpPr>
            <p:spPr>
              <a:xfrm>
                <a:off x="7668626" y="3976546"/>
                <a:ext cx="2321895" cy="553299"/>
              </a:xfrm>
              <a:prstGeom prst="rect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</a:p>
              <a:p>
                <a:pPr algn="ctr"/>
                <a:r>
                  <a:rPr kumimoji="1"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</a:t>
                </a:r>
                <a:r>
                  <a:rPr kumimoji="1"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</a:t>
                </a:r>
                <a:r>
                  <a:rPr kumimoji="1"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</a:t>
                </a:r>
                <a:r>
                  <a:rPr kumimoji="1"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</a:t>
                </a:r>
                <a:r>
                  <a:rPr kumimoji="1"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r>
                  <a:rPr kumimoji="1"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</a:t>
                </a:r>
                <a:r>
                  <a:rPr kumimoji="1"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</a:t>
                </a:r>
                <a:r>
                  <a:rPr kumimoji="1" lang="zh-CN" altLang="en-US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FE7EF0BF-99E0-11A6-77A5-1A591AA903E9}"/>
                  </a:ext>
                </a:extLst>
              </p:cNvPr>
              <p:cNvSpPr txBox="1"/>
              <p:nvPr/>
            </p:nvSpPr>
            <p:spPr>
              <a:xfrm>
                <a:off x="9497812" y="4112927"/>
                <a:ext cx="53412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Write</a:t>
                </a:r>
                <a:endParaRPr kumimoji="1" lang="zh-CN" altLang="en-US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A3558E3-1699-707D-0BE1-9D86D56120CD}"/>
                  </a:ext>
                </a:extLst>
              </p:cNvPr>
              <p:cNvSpPr txBox="1"/>
              <p:nvPr/>
            </p:nvSpPr>
            <p:spPr>
              <a:xfrm>
                <a:off x="8360140" y="4520404"/>
                <a:ext cx="4924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8-bit</a:t>
                </a:r>
                <a:endParaRPr kumimoji="1" lang="zh-CN" altLang="en-US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FC574C7-EBA4-4426-D1CF-8BAEF7585A74}"/>
                  </a:ext>
                </a:extLst>
              </p:cNvPr>
              <p:cNvSpPr txBox="1"/>
              <p:nvPr/>
            </p:nvSpPr>
            <p:spPr>
              <a:xfrm>
                <a:off x="9220396" y="3964941"/>
                <a:ext cx="853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Shift</a:t>
                </a:r>
                <a:r>
                  <a:rPr kumimoji="1" lang="zh-CN" altLang="en-US" sz="1050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050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right</a:t>
                </a:r>
                <a:endParaRPr kumimoji="1" lang="zh-CN" altLang="en-US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8C25230-41AE-4643-C859-929C14BE0C20}"/>
                  </a:ext>
                </a:extLst>
              </p:cNvPr>
              <p:cNvSpPr txBox="1"/>
              <p:nvPr/>
            </p:nvSpPr>
            <p:spPr>
              <a:xfrm>
                <a:off x="8917777" y="4520404"/>
                <a:ext cx="9396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kumimoji="1" lang="en-US" altLang="zh-CN" sz="1050" dirty="0">
                    <a:solidFill>
                      <a:schemeClr val="accent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Multiplier</a:t>
                </a:r>
                <a:r>
                  <a:rPr lang="zh-CN" altLang="en-US" sz="1050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→</a:t>
                </a:r>
                <a:endParaRPr kumimoji="1" lang="zh-CN" altLang="en-US" sz="1050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0C6A2C8C-02B8-0734-702C-D474BE84B5AD}"/>
                </a:ext>
              </a:extLst>
            </p:cNvPr>
            <p:cNvCxnSpPr>
              <a:stCxn id="70" idx="0"/>
              <a:endCxn id="70" idx="2"/>
            </p:cNvCxnSpPr>
            <p:nvPr/>
          </p:nvCxnSpPr>
          <p:spPr>
            <a:xfrm>
              <a:off x="8829574" y="3976546"/>
              <a:ext cx="0" cy="553299"/>
            </a:xfrm>
            <a:prstGeom prst="line">
              <a:avLst/>
            </a:prstGeom>
            <a:ln w="508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右箭头 93">
            <a:extLst>
              <a:ext uri="{FF2B5EF4-FFF2-40B4-BE49-F238E27FC236}">
                <a16:creationId xmlns:a16="http://schemas.microsoft.com/office/drawing/2014/main" id="{E18D47F9-EFE7-A50F-D13D-B8FD110FBF1C}"/>
              </a:ext>
            </a:extLst>
          </p:cNvPr>
          <p:cNvSpPr/>
          <p:nvPr/>
        </p:nvSpPr>
        <p:spPr>
          <a:xfrm>
            <a:off x="8929108" y="3721381"/>
            <a:ext cx="833255" cy="171127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207B6487-DB1B-D278-BE7E-87C3BD50EA9E}"/>
              </a:ext>
            </a:extLst>
          </p:cNvPr>
          <p:cNvSpPr/>
          <p:nvPr/>
        </p:nvSpPr>
        <p:spPr>
          <a:xfrm>
            <a:off x="3031144" y="2227529"/>
            <a:ext cx="1298668" cy="381285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start</a:t>
            </a:r>
            <a:endParaRPr kumimoji="1" lang="zh-CN" altLang="en-US" sz="2000" b="1" dirty="0"/>
          </a:p>
        </p:txBody>
      </p:sp>
      <p:sp>
        <p:nvSpPr>
          <p:cNvPr id="98" name="决策 97">
            <a:extLst>
              <a:ext uri="{FF2B5EF4-FFF2-40B4-BE49-F238E27FC236}">
                <a16:creationId xmlns:a16="http://schemas.microsoft.com/office/drawing/2014/main" id="{078247F2-E723-EEBA-98A9-8FAF0EFC638B}"/>
              </a:ext>
            </a:extLst>
          </p:cNvPr>
          <p:cNvSpPr/>
          <p:nvPr/>
        </p:nvSpPr>
        <p:spPr>
          <a:xfrm>
            <a:off x="2639961" y="2867118"/>
            <a:ext cx="2081033" cy="615084"/>
          </a:xfrm>
          <a:prstGeom prst="flowChartDecision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dk1"/>
                </a:solidFill>
              </a:rPr>
              <a:t>1.</a:t>
            </a:r>
            <a:r>
              <a:rPr kumimoji="1" lang="zh-CN" altLang="en-US" sz="1400" b="1" dirty="0">
                <a:solidFill>
                  <a:schemeClr val="dk1"/>
                </a:solidFill>
              </a:rPr>
              <a:t> 检查 </a:t>
            </a:r>
            <a:r>
              <a:rPr kumimoji="1" lang="en-US" altLang="zh-CN" sz="1400" b="1" dirty="0">
                <a:solidFill>
                  <a:schemeClr val="dk1"/>
                </a:solidFill>
              </a:rPr>
              <a:t>Product[0]</a:t>
            </a:r>
            <a:endParaRPr kumimoji="1" lang="zh-CN" altLang="en-US" sz="1400" b="1" dirty="0">
              <a:solidFill>
                <a:schemeClr val="dk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A0B3065-3C56-B9E2-2C3E-343A82536724}"/>
              </a:ext>
            </a:extLst>
          </p:cNvPr>
          <p:cNvSpPr/>
          <p:nvPr/>
        </p:nvSpPr>
        <p:spPr>
          <a:xfrm>
            <a:off x="435995" y="3454838"/>
            <a:ext cx="1943111" cy="61435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1a. 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将被乘数添加到乘积寄存器的左半部分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BE47C92-9156-D008-BBC0-82C8144620E1}"/>
              </a:ext>
            </a:extLst>
          </p:cNvPr>
          <p:cNvSpPr/>
          <p:nvPr/>
        </p:nvSpPr>
        <p:spPr>
          <a:xfrm>
            <a:off x="2228386" y="4533989"/>
            <a:ext cx="2854407" cy="459134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将整个乘积寄存器向右移位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</a:p>
        </p:txBody>
      </p:sp>
      <p:sp>
        <p:nvSpPr>
          <p:cNvPr id="103" name="决策 102">
            <a:extLst>
              <a:ext uri="{FF2B5EF4-FFF2-40B4-BE49-F238E27FC236}">
                <a16:creationId xmlns:a16="http://schemas.microsoft.com/office/drawing/2014/main" id="{02E44AF4-90FC-8518-439A-AF2562055325}"/>
              </a:ext>
            </a:extLst>
          </p:cNvPr>
          <p:cNvSpPr/>
          <p:nvPr/>
        </p:nvSpPr>
        <p:spPr>
          <a:xfrm>
            <a:off x="2556025" y="5246839"/>
            <a:ext cx="2271463" cy="591852"/>
          </a:xfrm>
          <a:prstGeom prst="flowChartDecision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dk1"/>
                </a:solidFill>
              </a:rPr>
              <a:t>3.</a:t>
            </a:r>
            <a:r>
              <a:rPr kumimoji="1" lang="zh-CN" altLang="en-US" sz="1400" b="1" dirty="0">
                <a:solidFill>
                  <a:schemeClr val="dk1"/>
                </a:solidFill>
              </a:rPr>
              <a:t> 是否完成</a:t>
            </a:r>
            <a:r>
              <a:rPr kumimoji="1" lang="en-US" altLang="zh-CN" sz="1400" b="1" dirty="0">
                <a:solidFill>
                  <a:schemeClr val="dk1"/>
                </a:solidFill>
              </a:rPr>
              <a:t>64</a:t>
            </a:r>
            <a:r>
              <a:rPr kumimoji="1" lang="zh-CN" altLang="en-US" sz="1400" b="1" dirty="0">
                <a:solidFill>
                  <a:schemeClr val="dk1"/>
                </a:solidFill>
              </a:rPr>
              <a:t>次重复？</a:t>
            </a:r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F42D3636-05E0-F0E7-29DE-4A99CE24D463}"/>
              </a:ext>
            </a:extLst>
          </p:cNvPr>
          <p:cNvSpPr/>
          <p:nvPr/>
        </p:nvSpPr>
        <p:spPr>
          <a:xfrm>
            <a:off x="3042422" y="6178823"/>
            <a:ext cx="1298668" cy="381285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done</a:t>
            </a:r>
            <a:endParaRPr kumimoji="1" lang="zh-CN" altLang="en-US" sz="2000" b="1" dirty="0"/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7BE521D4-366E-43E5-89DD-FF39059B0D35}"/>
              </a:ext>
            </a:extLst>
          </p:cNvPr>
          <p:cNvCxnSpPr>
            <a:stCxn id="95" idx="2"/>
            <a:endCxn id="98" idx="0"/>
          </p:cNvCxnSpPr>
          <p:nvPr/>
        </p:nvCxnSpPr>
        <p:spPr>
          <a:xfrm>
            <a:off x="3680478" y="2608814"/>
            <a:ext cx="0" cy="25830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5714A185-F3B0-EB43-F847-920AE744C91E}"/>
              </a:ext>
            </a:extLst>
          </p:cNvPr>
          <p:cNvCxnSpPr>
            <a:cxnSpLocks/>
            <a:stCxn id="98" idx="1"/>
            <a:endCxn id="99" idx="0"/>
          </p:cNvCxnSpPr>
          <p:nvPr/>
        </p:nvCxnSpPr>
        <p:spPr>
          <a:xfrm rot="10800000" flipV="1">
            <a:off x="1407551" y="3174660"/>
            <a:ext cx="1232410" cy="280178"/>
          </a:xfrm>
          <a:prstGeom prst="bentConnector2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80456889-E5F5-462D-13F0-8C3D7F29B874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4239898" y="3174660"/>
            <a:ext cx="481096" cy="1373399"/>
          </a:xfrm>
          <a:prstGeom prst="bentConnector4">
            <a:avLst>
              <a:gd name="adj1" fmla="val -268859"/>
              <a:gd name="adj2" fmla="val 74680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6305FB83-0D04-D77C-B8D6-DC5D56EEF9F8}"/>
              </a:ext>
            </a:extLst>
          </p:cNvPr>
          <p:cNvGrpSpPr/>
          <p:nvPr/>
        </p:nvGrpSpPr>
        <p:grpSpPr>
          <a:xfrm>
            <a:off x="1407552" y="4069187"/>
            <a:ext cx="1821786" cy="501224"/>
            <a:chOff x="1407552" y="4069187"/>
            <a:chExt cx="1821786" cy="501224"/>
          </a:xfrm>
        </p:grpSpPr>
        <p:cxnSp>
          <p:nvCxnSpPr>
            <p:cNvPr id="171" name="肘形连接符 170">
              <a:extLst>
                <a:ext uri="{FF2B5EF4-FFF2-40B4-BE49-F238E27FC236}">
                  <a16:creationId xmlns:a16="http://schemas.microsoft.com/office/drawing/2014/main" id="{7BCF2A11-6988-A1F7-8582-9778C4082E30}"/>
                </a:ext>
              </a:extLst>
            </p:cNvPr>
            <p:cNvCxnSpPr>
              <a:stCxn id="99" idx="2"/>
            </p:cNvCxnSpPr>
            <p:nvPr/>
          </p:nvCxnSpPr>
          <p:spPr>
            <a:xfrm rot="16200000" flipH="1">
              <a:off x="2243610" y="3233129"/>
              <a:ext cx="149669" cy="1821786"/>
            </a:xfrm>
            <a:prstGeom prst="bentConnector2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E87EA40A-25BA-89ED-EB1F-A61CCC360F62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38" y="4214496"/>
              <a:ext cx="199" cy="355915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36BCD543-A531-5F10-C7DF-F32A6316C6B9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3691757" y="4993123"/>
            <a:ext cx="1952" cy="25371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C3A5D4C3-AA88-04F9-3C99-95B0C84B18C4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1756" y="5838691"/>
            <a:ext cx="1952" cy="34013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F2C6C68-0DC6-ABE1-D17C-43AAEE796F71}"/>
              </a:ext>
            </a:extLst>
          </p:cNvPr>
          <p:cNvSpPr txBox="1"/>
          <p:nvPr/>
        </p:nvSpPr>
        <p:spPr>
          <a:xfrm>
            <a:off x="1181620" y="2849481"/>
            <a:ext cx="1806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Product[0]==1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F8140D3-5609-F9DC-F524-EF0F0B3519A7}"/>
              </a:ext>
            </a:extLst>
          </p:cNvPr>
          <p:cNvSpPr txBox="1"/>
          <p:nvPr/>
        </p:nvSpPr>
        <p:spPr>
          <a:xfrm>
            <a:off x="4708330" y="2849481"/>
            <a:ext cx="1806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Product[0]==0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FE0F7F7-4DBF-0135-7589-6EAF514111EB}"/>
              </a:ext>
            </a:extLst>
          </p:cNvPr>
          <p:cNvSpPr txBox="1"/>
          <p:nvPr/>
        </p:nvSpPr>
        <p:spPr>
          <a:xfrm>
            <a:off x="4871454" y="5216281"/>
            <a:ext cx="1806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重复次数小于</a:t>
            </a:r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64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4CA216E7-F739-4403-02A6-408D51A2E9C6}"/>
              </a:ext>
            </a:extLst>
          </p:cNvPr>
          <p:cNvGrpSpPr/>
          <p:nvPr/>
        </p:nvGrpSpPr>
        <p:grpSpPr>
          <a:xfrm>
            <a:off x="3667164" y="2718498"/>
            <a:ext cx="1160026" cy="2835842"/>
            <a:chOff x="3667164" y="2718498"/>
            <a:chExt cx="1160026" cy="2835842"/>
          </a:xfrm>
        </p:grpSpPr>
        <p:cxnSp>
          <p:nvCxnSpPr>
            <p:cNvPr id="197" name="肘形连接符 196">
              <a:extLst>
                <a:ext uri="{FF2B5EF4-FFF2-40B4-BE49-F238E27FC236}">
                  <a16:creationId xmlns:a16="http://schemas.microsoft.com/office/drawing/2014/main" id="{E8BC7EB2-87F8-EA29-FA79-4474824F4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401" y="2739539"/>
              <a:ext cx="1141789" cy="2814801"/>
            </a:xfrm>
            <a:prstGeom prst="bentConnector4">
              <a:avLst>
                <a:gd name="adj1" fmla="val -178163"/>
                <a:gd name="adj2" fmla="val 10049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箭头连接符 206">
              <a:extLst>
                <a:ext uri="{FF2B5EF4-FFF2-40B4-BE49-F238E27FC236}">
                  <a16:creationId xmlns:a16="http://schemas.microsoft.com/office/drawing/2014/main" id="{FD2F5506-8981-8976-AFCA-DFE6F85FD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7164" y="2718498"/>
              <a:ext cx="308580" cy="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文本框 209">
            <a:extLst>
              <a:ext uri="{FF2B5EF4-FFF2-40B4-BE49-F238E27FC236}">
                <a16:creationId xmlns:a16="http://schemas.microsoft.com/office/drawing/2014/main" id="{627C06C0-6FBB-EF96-A250-B609BF820A83}"/>
              </a:ext>
            </a:extLst>
          </p:cNvPr>
          <p:cNvSpPr txBox="1"/>
          <p:nvPr/>
        </p:nvSpPr>
        <p:spPr>
          <a:xfrm>
            <a:off x="3699309" y="5840269"/>
            <a:ext cx="1806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完成</a:t>
            </a:r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64</a:t>
            </a:r>
            <a:r>
              <a:rPr kumimoji="1"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次重复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48D4D927-5814-D739-A461-EDBE7FA9C771}"/>
              </a:ext>
            </a:extLst>
          </p:cNvPr>
          <p:cNvCxnSpPr>
            <a:cxnSpLocks/>
          </p:cNvCxnSpPr>
          <p:nvPr/>
        </p:nvCxnSpPr>
        <p:spPr>
          <a:xfrm>
            <a:off x="10029041" y="2747551"/>
            <a:ext cx="1825988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A0BE0AE-D2C5-9CFC-2A82-D4E4BD150378}"/>
              </a:ext>
            </a:extLst>
          </p:cNvPr>
          <p:cNvSpPr txBox="1"/>
          <p:nvPr/>
        </p:nvSpPr>
        <p:spPr>
          <a:xfrm>
            <a:off x="10355185" y="1913592"/>
            <a:ext cx="143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8E277BC-4D16-7C1C-BED8-D76DAFE0C778}"/>
              </a:ext>
            </a:extLst>
          </p:cNvPr>
          <p:cNvSpPr txBox="1"/>
          <p:nvPr/>
        </p:nvSpPr>
        <p:spPr>
          <a:xfrm>
            <a:off x="10376669" y="2247140"/>
            <a:ext cx="1441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0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865472-FF36-F35A-9FC4-7598DA3ABF2F}"/>
              </a:ext>
            </a:extLst>
          </p:cNvPr>
          <p:cNvSpPr txBox="1"/>
          <p:nvPr/>
        </p:nvSpPr>
        <p:spPr>
          <a:xfrm>
            <a:off x="9961927" y="2264522"/>
            <a:ext cx="557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D0225E4-2022-9308-2C0D-8C3383760444}"/>
              </a:ext>
            </a:extLst>
          </p:cNvPr>
          <p:cNvSpPr txBox="1"/>
          <p:nvPr/>
        </p:nvSpPr>
        <p:spPr>
          <a:xfrm>
            <a:off x="11447492" y="2168617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endParaRPr kumimoji="1" lang="zh-CN" altLang="en-US" sz="105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ECD9F41-0E49-F9A0-A18C-CCD40C87ACB7}"/>
              </a:ext>
            </a:extLst>
          </p:cNvPr>
          <p:cNvSpPr txBox="1"/>
          <p:nvPr/>
        </p:nvSpPr>
        <p:spPr>
          <a:xfrm>
            <a:off x="11459546" y="2493635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endParaRPr kumimoji="1" lang="zh-CN" altLang="en-US" sz="105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5" name="图片 22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E001700-CF95-30E9-3F0A-BD051C3DB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081" y="843640"/>
            <a:ext cx="9215595" cy="5861991"/>
          </a:xfrm>
          <a:prstGeom prst="rect">
            <a:avLst/>
          </a:prstGeom>
          <a:ln>
            <a:noFill/>
          </a:ln>
          <a:effectLst>
            <a:outerShdw blurRad="127000" dist="139700" dir="2700000" sx="97000" sy="97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8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3" grpId="0" animBg="1"/>
      <p:bldP spid="104" grpId="0" animBg="1"/>
      <p:bldP spid="191" grpId="0"/>
      <p:bldP spid="192" grpId="0"/>
      <p:bldP spid="193" grpId="0"/>
      <p:bldP spid="2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357D3D4-F8AA-25C7-B0D5-7ED6379C3234}"/>
              </a:ext>
            </a:extLst>
          </p:cNvPr>
          <p:cNvSpPr txBox="1"/>
          <p:nvPr/>
        </p:nvSpPr>
        <p:spPr>
          <a:xfrm>
            <a:off x="433860" y="292568"/>
            <a:ext cx="3675153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99720" lvl="0" eaLnBrk="0">
              <a:lnSpc>
                <a:spcPct val="92000"/>
              </a:lnSpc>
              <a:tabLst>
                <a:tab pos="379095" algn="l"/>
              </a:tabLst>
              <a:defRPr kumimoji="0" b="0" i="0" u="none" strike="noStrike" kern="0" cap="none" spc="0" normalizeH="0" baseline="0">
                <a:ln>
                  <a:noFill/>
                </a:ln>
                <a:solidFill>
                  <a:srgbClr val="274073">
                    <a:alpha val="10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3000" b="1" dirty="0"/>
              <a:t>状态机设计</a:t>
            </a:r>
          </a:p>
        </p:txBody>
      </p:sp>
      <p:pic>
        <p:nvPicPr>
          <p:cNvPr id="20" name="MG-picture 974">
            <a:extLst>
              <a:ext uri="{FF2B5EF4-FFF2-40B4-BE49-F238E27FC236}">
                <a16:creationId xmlns:a16="http://schemas.microsoft.com/office/drawing/2014/main" id="{76B3D9C5-B1DB-9CA6-378A-10543F47E9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433860" y="440650"/>
            <a:ext cx="287112" cy="220902"/>
          </a:xfrm>
          <a:prstGeom prst="rect">
            <a:avLst/>
          </a:prstGeom>
        </p:spPr>
      </p:pic>
      <p:graphicFrame>
        <p:nvGraphicFramePr>
          <p:cNvPr id="21" name="MG-table 966">
            <a:extLst>
              <a:ext uri="{FF2B5EF4-FFF2-40B4-BE49-F238E27FC236}">
                <a16:creationId xmlns:a16="http://schemas.microsoft.com/office/drawing/2014/main" id="{838D20B5-FA17-3665-EF39-6384E7EC7E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5322274"/>
              </p:ext>
            </p:extLst>
          </p:nvPr>
        </p:nvGraphicFramePr>
        <p:xfrm>
          <a:off x="614680" y="830388"/>
          <a:ext cx="10962640" cy="885271"/>
        </p:xfrm>
        <a:graphic>
          <a:graphicData uri="http://schemas.openxmlformats.org/drawingml/2006/table">
            <a:tbl>
              <a:tblPr/>
              <a:tblGrid>
                <a:gridCol w="1096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271">
                <a:tc>
                  <a:txBody>
                    <a:bodyPr/>
                    <a:lstStyle/>
                    <a:p>
                      <a:pPr algn="ctr" rtl="0" eaLnBrk="0">
                        <a:lnSpc>
                          <a:spcPct val="112000"/>
                        </a:lnSpc>
                      </a:pPr>
                      <a:endParaRPr sz="400" dirty="0">
                        <a:latin typeface="Arial" panose="020B0604020202090204"/>
                        <a:ea typeface="Arial" panose="020B0604020202090204"/>
                        <a:cs typeface="Arial" panose="020B0604020202090204"/>
                      </a:endParaRPr>
                    </a:p>
                    <a:p>
                      <a:pPr marL="103505" marR="0" lvl="0" indent="0" algn="ctr" defTabSz="914400" rtl="0" eaLnBrk="0" fontAlgn="auto" latinLnBrk="0" hangingPunct="1">
                        <a:lnSpc>
                          <a:spcPct val="12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算法中，可以总结出三个状态：初始化、迭代、结束。所以，我们的乘法器的有限状态机可以由三个状态进行控制：</a:t>
                      </a:r>
                      <a:r>
                        <a:rPr lang="zh-CN" altLang="en-US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</a:rPr>
                        <a:t>初始状态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、</a:t>
                      </a:r>
                      <a:r>
                        <a:rPr lang="zh-CN" altLang="en-US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</a:rPr>
                        <a:t>工作状态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</a:rPr>
                        <a:t>、</a:t>
                      </a:r>
                      <a:r>
                        <a:rPr lang="zh-CN" altLang="en-US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</a:rPr>
                        <a:t>结束状态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圆角矩形 33">
            <a:extLst>
              <a:ext uri="{FF2B5EF4-FFF2-40B4-BE49-F238E27FC236}">
                <a16:creationId xmlns:a16="http://schemas.microsoft.com/office/drawing/2014/main" id="{B648D71E-E683-DF0C-D864-D25C776752CC}"/>
              </a:ext>
            </a:extLst>
          </p:cNvPr>
          <p:cNvSpPr/>
          <p:nvPr/>
        </p:nvSpPr>
        <p:spPr>
          <a:xfrm>
            <a:off x="228950" y="2154268"/>
            <a:ext cx="5778311" cy="4470677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6C0506-A024-AD4D-098D-9D44F0B077CA}"/>
              </a:ext>
            </a:extLst>
          </p:cNvPr>
          <p:cNvSpPr txBox="1"/>
          <p:nvPr/>
        </p:nvSpPr>
        <p:spPr>
          <a:xfrm>
            <a:off x="512353" y="1784936"/>
            <a:ext cx="229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/>
              </a:rPr>
              <a:t>有限状态机：</a:t>
            </a: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9627CC4C-2C5A-0772-5499-87A3B14F601E}"/>
              </a:ext>
            </a:extLst>
          </p:cNvPr>
          <p:cNvSpPr/>
          <p:nvPr/>
        </p:nvSpPr>
        <p:spPr>
          <a:xfrm>
            <a:off x="6056732" y="1889506"/>
            <a:ext cx="5906318" cy="4742786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6BF01AC-6652-DC55-386A-83983F591522}"/>
              </a:ext>
            </a:extLst>
          </p:cNvPr>
          <p:cNvSpPr txBox="1"/>
          <p:nvPr/>
        </p:nvSpPr>
        <p:spPr>
          <a:xfrm>
            <a:off x="5715554" y="-428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664BA56-F9D3-CE27-C83F-ABFE2D548B30}"/>
              </a:ext>
            </a:extLst>
          </p:cNvPr>
          <p:cNvSpPr txBox="1"/>
          <p:nvPr/>
        </p:nvSpPr>
        <p:spPr>
          <a:xfrm>
            <a:off x="2997843" y="-1226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2901C1E-26AE-1019-1F9B-114B661CE885}"/>
              </a:ext>
            </a:extLst>
          </p:cNvPr>
          <p:cNvSpPr/>
          <p:nvPr/>
        </p:nvSpPr>
        <p:spPr>
          <a:xfrm>
            <a:off x="2134114" y="5830732"/>
            <a:ext cx="1341739" cy="339779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product</a:t>
            </a:r>
            <a:endParaRPr kumimoji="1" lang="zh-CN" altLang="en-US" sz="20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23D764-0E4A-E987-489B-3795D6744821}"/>
              </a:ext>
            </a:extLst>
          </p:cNvPr>
          <p:cNvGrpSpPr/>
          <p:nvPr/>
        </p:nvGrpSpPr>
        <p:grpSpPr>
          <a:xfrm>
            <a:off x="549875" y="3576700"/>
            <a:ext cx="940561" cy="767456"/>
            <a:chOff x="720972" y="3090441"/>
            <a:chExt cx="1174600" cy="99415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2A8362C-3EB5-9AB5-4BBD-69B9FDA9E8AA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4DEBBCC-7B28-93F8-1808-0776AE6C17DB}"/>
                </a:ext>
              </a:extLst>
            </p:cNvPr>
            <p:cNvSpPr txBox="1"/>
            <p:nvPr/>
          </p:nvSpPr>
          <p:spPr>
            <a:xfrm>
              <a:off x="831119" y="3334677"/>
              <a:ext cx="1064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idle</a:t>
              </a:r>
              <a:endPara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B75DC49-23F1-2EB9-DA94-EAD742494446}"/>
              </a:ext>
            </a:extLst>
          </p:cNvPr>
          <p:cNvGrpSpPr/>
          <p:nvPr/>
        </p:nvGrpSpPr>
        <p:grpSpPr>
          <a:xfrm>
            <a:off x="1385121" y="4735995"/>
            <a:ext cx="905835" cy="767456"/>
            <a:chOff x="720972" y="3090441"/>
            <a:chExt cx="1131234" cy="99415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49C8BF2-7F5D-0DD9-2F20-D0C28937F713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5526D72-B91A-1B71-D243-ADF57A4C4079}"/>
                </a:ext>
              </a:extLst>
            </p:cNvPr>
            <p:cNvSpPr txBox="1"/>
            <p:nvPr/>
          </p:nvSpPr>
          <p:spPr>
            <a:xfrm>
              <a:off x="787753" y="3334677"/>
              <a:ext cx="1064453" cy="51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final</a:t>
              </a:r>
              <a:endPara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D29A46E-6F1A-AD71-F06E-EC5D2B5189F5}"/>
              </a:ext>
            </a:extLst>
          </p:cNvPr>
          <p:cNvGrpSpPr/>
          <p:nvPr/>
        </p:nvGrpSpPr>
        <p:grpSpPr>
          <a:xfrm>
            <a:off x="2228785" y="3576700"/>
            <a:ext cx="859534" cy="767456"/>
            <a:chOff x="720972" y="3090441"/>
            <a:chExt cx="1073413" cy="99415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1B278B3-8C01-8312-BED3-F7F9A6E5D1FC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549067A-25F8-5A7C-2584-3CAA3267EC0B}"/>
                </a:ext>
              </a:extLst>
            </p:cNvPr>
            <p:cNvSpPr txBox="1"/>
            <p:nvPr/>
          </p:nvSpPr>
          <p:spPr>
            <a:xfrm>
              <a:off x="729932" y="3334677"/>
              <a:ext cx="1064453" cy="51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work</a:t>
              </a:r>
              <a:endPara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8B0E397B-6641-6A41-FE2A-C81F27A9A9AF}"/>
              </a:ext>
            </a:extLst>
          </p:cNvPr>
          <p:cNvSpPr/>
          <p:nvPr/>
        </p:nvSpPr>
        <p:spPr>
          <a:xfrm>
            <a:off x="3368253" y="2488111"/>
            <a:ext cx="2442238" cy="199129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F67EDD7-8AF1-7877-7D22-947A38ED62CE}"/>
              </a:ext>
            </a:extLst>
          </p:cNvPr>
          <p:cNvGrpSpPr/>
          <p:nvPr/>
        </p:nvGrpSpPr>
        <p:grpSpPr>
          <a:xfrm>
            <a:off x="3492354" y="2669848"/>
            <a:ext cx="462499" cy="420591"/>
            <a:chOff x="720972" y="3090441"/>
            <a:chExt cx="1126953" cy="99415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B8BF7F9-7499-142B-5113-94B34B97294F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10E59C8-4B22-EEAF-36C9-8CE200CA2A1F}"/>
                </a:ext>
              </a:extLst>
            </p:cNvPr>
            <p:cNvSpPr txBox="1"/>
            <p:nvPr/>
          </p:nvSpPr>
          <p:spPr>
            <a:xfrm>
              <a:off x="783472" y="3265411"/>
              <a:ext cx="1064453" cy="50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63</a:t>
              </a:r>
              <a:endPara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EAF7867-9C68-2B7C-42D5-F641E9B12540}"/>
              </a:ext>
            </a:extLst>
          </p:cNvPr>
          <p:cNvGrpSpPr/>
          <p:nvPr/>
        </p:nvGrpSpPr>
        <p:grpSpPr>
          <a:xfrm>
            <a:off x="4349523" y="2669847"/>
            <a:ext cx="462499" cy="420591"/>
            <a:chOff x="720972" y="3090441"/>
            <a:chExt cx="1126953" cy="994150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E218D05-C9A4-0374-AAA5-5CF43E2E8E4F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BCA5377-5AD6-F98E-E9C0-0185A23D2DBE}"/>
                </a:ext>
              </a:extLst>
            </p:cNvPr>
            <p:cNvSpPr txBox="1"/>
            <p:nvPr/>
          </p:nvSpPr>
          <p:spPr>
            <a:xfrm>
              <a:off x="783472" y="3265411"/>
              <a:ext cx="1064453" cy="65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62</a:t>
              </a:r>
              <a:endPara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A53AC84-8CBD-6CBB-C52B-5A22EFD7796E}"/>
              </a:ext>
            </a:extLst>
          </p:cNvPr>
          <p:cNvGrpSpPr/>
          <p:nvPr/>
        </p:nvGrpSpPr>
        <p:grpSpPr>
          <a:xfrm>
            <a:off x="5228674" y="2643047"/>
            <a:ext cx="462499" cy="420591"/>
            <a:chOff x="720972" y="3090441"/>
            <a:chExt cx="1126953" cy="994150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2F07E8B-052E-45E1-4917-C7010F34390B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FDBB4ED-DE9A-AF58-103A-EEAE3FF10F2F}"/>
                </a:ext>
              </a:extLst>
            </p:cNvPr>
            <p:cNvSpPr txBox="1"/>
            <p:nvPr/>
          </p:nvSpPr>
          <p:spPr>
            <a:xfrm>
              <a:off x="783472" y="3265411"/>
              <a:ext cx="1064453" cy="65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61</a:t>
              </a:r>
              <a:endPara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0985F00-5C6A-C9B6-CF2E-CEE25AAB0200}"/>
              </a:ext>
            </a:extLst>
          </p:cNvPr>
          <p:cNvGrpSpPr/>
          <p:nvPr/>
        </p:nvGrpSpPr>
        <p:grpSpPr>
          <a:xfrm>
            <a:off x="5254324" y="3863821"/>
            <a:ext cx="439349" cy="420591"/>
            <a:chOff x="720972" y="3090441"/>
            <a:chExt cx="1070545" cy="994150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0B8A219-AA23-0E3E-CD5D-CF6073ABD814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0897795-6D8C-1415-3C4D-4903B68FF830}"/>
                </a:ext>
              </a:extLst>
            </p:cNvPr>
            <p:cNvSpPr txBox="1"/>
            <p:nvPr/>
          </p:nvSpPr>
          <p:spPr>
            <a:xfrm>
              <a:off x="727064" y="3265411"/>
              <a:ext cx="1064453" cy="65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EBEB036-F6F0-01C9-EFFF-5DD3F1B538A7}"/>
              </a:ext>
            </a:extLst>
          </p:cNvPr>
          <p:cNvGrpSpPr/>
          <p:nvPr/>
        </p:nvGrpSpPr>
        <p:grpSpPr>
          <a:xfrm>
            <a:off x="4392866" y="3876881"/>
            <a:ext cx="439349" cy="420591"/>
            <a:chOff x="720972" y="3090441"/>
            <a:chExt cx="1070545" cy="994150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DC02F6C-3A2F-6C9C-CF6B-DB2E075028DF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5AF7D55-E0AA-FC9B-4E8C-139F0FDCD22C}"/>
                </a:ext>
              </a:extLst>
            </p:cNvPr>
            <p:cNvSpPr txBox="1"/>
            <p:nvPr/>
          </p:nvSpPr>
          <p:spPr>
            <a:xfrm>
              <a:off x="727064" y="3265411"/>
              <a:ext cx="1064453" cy="65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DECEFD5-4484-030D-6ABB-FC804E7FC9C4}"/>
              </a:ext>
            </a:extLst>
          </p:cNvPr>
          <p:cNvGrpSpPr/>
          <p:nvPr/>
        </p:nvGrpSpPr>
        <p:grpSpPr>
          <a:xfrm>
            <a:off x="3484001" y="3858204"/>
            <a:ext cx="436849" cy="420591"/>
            <a:chOff x="698859" y="3090441"/>
            <a:chExt cx="1064453" cy="994150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4DD12E0-A53C-F1D2-F11F-D5DB48B1E353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5F94AA5-DD19-1822-BEBE-5DBFE378C11D}"/>
                </a:ext>
              </a:extLst>
            </p:cNvPr>
            <p:cNvSpPr txBox="1"/>
            <p:nvPr/>
          </p:nvSpPr>
          <p:spPr>
            <a:xfrm>
              <a:off x="698859" y="3265411"/>
              <a:ext cx="1064453" cy="65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endPara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76DB9936-435C-FF5F-2F5D-087E9C74826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941015" y="2879704"/>
            <a:ext cx="434158" cy="266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16948B21-A1B6-8AE2-3C5F-35150912A8A8}"/>
              </a:ext>
            </a:extLst>
          </p:cNvPr>
          <p:cNvCxnSpPr>
            <a:cxnSpLocks/>
          </p:cNvCxnSpPr>
          <p:nvPr/>
        </p:nvCxnSpPr>
        <p:spPr>
          <a:xfrm>
            <a:off x="4800584" y="2868129"/>
            <a:ext cx="434158" cy="266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9AA402A-F480-16B9-228F-EF12BC5245E0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4832215" y="4087177"/>
            <a:ext cx="419893" cy="222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F31AE2CD-D237-95E6-187C-CCA388DB14BA}"/>
              </a:ext>
            </a:extLst>
          </p:cNvPr>
          <p:cNvCxnSpPr>
            <a:cxnSpLocks/>
          </p:cNvCxnSpPr>
          <p:nvPr/>
        </p:nvCxnSpPr>
        <p:spPr>
          <a:xfrm flipH="1">
            <a:off x="3906302" y="4076343"/>
            <a:ext cx="503583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DA4C2446-AE83-32F1-3B82-8FCFE7CD200A}"/>
              </a:ext>
            </a:extLst>
          </p:cNvPr>
          <p:cNvCxnSpPr>
            <a:cxnSpLocks/>
          </p:cNvCxnSpPr>
          <p:nvPr/>
        </p:nvCxnSpPr>
        <p:spPr>
          <a:xfrm>
            <a:off x="5448412" y="3060098"/>
            <a:ext cx="0" cy="30330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6680AC8-35DC-BD1F-2098-2F3968DF7641}"/>
              </a:ext>
            </a:extLst>
          </p:cNvPr>
          <p:cNvCxnSpPr>
            <a:cxnSpLocks/>
          </p:cNvCxnSpPr>
          <p:nvPr/>
        </p:nvCxnSpPr>
        <p:spPr>
          <a:xfrm>
            <a:off x="5466239" y="3594704"/>
            <a:ext cx="6509" cy="29437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4F27204-48D8-991C-7D3D-EEC382651C03}"/>
              </a:ext>
            </a:extLst>
          </p:cNvPr>
          <p:cNvSpPr txBox="1"/>
          <p:nvPr/>
        </p:nvSpPr>
        <p:spPr>
          <a:xfrm>
            <a:off x="5133261" y="327623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7EF49C8-75BC-576B-AF29-50B6E55C293A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365290" y="2851563"/>
            <a:ext cx="2152714" cy="104877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9A758FF2-E32F-1721-F90B-A6DF570D9F98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378768" y="3965298"/>
            <a:ext cx="857192" cy="181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8A81CA6E-C354-7DB3-1C1B-FC52024E7F6B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1158656" y="4313785"/>
            <a:ext cx="347571" cy="5346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A3591539-254D-90D3-6275-682B4E082A68}"/>
              </a:ext>
            </a:extLst>
          </p:cNvPr>
          <p:cNvCxnSpPr>
            <a:cxnSpLocks/>
          </p:cNvCxnSpPr>
          <p:nvPr/>
        </p:nvCxnSpPr>
        <p:spPr>
          <a:xfrm>
            <a:off x="1807364" y="5513191"/>
            <a:ext cx="0" cy="89779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965C542E-9E07-7126-B25D-A44F67C533A4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2090976" y="4293100"/>
            <a:ext cx="366352" cy="55528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7312D62A-272B-B9E9-7E9B-5DF36544AD20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2090976" y="4205899"/>
            <a:ext cx="1438581" cy="64248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圆角矩形 162">
            <a:extLst>
              <a:ext uri="{FF2B5EF4-FFF2-40B4-BE49-F238E27FC236}">
                <a16:creationId xmlns:a16="http://schemas.microsoft.com/office/drawing/2014/main" id="{B95DC6A8-9B50-ED09-A8DE-AECAAE8EADD1}"/>
              </a:ext>
            </a:extLst>
          </p:cNvPr>
          <p:cNvSpPr/>
          <p:nvPr/>
        </p:nvSpPr>
        <p:spPr>
          <a:xfrm>
            <a:off x="371117" y="2463978"/>
            <a:ext cx="1746457" cy="582309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multiplicand</a:t>
            </a:r>
            <a:r>
              <a:rPr kumimoji="1" lang="zh-CN" altLang="en-US" sz="2000" b="1" dirty="0"/>
              <a:t>、</a:t>
            </a:r>
            <a:r>
              <a:rPr kumimoji="1" lang="en-US" altLang="zh-CN" sz="2000" b="1" dirty="0"/>
              <a:t>multiplier</a:t>
            </a:r>
            <a:endParaRPr kumimoji="1" lang="zh-CN" altLang="en-US" sz="2000" b="1" dirty="0"/>
          </a:p>
        </p:txBody>
      </p:sp>
      <p:cxnSp>
        <p:nvCxnSpPr>
          <p:cNvPr id="165" name="肘形连接符 164">
            <a:extLst>
              <a:ext uri="{FF2B5EF4-FFF2-40B4-BE49-F238E27FC236}">
                <a16:creationId xmlns:a16="http://schemas.microsoft.com/office/drawing/2014/main" id="{0235EC01-81C3-2A98-2E1C-AFA31FF0ABBC}"/>
              </a:ext>
            </a:extLst>
          </p:cNvPr>
          <p:cNvCxnSpPr>
            <a:stCxn id="163" idx="3"/>
            <a:endCxn id="52" idx="0"/>
          </p:cNvCxnSpPr>
          <p:nvPr/>
        </p:nvCxnSpPr>
        <p:spPr>
          <a:xfrm>
            <a:off x="2117574" y="2755133"/>
            <a:ext cx="524691" cy="821567"/>
          </a:xfrm>
          <a:prstGeom prst="bentConnector2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>
            <a:extLst>
              <a:ext uri="{FF2B5EF4-FFF2-40B4-BE49-F238E27FC236}">
                <a16:creationId xmlns:a16="http://schemas.microsoft.com/office/drawing/2014/main" id="{C396DE4C-694D-DDD1-0F96-524868226F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4762" y="5187843"/>
            <a:ext cx="687542" cy="592902"/>
          </a:xfrm>
          <a:prstGeom prst="bentConnector3">
            <a:avLst>
              <a:gd name="adj1" fmla="val 1179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C02AF64A-D9DA-3A98-2ACD-B793A442BFF4}"/>
              </a:ext>
            </a:extLst>
          </p:cNvPr>
          <p:cNvSpPr txBox="1"/>
          <p:nvPr/>
        </p:nvSpPr>
        <p:spPr>
          <a:xfrm>
            <a:off x="1403396" y="394823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begin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4225B91-81D7-B686-3CA4-239172986E07}"/>
              </a:ext>
            </a:extLst>
          </p:cNvPr>
          <p:cNvSpPr txBox="1"/>
          <p:nvPr/>
        </p:nvSpPr>
        <p:spPr>
          <a:xfrm>
            <a:off x="1192345" y="569085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95EF9F1-3ECF-4432-4AE2-697B3586E1F1}"/>
              </a:ext>
            </a:extLst>
          </p:cNvPr>
          <p:cNvSpPr txBox="1"/>
          <p:nvPr/>
        </p:nvSpPr>
        <p:spPr>
          <a:xfrm>
            <a:off x="4138887" y="4570743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work_cnt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85E03126-A1FB-331A-7485-04B7A604FF34}"/>
              </a:ext>
            </a:extLst>
          </p:cNvPr>
          <p:cNvSpPr/>
          <p:nvPr/>
        </p:nvSpPr>
        <p:spPr>
          <a:xfrm>
            <a:off x="6462580" y="2523396"/>
            <a:ext cx="1817225" cy="504266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dk1"/>
                </a:solidFill>
              </a:rPr>
              <a:t>multiplicand</a:t>
            </a:r>
            <a:endParaRPr kumimoji="1" lang="zh-CN" altLang="en-US" sz="2000" b="1" dirty="0">
              <a:solidFill>
                <a:schemeClr val="dk1"/>
              </a:solidFill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33A7FD31-4AE2-0AF1-817A-DD44659DCC0C}"/>
              </a:ext>
            </a:extLst>
          </p:cNvPr>
          <p:cNvGrpSpPr/>
          <p:nvPr/>
        </p:nvGrpSpPr>
        <p:grpSpPr>
          <a:xfrm>
            <a:off x="6593575" y="1889506"/>
            <a:ext cx="1555234" cy="622315"/>
            <a:chOff x="6593575" y="1993681"/>
            <a:chExt cx="1555234" cy="622315"/>
          </a:xfrm>
        </p:grpSpPr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32AFE244-12F7-4F71-A2F4-8AE442ADB829}"/>
                </a:ext>
              </a:extLst>
            </p:cNvPr>
            <p:cNvSpPr txBox="1"/>
            <p:nvPr/>
          </p:nvSpPr>
          <p:spPr>
            <a:xfrm>
              <a:off x="6593575" y="1993681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multiplicand</a:t>
              </a:r>
              <a:endParaRPr kumimoji="1" lang="zh-CN" altLang="en-US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F5771500-C2D7-DB72-6840-D32B4E3D7EB1}"/>
                </a:ext>
              </a:extLst>
            </p:cNvPr>
            <p:cNvCxnSpPr>
              <a:cxnSpLocks/>
              <a:stCxn id="176" idx="2"/>
              <a:endCxn id="175" idx="0"/>
            </p:cNvCxnSpPr>
            <p:nvPr/>
          </p:nvCxnSpPr>
          <p:spPr>
            <a:xfrm>
              <a:off x="7371192" y="2363013"/>
              <a:ext cx="1" cy="25298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58FCBFFD-5BCE-A106-323C-12695AE548D5}"/>
              </a:ext>
            </a:extLst>
          </p:cNvPr>
          <p:cNvGrpSpPr/>
          <p:nvPr/>
        </p:nvGrpSpPr>
        <p:grpSpPr>
          <a:xfrm>
            <a:off x="6722330" y="5030746"/>
            <a:ext cx="3338993" cy="629045"/>
            <a:chOff x="6723005" y="4617428"/>
            <a:chExt cx="3338993" cy="1180180"/>
          </a:xfrm>
        </p:grpSpPr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A4A1B13F-3B8C-8EF2-57B1-0AE6D9F3BAA2}"/>
                </a:ext>
              </a:extLst>
            </p:cNvPr>
            <p:cNvSpPr txBox="1"/>
            <p:nvPr/>
          </p:nvSpPr>
          <p:spPr>
            <a:xfrm>
              <a:off x="6723005" y="4617428"/>
              <a:ext cx="1555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64’b0</a:t>
              </a:r>
              <a:endParaRPr kumimoji="1" lang="zh-CN" altLang="en-US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83" name="直线箭头连接符 182">
              <a:extLst>
                <a:ext uri="{FF2B5EF4-FFF2-40B4-BE49-F238E27FC236}">
                  <a16:creationId xmlns:a16="http://schemas.microsoft.com/office/drawing/2014/main" id="{BAE5E707-0218-4E2B-9A8C-D55AFFC26E9F}"/>
                </a:ext>
              </a:extLst>
            </p:cNvPr>
            <p:cNvCxnSpPr>
              <a:cxnSpLocks/>
              <a:endCxn id="181" idx="0"/>
            </p:cNvCxnSpPr>
            <p:nvPr/>
          </p:nvCxnSpPr>
          <p:spPr>
            <a:xfrm>
              <a:off x="7500623" y="5049002"/>
              <a:ext cx="0" cy="542649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A67CE6AB-4C54-B434-F1C3-7863C0FC2F77}"/>
                </a:ext>
              </a:extLst>
            </p:cNvPr>
            <p:cNvSpPr txBox="1"/>
            <p:nvPr/>
          </p:nvSpPr>
          <p:spPr>
            <a:xfrm>
              <a:off x="8820953" y="4617980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multiplier</a:t>
              </a:r>
              <a:endParaRPr kumimoji="1" lang="zh-CN" altLang="en-US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86" name="直线箭头连接符 185">
              <a:extLst>
                <a:ext uri="{FF2B5EF4-FFF2-40B4-BE49-F238E27FC236}">
                  <a16:creationId xmlns:a16="http://schemas.microsoft.com/office/drawing/2014/main" id="{E69AE9B8-369D-7BD8-39A8-4D9309213DE4}"/>
                </a:ext>
              </a:extLst>
            </p:cNvPr>
            <p:cNvCxnSpPr>
              <a:cxnSpLocks/>
              <a:stCxn id="185" idx="2"/>
              <a:endCxn id="184" idx="0"/>
            </p:cNvCxnSpPr>
            <p:nvPr/>
          </p:nvCxnSpPr>
          <p:spPr>
            <a:xfrm>
              <a:off x="9441476" y="4987312"/>
              <a:ext cx="0" cy="810296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矩形 188">
            <a:extLst>
              <a:ext uri="{FF2B5EF4-FFF2-40B4-BE49-F238E27FC236}">
                <a16:creationId xmlns:a16="http://schemas.microsoft.com/office/drawing/2014/main" id="{5678FFEB-5F89-5C06-9DC3-0E8E7F337C75}"/>
              </a:ext>
            </a:extLst>
          </p:cNvPr>
          <p:cNvSpPr/>
          <p:nvPr/>
        </p:nvSpPr>
        <p:spPr>
          <a:xfrm>
            <a:off x="6381779" y="1959415"/>
            <a:ext cx="2402269" cy="125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2DEDC50-476B-0D41-4AA7-B34E965CC2DF}"/>
              </a:ext>
            </a:extLst>
          </p:cNvPr>
          <p:cNvSpPr/>
          <p:nvPr/>
        </p:nvSpPr>
        <p:spPr>
          <a:xfrm>
            <a:off x="6592009" y="2041817"/>
            <a:ext cx="1817225" cy="504266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dk1"/>
                </a:solidFill>
              </a:rPr>
              <a:t>multiplicand</a:t>
            </a:r>
            <a:endParaRPr kumimoji="1" lang="zh-CN" altLang="en-US" sz="2000" b="1" dirty="0">
              <a:solidFill>
                <a:schemeClr val="dk1"/>
              </a:solidFill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238AF87C-EB4A-752B-2747-7F438C59CFB9}"/>
              </a:ext>
            </a:extLst>
          </p:cNvPr>
          <p:cNvGrpSpPr/>
          <p:nvPr/>
        </p:nvGrpSpPr>
        <p:grpSpPr>
          <a:xfrm>
            <a:off x="7273808" y="2751665"/>
            <a:ext cx="439349" cy="420591"/>
            <a:chOff x="720972" y="3090441"/>
            <a:chExt cx="1070545" cy="994150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298AE4E-4656-05BD-4C4D-F6A6698B5190}"/>
                </a:ext>
              </a:extLst>
            </p:cNvPr>
            <p:cNvSpPr/>
            <p:nvPr/>
          </p:nvSpPr>
          <p:spPr>
            <a:xfrm>
              <a:off x="720972" y="3090441"/>
              <a:ext cx="1032734" cy="994150"/>
            </a:xfrm>
            <a:prstGeom prst="ellips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C2099BEC-C792-CDC1-EF78-2E00BBE2CB8A}"/>
                </a:ext>
              </a:extLst>
            </p:cNvPr>
            <p:cNvSpPr txBox="1"/>
            <p:nvPr/>
          </p:nvSpPr>
          <p:spPr>
            <a:xfrm>
              <a:off x="727064" y="3265411"/>
              <a:ext cx="1064453" cy="65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+</a:t>
              </a:r>
              <a:endPara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E646ED4-9E03-5502-F360-751490C0C059}"/>
              </a:ext>
            </a:extLst>
          </p:cNvPr>
          <p:cNvGrpSpPr/>
          <p:nvPr/>
        </p:nvGrpSpPr>
        <p:grpSpPr>
          <a:xfrm>
            <a:off x="6462581" y="3396994"/>
            <a:ext cx="2002624" cy="504266"/>
            <a:chOff x="6647979" y="3440291"/>
            <a:chExt cx="1817225" cy="50426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03A2D5E-8493-91BC-9EFA-CC36F019782D}"/>
                </a:ext>
              </a:extLst>
            </p:cNvPr>
            <p:cNvSpPr/>
            <p:nvPr/>
          </p:nvSpPr>
          <p:spPr>
            <a:xfrm>
              <a:off x="6647979" y="3440291"/>
              <a:ext cx="1817225" cy="504266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dk1"/>
                  </a:solidFill>
                </a:rPr>
                <a:t>result</a:t>
              </a:r>
              <a:endParaRPr kumimoji="1" lang="zh-CN" altLang="en-US" sz="2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236B5889-EFB9-275B-DC10-83A975F32E5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488" y="3452621"/>
              <a:ext cx="0" cy="479607"/>
            </a:xfrm>
            <a:prstGeom prst="line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41A563EF-BA87-EC3E-1121-67D6577202F7}"/>
              </a:ext>
            </a:extLst>
          </p:cNvPr>
          <p:cNvGrpSpPr/>
          <p:nvPr/>
        </p:nvGrpSpPr>
        <p:grpSpPr>
          <a:xfrm>
            <a:off x="6592241" y="5659791"/>
            <a:ext cx="3879895" cy="504266"/>
            <a:chOff x="6592241" y="5763966"/>
            <a:chExt cx="3879895" cy="504266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0954D518-C1DF-F59A-2C20-5EAEA3237898}"/>
                </a:ext>
              </a:extLst>
            </p:cNvPr>
            <p:cNvGrpSpPr/>
            <p:nvPr/>
          </p:nvGrpSpPr>
          <p:grpSpPr>
            <a:xfrm>
              <a:off x="6592241" y="5763966"/>
              <a:ext cx="3879895" cy="504266"/>
              <a:chOff x="6592010" y="5251318"/>
              <a:chExt cx="3879895" cy="504266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45E34081-5018-410E-6A2D-AEF756E9E87D}"/>
                  </a:ext>
                </a:extLst>
              </p:cNvPr>
              <p:cNvSpPr/>
              <p:nvPr/>
            </p:nvSpPr>
            <p:spPr>
              <a:xfrm>
                <a:off x="6592010" y="5251318"/>
                <a:ext cx="1817225" cy="504266"/>
              </a:xfrm>
              <a:prstGeom prst="rect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 err="1"/>
                  <a:t>h</a:t>
                </a:r>
                <a:r>
                  <a:rPr kumimoji="1" lang="en-US" altLang="zh-CN" sz="2000" b="1" dirty="0" err="1">
                    <a:solidFill>
                      <a:schemeClr val="dk1"/>
                    </a:solidFill>
                  </a:rPr>
                  <a:t>igh_product</a:t>
                </a:r>
                <a:endParaRPr kumimoji="1" lang="zh-CN" altLang="en-US" sz="2000" b="1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B4FBACB6-F3F2-BF23-D252-8F8B9AA47658}"/>
                  </a:ext>
                </a:extLst>
              </p:cNvPr>
              <p:cNvSpPr/>
              <p:nvPr/>
            </p:nvSpPr>
            <p:spPr>
              <a:xfrm>
                <a:off x="8409235" y="5251318"/>
                <a:ext cx="2062670" cy="504266"/>
              </a:xfrm>
              <a:prstGeom prst="rect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 err="1"/>
                  <a:t>l</a:t>
                </a:r>
                <a:r>
                  <a:rPr kumimoji="1" lang="en-US" altLang="zh-CN" sz="2000" b="1" dirty="0" err="1">
                    <a:solidFill>
                      <a:schemeClr val="dk1"/>
                    </a:solidFill>
                  </a:rPr>
                  <a:t>ow_product</a:t>
                </a:r>
                <a:endParaRPr kumimoji="1" lang="zh-CN" altLang="en-US" sz="2000" b="1" dirty="0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229" name="直线连接符 228">
              <a:extLst>
                <a:ext uri="{FF2B5EF4-FFF2-40B4-BE49-F238E27FC236}">
                  <a16:creationId xmlns:a16="http://schemas.microsoft.com/office/drawing/2014/main" id="{E0C8B53A-B46A-C66E-EC72-E251BC15D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7860" y="5788625"/>
              <a:ext cx="0" cy="479607"/>
            </a:xfrm>
            <a:prstGeom prst="line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8" name="矩形 207">
            <a:extLst>
              <a:ext uri="{FF2B5EF4-FFF2-40B4-BE49-F238E27FC236}">
                <a16:creationId xmlns:a16="http://schemas.microsoft.com/office/drawing/2014/main" id="{BE96169F-8E47-2D39-77A3-01D3C9AD3DAF}"/>
              </a:ext>
            </a:extLst>
          </p:cNvPr>
          <p:cNvSpPr/>
          <p:nvPr/>
        </p:nvSpPr>
        <p:spPr>
          <a:xfrm>
            <a:off x="6411977" y="5084996"/>
            <a:ext cx="4241444" cy="125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1068315B-D825-726E-4E73-AB4BCD716CB8}"/>
              </a:ext>
            </a:extLst>
          </p:cNvPr>
          <p:cNvGrpSpPr/>
          <p:nvPr/>
        </p:nvGrpSpPr>
        <p:grpSpPr>
          <a:xfrm>
            <a:off x="6649384" y="5768086"/>
            <a:ext cx="3819847" cy="504266"/>
            <a:chOff x="6647979" y="5750972"/>
            <a:chExt cx="3819847" cy="504266"/>
          </a:xfrm>
        </p:grpSpPr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35D0070B-7F6B-832F-6919-4E23F5E7DE10}"/>
                </a:ext>
              </a:extLst>
            </p:cNvPr>
            <p:cNvGrpSpPr/>
            <p:nvPr/>
          </p:nvGrpSpPr>
          <p:grpSpPr>
            <a:xfrm>
              <a:off x="6647979" y="5750972"/>
              <a:ext cx="3819847" cy="504266"/>
              <a:chOff x="6592010" y="5251318"/>
              <a:chExt cx="3819847" cy="504266"/>
            </a:xfrm>
          </p:grpSpPr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BC398D85-07F7-7503-4640-1D872CA157DB}"/>
                  </a:ext>
                </a:extLst>
              </p:cNvPr>
              <p:cNvSpPr/>
              <p:nvPr/>
            </p:nvSpPr>
            <p:spPr>
              <a:xfrm>
                <a:off x="6592010" y="5251318"/>
                <a:ext cx="1817225" cy="504266"/>
              </a:xfrm>
              <a:prstGeom prst="rect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/>
                  <a:t>h</a:t>
                </a:r>
                <a:r>
                  <a:rPr kumimoji="1" lang="en-US" altLang="zh-CN" sz="2000" b="1" dirty="0">
                    <a:solidFill>
                      <a:schemeClr val="dk1"/>
                    </a:solidFill>
                  </a:rPr>
                  <a:t>igh_product</a:t>
                </a:r>
                <a:endParaRPr kumimoji="1" lang="zh-CN" altLang="en-US" sz="2000" b="1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E7167765-DE5D-3102-15B3-5EEBFE45F1C7}"/>
                  </a:ext>
                </a:extLst>
              </p:cNvPr>
              <p:cNvSpPr/>
              <p:nvPr/>
            </p:nvSpPr>
            <p:spPr>
              <a:xfrm>
                <a:off x="8409235" y="5251318"/>
                <a:ext cx="2002622" cy="504266"/>
              </a:xfrm>
              <a:prstGeom prst="rect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/>
                  <a:t>l</a:t>
                </a:r>
                <a:r>
                  <a:rPr kumimoji="1" lang="en-US" altLang="zh-CN" sz="2000" b="1" dirty="0">
                    <a:solidFill>
                      <a:schemeClr val="dk1"/>
                    </a:solidFill>
                  </a:rPr>
                  <a:t>ow_product</a:t>
                </a:r>
                <a:endParaRPr kumimoji="1" lang="zh-CN" altLang="en-US" sz="2000" b="1" dirty="0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221" name="直线连接符 220">
              <a:extLst>
                <a:ext uri="{FF2B5EF4-FFF2-40B4-BE49-F238E27FC236}">
                  <a16:creationId xmlns:a16="http://schemas.microsoft.com/office/drawing/2014/main" id="{FE8E7D3C-1BE1-36CB-9994-EDDB1F5335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082" y="5750972"/>
              <a:ext cx="0" cy="479607"/>
            </a:xfrm>
            <a:prstGeom prst="line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E47AF26-6EE8-D197-6EAB-3FB46B0EA59D}"/>
              </a:ext>
            </a:extLst>
          </p:cNvPr>
          <p:cNvGrpSpPr/>
          <p:nvPr/>
        </p:nvGrpSpPr>
        <p:grpSpPr>
          <a:xfrm>
            <a:off x="6462581" y="4899390"/>
            <a:ext cx="4005247" cy="505717"/>
            <a:chOff x="6466892" y="4897080"/>
            <a:chExt cx="4005247" cy="505717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ED495096-FFED-4DEF-1170-CBB33C3858FF}"/>
                </a:ext>
              </a:extLst>
            </p:cNvPr>
            <p:cNvGrpSpPr/>
            <p:nvPr/>
          </p:nvGrpSpPr>
          <p:grpSpPr>
            <a:xfrm>
              <a:off x="6466892" y="4898531"/>
              <a:ext cx="4005247" cy="504266"/>
              <a:chOff x="6406612" y="5251318"/>
              <a:chExt cx="4005247" cy="504266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9AE6620A-37F8-347C-FFC5-6AF6208736E9}"/>
                  </a:ext>
                </a:extLst>
              </p:cNvPr>
              <p:cNvSpPr/>
              <p:nvPr/>
            </p:nvSpPr>
            <p:spPr>
              <a:xfrm>
                <a:off x="6406612" y="5251318"/>
                <a:ext cx="2002624" cy="504266"/>
              </a:xfrm>
              <a:prstGeom prst="rect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>
                    <a:solidFill>
                      <a:schemeClr val="dk1"/>
                    </a:solidFill>
                  </a:rPr>
                  <a:t>result</a:t>
                </a:r>
                <a:endParaRPr kumimoji="1" lang="zh-CN" altLang="en-US" sz="2000" b="1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7264E155-596B-D6CD-16E3-9F125DC63DB2}"/>
                  </a:ext>
                </a:extLst>
              </p:cNvPr>
              <p:cNvSpPr/>
              <p:nvPr/>
            </p:nvSpPr>
            <p:spPr>
              <a:xfrm>
                <a:off x="8409235" y="5251318"/>
                <a:ext cx="2002624" cy="504266"/>
              </a:xfrm>
              <a:prstGeom prst="rect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/>
                  <a:t>l</a:t>
                </a:r>
                <a:r>
                  <a:rPr kumimoji="1" lang="en-US" altLang="zh-CN" sz="2000" b="1" dirty="0">
                    <a:solidFill>
                      <a:schemeClr val="dk1"/>
                    </a:solidFill>
                  </a:rPr>
                  <a:t>ow_product</a:t>
                </a:r>
                <a:endParaRPr kumimoji="1" lang="zh-CN" altLang="en-US" sz="2000" b="1" dirty="0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219" name="直线连接符 218">
              <a:extLst>
                <a:ext uri="{FF2B5EF4-FFF2-40B4-BE49-F238E27FC236}">
                  <a16:creationId xmlns:a16="http://schemas.microsoft.com/office/drawing/2014/main" id="{73672BB0-482A-3825-CC13-EA84A394FF9C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79" y="4897080"/>
              <a:ext cx="0" cy="479607"/>
            </a:xfrm>
            <a:prstGeom prst="line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直线连接符 219">
              <a:extLst>
                <a:ext uri="{FF2B5EF4-FFF2-40B4-BE49-F238E27FC236}">
                  <a16:creationId xmlns:a16="http://schemas.microsoft.com/office/drawing/2014/main" id="{811DF56C-4A7F-57E3-752C-FF7C8393DD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082" y="4908655"/>
              <a:ext cx="0" cy="479607"/>
            </a:xfrm>
            <a:prstGeom prst="line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2" name="手动操作 231">
            <a:extLst>
              <a:ext uri="{FF2B5EF4-FFF2-40B4-BE49-F238E27FC236}">
                <a16:creationId xmlns:a16="http://schemas.microsoft.com/office/drawing/2014/main" id="{1BF6DF1D-A288-8068-157E-7641EA803DE5}"/>
              </a:ext>
            </a:extLst>
          </p:cNvPr>
          <p:cNvSpPr/>
          <p:nvPr/>
        </p:nvSpPr>
        <p:spPr>
          <a:xfrm>
            <a:off x="6731681" y="4225477"/>
            <a:ext cx="1464424" cy="391839"/>
          </a:xfrm>
          <a:prstGeom prst="flowChartManualOperation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MUX</a:t>
            </a:r>
            <a:endParaRPr kumimoji="1" lang="zh-CN" altLang="en-US" sz="2000" b="1" dirty="0">
              <a:solidFill>
                <a:schemeClr val="dk1"/>
              </a:solidFill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0AF445E7-E082-5F0A-DDD8-FF783C1F53AA}"/>
              </a:ext>
            </a:extLst>
          </p:cNvPr>
          <p:cNvCxnSpPr>
            <a:cxnSpLocks/>
          </p:cNvCxnSpPr>
          <p:nvPr/>
        </p:nvCxnSpPr>
        <p:spPr>
          <a:xfrm>
            <a:off x="7485723" y="2571520"/>
            <a:ext cx="1" cy="1685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75DA395E-160C-D2BD-4C7C-2DE1C56FDEC9}"/>
              </a:ext>
            </a:extLst>
          </p:cNvPr>
          <p:cNvCxnSpPr>
            <a:cxnSpLocks/>
          </p:cNvCxnSpPr>
          <p:nvPr/>
        </p:nvCxnSpPr>
        <p:spPr>
          <a:xfrm>
            <a:off x="7488596" y="3198587"/>
            <a:ext cx="1" cy="1685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线箭头连接符 240">
            <a:extLst>
              <a:ext uri="{FF2B5EF4-FFF2-40B4-BE49-F238E27FC236}">
                <a16:creationId xmlns:a16="http://schemas.microsoft.com/office/drawing/2014/main" id="{C2DFD597-7331-BE23-9322-386441A24199}"/>
              </a:ext>
            </a:extLst>
          </p:cNvPr>
          <p:cNvCxnSpPr>
            <a:cxnSpLocks/>
          </p:cNvCxnSpPr>
          <p:nvPr/>
        </p:nvCxnSpPr>
        <p:spPr>
          <a:xfrm>
            <a:off x="7697639" y="3915764"/>
            <a:ext cx="0" cy="32421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箭头连接符 245">
            <a:extLst>
              <a:ext uri="{FF2B5EF4-FFF2-40B4-BE49-F238E27FC236}">
                <a16:creationId xmlns:a16="http://schemas.microsoft.com/office/drawing/2014/main" id="{62E7E5BF-1830-582E-1DD7-1F66C1B6DFF6}"/>
              </a:ext>
            </a:extLst>
          </p:cNvPr>
          <p:cNvCxnSpPr>
            <a:cxnSpLocks/>
          </p:cNvCxnSpPr>
          <p:nvPr/>
        </p:nvCxnSpPr>
        <p:spPr>
          <a:xfrm>
            <a:off x="7462724" y="4642120"/>
            <a:ext cx="1169" cy="24714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CC635329-D33E-8990-846A-C2E5BC2CFC3C}"/>
              </a:ext>
            </a:extLst>
          </p:cNvPr>
          <p:cNvCxnSpPr>
            <a:cxnSpLocks/>
          </p:cNvCxnSpPr>
          <p:nvPr/>
        </p:nvCxnSpPr>
        <p:spPr>
          <a:xfrm>
            <a:off x="6489888" y="5418112"/>
            <a:ext cx="232442" cy="39872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F0EE0B8B-E9C3-3E09-CC3D-1582E7884E16}"/>
              </a:ext>
            </a:extLst>
          </p:cNvPr>
          <p:cNvCxnSpPr>
            <a:cxnSpLocks/>
          </p:cNvCxnSpPr>
          <p:nvPr/>
        </p:nvCxnSpPr>
        <p:spPr>
          <a:xfrm>
            <a:off x="10298221" y="5395433"/>
            <a:ext cx="180460" cy="4214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肘形连接符 257">
            <a:extLst>
              <a:ext uri="{FF2B5EF4-FFF2-40B4-BE49-F238E27FC236}">
                <a16:creationId xmlns:a16="http://schemas.microsoft.com/office/drawing/2014/main" id="{A8A69BC1-B3A9-C37D-4C33-F9F06D3320E9}"/>
              </a:ext>
            </a:extLst>
          </p:cNvPr>
          <p:cNvCxnSpPr>
            <a:cxnSpLocks/>
            <a:endCxn id="232" idx="3"/>
          </p:cNvCxnSpPr>
          <p:nvPr/>
        </p:nvCxnSpPr>
        <p:spPr>
          <a:xfrm rot="10800000">
            <a:off x="8049663" y="4421398"/>
            <a:ext cx="2362554" cy="1742663"/>
          </a:xfrm>
          <a:prstGeom prst="bentConnector3">
            <a:avLst>
              <a:gd name="adj1" fmla="val -40146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>
            <a:extLst>
              <a:ext uri="{FF2B5EF4-FFF2-40B4-BE49-F238E27FC236}">
                <a16:creationId xmlns:a16="http://schemas.microsoft.com/office/drawing/2014/main" id="{667D6D52-5A47-604F-C9DB-A3C8114F82AC}"/>
              </a:ext>
            </a:extLst>
          </p:cNvPr>
          <p:cNvCxnSpPr>
            <a:cxnSpLocks/>
            <a:stCxn id="215" idx="3"/>
            <a:endCxn id="218" idx="0"/>
          </p:cNvCxnSpPr>
          <p:nvPr/>
        </p:nvCxnSpPr>
        <p:spPr>
          <a:xfrm flipH="1" flipV="1">
            <a:off x="9466516" y="4900841"/>
            <a:ext cx="1002715" cy="1119378"/>
          </a:xfrm>
          <a:prstGeom prst="bentConnector4">
            <a:avLst>
              <a:gd name="adj1" fmla="val -47039"/>
              <a:gd name="adj2" fmla="val 120422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>
            <a:extLst>
              <a:ext uri="{FF2B5EF4-FFF2-40B4-BE49-F238E27FC236}">
                <a16:creationId xmlns:a16="http://schemas.microsoft.com/office/drawing/2014/main" id="{238487F1-B9DF-221B-BEE5-9B6C44F1758E}"/>
              </a:ext>
            </a:extLst>
          </p:cNvPr>
          <p:cNvCxnSpPr>
            <a:cxnSpLocks/>
            <a:stCxn id="214" idx="2"/>
            <a:endCxn id="201" idx="1"/>
          </p:cNvCxnSpPr>
          <p:nvPr/>
        </p:nvCxnSpPr>
        <p:spPr>
          <a:xfrm rot="5400000" flipH="1">
            <a:off x="5763071" y="4477427"/>
            <a:ext cx="3308163" cy="281689"/>
          </a:xfrm>
          <a:prstGeom prst="bentConnector4">
            <a:avLst>
              <a:gd name="adj1" fmla="val -6910"/>
              <a:gd name="adj2" fmla="val 461238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肘形连接符 272">
            <a:extLst>
              <a:ext uri="{FF2B5EF4-FFF2-40B4-BE49-F238E27FC236}">
                <a16:creationId xmlns:a16="http://schemas.microsoft.com/office/drawing/2014/main" id="{7938E2B5-2129-3DC7-D9C7-07D78A9CCD3F}"/>
              </a:ext>
            </a:extLst>
          </p:cNvPr>
          <p:cNvCxnSpPr>
            <a:cxnSpLocks/>
          </p:cNvCxnSpPr>
          <p:nvPr/>
        </p:nvCxnSpPr>
        <p:spPr>
          <a:xfrm>
            <a:off x="6265810" y="4081132"/>
            <a:ext cx="934533" cy="145796"/>
          </a:xfrm>
          <a:prstGeom prst="bentConnector3">
            <a:avLst>
              <a:gd name="adj1" fmla="val 99542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>
            <a:extLst>
              <a:ext uri="{FF2B5EF4-FFF2-40B4-BE49-F238E27FC236}">
                <a16:creationId xmlns:a16="http://schemas.microsoft.com/office/drawing/2014/main" id="{F7DD7DF3-5442-0605-6221-97A8EE67829E}"/>
              </a:ext>
            </a:extLst>
          </p:cNvPr>
          <p:cNvSpPr txBox="1"/>
          <p:nvPr/>
        </p:nvSpPr>
        <p:spPr>
          <a:xfrm>
            <a:off x="8548875" y="2139790"/>
            <a:ext cx="3422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1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初始状态：</a:t>
            </a:r>
            <a:endParaRPr kumimoji="1" lang="en-US" altLang="zh-CN" sz="1400" b="1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" altLang="zh-CN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multiplicand </a:t>
            </a:r>
            <a:r>
              <a:rPr lang="zh-CN" alt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寄存器载入输入的被乘数</a:t>
            </a:r>
          </a:p>
          <a:p>
            <a:pPr algn="l"/>
            <a:r>
              <a:rPr lang="en" altLang="zh-CN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 </a:t>
            </a:r>
            <a:r>
              <a:rPr lang="zh-CN" alt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寄存器载入 </a:t>
            </a:r>
            <a:r>
              <a:rPr lang="en" altLang="zh-CN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multiplier </a:t>
            </a:r>
            <a:r>
              <a:rPr lang="zh-CN" alt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-US" altLang="zh-CN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1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工作状态：</a:t>
            </a:r>
            <a:endParaRPr kumimoji="1" lang="en-US" altLang="zh-CN" sz="1400" b="1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multiplicand </a:t>
            </a:r>
            <a:r>
              <a:rPr lang="zh-CN" alt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保持不变</a:t>
            </a:r>
          </a:p>
          <a:p>
            <a:r>
              <a:rPr lang="en" altLang="zh-CN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 </a:t>
            </a:r>
            <a:r>
              <a:rPr lang="zh-CN" alt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载入加法运算、选择运算、移位运算的结果</a:t>
            </a:r>
            <a:endParaRPr lang="en-US" altLang="zh-CN" sz="1400" b="0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结束状态：</a:t>
            </a:r>
            <a:endParaRPr lang="en-US" altLang="zh-CN" sz="1400" b="1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" altLang="zh-CN" sz="14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" altLang="zh-CN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ultiplicand</a:t>
            </a:r>
            <a:r>
              <a:rPr lang="zh-CN" alt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" altLang="zh-CN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 </a:t>
            </a:r>
            <a:r>
              <a:rPr lang="zh-CN" alt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保持不变</a:t>
            </a:r>
          </a:p>
        </p:txBody>
      </p:sp>
    </p:spTree>
    <p:extLst>
      <p:ext uri="{BB962C8B-B14F-4D97-AF65-F5344CB8AC3E}">
        <p14:creationId xmlns:p14="http://schemas.microsoft.com/office/powerpoint/2010/main" val="38044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89" grpId="0" animBg="1"/>
      <p:bldP spid="188" grpId="0" animBg="1"/>
      <p:bldP spid="208" grpId="0" animBg="1"/>
      <p:bldP spid="2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ll-circuit">
            <a:extLst>
              <a:ext uri="{FF2B5EF4-FFF2-40B4-BE49-F238E27FC236}">
                <a16:creationId xmlns:a16="http://schemas.microsoft.com/office/drawing/2014/main" id="{144B2F08-EBC6-9A12-1A45-59742EFD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0" y="1354742"/>
            <a:ext cx="7274461" cy="52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357D3D4-F8AA-25C7-B0D5-7ED6379C3234}"/>
              </a:ext>
            </a:extLst>
          </p:cNvPr>
          <p:cNvSpPr txBox="1"/>
          <p:nvPr/>
        </p:nvSpPr>
        <p:spPr>
          <a:xfrm>
            <a:off x="433860" y="292568"/>
            <a:ext cx="3675153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99720" lvl="0" eaLnBrk="0">
              <a:lnSpc>
                <a:spcPct val="92000"/>
              </a:lnSpc>
              <a:tabLst>
                <a:tab pos="379095" algn="l"/>
              </a:tabLst>
              <a:defRPr kumimoji="0" b="0" i="0" u="none" strike="noStrike" kern="0" cap="none" spc="0" normalizeH="0" baseline="0">
                <a:ln>
                  <a:noFill/>
                </a:ln>
                <a:solidFill>
                  <a:srgbClr val="274073">
                    <a:alpha val="10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3000" b="1" dirty="0"/>
              <a:t>总结</a:t>
            </a:r>
          </a:p>
        </p:txBody>
      </p:sp>
      <p:pic>
        <p:nvPicPr>
          <p:cNvPr id="20" name="MG-picture 974">
            <a:extLst>
              <a:ext uri="{FF2B5EF4-FFF2-40B4-BE49-F238E27FC236}">
                <a16:creationId xmlns:a16="http://schemas.microsoft.com/office/drawing/2014/main" id="{76B3D9C5-B1DB-9CA6-378A-10543F47E9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433860" y="440650"/>
            <a:ext cx="287112" cy="220902"/>
          </a:xfrm>
          <a:prstGeom prst="rect">
            <a:avLst/>
          </a:prstGeom>
        </p:spPr>
      </p:pic>
      <p:sp>
        <p:nvSpPr>
          <p:cNvPr id="34" name="圆角矩形 33">
            <a:extLst>
              <a:ext uri="{FF2B5EF4-FFF2-40B4-BE49-F238E27FC236}">
                <a16:creationId xmlns:a16="http://schemas.microsoft.com/office/drawing/2014/main" id="{B648D71E-E683-DF0C-D864-D25C776752CC}"/>
              </a:ext>
            </a:extLst>
          </p:cNvPr>
          <p:cNvSpPr/>
          <p:nvPr/>
        </p:nvSpPr>
        <p:spPr>
          <a:xfrm>
            <a:off x="228950" y="957714"/>
            <a:ext cx="7274461" cy="5667231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9627CC4C-2C5A-0772-5499-87A3B14F601E}"/>
              </a:ext>
            </a:extLst>
          </p:cNvPr>
          <p:cNvSpPr/>
          <p:nvPr/>
        </p:nvSpPr>
        <p:spPr>
          <a:xfrm>
            <a:off x="7592992" y="965061"/>
            <a:ext cx="4370057" cy="5667231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6BF01AC-6652-DC55-386A-83983F591522}"/>
              </a:ext>
            </a:extLst>
          </p:cNvPr>
          <p:cNvSpPr txBox="1"/>
          <p:nvPr/>
        </p:nvSpPr>
        <p:spPr>
          <a:xfrm>
            <a:off x="5715554" y="-428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664BA56-F9D3-CE27-C83F-ABFE2D548B30}"/>
              </a:ext>
            </a:extLst>
          </p:cNvPr>
          <p:cNvSpPr txBox="1"/>
          <p:nvPr/>
        </p:nvSpPr>
        <p:spPr>
          <a:xfrm>
            <a:off x="2997843" y="-1226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B4947-84CF-B0CC-F072-C7B3DD91A2E7}"/>
              </a:ext>
            </a:extLst>
          </p:cNvPr>
          <p:cNvSpPr txBox="1"/>
          <p:nvPr/>
        </p:nvSpPr>
        <p:spPr>
          <a:xfrm>
            <a:off x="7685590" y="1206661"/>
            <a:ext cx="4277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我们可以简单总结这个形式化设计的过程：</a:t>
            </a:r>
            <a:endParaRPr lang="en-US" altLang="zh-CN" sz="2000" b="0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将任务转换为算法，写出对应的伪代码</a:t>
            </a:r>
            <a:endParaRPr lang="en-US" altLang="zh-CN" sz="2000" b="0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根据伪代码总结出多个执行阶段和变量参数（一些控制流和数据流分析的方法）</a:t>
            </a:r>
            <a:endParaRPr lang="en-US" altLang="zh-CN" sz="2000" b="0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根据执行阶段的流程图总结出有限状态机的状态和状态转移</a:t>
            </a:r>
            <a:endParaRPr lang="en-US" altLang="zh-CN" sz="2000" b="0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根据数据流总结出需要的寄存器</a:t>
            </a:r>
            <a:endParaRPr lang="en-US" altLang="zh-CN" sz="2000" b="0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为每个寄存器设计每个阶段下的算术运算、选择运算对应的组合电路</a:t>
            </a:r>
            <a:endParaRPr lang="en-US" altLang="zh-CN" sz="2000" b="0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有限状态机的状态通过译码，为每个寄存器多个状态下的不同组合电路的结果输入提供选择子、为每个寄存器提供使能信号</a:t>
            </a:r>
          </a:p>
          <a:p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DC46D-1B97-A46C-3BCF-1D0BC9B587B5}"/>
              </a:ext>
            </a:extLst>
          </p:cNvPr>
          <p:cNvSpPr txBox="1"/>
          <p:nvPr/>
        </p:nvSpPr>
        <p:spPr>
          <a:xfrm>
            <a:off x="433860" y="1110563"/>
            <a:ext cx="229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/>
              </a:rPr>
              <a:t>状态机控制寄存器：</a:t>
            </a:r>
          </a:p>
        </p:txBody>
      </p:sp>
    </p:spTree>
    <p:extLst>
      <p:ext uri="{BB962C8B-B14F-4D97-AF65-F5344CB8AC3E}">
        <p14:creationId xmlns:p14="http://schemas.microsoft.com/office/powerpoint/2010/main" val="306562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EEC1A3B4-A0E3-0C7C-F082-58271506F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142" y="1844120"/>
            <a:ext cx="3709079" cy="106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357D3D4-F8AA-25C7-B0D5-7ED6379C3234}"/>
              </a:ext>
            </a:extLst>
          </p:cNvPr>
          <p:cNvSpPr txBox="1"/>
          <p:nvPr/>
        </p:nvSpPr>
        <p:spPr>
          <a:xfrm>
            <a:off x="433860" y="292568"/>
            <a:ext cx="4881246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99720" lvl="0" eaLnBrk="0">
              <a:lnSpc>
                <a:spcPct val="92000"/>
              </a:lnSpc>
              <a:tabLst>
                <a:tab pos="379095" algn="l"/>
              </a:tabLst>
              <a:defRPr kumimoji="0" b="0" i="0" u="none" strike="noStrike" kern="0" cap="none" spc="0" normalizeH="0" baseline="0">
                <a:ln>
                  <a:noFill/>
                </a:ln>
                <a:solidFill>
                  <a:srgbClr val="274073">
                    <a:alpha val="10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CN" sz="3000" b="1" dirty="0"/>
              <a:t>start-finish</a:t>
            </a:r>
            <a:r>
              <a:rPr lang="zh-CN" altLang="en-US" sz="3000" b="1" dirty="0"/>
              <a:t>握手信号</a:t>
            </a:r>
          </a:p>
        </p:txBody>
      </p:sp>
      <p:pic>
        <p:nvPicPr>
          <p:cNvPr id="20" name="MG-picture 974">
            <a:extLst>
              <a:ext uri="{FF2B5EF4-FFF2-40B4-BE49-F238E27FC236}">
                <a16:creationId xmlns:a16="http://schemas.microsoft.com/office/drawing/2014/main" id="{76B3D9C5-B1DB-9CA6-378A-10543F47E9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433860" y="440650"/>
            <a:ext cx="287112" cy="220902"/>
          </a:xfrm>
          <a:prstGeom prst="rect">
            <a:avLst/>
          </a:prstGeom>
        </p:spPr>
      </p:pic>
      <p:graphicFrame>
        <p:nvGraphicFramePr>
          <p:cNvPr id="21" name="MG-table 966">
            <a:extLst>
              <a:ext uri="{FF2B5EF4-FFF2-40B4-BE49-F238E27FC236}">
                <a16:creationId xmlns:a16="http://schemas.microsoft.com/office/drawing/2014/main" id="{838D20B5-FA17-3665-EF39-6384E7EC7E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9247087"/>
              </p:ext>
            </p:extLst>
          </p:nvPr>
        </p:nvGraphicFramePr>
        <p:xfrm>
          <a:off x="614680" y="830388"/>
          <a:ext cx="10962640" cy="885271"/>
        </p:xfrm>
        <a:graphic>
          <a:graphicData uri="http://schemas.openxmlformats.org/drawingml/2006/table">
            <a:tbl>
              <a:tblPr/>
              <a:tblGrid>
                <a:gridCol w="1096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271">
                <a:tc>
                  <a:txBody>
                    <a:bodyPr/>
                    <a:lstStyle/>
                    <a:p>
                      <a:pPr algn="ctr" rtl="0" eaLnBrk="0">
                        <a:lnSpc>
                          <a:spcPct val="112000"/>
                        </a:lnSpc>
                      </a:pPr>
                      <a:endParaRPr sz="400" dirty="0">
                        <a:latin typeface="Arial" panose="020B0604020202090204"/>
                        <a:ea typeface="Arial" panose="020B0604020202090204"/>
                        <a:cs typeface="Arial" panose="020B0604020202090204"/>
                      </a:endParaRPr>
                    </a:p>
                    <a:p>
                      <a:pPr marL="103505" marR="0" lvl="0" indent="0" algn="ctr" defTabSz="914400" rtl="0" eaLnBrk="0" fontAlgn="auto" latinLnBrk="0" hangingPunct="1">
                        <a:lnSpc>
                          <a:spcPct val="12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+mn-cs"/>
                        </a:rPr>
                        <a:t>处理器需要信号</a:t>
                      </a:r>
                      <a:r>
                        <a:rPr lang="zh-CN" altLang="en-US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+mn-cs"/>
                        </a:rPr>
                        <a:t>通知乘法器单元接收运算内容、开始乘法运算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+mn-cs"/>
                        </a:rPr>
                        <a:t>，当乘法器单元执行结束之后，乘法器需要信号</a:t>
                      </a:r>
                      <a:r>
                        <a:rPr lang="zh-CN" altLang="en-US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+mn-cs"/>
                        </a:rPr>
                        <a:t>通知处理器计算完毕、接收运算结果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+mn-cs"/>
                        </a:rPr>
                        <a:t>。可以定义简单的 </a:t>
                      </a:r>
                      <a:r>
                        <a:rPr lang="en" altLang="zh-CN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+mn-cs"/>
                        </a:rPr>
                        <a:t>start-finish </a:t>
                      </a:r>
                      <a:r>
                        <a:rPr lang="zh-CN" altLang="en-US" sz="2000" b="1" kern="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+mn-cs"/>
                        </a:rPr>
                        <a:t>握手协议</a:t>
                      </a:r>
                      <a:r>
                        <a:rPr lang="zh-CN" altLang="en-US" sz="20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  <a:ea typeface="微软雅黑"/>
                          <a:cs typeface="+mn-cs"/>
                        </a:rPr>
                        <a:t>：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4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文本框 146">
            <a:extLst>
              <a:ext uri="{FF2B5EF4-FFF2-40B4-BE49-F238E27FC236}">
                <a16:creationId xmlns:a16="http://schemas.microsoft.com/office/drawing/2014/main" id="{86BF01AC-6652-DC55-386A-83983F591522}"/>
              </a:ext>
            </a:extLst>
          </p:cNvPr>
          <p:cNvSpPr txBox="1"/>
          <p:nvPr/>
        </p:nvSpPr>
        <p:spPr>
          <a:xfrm>
            <a:off x="5715554" y="-428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664BA56-F9D3-CE27-C83F-ABFE2D548B30}"/>
              </a:ext>
            </a:extLst>
          </p:cNvPr>
          <p:cNvSpPr txBox="1"/>
          <p:nvPr/>
        </p:nvSpPr>
        <p:spPr>
          <a:xfrm>
            <a:off x="2997843" y="-1226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548A69-7E6C-E3EF-40BE-84DC09686E37}"/>
              </a:ext>
            </a:extLst>
          </p:cNvPr>
          <p:cNvSpPr txBox="1"/>
          <p:nvPr/>
        </p:nvSpPr>
        <p:spPr>
          <a:xfrm>
            <a:off x="153984" y="1830202"/>
            <a:ext cx="8364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effectLst/>
                <a:latin typeface="JetBrains Mono"/>
              </a:rPr>
              <a:t>调用模块</a:t>
            </a:r>
            <a:r>
              <a:rPr lang="en-US" altLang="zh-CN" sz="1400" b="0" i="0" dirty="0">
                <a:effectLst/>
                <a:latin typeface="JetBrains Mono"/>
              </a:rPr>
              <a:t>caller</a:t>
            </a:r>
            <a:r>
              <a:rPr lang="zh-CN" altLang="en-US" sz="1400" b="0" i="0" dirty="0">
                <a:effectLst/>
                <a:latin typeface="JetBrains Mono"/>
              </a:rPr>
              <a:t>向被调用模块</a:t>
            </a:r>
            <a:r>
              <a:rPr lang="en-US" altLang="zh-CN" sz="1400" b="0" i="0" dirty="0">
                <a:effectLst/>
                <a:latin typeface="JetBrains Mono"/>
              </a:rPr>
              <a:t>callee</a:t>
            </a:r>
            <a:r>
              <a:rPr lang="zh-CN" altLang="en-US" sz="1400" b="0" i="0" dirty="0">
                <a:effectLst/>
                <a:latin typeface="JetBrains Mono"/>
              </a:rPr>
              <a:t>发送将要被执行的数据和至少持续一个周期的 </a:t>
            </a:r>
            <a:r>
              <a:rPr lang="en" altLang="zh-CN" sz="1400" b="0" i="0" dirty="0">
                <a:effectLst/>
                <a:latin typeface="JetBrains Mono"/>
              </a:rPr>
              <a:t>start </a:t>
            </a:r>
            <a:r>
              <a:rPr lang="zh-CN" altLang="en-US" sz="1400" b="0" i="0" dirty="0">
                <a:effectLst/>
                <a:latin typeface="JetBrains Mono"/>
              </a:rPr>
              <a:t>信号，当 </a:t>
            </a:r>
            <a:r>
              <a:rPr lang="en" altLang="zh-CN" sz="1400" b="0" i="0" dirty="0">
                <a:effectLst/>
                <a:latin typeface="JetBrains Mono"/>
              </a:rPr>
              <a:t>start = 1 </a:t>
            </a:r>
            <a:r>
              <a:rPr lang="zh-CN" altLang="en-US" sz="1400" b="0" i="0" dirty="0">
                <a:effectLst/>
                <a:latin typeface="JetBrains Mono"/>
              </a:rPr>
              <a:t>的时候发送的数据有效；</a:t>
            </a:r>
            <a:r>
              <a:rPr lang="en" altLang="zh-CN" sz="1400" b="0" i="0" dirty="0">
                <a:effectLst/>
                <a:latin typeface="JetBrains Mono"/>
              </a:rPr>
              <a:t>callee </a:t>
            </a:r>
            <a:r>
              <a:rPr lang="zh-CN" altLang="en-US" sz="1400" b="0" i="0" dirty="0">
                <a:effectLst/>
                <a:latin typeface="JetBrains Mono"/>
              </a:rPr>
              <a:t>发现 </a:t>
            </a:r>
            <a:r>
              <a:rPr lang="en" altLang="zh-CN" sz="1400" b="0" i="0" dirty="0">
                <a:effectLst/>
                <a:latin typeface="JetBrains Mono"/>
              </a:rPr>
              <a:t>start = 1 </a:t>
            </a:r>
            <a:r>
              <a:rPr lang="zh-CN" altLang="en-US" sz="1400" b="0" i="0" dirty="0">
                <a:effectLst/>
                <a:latin typeface="JetBrains Mono"/>
              </a:rPr>
              <a:t>必须立刻接受 </a:t>
            </a:r>
            <a:r>
              <a:rPr lang="en" altLang="zh-CN" sz="1400" b="0" i="0" dirty="0">
                <a:effectLst/>
                <a:latin typeface="JetBrains Mono"/>
              </a:rPr>
              <a:t>caller </a:t>
            </a:r>
            <a:r>
              <a:rPr lang="zh-CN" altLang="en-US" sz="1400" b="0" i="0" dirty="0">
                <a:effectLst/>
                <a:latin typeface="JetBrains Mono"/>
              </a:rPr>
              <a:t>的数据，因为 </a:t>
            </a:r>
            <a:r>
              <a:rPr lang="en" altLang="zh-CN" sz="1400" b="0" i="0" dirty="0">
                <a:effectLst/>
                <a:latin typeface="JetBrains Mono"/>
              </a:rPr>
              <a:t>start </a:t>
            </a:r>
            <a:r>
              <a:rPr lang="zh-CN" altLang="en-US" sz="1400" b="0" i="0" dirty="0">
                <a:effectLst/>
                <a:latin typeface="JetBrains Mono"/>
              </a:rPr>
              <a:t>复位后数据有效性不能保证</a:t>
            </a:r>
            <a:endParaRPr kumimoji="1" lang="zh-CN" alt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059D89-6862-D2D5-0FC0-C3D0C944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9" y="2353422"/>
            <a:ext cx="8092748" cy="99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B53572DA-0060-06D0-062E-C453FC10DAAD}"/>
              </a:ext>
            </a:extLst>
          </p:cNvPr>
          <p:cNvSpPr/>
          <p:nvPr/>
        </p:nvSpPr>
        <p:spPr>
          <a:xfrm>
            <a:off x="153983" y="3482214"/>
            <a:ext cx="8364985" cy="1606294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EC9CFE6-13D0-5A7C-A722-069FBC517AF1}"/>
              </a:ext>
            </a:extLst>
          </p:cNvPr>
          <p:cNvSpPr/>
          <p:nvPr/>
        </p:nvSpPr>
        <p:spPr>
          <a:xfrm>
            <a:off x="153983" y="5141748"/>
            <a:ext cx="8364985" cy="1606294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73CA799-3FF4-880D-9136-7AB7E0651D91}"/>
              </a:ext>
            </a:extLst>
          </p:cNvPr>
          <p:cNvSpPr/>
          <p:nvPr/>
        </p:nvSpPr>
        <p:spPr>
          <a:xfrm>
            <a:off x="153983" y="1798263"/>
            <a:ext cx="8364985" cy="1606294"/>
          </a:xfrm>
          <a:prstGeom prst="roundRect">
            <a:avLst>
              <a:gd name="adj" fmla="val 3685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31DCEF-ECB2-9A0C-7B38-42653D5708E2}"/>
              </a:ext>
            </a:extLst>
          </p:cNvPr>
          <p:cNvSpPr txBox="1"/>
          <p:nvPr/>
        </p:nvSpPr>
        <p:spPr>
          <a:xfrm>
            <a:off x="153984" y="3540554"/>
            <a:ext cx="8364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0">
                <a:effectLst/>
                <a:latin typeface="JetBrains Mono"/>
              </a:defRPr>
            </a:lvl1pPr>
          </a:lstStyle>
          <a:p>
            <a:r>
              <a:rPr lang="en" altLang="zh-CN" dirty="0"/>
              <a:t>callee </a:t>
            </a:r>
            <a:r>
              <a:rPr lang="zh-CN" altLang="en-US" dirty="0"/>
              <a:t>执行结束后向 </a:t>
            </a:r>
            <a:r>
              <a:rPr lang="en" altLang="zh-CN" dirty="0"/>
              <a:t>caller </a:t>
            </a:r>
            <a:r>
              <a:rPr lang="zh-CN" altLang="en-US" dirty="0"/>
              <a:t>发送执行结果和至少持续一个周期的 </a:t>
            </a:r>
            <a:r>
              <a:rPr lang="en" altLang="zh-CN" dirty="0"/>
              <a:t>finish </a:t>
            </a:r>
            <a:r>
              <a:rPr lang="zh-CN" altLang="en-US" dirty="0"/>
              <a:t>信号，当 </a:t>
            </a:r>
            <a:r>
              <a:rPr lang="en" altLang="zh-CN" dirty="0"/>
              <a:t>finish = 1 </a:t>
            </a:r>
            <a:r>
              <a:rPr lang="zh-CN" altLang="en-US" dirty="0"/>
              <a:t>的时候发送的数据有效；被 </a:t>
            </a:r>
            <a:r>
              <a:rPr lang="en" altLang="zh-CN" dirty="0"/>
              <a:t>caller </a:t>
            </a:r>
            <a:r>
              <a:rPr lang="zh-CN" altLang="en-US" dirty="0"/>
              <a:t>发现 </a:t>
            </a:r>
            <a:r>
              <a:rPr lang="en" altLang="zh-CN" dirty="0"/>
              <a:t>finish = 1 </a:t>
            </a:r>
            <a:r>
              <a:rPr lang="zh-CN" altLang="en-US" dirty="0"/>
              <a:t>必须立刻接受 </a:t>
            </a:r>
            <a:r>
              <a:rPr lang="en" altLang="zh-CN" dirty="0"/>
              <a:t>callee </a:t>
            </a:r>
            <a:r>
              <a:rPr lang="zh-CN" altLang="en-US" dirty="0"/>
              <a:t>的数据，因为 </a:t>
            </a:r>
            <a:r>
              <a:rPr lang="en" altLang="zh-CN" dirty="0"/>
              <a:t>finish </a:t>
            </a:r>
            <a:r>
              <a:rPr lang="zh-CN" altLang="en-US" dirty="0"/>
              <a:t>复位后数据有效性不能保证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FF41C3-5E33-D27E-53EB-AFC7A3F5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9" y="4035628"/>
            <a:ext cx="8092748" cy="99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7ABDCB0-325E-7641-AAFA-B70DF2E8E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9" y="5667192"/>
            <a:ext cx="8092748" cy="99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2D87F04-9803-CB28-866B-1B38636DA576}"/>
              </a:ext>
            </a:extLst>
          </p:cNvPr>
          <p:cNvSpPr txBox="1"/>
          <p:nvPr/>
        </p:nvSpPr>
        <p:spPr>
          <a:xfrm>
            <a:off x="153982" y="5175333"/>
            <a:ext cx="836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0">
                <a:effectLst/>
                <a:latin typeface="JetBrains Mono"/>
              </a:defRPr>
            </a:lvl1pPr>
          </a:lstStyle>
          <a:p>
            <a:r>
              <a:rPr lang="zh-CN" altLang="en-US" dirty="0"/>
              <a:t>当一个 </a:t>
            </a:r>
            <a:r>
              <a:rPr lang="en" altLang="zh-CN" dirty="0"/>
              <a:t>start </a:t>
            </a:r>
            <a:r>
              <a:rPr lang="zh-CN" altLang="en-US" dirty="0"/>
              <a:t>请求被发送而 </a:t>
            </a:r>
            <a:r>
              <a:rPr lang="en" altLang="zh-CN" dirty="0"/>
              <a:t>finish </a:t>
            </a:r>
            <a:r>
              <a:rPr lang="zh-CN" altLang="en-US" dirty="0"/>
              <a:t>请求没有反馈之前，不能发送下一个 </a:t>
            </a:r>
            <a:r>
              <a:rPr lang="en" altLang="zh-CN" dirty="0"/>
              <a:t>start </a:t>
            </a:r>
            <a:r>
              <a:rPr lang="zh-CN" altLang="en-US" dirty="0"/>
              <a:t>请求，</a:t>
            </a:r>
            <a:r>
              <a:rPr lang="en" altLang="zh-CN" dirty="0"/>
              <a:t>callee </a:t>
            </a:r>
            <a:r>
              <a:rPr lang="zh-CN" altLang="en-US" dirty="0"/>
              <a:t>不保证是否响应；</a:t>
            </a:r>
            <a:r>
              <a:rPr lang="en" altLang="zh-CN" dirty="0"/>
              <a:t>caller </a:t>
            </a:r>
            <a:r>
              <a:rPr lang="zh-CN" altLang="en-US" dirty="0"/>
              <a:t>只有收到 </a:t>
            </a:r>
            <a:r>
              <a:rPr lang="en" altLang="zh-CN" dirty="0"/>
              <a:t>callee </a:t>
            </a:r>
            <a:r>
              <a:rPr lang="zh-CN" altLang="en-US" dirty="0"/>
              <a:t>的 </a:t>
            </a:r>
            <a:r>
              <a:rPr lang="en" altLang="zh-CN" dirty="0"/>
              <a:t>finish </a:t>
            </a:r>
            <a:r>
              <a:rPr lang="zh-CN" altLang="en-US" dirty="0"/>
              <a:t>信号之后，才可以发送下一个 </a:t>
            </a:r>
            <a:r>
              <a:rPr lang="en" altLang="zh-CN" dirty="0"/>
              <a:t>start </a:t>
            </a:r>
            <a:r>
              <a:rPr lang="zh-CN" altLang="en-US" dirty="0"/>
              <a:t>信号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8CE051-3842-87FB-3869-4BEF744C4C2B}"/>
              </a:ext>
            </a:extLst>
          </p:cNvPr>
          <p:cNvSpPr txBox="1"/>
          <p:nvPr/>
        </p:nvSpPr>
        <p:spPr>
          <a:xfrm>
            <a:off x="8738886" y="3219643"/>
            <a:ext cx="3299130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caller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发送给 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callee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的数据和 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信号作为 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caller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发送给 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callee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的请求信号 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request)</a:t>
            </a:r>
            <a:r>
              <a:rPr lang="zh-CN" altLang="e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callee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发送给 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caller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 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finish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信号作为 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callee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响应 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caller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的回应信号 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resp)</a:t>
            </a:r>
            <a:r>
              <a:rPr lang="zh-CN" altLang="e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05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multiplier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乘法器的调用遵循该协议。</a:t>
            </a:r>
          </a:p>
        </p:txBody>
      </p:sp>
    </p:spTree>
    <p:extLst>
      <p:ext uri="{BB962C8B-B14F-4D97-AF65-F5344CB8AC3E}">
        <p14:creationId xmlns:p14="http://schemas.microsoft.com/office/powerpoint/2010/main" val="176083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357D3D4-F8AA-25C7-B0D5-7ED6379C3234}"/>
              </a:ext>
            </a:extLst>
          </p:cNvPr>
          <p:cNvSpPr txBox="1"/>
          <p:nvPr/>
        </p:nvSpPr>
        <p:spPr>
          <a:xfrm>
            <a:off x="433860" y="292568"/>
            <a:ext cx="3675153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99720" lvl="0" eaLnBrk="0">
              <a:lnSpc>
                <a:spcPct val="92000"/>
              </a:lnSpc>
              <a:tabLst>
                <a:tab pos="379095" algn="l"/>
              </a:tabLst>
              <a:defRPr kumimoji="0" b="0" i="0" u="none" strike="noStrike" kern="0" cap="none" spc="0" normalizeH="0" baseline="0">
                <a:ln>
                  <a:noFill/>
                </a:ln>
                <a:solidFill>
                  <a:srgbClr val="274073">
                    <a:alpha val="10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3000" b="1" dirty="0"/>
              <a:t>你的任务</a:t>
            </a:r>
          </a:p>
        </p:txBody>
      </p:sp>
      <p:pic>
        <p:nvPicPr>
          <p:cNvPr id="20" name="MG-picture 974">
            <a:extLst>
              <a:ext uri="{FF2B5EF4-FFF2-40B4-BE49-F238E27FC236}">
                <a16:creationId xmlns:a16="http://schemas.microsoft.com/office/drawing/2014/main" id="{76B3D9C5-B1DB-9CA6-378A-10543F47E9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433860" y="440650"/>
            <a:ext cx="287112" cy="220902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86BF01AC-6652-DC55-386A-83983F591522}"/>
              </a:ext>
            </a:extLst>
          </p:cNvPr>
          <p:cNvSpPr txBox="1"/>
          <p:nvPr/>
        </p:nvSpPr>
        <p:spPr>
          <a:xfrm>
            <a:off x="5715554" y="-428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664BA56-F9D3-CE27-C83F-ABFE2D548B30}"/>
              </a:ext>
            </a:extLst>
          </p:cNvPr>
          <p:cNvSpPr txBox="1"/>
          <p:nvPr/>
        </p:nvSpPr>
        <p:spPr>
          <a:xfrm>
            <a:off x="2997843" y="-1226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DC46D-1B97-A46C-3BCF-1D0BC9B587B5}"/>
              </a:ext>
            </a:extLst>
          </p:cNvPr>
          <p:cNvSpPr txBox="1"/>
          <p:nvPr/>
        </p:nvSpPr>
        <p:spPr>
          <a:xfrm>
            <a:off x="497937" y="718831"/>
            <a:ext cx="10619963" cy="5577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编写 </a:t>
            </a:r>
            <a:r>
              <a:rPr lang="en" altLang="zh-CN" sz="2000" b="1" dirty="0" err="1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/lab3-3/submit/multiplier</a:t>
            </a:r>
            <a:r>
              <a:rPr lang="en" altLang="zh-C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文件夹下的文件，按照 </a:t>
            </a:r>
            <a:r>
              <a:rPr lang="en-US" altLang="zh-C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3.2.3 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优化乘法器实现的方法设计无符号乘法器。</a:t>
            </a:r>
            <a:endParaRPr lang="en-US" altLang="zh-CN" sz="2000" b="1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 </a:t>
            </a:r>
            <a:r>
              <a:rPr lang="en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sim/</a:t>
            </a:r>
            <a:r>
              <a:rPr lang="en" altLang="zh-CN" sz="2000" b="1" dirty="0" err="1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judge.v</a:t>
            </a:r>
            <a:r>
              <a:rPr lang="en" altLang="zh-C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中补全 </a:t>
            </a:r>
            <a:r>
              <a:rPr lang="en" altLang="zh-CN" sz="20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mul_judge</a:t>
            </a:r>
            <a:r>
              <a:rPr lang="en" altLang="zh-C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 </a:t>
            </a:r>
            <a:r>
              <a:rPr lang="en" altLang="zh-C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DPI-C 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接口声明，在</a:t>
            </a:r>
            <a:r>
              <a:rPr lang="en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sim/</a:t>
            </a:r>
            <a:r>
              <a:rPr lang="en" altLang="zh-CN" sz="2000" b="1" dirty="0" err="1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judge.cpp</a:t>
            </a:r>
            <a:r>
              <a:rPr lang="en" altLang="zh-C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中实现乘法判断功能。</a:t>
            </a:r>
            <a:endParaRPr lang="en-US" altLang="zh-CN" sz="2000" b="1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i="0" dirty="0">
                <a:solidFill>
                  <a:schemeClr val="bg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只需要利用 </a:t>
            </a:r>
            <a:r>
              <a:rPr lang="en-US" altLang="zh-CN" sz="2000" i="0" dirty="0">
                <a:solidFill>
                  <a:schemeClr val="bg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000" i="0" dirty="0">
                <a:solidFill>
                  <a:schemeClr val="bg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语言中的乘法运算 *，得到 </a:t>
            </a:r>
            <a:r>
              <a:rPr lang="en-US" altLang="zh-CN" sz="2000" i="0" dirty="0" err="1">
                <a:solidFill>
                  <a:schemeClr val="bg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expect_result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multiplicand*multiplier</a:t>
            </a:r>
          </a:p>
          <a:p>
            <a:pPr lvl="1">
              <a:lnSpc>
                <a:spcPct val="150000"/>
              </a:lnSpc>
            </a:pPr>
            <a:r>
              <a:rPr lang="zh-CN" altLang="en" sz="2000" i="0" dirty="0">
                <a:solidFill>
                  <a:schemeClr val="bg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判断是否有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expect_result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real_product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即可。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执行 </a:t>
            </a:r>
            <a:r>
              <a:rPr lang="en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make </a:t>
            </a:r>
            <a:r>
              <a:rPr lang="en" altLang="zh-CN" sz="2000" b="1" dirty="0" err="1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verilate</a:t>
            </a:r>
            <a:r>
              <a:rPr lang="zh-CN" altLang="e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如果仿真通过最后会输出 </a:t>
            </a:r>
            <a:r>
              <a:rPr lang="en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success!!!</a:t>
            </a:r>
            <a:r>
              <a:rPr lang="zh-CN" altLang="e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反之就是 </a:t>
            </a:r>
            <a:r>
              <a:rPr lang="en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fail!!!</a:t>
            </a:r>
            <a:r>
              <a:rPr lang="en" altLang="zh-C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和报错信息。</a:t>
            </a:r>
            <a:endParaRPr lang="en-US" altLang="zh-CN" sz="2000" b="1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lang="en" altLang="zh-CN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make bitstream</a:t>
            </a:r>
            <a:r>
              <a:rPr lang="zh-CN" alt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下板验证</a:t>
            </a:r>
            <a:endParaRPr lang="en-US" altLang="zh-CN" sz="2000" b="1" i="0" dirty="0">
              <a:solidFill>
                <a:schemeClr val="accent1">
                  <a:lumMod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完成思考题并提交代码和报告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本次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实验有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bonus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：尝试改进目前的有限状态机，使得一次乘法操作或者连续乘法操作消耗的时钟周期数可以减少。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bonus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选做，超出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分的分数可以补到平时分，但不溢出到总评。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302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1112</Words>
  <Application>Microsoft Macintosh PowerPoint</Application>
  <PresentationFormat>宽屏</PresentationFormat>
  <Paragraphs>166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JetBrains Mono</vt:lpstr>
      <vt:lpstr>PingFang SC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璐欣 史</dc:creator>
  <cp:lastModifiedBy>璐欣 史</cp:lastModifiedBy>
  <cp:revision>12</cp:revision>
  <dcterms:created xsi:type="dcterms:W3CDTF">2025-04-02T21:42:34Z</dcterms:created>
  <dcterms:modified xsi:type="dcterms:W3CDTF">2025-04-03T01:40:10Z</dcterms:modified>
</cp:coreProperties>
</file>