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7" r:id="rId7"/>
    <p:sldId id="293" r:id="rId8"/>
    <p:sldId id="288" r:id="rId9"/>
    <p:sldId id="289" r:id="rId10"/>
    <p:sldId id="290" r:id="rId11"/>
    <p:sldId id="294" r:id="rId12"/>
    <p:sldId id="295" r:id="rId13"/>
    <p:sldId id="296" r:id="rId14"/>
    <p:sldId id="297" r:id="rId15"/>
    <p:sldId id="298" r:id="rId16"/>
    <p:sldId id="29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92C-B127-45B3-A90C-90DF446F1C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D905-81BF-4423-A597-DCBAE4756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92C-B127-45B3-A90C-90DF446F1C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D905-81BF-4423-A597-DCBAE4756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92C-B127-45B3-A90C-90DF446F1C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D905-81BF-4423-A597-DCBAE4756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92C-B127-45B3-A90C-90DF446F1C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D905-81BF-4423-A597-DCBAE4756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92C-B127-45B3-A90C-90DF446F1C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D905-81BF-4423-A597-DCBAE4756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92C-B127-45B3-A90C-90DF446F1C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D905-81BF-4423-A597-DCBAE4756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92C-B127-45B3-A90C-90DF446F1C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D905-81BF-4423-A597-DCBAE4756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92C-B127-45B3-A90C-90DF446F1C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D905-81BF-4423-A597-DCBAE4756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92C-B127-45B3-A90C-90DF446F1C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D905-81BF-4423-A597-DCBAE4756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92C-B127-45B3-A90C-90DF446F1C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D905-81BF-4423-A597-DCBAE4756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92C-B127-45B3-A90C-90DF446F1C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D905-81BF-4423-A597-DCBAE4756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D892C-B127-45B3-A90C-90DF446F1C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7D905-81BF-4423-A597-DCBAE47569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22458" y="836712"/>
            <a:ext cx="7929586" cy="3286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4000" b="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前端技术框架介绍</a:t>
            </a:r>
            <a:endParaRPr lang="en-US" altLang="zh-CN" sz="4000" b="1" dirty="0" smtClean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</a:t>
            </a:r>
            <a:endParaRPr lang="en-US" altLang="zh-CN" sz="2400" b="1" dirty="0" smtClean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</a:t>
            </a:r>
            <a:r>
              <a:rPr lang="zh-CN" altLang="en-US" sz="2400" b="1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丁宗良</a:t>
            </a:r>
            <a:endParaRPr lang="en-US" altLang="zh-CN" sz="2400" b="1" dirty="0" smtClean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</a:t>
            </a:r>
            <a:endParaRPr lang="zh-CN" altLang="en-US" sz="2400" b="1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87" y="4753238"/>
            <a:ext cx="9190476" cy="21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6442"/>
            <a:ext cx="1080120" cy="319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66" y="6315143"/>
            <a:ext cx="9200000" cy="5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080120" cy="319641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467544" y="692696"/>
            <a:ext cx="7344816" cy="566937"/>
          </a:xfrm>
          <a:prstGeom prst="rect">
            <a:avLst/>
          </a:prstGeom>
        </p:spPr>
        <p:txBody>
          <a:bodyPr lIns="91430" tIns="45716" rIns="91430" bIns="45716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67544" y="1517952"/>
            <a:ext cx="6624736" cy="4287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/>
              <a:t>Node.js</a:t>
            </a:r>
            <a:r>
              <a:rPr lang="zh-CN" altLang="en-US" sz="1600" dirty="0" smtClean="0"/>
              <a:t>：是一个基于</a:t>
            </a:r>
            <a:r>
              <a:rPr lang="en-US" altLang="zh-CN" sz="1600" dirty="0" smtClean="0"/>
              <a:t>V8</a:t>
            </a:r>
            <a:r>
              <a:rPr lang="zh-CN" altLang="en-US" sz="1600" dirty="0" smtClean="0"/>
              <a:t>引擎的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的运行环境；</a:t>
            </a:r>
            <a:endParaRPr lang="zh-CN" altLang="en-US" sz="1600" dirty="0" smtClean="0"/>
          </a:p>
          <a:p>
            <a:pPr marL="0" indent="0">
              <a:buNone/>
            </a:pPr>
            <a:r>
              <a:rPr lang="zh-CN" altLang="en-US" sz="1600" dirty="0" smtClean="0"/>
              <a:t>常用词：事件驱动，非阻塞式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学习过程中，重点在：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Event Loop</a:t>
            </a:r>
            <a:r>
              <a:rPr lang="zh-CN" altLang="zh-CN" sz="1600" dirty="0"/>
              <a:t>的机制；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，微任务和宏任务的区别；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，异步非阻塞的原理；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目前项目中，大部分异步任务都用</a:t>
            </a:r>
            <a:r>
              <a:rPr lang="en-US" altLang="zh-CN" sz="1600" dirty="0"/>
              <a:t>Await</a:t>
            </a:r>
            <a:r>
              <a:rPr lang="zh-CN" altLang="en-US" sz="1600" dirty="0"/>
              <a:t>实现，这也是考虑到代码的可读性和可维护性；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当然，有些异步任务可以并行执行，提升效率，这里有改善空间。（具体的方案在具体的场景探讨）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66" y="6315143"/>
            <a:ext cx="9200000" cy="5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080120" cy="319641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467544" y="692696"/>
            <a:ext cx="7344816" cy="566937"/>
          </a:xfrm>
          <a:prstGeom prst="rect">
            <a:avLst/>
          </a:prstGeom>
        </p:spPr>
        <p:txBody>
          <a:bodyPr lIns="91430" tIns="45716" rIns="91430" bIns="45716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67544" y="1517952"/>
            <a:ext cx="6624736" cy="4287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/>
              <a:t>TypeScirpt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Javascript</a:t>
            </a:r>
            <a:r>
              <a:rPr lang="zh-CN" altLang="zh-CN" sz="1600" dirty="0" smtClean="0"/>
              <a:t>的超集，它可以编译成纯</a:t>
            </a:r>
            <a:r>
              <a:rPr lang="en-US" altLang="zh-CN" sz="1600" dirty="0" smtClean="0"/>
              <a:t>JavaScript</a:t>
            </a:r>
            <a:endParaRPr lang="zh-CN" altLang="en-US" sz="1600" dirty="0" smtClean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引入</a:t>
            </a:r>
            <a:r>
              <a:rPr lang="en-US" altLang="zh-CN" sz="1600" dirty="0"/>
              <a:t>Typescript</a:t>
            </a:r>
            <a:r>
              <a:rPr lang="zh-CN" altLang="en-US" sz="1600" dirty="0"/>
              <a:t>是为了解决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弱语言类型带来的隐患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编写</a:t>
            </a:r>
            <a:r>
              <a:rPr lang="en-US" altLang="zh-CN" sz="1600" dirty="0"/>
              <a:t>Typescript</a:t>
            </a:r>
            <a:r>
              <a:rPr lang="zh-CN" altLang="en-US" sz="1600" dirty="0"/>
              <a:t>时有几点需要注意：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，定义函数参数时，尽量少用</a:t>
            </a:r>
            <a:r>
              <a:rPr lang="en-US" altLang="zh-CN" sz="1600" dirty="0"/>
              <a:t>any</a:t>
            </a:r>
            <a:r>
              <a:rPr lang="zh-CN" altLang="zh-CN" sz="1600" dirty="0"/>
              <a:t>；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，</a:t>
            </a:r>
            <a:r>
              <a:rPr lang="en-US" altLang="zh-CN" sz="1600" dirty="0"/>
              <a:t>let</a:t>
            </a:r>
            <a:r>
              <a:rPr lang="zh-CN" altLang="zh-CN" sz="1600" dirty="0"/>
              <a:t>和</a:t>
            </a:r>
            <a:r>
              <a:rPr lang="en-US" altLang="zh-CN" sz="1600" dirty="0"/>
              <a:t>const</a:t>
            </a:r>
            <a:r>
              <a:rPr lang="zh-CN" altLang="en-US" sz="1600" dirty="0"/>
              <a:t>功能都一样，但是在同一个代码文件里面要统一；定义变量时一定要加</a:t>
            </a:r>
            <a:r>
              <a:rPr lang="en-US" altLang="zh-CN" sz="1600" dirty="0"/>
              <a:t>Let</a:t>
            </a:r>
            <a:r>
              <a:rPr lang="zh-CN" altLang="en-US" sz="1600" dirty="0"/>
              <a:t>或者</a:t>
            </a:r>
            <a:r>
              <a:rPr lang="en-US" altLang="zh-CN" sz="1600" dirty="0"/>
              <a:t>Const</a:t>
            </a:r>
            <a:r>
              <a:rPr lang="zh-CN" altLang="en-US" sz="1600" dirty="0"/>
              <a:t>；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，注意系统启动时执行的任务和实例化对象时执行的任务；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4</a:t>
            </a:r>
            <a:r>
              <a:rPr lang="zh-CN" altLang="zh-CN" sz="1600" dirty="0"/>
              <a:t>，</a:t>
            </a:r>
            <a:r>
              <a:rPr lang="en-US" altLang="zh-CN" sz="1600" dirty="0"/>
              <a:t>T</a:t>
            </a:r>
            <a:r>
              <a:rPr lang="en-US" altLang="zh-CN" sz="1600" dirty="0"/>
              <a:t>ry catch</a:t>
            </a:r>
            <a:r>
              <a:rPr lang="zh-CN" altLang="zh-CN" sz="1600" dirty="0"/>
              <a:t>里面的</a:t>
            </a:r>
            <a:r>
              <a:rPr lang="en-US" altLang="zh-CN" sz="1600" dirty="0"/>
              <a:t>finally</a:t>
            </a:r>
            <a:r>
              <a:rPr lang="zh-CN" altLang="en-US" sz="1600" dirty="0"/>
              <a:t>在任何情况下都会执行，即使是在</a:t>
            </a:r>
            <a:r>
              <a:rPr lang="en-US" altLang="zh-CN" sz="1600" dirty="0"/>
              <a:t>Return</a:t>
            </a:r>
            <a:r>
              <a:rPr lang="zh-CN" altLang="en-US" sz="1600" dirty="0"/>
              <a:t>后面；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66" y="6315143"/>
            <a:ext cx="9200000" cy="5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080120" cy="319641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467544" y="692696"/>
            <a:ext cx="7344816" cy="566937"/>
          </a:xfrm>
          <a:prstGeom prst="rect">
            <a:avLst/>
          </a:prstGeom>
        </p:spPr>
        <p:txBody>
          <a:bodyPr lIns="91430" tIns="45716" rIns="91430" bIns="45716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学习路线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67544" y="1517952"/>
            <a:ext cx="6624736" cy="4287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大前端涉及的技术面广，框架多；作为毕业生，最重要的是要有个的学习思路，建立学习计划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WEB</a:t>
            </a:r>
            <a:r>
              <a:rPr lang="zh-CN" altLang="en-US" sz="1600" dirty="0"/>
              <a:t>技术无论如何变，都是围绕</a:t>
            </a:r>
            <a:r>
              <a:rPr lang="en-US" altLang="zh-CN" sz="1600" dirty="0"/>
              <a:t>HTTP</a:t>
            </a:r>
            <a:r>
              <a:rPr lang="zh-CN" altLang="en-US" sz="1600" dirty="0"/>
              <a:t>协议做数据流转。所以建议各位按照如下的顺序学习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，前端（浏览器相关）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，网络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，后端（</a:t>
            </a:r>
            <a:r>
              <a:rPr lang="en-US" altLang="zh-CN" sz="1600" dirty="0"/>
              <a:t>Node.js</a:t>
            </a:r>
            <a:r>
              <a:rPr lang="zh-CN" altLang="en-US" sz="1600" dirty="0"/>
              <a:t>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66" y="6315143"/>
            <a:ext cx="9200000" cy="5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080120" cy="319641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467544" y="692696"/>
            <a:ext cx="7344816" cy="566937"/>
          </a:xfrm>
          <a:prstGeom prst="rect">
            <a:avLst/>
          </a:prstGeom>
        </p:spPr>
        <p:txBody>
          <a:bodyPr lIns="91430" tIns="45716" rIns="91430" bIns="45716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学习路线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67544" y="1517952"/>
            <a:ext cx="6624736" cy="4287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前端，从用户在浏览器地址栏输入</a:t>
            </a:r>
            <a:r>
              <a:rPr lang="en-US" altLang="zh-CN" sz="1600" dirty="0"/>
              <a:t>URL</a:t>
            </a:r>
            <a:r>
              <a:rPr lang="zh-CN" altLang="en-US" sz="1600" dirty="0"/>
              <a:t>起，经历的过程开始</a:t>
            </a:r>
            <a:endParaRPr lang="zh-CN" altLang="en-US" sz="1600" dirty="0"/>
          </a:p>
          <a:p>
            <a:r>
              <a:rPr lang="zh-CN" altLang="en-US" sz="1600" dirty="0"/>
              <a:t>浏览器和服务器建立连接的过程；</a:t>
            </a:r>
            <a:endParaRPr lang="zh-CN" altLang="en-US" sz="1600" dirty="0"/>
          </a:p>
          <a:p>
            <a:r>
              <a:rPr lang="en-US" altLang="zh-CN" sz="1600" dirty="0"/>
              <a:t>HTML</a:t>
            </a:r>
            <a:r>
              <a:rPr lang="zh-CN" altLang="en-US" sz="1600" dirty="0"/>
              <a:t>渲染机制；</a:t>
            </a:r>
            <a:endParaRPr lang="zh-CN" altLang="en-US" sz="1600" dirty="0"/>
          </a:p>
          <a:p>
            <a:r>
              <a:rPr lang="en-US" altLang="zh-CN" sz="1600" dirty="0"/>
              <a:t>CSS</a:t>
            </a:r>
            <a:r>
              <a:rPr lang="zh-CN" altLang="en-US" sz="1600" dirty="0"/>
              <a:t>的解析机制，为啥</a:t>
            </a:r>
            <a:r>
              <a:rPr lang="en-US" altLang="zh-CN" sz="1600" dirty="0"/>
              <a:t>JS</a:t>
            </a:r>
            <a:r>
              <a:rPr lang="zh-CN" altLang="en-US" sz="1600" dirty="0"/>
              <a:t>会影响</a:t>
            </a:r>
            <a:r>
              <a:rPr lang="en-US" altLang="zh-CN" sz="1600" dirty="0"/>
              <a:t>CSS</a:t>
            </a:r>
            <a:r>
              <a:rPr lang="zh-CN" altLang="en-US" sz="1600" dirty="0"/>
              <a:t>的解析；</a:t>
            </a:r>
            <a:endParaRPr lang="zh-CN" altLang="en-US" sz="1600" dirty="0"/>
          </a:p>
          <a:p>
            <a:r>
              <a:rPr lang="en-US" altLang="zh-CN" sz="1600" dirty="0"/>
              <a:t>JS</a:t>
            </a:r>
            <a:r>
              <a:rPr lang="zh-CN" altLang="en-US" sz="1600" dirty="0"/>
              <a:t>的单线程处理机制；</a:t>
            </a:r>
            <a:endParaRPr lang="zh-CN" altLang="en-US" sz="1600" dirty="0"/>
          </a:p>
          <a:p>
            <a:r>
              <a:rPr lang="zh-CN" altLang="en-US" sz="1600" dirty="0"/>
              <a:t>单线程怎么实现网络（</a:t>
            </a:r>
            <a:r>
              <a:rPr lang="en-US" altLang="zh-CN" sz="1600" dirty="0"/>
              <a:t>Aajx</a:t>
            </a:r>
            <a:r>
              <a:rPr lang="zh-CN" altLang="en-US" sz="1600" dirty="0"/>
              <a:t>）请求的异步；</a:t>
            </a:r>
            <a:endParaRPr lang="zh-CN" altLang="en-US" sz="1600" dirty="0"/>
          </a:p>
          <a:p>
            <a:r>
              <a:rPr lang="en-US" altLang="zh-CN" sz="1600" dirty="0"/>
              <a:t>JS</a:t>
            </a:r>
            <a:r>
              <a:rPr lang="zh-CN" altLang="en-US" sz="1600" dirty="0"/>
              <a:t>本身的语言特性；</a:t>
            </a:r>
            <a:endParaRPr lang="zh-CN" altLang="en-US" sz="1600" dirty="0"/>
          </a:p>
          <a:p>
            <a:r>
              <a:rPr lang="zh-CN" altLang="en-US" sz="1600" dirty="0"/>
              <a:t>定时任务，动画及</a:t>
            </a:r>
            <a:r>
              <a:rPr lang="en-US" altLang="zh-CN" sz="1600" dirty="0"/>
              <a:t>CSS3</a:t>
            </a:r>
            <a:r>
              <a:rPr lang="zh-CN" altLang="en-US" sz="1600" dirty="0"/>
              <a:t>的新特性；</a:t>
            </a:r>
            <a:endParaRPr lang="zh-CN" altLang="en-US" sz="1600" dirty="0"/>
          </a:p>
          <a:p>
            <a:r>
              <a:rPr lang="zh-CN" altLang="en-US" sz="1600" dirty="0"/>
              <a:t>浏览器和服务器关闭连接的过程；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66" y="6315143"/>
            <a:ext cx="9200000" cy="5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080120" cy="319641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467544" y="692696"/>
            <a:ext cx="7344816" cy="566937"/>
          </a:xfrm>
          <a:prstGeom prst="rect">
            <a:avLst/>
          </a:prstGeom>
        </p:spPr>
        <p:txBody>
          <a:bodyPr lIns="91430" tIns="45716" rIns="91430" bIns="45716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学习路线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67544" y="1517952"/>
            <a:ext cx="6624736" cy="4287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中间的网络，主要是从协议方面理解数据的传输机制</a:t>
            </a:r>
            <a:endParaRPr lang="zh-CN" altLang="en-US" sz="1600" dirty="0"/>
          </a:p>
          <a:p>
            <a:r>
              <a:rPr lang="zh-CN" altLang="en-US" sz="1600" dirty="0"/>
              <a:t>网络</a:t>
            </a:r>
            <a:r>
              <a:rPr lang="en-US" altLang="zh-CN" sz="1600" dirty="0"/>
              <a:t>7</a:t>
            </a:r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</a:t>
            </a:r>
            <a:r>
              <a:rPr lang="zh-CN" altLang="en-US" sz="1600" dirty="0"/>
              <a:t>层结构的定义及使用；</a:t>
            </a:r>
            <a:endParaRPr lang="zh-CN" altLang="en-US" sz="1600" dirty="0"/>
          </a:p>
          <a:p>
            <a:r>
              <a:rPr lang="en-US" altLang="zh-CN" sz="1600" dirty="0"/>
              <a:t>TCP</a:t>
            </a:r>
            <a:r>
              <a:rPr lang="zh-CN" altLang="en-US" sz="1600" dirty="0"/>
              <a:t>和</a:t>
            </a:r>
            <a:r>
              <a:rPr lang="en-US" altLang="zh-CN" sz="1600" dirty="0"/>
              <a:t>UDP</a:t>
            </a:r>
            <a:r>
              <a:rPr lang="zh-CN" altLang="en-US" sz="1600" dirty="0"/>
              <a:t>的区别；</a:t>
            </a:r>
            <a:endParaRPr lang="zh-CN" altLang="en-US" sz="1600" dirty="0"/>
          </a:p>
          <a:p>
            <a:r>
              <a:rPr lang="en-US" altLang="zh-CN" sz="1600" dirty="0"/>
              <a:t>HTTP</a:t>
            </a:r>
            <a:r>
              <a:rPr lang="zh-CN" altLang="en-US" sz="1600" dirty="0"/>
              <a:t>协议的特点；</a:t>
            </a:r>
            <a:endParaRPr lang="zh-CN" altLang="en-US" sz="1600" dirty="0"/>
          </a:p>
          <a:p>
            <a:r>
              <a:rPr lang="en-US" altLang="zh-CN" sz="1600" dirty="0"/>
              <a:t>Websocket</a:t>
            </a:r>
            <a:r>
              <a:rPr lang="zh-CN" altLang="en-US" sz="1600" dirty="0"/>
              <a:t>协议的特点；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66" y="6315143"/>
            <a:ext cx="9200000" cy="5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080120" cy="319641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467544" y="692696"/>
            <a:ext cx="7344816" cy="566937"/>
          </a:xfrm>
          <a:prstGeom prst="rect">
            <a:avLst/>
          </a:prstGeom>
        </p:spPr>
        <p:txBody>
          <a:bodyPr lIns="91430" tIns="45716" rIns="91430" bIns="45716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学习路线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67544" y="1517952"/>
            <a:ext cx="6624736" cy="4287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Node.js</a:t>
            </a:r>
            <a:r>
              <a:rPr lang="zh-CN" altLang="zh-CN" sz="1600" dirty="0"/>
              <a:t>其实还是</a:t>
            </a:r>
            <a:r>
              <a:rPr lang="en-US" altLang="zh-CN" sz="1600" dirty="0"/>
              <a:t>JS</a:t>
            </a:r>
            <a:r>
              <a:rPr lang="zh-CN" altLang="en-US" sz="1600" dirty="0"/>
              <a:t>，只是要学习</a:t>
            </a:r>
            <a:r>
              <a:rPr lang="en-US" altLang="zh-CN" sz="1600" dirty="0"/>
              <a:t>JS</a:t>
            </a:r>
            <a:r>
              <a:rPr lang="zh-CN" altLang="en-US" sz="1600" dirty="0"/>
              <a:t>在后端处理数据时和前端的不同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  <a:p>
            <a:r>
              <a:rPr lang="zh-CN" altLang="en-US" sz="1600" dirty="0"/>
              <a:t>文件存储，学习</a:t>
            </a:r>
            <a:r>
              <a:rPr lang="en-US" altLang="zh-CN" sz="1600" dirty="0"/>
              <a:t>JS</a:t>
            </a:r>
            <a:r>
              <a:rPr lang="zh-CN" altLang="en-US" sz="1600" dirty="0"/>
              <a:t>如何操作文件；</a:t>
            </a:r>
            <a:endParaRPr lang="zh-CN" altLang="en-US" sz="1600" dirty="0"/>
          </a:p>
          <a:p>
            <a:r>
              <a:rPr lang="zh-CN" altLang="en-US" sz="1600" dirty="0"/>
              <a:t>数据缓存，学习</a:t>
            </a:r>
            <a:r>
              <a:rPr lang="en-US" altLang="zh-CN" sz="1600" dirty="0"/>
              <a:t>JS</a:t>
            </a:r>
            <a:r>
              <a:rPr lang="zh-CN" altLang="en-US" sz="1600" dirty="0"/>
              <a:t>如何缓存数据（全局变量，</a:t>
            </a:r>
            <a:r>
              <a:rPr lang="en-US" altLang="zh-CN" sz="1600" dirty="0"/>
              <a:t>Redis</a:t>
            </a:r>
            <a:r>
              <a:rPr lang="zh-CN" altLang="en-US" sz="1600" dirty="0"/>
              <a:t>数据存储</a:t>
            </a:r>
            <a:r>
              <a:rPr lang="zh-CN" altLang="en-US" sz="1600" dirty="0"/>
              <a:t>）；</a:t>
            </a:r>
            <a:endParaRPr lang="zh-CN" altLang="en-US" sz="1600" dirty="0"/>
          </a:p>
          <a:p>
            <a:r>
              <a:rPr lang="zh-CN" altLang="en-US" sz="1600" dirty="0"/>
              <a:t>数据落地，学习</a:t>
            </a:r>
            <a:r>
              <a:rPr lang="en-US" altLang="zh-CN" sz="1600" dirty="0"/>
              <a:t>JS</a:t>
            </a:r>
            <a:r>
              <a:rPr lang="zh-CN" altLang="en-US" sz="1600" dirty="0"/>
              <a:t>如何和</a:t>
            </a:r>
            <a:r>
              <a:rPr lang="en-US" altLang="zh-CN" sz="1600" dirty="0"/>
              <a:t>MySQL</a:t>
            </a:r>
            <a:r>
              <a:rPr lang="zh-CN" altLang="en-US" sz="1600" dirty="0"/>
              <a:t>，</a:t>
            </a:r>
            <a:r>
              <a:rPr lang="en-US" altLang="zh-CN" sz="1600" dirty="0"/>
              <a:t>Mongo</a:t>
            </a:r>
            <a:r>
              <a:rPr lang="zh-CN" altLang="zh-CN" sz="1600" dirty="0"/>
              <a:t>交互；</a:t>
            </a:r>
            <a:endParaRPr lang="zh-CN" altLang="zh-CN" sz="1600" dirty="0"/>
          </a:p>
          <a:p>
            <a:r>
              <a:rPr lang="en-US" altLang="zh-CN" sz="1600" dirty="0"/>
              <a:t>JS</a:t>
            </a:r>
            <a:r>
              <a:rPr lang="zh-CN" altLang="en-US" sz="1600" dirty="0"/>
              <a:t>如何监听请求，响应请求；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66" y="6315143"/>
            <a:ext cx="9200000" cy="542857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38290" y="1512456"/>
            <a:ext cx="4193703" cy="390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总体技术框架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前端端及相关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学习路线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0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2887" y="768470"/>
            <a:ext cx="1005403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827584" y="1512456"/>
            <a:ext cx="34563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7811"/>
            <a:ext cx="1080120" cy="319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66" y="6315143"/>
            <a:ext cx="9200000" cy="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7811"/>
            <a:ext cx="1080120" cy="319641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3563888" y="2564904"/>
            <a:ext cx="2448272" cy="689092"/>
          </a:xfrm>
          <a:prstGeom prst="rect">
            <a:avLst/>
          </a:prstGeom>
        </p:spPr>
        <p:txBody>
          <a:bodyPr lIns="91430" tIns="45716" rIns="91430" bIns="45716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总体框架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66" y="6315143"/>
            <a:ext cx="9200000" cy="5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080120" cy="319641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467544" y="692696"/>
            <a:ext cx="7416824" cy="1210012"/>
          </a:xfrm>
          <a:prstGeom prst="rect">
            <a:avLst/>
          </a:prstGeom>
        </p:spPr>
        <p:txBody>
          <a:bodyPr lIns="91430" tIns="45716" rIns="91430" bIns="45716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总体框架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331640" y="1902708"/>
            <a:ext cx="2088232" cy="280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React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(Ant Design)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Vue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68144" y="1902708"/>
            <a:ext cx="2088232" cy="280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Koa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Egg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Mysql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Redis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Mongo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左右箭头 2"/>
          <p:cNvSpPr/>
          <p:nvPr/>
        </p:nvSpPr>
        <p:spPr>
          <a:xfrm>
            <a:off x="3419872" y="2979664"/>
            <a:ext cx="244827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Http,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Websocket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7174" y="498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73678" y="498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66" y="6315143"/>
            <a:ext cx="9200000" cy="5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080120" cy="319641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467544" y="692696"/>
            <a:ext cx="7344816" cy="566937"/>
          </a:xfrm>
          <a:prstGeom prst="rect">
            <a:avLst/>
          </a:prstGeom>
        </p:spPr>
        <p:txBody>
          <a:bodyPr lIns="91430" tIns="45716" rIns="91430" bIns="45716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前端技术介绍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React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67544" y="1517952"/>
            <a:ext cx="6624736" cy="4287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/>
              <a:t>React</a:t>
            </a:r>
            <a:r>
              <a:rPr lang="zh-CN" altLang="en-US" sz="1600" dirty="0" smtClean="0"/>
              <a:t>：</a:t>
            </a:r>
            <a:r>
              <a:rPr lang="en-US" altLang="zh-CN" sz="1600" dirty="0"/>
              <a:t>A JavaScript library for building user </a:t>
            </a:r>
            <a:r>
              <a:rPr lang="en-US" altLang="zh-CN" sz="1600" dirty="0" smtClean="0"/>
              <a:t>interfaces</a:t>
            </a:r>
            <a:r>
              <a:rPr lang="zh-CN" altLang="en-US" sz="1600" dirty="0" smtClean="0"/>
              <a:t>（引用官网），主要用于公司的管理系统开发，包括：人力资源系统，审批系统，协同作业平台，资金调度平台，贷后管理系统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相关套件有：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800" dirty="0" smtClean="0"/>
              <a:t>react</a:t>
            </a:r>
            <a:r>
              <a:rPr lang="en-US" altLang="zh-CN" sz="1800" dirty="0"/>
              <a:t> </a:t>
            </a:r>
            <a:r>
              <a:rPr lang="en-US" altLang="zh-CN" sz="1800" dirty="0" smtClean="0"/>
              <a:t>16.2.0              react-router</a:t>
            </a:r>
            <a:r>
              <a:rPr lang="en-US" altLang="zh-CN" sz="1800" dirty="0"/>
              <a:t> </a:t>
            </a:r>
            <a:r>
              <a:rPr lang="en-US" altLang="zh-CN" sz="1800" dirty="0" smtClean="0"/>
              <a:t>4.2.0                  </a:t>
            </a:r>
            <a:r>
              <a:rPr lang="en-US" altLang="zh-CN" sz="1800" dirty="0" err="1" smtClean="0"/>
              <a:t>redux</a:t>
            </a:r>
            <a:r>
              <a:rPr lang="en-US" altLang="zh-CN" sz="1800" dirty="0"/>
              <a:t> </a:t>
            </a:r>
            <a:r>
              <a:rPr lang="en-US" altLang="zh-CN" sz="1800" dirty="0" smtClean="0"/>
              <a:t>3.7.2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ant-design</a:t>
            </a:r>
            <a:r>
              <a:rPr lang="en-US" altLang="zh-CN" sz="1800" dirty="0"/>
              <a:t> </a:t>
            </a:r>
            <a:r>
              <a:rPr lang="en-US" altLang="zh-CN" sz="1800" dirty="0" smtClean="0"/>
              <a:t>3.7.2      </a:t>
            </a:r>
            <a:r>
              <a:rPr lang="en-US" altLang="zh-CN" sz="1800" dirty="0" err="1" smtClean="0"/>
              <a:t>axios</a:t>
            </a:r>
            <a:r>
              <a:rPr lang="en-US" altLang="zh-CN" sz="1800" dirty="0"/>
              <a:t> </a:t>
            </a:r>
            <a:r>
              <a:rPr lang="en-US" altLang="zh-CN" sz="1800" dirty="0" smtClean="0"/>
              <a:t>0.17.1                less</a:t>
            </a:r>
            <a:r>
              <a:rPr lang="en-US" altLang="zh-CN" sz="1800" dirty="0"/>
              <a:t> </a:t>
            </a:r>
            <a:r>
              <a:rPr lang="en-US" altLang="zh-CN" sz="1800" dirty="0" smtClean="0"/>
              <a:t>2.7.3      socket</a:t>
            </a:r>
            <a:r>
              <a:rPr lang="en-US" altLang="zh-CN" sz="1800" dirty="0"/>
              <a:t> </a:t>
            </a:r>
            <a:r>
              <a:rPr lang="en-US" altLang="zh-CN" sz="1800" dirty="0" smtClean="0"/>
              <a:t>2.1.1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目前，公司所有的管理系统都是基于</a:t>
            </a:r>
            <a:r>
              <a:rPr lang="en-US" altLang="zh-CN" sz="1600" dirty="0" smtClean="0"/>
              <a:t>ant design</a:t>
            </a:r>
            <a:r>
              <a:rPr lang="zh-CN" altLang="en-US" sz="1600" dirty="0" smtClean="0"/>
              <a:t>开发的，使所有的页面风格及交互得到统一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66" y="6315143"/>
            <a:ext cx="9200000" cy="5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080120" cy="319641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467544" y="692696"/>
            <a:ext cx="7344816" cy="566937"/>
          </a:xfrm>
          <a:prstGeom prst="rect">
            <a:avLst/>
          </a:prstGeom>
        </p:spPr>
        <p:txBody>
          <a:bodyPr lIns="91430" tIns="45716" rIns="91430" bIns="45716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前端技术介绍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Ant Design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67544" y="1517952"/>
            <a:ext cx="6624736" cy="4287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/>
              <a:t>Ant Design</a:t>
            </a:r>
            <a:r>
              <a:rPr lang="zh-CN" altLang="en-US" sz="1600" dirty="0" smtClean="0"/>
              <a:t>：服务于企业级产品的设计体系，基于确定和自然的设计价值观上的模块化解决方案，让设计者和开发者专注于更好的用户体验。</a:t>
            </a:r>
            <a:endParaRPr lang="zh-CN" altLang="en-US" sz="1600" dirty="0" smtClean="0"/>
          </a:p>
          <a:p>
            <a:pPr marL="0" indent="0">
              <a:buNone/>
            </a:pPr>
            <a:r>
              <a:rPr lang="zh-CN" altLang="en-US" sz="1600" dirty="0" smtClean="0"/>
              <a:t>（https://ant.design/index-cn）</a:t>
            </a:r>
            <a:endParaRPr lang="zh-CN" altLang="en-US" sz="1600" dirty="0" smtClean="0"/>
          </a:p>
          <a:p>
            <a:pPr marL="0" indent="0">
              <a:buNone/>
            </a:pPr>
            <a:endParaRPr lang="zh-CN" altLang="en-US" sz="1600" dirty="0" smtClean="0"/>
          </a:p>
          <a:p>
            <a:pPr marL="0" indent="0">
              <a:buNone/>
            </a:pPr>
            <a:r>
              <a:rPr lang="en-US" altLang="zh-CN" sz="1600" dirty="0" smtClean="0"/>
              <a:t>Ant Design </a:t>
            </a:r>
            <a:r>
              <a:rPr lang="zh-CN" altLang="zh-CN" sz="1600" dirty="0" smtClean="0"/>
              <a:t>基于</a:t>
            </a:r>
            <a:r>
              <a:rPr lang="en-US" altLang="zh-CN" sz="1600" dirty="0" smtClean="0"/>
              <a:t>React</a:t>
            </a:r>
            <a:r>
              <a:rPr lang="zh-CN" altLang="en-US" sz="1600" dirty="0" smtClean="0"/>
              <a:t>开发，提供了大量的组件，使得项目的开发效率得到了很大的提升。</a:t>
            </a:r>
            <a:endParaRPr lang="zh-CN" altLang="en-US" sz="1600" dirty="0" smtClean="0"/>
          </a:p>
          <a:p>
            <a:pPr marL="0" indent="0">
              <a:buNone/>
            </a:pPr>
            <a:endParaRPr lang="zh-CN" altLang="en-US" sz="1600" dirty="0" smtClean="0"/>
          </a:p>
          <a:p>
            <a:pPr marL="0" indent="0">
              <a:buNone/>
            </a:pPr>
            <a:r>
              <a:rPr lang="zh-CN" altLang="en-US" sz="1600" dirty="0" smtClean="0"/>
              <a:t>公司目前的项目重表单，</a:t>
            </a:r>
            <a:r>
              <a:rPr lang="en-US" altLang="zh-CN" sz="1600" dirty="0" smtClean="0"/>
              <a:t>Ant Design</a:t>
            </a:r>
            <a:r>
              <a:rPr lang="zh-CN" altLang="en-US" sz="1600" dirty="0" smtClean="0"/>
              <a:t>提供了良好的页面布局方案，表单数据校验，错误提醒；且学习文档简单易懂，所见即所得（案例和代码在同一个页面上）（比如：https://ant.design/components/auto-complete-cn/）</a:t>
            </a:r>
            <a:endParaRPr lang="zh-CN" altLang="en-US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/>
              <a:t>学习过程中，不仅要学习</a:t>
            </a:r>
            <a:r>
              <a:rPr lang="en-US" altLang="zh-CN" sz="1600" dirty="0"/>
              <a:t>Ant Design</a:t>
            </a:r>
            <a:r>
              <a:rPr lang="zh-CN" altLang="en-US" sz="1600" dirty="0"/>
              <a:t>的基本用法，同时要掌握其页面的设计规范。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66" y="6315143"/>
            <a:ext cx="9200000" cy="5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080120" cy="319641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467544" y="692696"/>
            <a:ext cx="7344816" cy="566937"/>
          </a:xfrm>
          <a:prstGeom prst="rect">
            <a:avLst/>
          </a:prstGeom>
        </p:spPr>
        <p:txBody>
          <a:bodyPr lIns="91430" tIns="45716" rIns="91430" bIns="45716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前端技术介绍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VUE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及相关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827584" y="1444048"/>
            <a:ext cx="7128792" cy="2056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/>
              <a:t>VUE</a:t>
            </a:r>
            <a:r>
              <a:rPr lang="zh-CN" altLang="en-US" sz="1600" dirty="0" smtClean="0"/>
              <a:t>， </a:t>
            </a:r>
            <a:r>
              <a:rPr lang="en-US" altLang="zh-CN" sz="1600" dirty="0"/>
              <a:t>The </a:t>
            </a:r>
            <a:r>
              <a:rPr lang="en-US" altLang="zh-CN" sz="1600" dirty="0" smtClean="0"/>
              <a:t>Progressive JavaScript Framework</a:t>
            </a:r>
            <a:r>
              <a:rPr lang="zh-CN" altLang="en-US" sz="1600" dirty="0" smtClean="0"/>
              <a:t>，用于公司的</a:t>
            </a:r>
            <a:r>
              <a:rPr lang="en-US" altLang="zh-CN" sz="1600" dirty="0" smtClean="0"/>
              <a:t>H5</a:t>
            </a:r>
            <a:r>
              <a:rPr lang="zh-CN" altLang="en-US" sz="1600" dirty="0" smtClean="0"/>
              <a:t>项目，包括：友金所移动官网，友金所混合应用，考拉，普惠官网服务号，友金帮服务号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相关的套件有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800" dirty="0" smtClean="0"/>
              <a:t>M</a:t>
            </a:r>
            <a:r>
              <a:rPr lang="fr-FR" altLang="zh-CN" sz="1800" dirty="0" smtClean="0"/>
              <a:t>int-ui    2.2.1                             Vue    2.2.1                            Vuex    2.2.1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66" y="6315143"/>
            <a:ext cx="9200000" cy="5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080120" cy="319641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467544" y="692696"/>
            <a:ext cx="7344816" cy="566937"/>
          </a:xfrm>
          <a:prstGeom prst="rect">
            <a:avLst/>
          </a:prstGeom>
        </p:spPr>
        <p:txBody>
          <a:bodyPr lIns="91430" tIns="45716" rIns="91430" bIns="45716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前端技术介绍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打包及配套工具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67544" y="1517952"/>
            <a:ext cx="6336704" cy="3423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600" dirty="0" smtClean="0"/>
          </a:p>
          <a:p>
            <a:r>
              <a:rPr lang="en-US" altLang="zh-CN" sz="1600" dirty="0" err="1"/>
              <a:t>webpack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3.8.1</a:t>
            </a:r>
            <a:endParaRPr lang="en-US" altLang="zh-CN" sz="1600" dirty="0" smtClean="0"/>
          </a:p>
          <a:p>
            <a:r>
              <a:rPr lang="en-US" altLang="zh-CN" sz="1600" dirty="0" smtClean="0"/>
              <a:t>babel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7.1.2</a:t>
            </a:r>
            <a:endParaRPr lang="en-US" altLang="zh-CN" sz="1600" dirty="0" smtClean="0"/>
          </a:p>
          <a:p>
            <a:r>
              <a:rPr lang="en-US" altLang="zh-CN" sz="1600" dirty="0" err="1" smtClean="0"/>
              <a:t>eslint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4.12.1</a:t>
            </a:r>
            <a:endParaRPr lang="en-US" altLang="zh-CN" sz="1600" dirty="0" smtClean="0"/>
          </a:p>
          <a:p>
            <a:r>
              <a:rPr lang="en-US" altLang="zh-CN" sz="1600" dirty="0" err="1" smtClean="0"/>
              <a:t>redux</a:t>
            </a:r>
            <a:r>
              <a:rPr lang="en-US" altLang="zh-CN" sz="1600" dirty="0" smtClean="0"/>
              <a:t>-dev-tool</a:t>
            </a:r>
            <a:r>
              <a:rPr lang="en-US" altLang="zh-CN" sz="1600" dirty="0"/>
              <a:t> </a:t>
            </a:r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Eslint</a:t>
            </a:r>
            <a:r>
              <a:rPr lang="zh-CN" altLang="zh-CN" sz="1600" dirty="0"/>
              <a:t>会对代码做一个基本检查；对于代码的设计思路，需要提供设计文档</a:t>
            </a:r>
            <a:br>
              <a:rPr lang="en-US" altLang="zh-CN" sz="1600" dirty="0"/>
            </a:b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66" y="6315143"/>
            <a:ext cx="9200000" cy="5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080120" cy="319641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467544" y="692696"/>
            <a:ext cx="7344816" cy="566937"/>
          </a:xfrm>
          <a:prstGeom prst="rect">
            <a:avLst/>
          </a:prstGeom>
        </p:spPr>
        <p:txBody>
          <a:bodyPr lIns="91430" tIns="45716" rIns="91430" bIns="45716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及相关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67544" y="1517952"/>
            <a:ext cx="6336704" cy="3423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NODE</a:t>
            </a:r>
            <a:r>
              <a:rPr lang="zh-CN" altLang="en-US" sz="1600" dirty="0" smtClean="0"/>
              <a:t>目前主要应用的项目包括：悟空（审批）系统， 协同作业平台，友好文（友金所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），监控系统</a:t>
            </a:r>
            <a:r>
              <a:rPr lang="en-US" altLang="zh-CN" sz="1600" dirty="0"/>
              <a:t> </a:t>
            </a:r>
            <a:endParaRPr lang="en-US" altLang="zh-CN" sz="1600" dirty="0" smtClean="0"/>
          </a:p>
          <a:p>
            <a:r>
              <a:rPr lang="en-US" altLang="zh-CN" sz="1600" dirty="0" smtClean="0"/>
              <a:t>NODE         8.9.1</a:t>
            </a:r>
            <a:endParaRPr lang="en-US" altLang="zh-CN" sz="1600" dirty="0" smtClean="0"/>
          </a:p>
          <a:p>
            <a:r>
              <a:rPr lang="en-US" altLang="zh-CN" sz="1600" dirty="0" smtClean="0"/>
              <a:t>Egg           2.11.0</a:t>
            </a:r>
            <a:endParaRPr lang="en-US" altLang="zh-CN" sz="1600" dirty="0" smtClean="0"/>
          </a:p>
          <a:p>
            <a:r>
              <a:rPr lang="en-US" altLang="zh-CN" sz="1600" dirty="0" smtClean="0"/>
              <a:t>Typescript 3.0.3</a:t>
            </a:r>
            <a:br>
              <a:rPr lang="en-US" altLang="zh-CN" sz="1600" dirty="0"/>
            </a:b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2312</Words>
  <Application>WPS 演示</Application>
  <PresentationFormat>全屏显示(4:3)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SZ_00_55</dc:creator>
  <cp:lastModifiedBy>lenovo</cp:lastModifiedBy>
  <cp:revision>80</cp:revision>
  <dcterms:created xsi:type="dcterms:W3CDTF">2016-10-14T08:41:00Z</dcterms:created>
  <dcterms:modified xsi:type="dcterms:W3CDTF">2019-01-02T06:45:23Z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