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4"/>
  </p:notesMasterIdLst>
  <p:handoutMasterIdLst>
    <p:handoutMasterId r:id="rId5"/>
  </p:handoutMasterIdLst>
  <p:sldIdLst>
    <p:sldId id="442" r:id="rId2"/>
    <p:sldId id="436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GRENNE Jean-Sébastien CC" initials="JSD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17375E"/>
    <a:srgbClr val="FFE800"/>
    <a:srgbClr val="FFFF66"/>
    <a:srgbClr val="FFFFFF"/>
    <a:srgbClr val="FF9900"/>
    <a:srgbClr val="FF3300"/>
    <a:srgbClr val="CC99FF"/>
    <a:srgbClr val="99FF9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78" autoAdjust="0"/>
    <p:restoredTop sz="80581" autoAdjust="0"/>
  </p:normalViewPr>
  <p:slideViewPr>
    <p:cSldViewPr>
      <p:cViewPr varScale="1">
        <p:scale>
          <a:sx n="93" d="100"/>
          <a:sy n="93" d="100"/>
        </p:scale>
        <p:origin x="1146" y="84"/>
      </p:cViewPr>
      <p:guideLst>
        <p:guide orient="horz" pos="2160"/>
        <p:guide pos="565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382" y="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179485" y="0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B3F8DBEE-2EC8-4BD8-B6A0-8080CF5F4A64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513911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179485" y="6513911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E3983D26-9928-4963-A482-31E1F7136E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080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29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2900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1F5EE5DD-14CE-475A-93C6-84F387FFC5E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1"/>
            <a:ext cx="3962400" cy="3429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r>
              <a:rPr lang="en-US" dirty="0" smtClean="0"/>
              <a:t>© Copyright Showeet.com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5" y="6513911"/>
            <a:ext cx="3962400" cy="34290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F0D57A68-B95A-498B-8FA1-D6E958C41C5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41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0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7A68-B95A-498B-8FA1-D6E958C41C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31371" y="3416425"/>
            <a:ext cx="6048672" cy="147002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09981" y="5085184"/>
            <a:ext cx="6071512" cy="153657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72331" y="6309321"/>
            <a:ext cx="2844800" cy="365125"/>
          </a:xfrm>
        </p:spPr>
        <p:txBody>
          <a:bodyPr/>
          <a:lstStyle>
            <a:lvl1pPr algn="r">
              <a:defRPr sz="1100"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FACF2378-FC09-4DCC-953E-234066DBF537}" type="datetimeFigureOut">
              <a:rPr lang="fr-FR" smtClean="0"/>
              <a:pPr/>
              <a:t>18/09/2024</a:t>
            </a:fld>
            <a:endParaRPr lang="fr-FR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7824192" y="0"/>
            <a:ext cx="4367808" cy="1700808"/>
          </a:xfrm>
          <a:prstGeom prst="rtTriangle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28000">
                <a:schemeClr val="accent1">
                  <a:lumMod val="100000"/>
                </a:schemeClr>
              </a:gs>
              <a:gs pos="57000">
                <a:schemeClr val="tx2">
                  <a:alpha val="94000"/>
                  <a:lumMod val="67000"/>
                </a:schemeClr>
              </a:gs>
              <a:gs pos="86000">
                <a:schemeClr val="tx2">
                  <a:lumMod val="50000"/>
                </a:schemeClr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178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Forme libre 7"/>
          <p:cNvSpPr/>
          <p:nvPr userDrawn="1"/>
        </p:nvSpPr>
        <p:spPr>
          <a:xfrm>
            <a:off x="7825653" y="-1"/>
            <a:ext cx="4367808" cy="2178000"/>
          </a:xfrm>
          <a:custGeom>
            <a:avLst/>
            <a:gdLst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2059259">
                <a:moveTo>
                  <a:pt x="1993900" y="2057400"/>
                </a:moveTo>
                <a:cubicBezTo>
                  <a:pt x="1195917" y="809625"/>
                  <a:pt x="431270" y="328612"/>
                  <a:pt x="0" y="0"/>
                </a:cubicBezTo>
                <a:lnTo>
                  <a:pt x="3175000" y="1600200"/>
                </a:lnTo>
                <a:cubicBezTo>
                  <a:pt x="2362200" y="1385888"/>
                  <a:pt x="1992312" y="2100263"/>
                  <a:pt x="1993900" y="2057400"/>
                </a:cubicBezTo>
                <a:close/>
              </a:path>
            </a:pathLst>
          </a:custGeom>
          <a:gradFill flip="none" rotWithShape="1">
            <a:gsLst>
              <a:gs pos="90000">
                <a:srgbClr val="528BD1"/>
              </a:gs>
              <a:gs pos="60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50000"/>
                </a:schemeClr>
              </a:gs>
              <a:gs pos="16260">
                <a:srgbClr val="325E92"/>
              </a:gs>
              <a:gs pos="5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304800" dist="1651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33790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8366720" cy="1143000"/>
          </a:xfrm>
        </p:spPr>
        <p:txBody>
          <a:bodyPr>
            <a:noAutofit/>
          </a:bodyPr>
          <a:lstStyle>
            <a:lvl1pPr algn="l">
              <a:defRPr sz="3600" b="1" cap="small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2"/>
                </a:solidFill>
                <a:latin typeface="+mj-lt"/>
              </a:defRPr>
            </a:lvl1pPr>
            <a:lvl2pPr>
              <a:defRPr sz="2400">
                <a:solidFill>
                  <a:schemeClr val="tx2"/>
                </a:solidFill>
                <a:latin typeface="+mj-lt"/>
              </a:defRPr>
            </a:lvl2pPr>
            <a:lvl3pPr>
              <a:defRPr sz="2000">
                <a:solidFill>
                  <a:schemeClr val="tx2"/>
                </a:solidFill>
                <a:latin typeface="+mj-lt"/>
              </a:defRPr>
            </a:lvl3pPr>
            <a:lvl4pPr>
              <a:defRPr sz="1800">
                <a:solidFill>
                  <a:schemeClr val="tx2"/>
                </a:solidFill>
                <a:latin typeface="+mj-lt"/>
              </a:defRPr>
            </a:lvl4pPr>
            <a:lvl5pPr>
              <a:defRPr sz="18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FACF2378-FC09-4DCC-953E-234066DBF537}" type="datetimeFigureOut">
              <a:rPr lang="fr-FR" smtClean="0"/>
              <a:pPr/>
              <a:t>18/09/2024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32C675C4-93C7-41F2-9B34-E2481389FDD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riangle rectangle 7"/>
          <p:cNvSpPr/>
          <p:nvPr userDrawn="1"/>
        </p:nvSpPr>
        <p:spPr>
          <a:xfrm rot="10800000">
            <a:off x="7824192" y="0"/>
            <a:ext cx="4367808" cy="1700808"/>
          </a:xfrm>
          <a:prstGeom prst="rtTriangle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28000">
                <a:schemeClr val="accent1">
                  <a:lumMod val="100000"/>
                </a:schemeClr>
              </a:gs>
              <a:gs pos="57000">
                <a:schemeClr val="tx2">
                  <a:alpha val="94000"/>
                  <a:lumMod val="67000"/>
                </a:schemeClr>
              </a:gs>
              <a:gs pos="86000">
                <a:schemeClr val="tx2">
                  <a:lumMod val="50000"/>
                </a:schemeClr>
              </a:gs>
              <a:gs pos="0">
                <a:schemeClr val="accent1">
                  <a:shade val="100000"/>
                  <a:satMod val="115000"/>
                </a:schemeClr>
              </a:gs>
            </a:gsLst>
            <a:lin ang="178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Forme libre 8"/>
          <p:cNvSpPr/>
          <p:nvPr userDrawn="1"/>
        </p:nvSpPr>
        <p:spPr>
          <a:xfrm>
            <a:off x="7825653" y="-1"/>
            <a:ext cx="4367808" cy="2178000"/>
          </a:xfrm>
          <a:custGeom>
            <a:avLst/>
            <a:gdLst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2059259">
                <a:moveTo>
                  <a:pt x="1993900" y="2057400"/>
                </a:moveTo>
                <a:cubicBezTo>
                  <a:pt x="1195917" y="809625"/>
                  <a:pt x="431270" y="328612"/>
                  <a:pt x="0" y="0"/>
                </a:cubicBezTo>
                <a:lnTo>
                  <a:pt x="3175000" y="1600200"/>
                </a:lnTo>
                <a:cubicBezTo>
                  <a:pt x="2362200" y="1385888"/>
                  <a:pt x="1992312" y="2100263"/>
                  <a:pt x="1993900" y="2057400"/>
                </a:cubicBezTo>
                <a:close/>
              </a:path>
            </a:pathLst>
          </a:custGeom>
          <a:gradFill flip="none" rotWithShape="1">
            <a:gsLst>
              <a:gs pos="90000">
                <a:srgbClr val="528BD1"/>
              </a:gs>
              <a:gs pos="60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50000"/>
                </a:schemeClr>
              </a:gs>
              <a:gs pos="16260">
                <a:srgbClr val="325E92"/>
              </a:gs>
              <a:gs pos="5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304800" dist="1651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19011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bg>
      <p:bgPr>
        <a:gradFill>
          <a:gsLst>
            <a:gs pos="0">
              <a:schemeClr val="tx2"/>
            </a:gs>
            <a:gs pos="50000">
              <a:schemeClr val="tx2">
                <a:lumMod val="75000"/>
              </a:schemeClr>
            </a:gs>
            <a:gs pos="100000">
              <a:schemeClr val="accent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8367184" cy="1143000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  <a:lvl2pPr>
              <a:defRPr sz="2400">
                <a:solidFill>
                  <a:schemeClr val="bg1"/>
                </a:solidFill>
                <a:latin typeface="+mj-lt"/>
              </a:defRPr>
            </a:lvl2pPr>
            <a:lvl3pPr>
              <a:defRPr sz="2000">
                <a:solidFill>
                  <a:schemeClr val="bg1"/>
                </a:solidFill>
                <a:latin typeface="+mj-lt"/>
              </a:defRPr>
            </a:lvl3pPr>
            <a:lvl4pPr>
              <a:defRPr sz="1800">
                <a:solidFill>
                  <a:schemeClr val="bg1"/>
                </a:solidFill>
                <a:latin typeface="+mj-lt"/>
              </a:defRPr>
            </a:lvl4pPr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FACF2378-FC09-4DCC-953E-234066DBF537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 smtClean="0"/>
              <a:t>Your footer here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  <a:ea typeface="Helvetica" pitchFamily="2" charset="0"/>
                <a:cs typeface="Helvetica" pitchFamily="2" charset="0"/>
              </a:defRPr>
            </a:lvl1pPr>
          </a:lstStyle>
          <a:p>
            <a:fld id="{32C675C4-93C7-41F2-9B34-E2481389FDD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riangle rectangle 6"/>
          <p:cNvSpPr/>
          <p:nvPr userDrawn="1"/>
        </p:nvSpPr>
        <p:spPr>
          <a:xfrm rot="10800000">
            <a:off x="7824192" y="0"/>
            <a:ext cx="4367808" cy="170080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8" name="Forme libre 7"/>
          <p:cNvSpPr/>
          <p:nvPr userDrawn="1"/>
        </p:nvSpPr>
        <p:spPr>
          <a:xfrm>
            <a:off x="7825653" y="-1"/>
            <a:ext cx="4367808" cy="2178000"/>
          </a:xfrm>
          <a:custGeom>
            <a:avLst/>
            <a:gdLst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7400"/>
              <a:gd name="connsiteX1" fmla="*/ 0 w 3175000"/>
              <a:gd name="connsiteY1" fmla="*/ 0 h 2057400"/>
              <a:gd name="connsiteX2" fmla="*/ 3175000 w 3175000"/>
              <a:gd name="connsiteY2" fmla="*/ 1600200 h 2057400"/>
              <a:gd name="connsiteX3" fmla="*/ 1993900 w 3175000"/>
              <a:gd name="connsiteY3" fmla="*/ 2057400 h 2057400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  <a:gd name="connsiteX0" fmla="*/ 1993900 w 3175000"/>
              <a:gd name="connsiteY0" fmla="*/ 2057400 h 2059259"/>
              <a:gd name="connsiteX1" fmla="*/ 0 w 3175000"/>
              <a:gd name="connsiteY1" fmla="*/ 0 h 2059259"/>
              <a:gd name="connsiteX2" fmla="*/ 3175000 w 3175000"/>
              <a:gd name="connsiteY2" fmla="*/ 1600200 h 2059259"/>
              <a:gd name="connsiteX3" fmla="*/ 1993900 w 3175000"/>
              <a:gd name="connsiteY3" fmla="*/ 2057400 h 205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5000" h="2059259">
                <a:moveTo>
                  <a:pt x="1993900" y="2057400"/>
                </a:moveTo>
                <a:cubicBezTo>
                  <a:pt x="1195917" y="809625"/>
                  <a:pt x="431270" y="328612"/>
                  <a:pt x="0" y="0"/>
                </a:cubicBezTo>
                <a:lnTo>
                  <a:pt x="3175000" y="1600200"/>
                </a:lnTo>
                <a:cubicBezTo>
                  <a:pt x="2362200" y="1385888"/>
                  <a:pt x="1992312" y="2100263"/>
                  <a:pt x="1993900" y="2057400"/>
                </a:cubicBezTo>
                <a:close/>
              </a:path>
            </a:pathLst>
          </a:custGeom>
          <a:gradFill flip="none" rotWithShape="1">
            <a:gsLst>
              <a:gs pos="90000">
                <a:srgbClr val="528BD1"/>
              </a:gs>
              <a:gs pos="60000">
                <a:schemeClr val="tx2">
                  <a:lumMod val="20000"/>
                  <a:lumOff val="80000"/>
                </a:schemeClr>
              </a:gs>
              <a:gs pos="0">
                <a:schemeClr val="tx2">
                  <a:lumMod val="50000"/>
                </a:schemeClr>
              </a:gs>
              <a:gs pos="16260">
                <a:srgbClr val="325E92"/>
              </a:gs>
              <a:gs pos="5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304800" dist="1651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7152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2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showeet.com/" TargetMode="Externa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F2378-FC09-4DCC-953E-234066DBF53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75C4-93C7-41F2-9B34-E2481389FDD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502266" y="5799922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848842" y="0"/>
            <a:ext cx="1842187" cy="384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Free template released</a:t>
            </a:r>
            <a:r>
              <a:rPr lang="en-US" sz="1100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by </a:t>
            </a:r>
            <a:r>
              <a:rPr lang="en-US" sz="1100" baseline="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  <a:hlinkClick r:id="rId6"/>
              </a:rPr>
              <a:t>Showeet.com</a:t>
            </a:r>
            <a:endParaRPr lang="en-US" sz="11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9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57" r:id="rId3"/>
    <p:sldLayoutId id="21474837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731829" y="-104864"/>
            <a:ext cx="8427410" cy="1470025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DOMAINES DE RESPONSABILITES</a:t>
            </a:r>
            <a:endParaRPr lang="en-US" sz="32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CB3-C02B-42D8-A967-07B0478A2047}" type="datetime1">
              <a:rPr lang="fr-FR" smtClean="0">
                <a:solidFill>
                  <a:schemeClr val="tx2">
                    <a:lumMod val="75000"/>
                  </a:schemeClr>
                </a:solidFill>
              </a:rPr>
              <a:t>18/09/2024</a:t>
            </a:fld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8" y="25886"/>
            <a:ext cx="1310646" cy="131064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5" y="-171692"/>
            <a:ext cx="1601791" cy="1601791"/>
          </a:xfrm>
          <a:prstGeom prst="rect">
            <a:avLst/>
          </a:prstGeom>
        </p:spPr>
      </p:pic>
      <p:sp>
        <p:nvSpPr>
          <p:cNvPr id="9" name="Titre 3"/>
          <p:cNvSpPr txBox="1">
            <a:spLocks/>
          </p:cNvSpPr>
          <p:nvPr/>
        </p:nvSpPr>
        <p:spPr>
          <a:xfrm>
            <a:off x="2575520" y="5062619"/>
            <a:ext cx="6141833" cy="480592"/>
          </a:xfrm>
          <a:prstGeom prst="rect">
            <a:avLst/>
          </a:prstGeom>
          <a:ln w="25400">
            <a:solidFill>
              <a:srgbClr val="E60000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altLang="fr-FR" sz="1800" dirty="0" smtClean="0">
                <a:solidFill>
                  <a:srgbClr val="E60000"/>
                </a:solidFill>
                <a:cs typeface="Arial" panose="020B0604020202020204" pitchFamily="34" charset="0"/>
              </a:rPr>
              <a:t>AGIR ET S’ENGAGER DANS LA GESTION DE CRISE </a:t>
            </a:r>
            <a:endParaRPr lang="fr-FR" altLang="fr-FR" sz="1800" dirty="0">
              <a:solidFill>
                <a:srgbClr val="E60000"/>
              </a:solidFill>
              <a:cs typeface="Arial" panose="020B0604020202020204" pitchFamily="34" charset="0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3847439" y="1057697"/>
            <a:ext cx="4869914" cy="1820874"/>
            <a:chOff x="1271464" y="1235097"/>
            <a:chExt cx="4869914" cy="1820874"/>
          </a:xfrm>
        </p:grpSpPr>
        <p:grpSp>
          <p:nvGrpSpPr>
            <p:cNvPr id="12" name="Group 1"/>
            <p:cNvGrpSpPr/>
            <p:nvPr/>
          </p:nvGrpSpPr>
          <p:grpSpPr>
            <a:xfrm>
              <a:off x="1271464" y="1404063"/>
              <a:ext cx="4025621" cy="1651908"/>
              <a:chOff x="2811847" y="2057400"/>
              <a:chExt cx="3512753" cy="1572687"/>
            </a:xfrm>
          </p:grpSpPr>
          <p:sp>
            <p:nvSpPr>
              <p:cNvPr id="14" name="Freeform 7"/>
              <p:cNvSpPr>
                <a:spLocks/>
              </p:cNvSpPr>
              <p:nvPr/>
            </p:nvSpPr>
            <p:spPr bwMode="auto">
              <a:xfrm flipV="1">
                <a:off x="2811847" y="2289085"/>
                <a:ext cx="1572687" cy="1099393"/>
              </a:xfrm>
              <a:custGeom>
                <a:avLst/>
                <a:gdLst>
                  <a:gd name="T0" fmla="*/ 667 w 671"/>
                  <a:gd name="T1" fmla="*/ 247 h 469"/>
                  <a:gd name="T2" fmla="*/ 617 w 671"/>
                  <a:gd name="T3" fmla="*/ 289 h 469"/>
                  <a:gd name="T4" fmla="*/ 583 w 671"/>
                  <a:gd name="T5" fmla="*/ 286 h 469"/>
                  <a:gd name="T6" fmla="*/ 550 w 671"/>
                  <a:gd name="T7" fmla="*/ 283 h 469"/>
                  <a:gd name="T8" fmla="*/ 535 w 671"/>
                  <a:gd name="T9" fmla="*/ 319 h 469"/>
                  <a:gd name="T10" fmla="*/ 548 w 671"/>
                  <a:gd name="T11" fmla="*/ 450 h 469"/>
                  <a:gd name="T12" fmla="*/ 467 w 671"/>
                  <a:gd name="T13" fmla="*/ 457 h 469"/>
                  <a:gd name="T14" fmla="*/ 389 w 671"/>
                  <a:gd name="T15" fmla="*/ 457 h 469"/>
                  <a:gd name="T16" fmla="*/ 391 w 671"/>
                  <a:gd name="T17" fmla="*/ 367 h 469"/>
                  <a:gd name="T18" fmla="*/ 353 w 671"/>
                  <a:gd name="T19" fmla="*/ 324 h 469"/>
                  <a:gd name="T20" fmla="*/ 300 w 671"/>
                  <a:gd name="T21" fmla="*/ 332 h 469"/>
                  <a:gd name="T22" fmla="*/ 288 w 671"/>
                  <a:gd name="T23" fmla="*/ 411 h 469"/>
                  <a:gd name="T24" fmla="*/ 291 w 671"/>
                  <a:gd name="T25" fmla="*/ 439 h 469"/>
                  <a:gd name="T26" fmla="*/ 254 w 671"/>
                  <a:gd name="T27" fmla="*/ 463 h 469"/>
                  <a:gd name="T28" fmla="*/ 129 w 671"/>
                  <a:gd name="T29" fmla="*/ 442 h 469"/>
                  <a:gd name="T30" fmla="*/ 123 w 671"/>
                  <a:gd name="T31" fmla="*/ 289 h 469"/>
                  <a:gd name="T32" fmla="*/ 15 w 671"/>
                  <a:gd name="T33" fmla="*/ 277 h 469"/>
                  <a:gd name="T34" fmla="*/ 12 w 671"/>
                  <a:gd name="T35" fmla="*/ 199 h 469"/>
                  <a:gd name="T36" fmla="*/ 82 w 671"/>
                  <a:gd name="T37" fmla="*/ 186 h 469"/>
                  <a:gd name="T38" fmla="*/ 119 w 671"/>
                  <a:gd name="T39" fmla="*/ 192 h 469"/>
                  <a:gd name="T40" fmla="*/ 131 w 671"/>
                  <a:gd name="T41" fmla="*/ 157 h 469"/>
                  <a:gd name="T42" fmla="*/ 123 w 671"/>
                  <a:gd name="T43" fmla="*/ 24 h 469"/>
                  <a:gd name="T44" fmla="*/ 215 w 671"/>
                  <a:gd name="T45" fmla="*/ 9 h 469"/>
                  <a:gd name="T46" fmla="*/ 290 w 671"/>
                  <a:gd name="T47" fmla="*/ 33 h 469"/>
                  <a:gd name="T48" fmla="*/ 285 w 671"/>
                  <a:gd name="T49" fmla="*/ 76 h 469"/>
                  <a:gd name="T50" fmla="*/ 283 w 671"/>
                  <a:gd name="T51" fmla="*/ 122 h 469"/>
                  <a:gd name="T52" fmla="*/ 381 w 671"/>
                  <a:gd name="T53" fmla="*/ 134 h 469"/>
                  <a:gd name="T54" fmla="*/ 388 w 671"/>
                  <a:gd name="T55" fmla="*/ 86 h 469"/>
                  <a:gd name="T56" fmla="*/ 379 w 671"/>
                  <a:gd name="T57" fmla="*/ 42 h 469"/>
                  <a:gd name="T58" fmla="*/ 487 w 671"/>
                  <a:gd name="T59" fmla="*/ 16 h 469"/>
                  <a:gd name="T60" fmla="*/ 547 w 671"/>
                  <a:gd name="T61" fmla="*/ 22 h 469"/>
                  <a:gd name="T62" fmla="*/ 534 w 671"/>
                  <a:gd name="T63" fmla="*/ 171 h 469"/>
                  <a:gd name="T64" fmla="*/ 648 w 671"/>
                  <a:gd name="T65" fmla="*/ 184 h 469"/>
                  <a:gd name="T66" fmla="*/ 667 w 671"/>
                  <a:gd name="T67" fmla="*/ 247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1" h="469">
                    <a:moveTo>
                      <a:pt x="667" y="247"/>
                    </a:moveTo>
                    <a:cubicBezTo>
                      <a:pt x="663" y="269"/>
                      <a:pt x="646" y="288"/>
                      <a:pt x="617" y="289"/>
                    </a:cubicBezTo>
                    <a:cubicBezTo>
                      <a:pt x="607" y="289"/>
                      <a:pt x="595" y="287"/>
                      <a:pt x="583" y="286"/>
                    </a:cubicBezTo>
                    <a:cubicBezTo>
                      <a:pt x="573" y="285"/>
                      <a:pt x="558" y="281"/>
                      <a:pt x="550" y="283"/>
                    </a:cubicBezTo>
                    <a:cubicBezTo>
                      <a:pt x="540" y="286"/>
                      <a:pt x="536" y="308"/>
                      <a:pt x="535" y="319"/>
                    </a:cubicBezTo>
                    <a:cubicBezTo>
                      <a:pt x="532" y="365"/>
                      <a:pt x="542" y="411"/>
                      <a:pt x="548" y="450"/>
                    </a:cubicBezTo>
                    <a:cubicBezTo>
                      <a:pt x="519" y="453"/>
                      <a:pt x="497" y="454"/>
                      <a:pt x="467" y="457"/>
                    </a:cubicBezTo>
                    <a:cubicBezTo>
                      <a:pt x="447" y="459"/>
                      <a:pt x="408" y="469"/>
                      <a:pt x="389" y="457"/>
                    </a:cubicBezTo>
                    <a:cubicBezTo>
                      <a:pt x="365" y="441"/>
                      <a:pt x="393" y="393"/>
                      <a:pt x="391" y="367"/>
                    </a:cubicBezTo>
                    <a:cubicBezTo>
                      <a:pt x="390" y="343"/>
                      <a:pt x="371" y="327"/>
                      <a:pt x="353" y="324"/>
                    </a:cubicBezTo>
                    <a:cubicBezTo>
                      <a:pt x="335" y="322"/>
                      <a:pt x="314" y="324"/>
                      <a:pt x="300" y="332"/>
                    </a:cubicBezTo>
                    <a:cubicBezTo>
                      <a:pt x="280" y="344"/>
                      <a:pt x="284" y="386"/>
                      <a:pt x="288" y="411"/>
                    </a:cubicBezTo>
                    <a:cubicBezTo>
                      <a:pt x="289" y="420"/>
                      <a:pt x="292" y="431"/>
                      <a:pt x="291" y="439"/>
                    </a:cubicBezTo>
                    <a:cubicBezTo>
                      <a:pt x="288" y="453"/>
                      <a:pt x="272" y="461"/>
                      <a:pt x="254" y="463"/>
                    </a:cubicBezTo>
                    <a:cubicBezTo>
                      <a:pt x="205" y="468"/>
                      <a:pt x="165" y="451"/>
                      <a:pt x="129" y="442"/>
                    </a:cubicBezTo>
                    <a:cubicBezTo>
                      <a:pt x="142" y="398"/>
                      <a:pt x="144" y="304"/>
                      <a:pt x="123" y="289"/>
                    </a:cubicBezTo>
                    <a:cubicBezTo>
                      <a:pt x="102" y="274"/>
                      <a:pt x="40" y="301"/>
                      <a:pt x="15" y="277"/>
                    </a:cubicBezTo>
                    <a:cubicBezTo>
                      <a:pt x="0" y="263"/>
                      <a:pt x="0" y="218"/>
                      <a:pt x="12" y="199"/>
                    </a:cubicBezTo>
                    <a:cubicBezTo>
                      <a:pt x="24" y="178"/>
                      <a:pt x="55" y="182"/>
                      <a:pt x="82" y="186"/>
                    </a:cubicBezTo>
                    <a:cubicBezTo>
                      <a:pt x="91" y="187"/>
                      <a:pt x="108" y="195"/>
                      <a:pt x="119" y="192"/>
                    </a:cubicBezTo>
                    <a:cubicBezTo>
                      <a:pt x="128" y="189"/>
                      <a:pt x="130" y="171"/>
                      <a:pt x="131" y="157"/>
                    </a:cubicBezTo>
                    <a:cubicBezTo>
                      <a:pt x="135" y="107"/>
                      <a:pt x="126" y="67"/>
                      <a:pt x="123" y="24"/>
                    </a:cubicBezTo>
                    <a:cubicBezTo>
                      <a:pt x="152" y="21"/>
                      <a:pt x="183" y="12"/>
                      <a:pt x="215" y="9"/>
                    </a:cubicBezTo>
                    <a:cubicBezTo>
                      <a:pt x="248" y="7"/>
                      <a:pt x="285" y="11"/>
                      <a:pt x="290" y="33"/>
                    </a:cubicBezTo>
                    <a:cubicBezTo>
                      <a:pt x="291" y="41"/>
                      <a:pt x="286" y="69"/>
                      <a:pt x="285" y="76"/>
                    </a:cubicBezTo>
                    <a:cubicBezTo>
                      <a:pt x="283" y="90"/>
                      <a:pt x="278" y="108"/>
                      <a:pt x="283" y="122"/>
                    </a:cubicBezTo>
                    <a:cubicBezTo>
                      <a:pt x="293" y="150"/>
                      <a:pt x="360" y="156"/>
                      <a:pt x="381" y="134"/>
                    </a:cubicBezTo>
                    <a:cubicBezTo>
                      <a:pt x="390" y="125"/>
                      <a:pt x="389" y="102"/>
                      <a:pt x="388" y="86"/>
                    </a:cubicBezTo>
                    <a:cubicBezTo>
                      <a:pt x="386" y="70"/>
                      <a:pt x="377" y="57"/>
                      <a:pt x="379" y="42"/>
                    </a:cubicBezTo>
                    <a:cubicBezTo>
                      <a:pt x="383" y="0"/>
                      <a:pt x="449" y="13"/>
                      <a:pt x="487" y="16"/>
                    </a:cubicBezTo>
                    <a:cubicBezTo>
                      <a:pt x="508" y="18"/>
                      <a:pt x="528" y="20"/>
                      <a:pt x="547" y="22"/>
                    </a:cubicBezTo>
                    <a:cubicBezTo>
                      <a:pt x="535" y="63"/>
                      <a:pt x="529" y="143"/>
                      <a:pt x="534" y="171"/>
                    </a:cubicBezTo>
                    <a:cubicBezTo>
                      <a:pt x="540" y="198"/>
                      <a:pt x="617" y="167"/>
                      <a:pt x="648" y="184"/>
                    </a:cubicBezTo>
                    <a:cubicBezTo>
                      <a:pt x="660" y="191"/>
                      <a:pt x="671" y="224"/>
                      <a:pt x="667" y="2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tx2"/>
                  </a:gs>
                </a:gsLst>
                <a:lin ang="0" scaled="0"/>
              </a:gradFill>
              <a:ln w="19050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 flipV="1">
                <a:off x="4751913" y="2299670"/>
                <a:ext cx="1572687" cy="1099393"/>
              </a:xfrm>
              <a:custGeom>
                <a:avLst/>
                <a:gdLst>
                  <a:gd name="T0" fmla="*/ 667 w 671"/>
                  <a:gd name="T1" fmla="*/ 247 h 469"/>
                  <a:gd name="T2" fmla="*/ 617 w 671"/>
                  <a:gd name="T3" fmla="*/ 289 h 469"/>
                  <a:gd name="T4" fmla="*/ 583 w 671"/>
                  <a:gd name="T5" fmla="*/ 286 h 469"/>
                  <a:gd name="T6" fmla="*/ 550 w 671"/>
                  <a:gd name="T7" fmla="*/ 283 h 469"/>
                  <a:gd name="T8" fmla="*/ 535 w 671"/>
                  <a:gd name="T9" fmla="*/ 319 h 469"/>
                  <a:gd name="T10" fmla="*/ 548 w 671"/>
                  <a:gd name="T11" fmla="*/ 450 h 469"/>
                  <a:gd name="T12" fmla="*/ 467 w 671"/>
                  <a:gd name="T13" fmla="*/ 457 h 469"/>
                  <a:gd name="T14" fmla="*/ 389 w 671"/>
                  <a:gd name="T15" fmla="*/ 457 h 469"/>
                  <a:gd name="T16" fmla="*/ 391 w 671"/>
                  <a:gd name="T17" fmla="*/ 367 h 469"/>
                  <a:gd name="T18" fmla="*/ 353 w 671"/>
                  <a:gd name="T19" fmla="*/ 324 h 469"/>
                  <a:gd name="T20" fmla="*/ 300 w 671"/>
                  <a:gd name="T21" fmla="*/ 332 h 469"/>
                  <a:gd name="T22" fmla="*/ 288 w 671"/>
                  <a:gd name="T23" fmla="*/ 411 h 469"/>
                  <a:gd name="T24" fmla="*/ 291 w 671"/>
                  <a:gd name="T25" fmla="*/ 439 h 469"/>
                  <a:gd name="T26" fmla="*/ 254 w 671"/>
                  <a:gd name="T27" fmla="*/ 463 h 469"/>
                  <a:gd name="T28" fmla="*/ 129 w 671"/>
                  <a:gd name="T29" fmla="*/ 442 h 469"/>
                  <a:gd name="T30" fmla="*/ 123 w 671"/>
                  <a:gd name="T31" fmla="*/ 289 h 469"/>
                  <a:gd name="T32" fmla="*/ 15 w 671"/>
                  <a:gd name="T33" fmla="*/ 277 h 469"/>
                  <a:gd name="T34" fmla="*/ 12 w 671"/>
                  <a:gd name="T35" fmla="*/ 199 h 469"/>
                  <a:gd name="T36" fmla="*/ 82 w 671"/>
                  <a:gd name="T37" fmla="*/ 186 h 469"/>
                  <a:gd name="T38" fmla="*/ 119 w 671"/>
                  <a:gd name="T39" fmla="*/ 192 h 469"/>
                  <a:gd name="T40" fmla="*/ 131 w 671"/>
                  <a:gd name="T41" fmla="*/ 157 h 469"/>
                  <a:gd name="T42" fmla="*/ 123 w 671"/>
                  <a:gd name="T43" fmla="*/ 24 h 469"/>
                  <a:gd name="T44" fmla="*/ 215 w 671"/>
                  <a:gd name="T45" fmla="*/ 9 h 469"/>
                  <a:gd name="T46" fmla="*/ 290 w 671"/>
                  <a:gd name="T47" fmla="*/ 33 h 469"/>
                  <a:gd name="T48" fmla="*/ 285 w 671"/>
                  <a:gd name="T49" fmla="*/ 76 h 469"/>
                  <a:gd name="T50" fmla="*/ 283 w 671"/>
                  <a:gd name="T51" fmla="*/ 122 h 469"/>
                  <a:gd name="T52" fmla="*/ 381 w 671"/>
                  <a:gd name="T53" fmla="*/ 134 h 469"/>
                  <a:gd name="T54" fmla="*/ 388 w 671"/>
                  <a:gd name="T55" fmla="*/ 86 h 469"/>
                  <a:gd name="T56" fmla="*/ 379 w 671"/>
                  <a:gd name="T57" fmla="*/ 42 h 469"/>
                  <a:gd name="T58" fmla="*/ 487 w 671"/>
                  <a:gd name="T59" fmla="*/ 16 h 469"/>
                  <a:gd name="T60" fmla="*/ 547 w 671"/>
                  <a:gd name="T61" fmla="*/ 22 h 469"/>
                  <a:gd name="T62" fmla="*/ 534 w 671"/>
                  <a:gd name="T63" fmla="*/ 171 h 469"/>
                  <a:gd name="T64" fmla="*/ 648 w 671"/>
                  <a:gd name="T65" fmla="*/ 184 h 469"/>
                  <a:gd name="T66" fmla="*/ 667 w 671"/>
                  <a:gd name="T67" fmla="*/ 247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1" h="469">
                    <a:moveTo>
                      <a:pt x="667" y="247"/>
                    </a:moveTo>
                    <a:cubicBezTo>
                      <a:pt x="663" y="269"/>
                      <a:pt x="646" y="288"/>
                      <a:pt x="617" y="289"/>
                    </a:cubicBezTo>
                    <a:cubicBezTo>
                      <a:pt x="607" y="289"/>
                      <a:pt x="595" y="287"/>
                      <a:pt x="583" y="286"/>
                    </a:cubicBezTo>
                    <a:cubicBezTo>
                      <a:pt x="573" y="285"/>
                      <a:pt x="558" y="281"/>
                      <a:pt x="550" y="283"/>
                    </a:cubicBezTo>
                    <a:cubicBezTo>
                      <a:pt x="540" y="286"/>
                      <a:pt x="536" y="308"/>
                      <a:pt x="535" y="319"/>
                    </a:cubicBezTo>
                    <a:cubicBezTo>
                      <a:pt x="532" y="365"/>
                      <a:pt x="542" y="411"/>
                      <a:pt x="548" y="450"/>
                    </a:cubicBezTo>
                    <a:cubicBezTo>
                      <a:pt x="519" y="453"/>
                      <a:pt x="497" y="454"/>
                      <a:pt x="467" y="457"/>
                    </a:cubicBezTo>
                    <a:cubicBezTo>
                      <a:pt x="447" y="459"/>
                      <a:pt x="408" y="469"/>
                      <a:pt x="389" y="457"/>
                    </a:cubicBezTo>
                    <a:cubicBezTo>
                      <a:pt x="365" y="441"/>
                      <a:pt x="393" y="393"/>
                      <a:pt x="391" y="367"/>
                    </a:cubicBezTo>
                    <a:cubicBezTo>
                      <a:pt x="390" y="343"/>
                      <a:pt x="371" y="327"/>
                      <a:pt x="353" y="324"/>
                    </a:cubicBezTo>
                    <a:cubicBezTo>
                      <a:pt x="335" y="322"/>
                      <a:pt x="314" y="324"/>
                      <a:pt x="300" y="332"/>
                    </a:cubicBezTo>
                    <a:cubicBezTo>
                      <a:pt x="280" y="344"/>
                      <a:pt x="284" y="386"/>
                      <a:pt x="288" y="411"/>
                    </a:cubicBezTo>
                    <a:cubicBezTo>
                      <a:pt x="289" y="420"/>
                      <a:pt x="292" y="431"/>
                      <a:pt x="291" y="439"/>
                    </a:cubicBezTo>
                    <a:cubicBezTo>
                      <a:pt x="288" y="453"/>
                      <a:pt x="272" y="461"/>
                      <a:pt x="254" y="463"/>
                    </a:cubicBezTo>
                    <a:cubicBezTo>
                      <a:pt x="205" y="468"/>
                      <a:pt x="165" y="451"/>
                      <a:pt x="129" y="442"/>
                    </a:cubicBezTo>
                    <a:cubicBezTo>
                      <a:pt x="142" y="398"/>
                      <a:pt x="144" y="304"/>
                      <a:pt x="123" y="289"/>
                    </a:cubicBezTo>
                    <a:cubicBezTo>
                      <a:pt x="102" y="274"/>
                      <a:pt x="40" y="301"/>
                      <a:pt x="15" y="277"/>
                    </a:cubicBezTo>
                    <a:cubicBezTo>
                      <a:pt x="0" y="263"/>
                      <a:pt x="0" y="218"/>
                      <a:pt x="12" y="199"/>
                    </a:cubicBezTo>
                    <a:cubicBezTo>
                      <a:pt x="24" y="178"/>
                      <a:pt x="55" y="182"/>
                      <a:pt x="82" y="186"/>
                    </a:cubicBezTo>
                    <a:cubicBezTo>
                      <a:pt x="91" y="187"/>
                      <a:pt x="108" y="195"/>
                      <a:pt x="119" y="192"/>
                    </a:cubicBezTo>
                    <a:cubicBezTo>
                      <a:pt x="128" y="189"/>
                      <a:pt x="130" y="171"/>
                      <a:pt x="131" y="157"/>
                    </a:cubicBezTo>
                    <a:cubicBezTo>
                      <a:pt x="135" y="107"/>
                      <a:pt x="126" y="67"/>
                      <a:pt x="123" y="24"/>
                    </a:cubicBezTo>
                    <a:cubicBezTo>
                      <a:pt x="152" y="21"/>
                      <a:pt x="183" y="12"/>
                      <a:pt x="215" y="9"/>
                    </a:cubicBezTo>
                    <a:cubicBezTo>
                      <a:pt x="248" y="7"/>
                      <a:pt x="285" y="11"/>
                      <a:pt x="290" y="33"/>
                    </a:cubicBezTo>
                    <a:cubicBezTo>
                      <a:pt x="291" y="41"/>
                      <a:pt x="286" y="69"/>
                      <a:pt x="285" y="76"/>
                    </a:cubicBezTo>
                    <a:cubicBezTo>
                      <a:pt x="283" y="90"/>
                      <a:pt x="278" y="108"/>
                      <a:pt x="283" y="122"/>
                    </a:cubicBezTo>
                    <a:cubicBezTo>
                      <a:pt x="293" y="150"/>
                      <a:pt x="360" y="156"/>
                      <a:pt x="381" y="134"/>
                    </a:cubicBezTo>
                    <a:cubicBezTo>
                      <a:pt x="390" y="125"/>
                      <a:pt x="389" y="102"/>
                      <a:pt x="388" y="86"/>
                    </a:cubicBezTo>
                    <a:cubicBezTo>
                      <a:pt x="386" y="70"/>
                      <a:pt x="377" y="57"/>
                      <a:pt x="379" y="42"/>
                    </a:cubicBezTo>
                    <a:cubicBezTo>
                      <a:pt x="383" y="0"/>
                      <a:pt x="449" y="13"/>
                      <a:pt x="487" y="16"/>
                    </a:cubicBezTo>
                    <a:cubicBezTo>
                      <a:pt x="508" y="18"/>
                      <a:pt x="528" y="20"/>
                      <a:pt x="547" y="22"/>
                    </a:cubicBezTo>
                    <a:cubicBezTo>
                      <a:pt x="535" y="63"/>
                      <a:pt x="529" y="143"/>
                      <a:pt x="534" y="171"/>
                    </a:cubicBezTo>
                    <a:cubicBezTo>
                      <a:pt x="540" y="198"/>
                      <a:pt x="617" y="167"/>
                      <a:pt x="648" y="184"/>
                    </a:cubicBezTo>
                    <a:cubicBezTo>
                      <a:pt x="660" y="191"/>
                      <a:pt x="671" y="224"/>
                      <a:pt x="667" y="2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5000"/>
                    </a:schemeClr>
                  </a:gs>
                  <a:gs pos="78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0"/>
              </a:gradFill>
              <a:ln w="19050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6" name="Freeform 7"/>
              <p:cNvSpPr>
                <a:spLocks/>
              </p:cNvSpPr>
              <p:nvPr/>
            </p:nvSpPr>
            <p:spPr bwMode="auto">
              <a:xfrm rot="5400000" flipV="1">
                <a:off x="3779553" y="2294047"/>
                <a:ext cx="1572687" cy="1099393"/>
              </a:xfrm>
              <a:custGeom>
                <a:avLst/>
                <a:gdLst>
                  <a:gd name="T0" fmla="*/ 667 w 671"/>
                  <a:gd name="T1" fmla="*/ 247 h 469"/>
                  <a:gd name="T2" fmla="*/ 617 w 671"/>
                  <a:gd name="T3" fmla="*/ 289 h 469"/>
                  <a:gd name="T4" fmla="*/ 583 w 671"/>
                  <a:gd name="T5" fmla="*/ 286 h 469"/>
                  <a:gd name="T6" fmla="*/ 550 w 671"/>
                  <a:gd name="T7" fmla="*/ 283 h 469"/>
                  <a:gd name="T8" fmla="*/ 535 w 671"/>
                  <a:gd name="T9" fmla="*/ 319 h 469"/>
                  <a:gd name="T10" fmla="*/ 548 w 671"/>
                  <a:gd name="T11" fmla="*/ 450 h 469"/>
                  <a:gd name="T12" fmla="*/ 467 w 671"/>
                  <a:gd name="T13" fmla="*/ 457 h 469"/>
                  <a:gd name="T14" fmla="*/ 389 w 671"/>
                  <a:gd name="T15" fmla="*/ 457 h 469"/>
                  <a:gd name="T16" fmla="*/ 391 w 671"/>
                  <a:gd name="T17" fmla="*/ 367 h 469"/>
                  <a:gd name="T18" fmla="*/ 353 w 671"/>
                  <a:gd name="T19" fmla="*/ 324 h 469"/>
                  <a:gd name="T20" fmla="*/ 300 w 671"/>
                  <a:gd name="T21" fmla="*/ 332 h 469"/>
                  <a:gd name="T22" fmla="*/ 288 w 671"/>
                  <a:gd name="T23" fmla="*/ 411 h 469"/>
                  <a:gd name="T24" fmla="*/ 291 w 671"/>
                  <a:gd name="T25" fmla="*/ 439 h 469"/>
                  <a:gd name="T26" fmla="*/ 254 w 671"/>
                  <a:gd name="T27" fmla="*/ 463 h 469"/>
                  <a:gd name="T28" fmla="*/ 129 w 671"/>
                  <a:gd name="T29" fmla="*/ 442 h 469"/>
                  <a:gd name="T30" fmla="*/ 123 w 671"/>
                  <a:gd name="T31" fmla="*/ 289 h 469"/>
                  <a:gd name="T32" fmla="*/ 15 w 671"/>
                  <a:gd name="T33" fmla="*/ 277 h 469"/>
                  <a:gd name="T34" fmla="*/ 12 w 671"/>
                  <a:gd name="T35" fmla="*/ 199 h 469"/>
                  <a:gd name="T36" fmla="*/ 82 w 671"/>
                  <a:gd name="T37" fmla="*/ 186 h 469"/>
                  <a:gd name="T38" fmla="*/ 119 w 671"/>
                  <a:gd name="T39" fmla="*/ 192 h 469"/>
                  <a:gd name="T40" fmla="*/ 131 w 671"/>
                  <a:gd name="T41" fmla="*/ 157 h 469"/>
                  <a:gd name="T42" fmla="*/ 123 w 671"/>
                  <a:gd name="T43" fmla="*/ 24 h 469"/>
                  <a:gd name="T44" fmla="*/ 215 w 671"/>
                  <a:gd name="T45" fmla="*/ 9 h 469"/>
                  <a:gd name="T46" fmla="*/ 290 w 671"/>
                  <a:gd name="T47" fmla="*/ 33 h 469"/>
                  <a:gd name="T48" fmla="*/ 285 w 671"/>
                  <a:gd name="T49" fmla="*/ 76 h 469"/>
                  <a:gd name="T50" fmla="*/ 283 w 671"/>
                  <a:gd name="T51" fmla="*/ 122 h 469"/>
                  <a:gd name="T52" fmla="*/ 381 w 671"/>
                  <a:gd name="T53" fmla="*/ 134 h 469"/>
                  <a:gd name="T54" fmla="*/ 388 w 671"/>
                  <a:gd name="T55" fmla="*/ 86 h 469"/>
                  <a:gd name="T56" fmla="*/ 379 w 671"/>
                  <a:gd name="T57" fmla="*/ 42 h 469"/>
                  <a:gd name="T58" fmla="*/ 487 w 671"/>
                  <a:gd name="T59" fmla="*/ 16 h 469"/>
                  <a:gd name="T60" fmla="*/ 547 w 671"/>
                  <a:gd name="T61" fmla="*/ 22 h 469"/>
                  <a:gd name="T62" fmla="*/ 534 w 671"/>
                  <a:gd name="T63" fmla="*/ 171 h 469"/>
                  <a:gd name="T64" fmla="*/ 648 w 671"/>
                  <a:gd name="T65" fmla="*/ 184 h 469"/>
                  <a:gd name="T66" fmla="*/ 667 w 671"/>
                  <a:gd name="T67" fmla="*/ 247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71" h="469">
                    <a:moveTo>
                      <a:pt x="667" y="247"/>
                    </a:moveTo>
                    <a:cubicBezTo>
                      <a:pt x="663" y="269"/>
                      <a:pt x="646" y="288"/>
                      <a:pt x="617" y="289"/>
                    </a:cubicBezTo>
                    <a:cubicBezTo>
                      <a:pt x="607" y="289"/>
                      <a:pt x="595" y="287"/>
                      <a:pt x="583" y="286"/>
                    </a:cubicBezTo>
                    <a:cubicBezTo>
                      <a:pt x="573" y="285"/>
                      <a:pt x="558" y="281"/>
                      <a:pt x="550" y="283"/>
                    </a:cubicBezTo>
                    <a:cubicBezTo>
                      <a:pt x="540" y="286"/>
                      <a:pt x="536" y="308"/>
                      <a:pt x="535" y="319"/>
                    </a:cubicBezTo>
                    <a:cubicBezTo>
                      <a:pt x="532" y="365"/>
                      <a:pt x="542" y="411"/>
                      <a:pt x="548" y="450"/>
                    </a:cubicBezTo>
                    <a:cubicBezTo>
                      <a:pt x="519" y="453"/>
                      <a:pt x="497" y="454"/>
                      <a:pt x="467" y="457"/>
                    </a:cubicBezTo>
                    <a:cubicBezTo>
                      <a:pt x="447" y="459"/>
                      <a:pt x="408" y="469"/>
                      <a:pt x="389" y="457"/>
                    </a:cubicBezTo>
                    <a:cubicBezTo>
                      <a:pt x="365" y="441"/>
                      <a:pt x="393" y="393"/>
                      <a:pt x="391" y="367"/>
                    </a:cubicBezTo>
                    <a:cubicBezTo>
                      <a:pt x="390" y="343"/>
                      <a:pt x="371" y="327"/>
                      <a:pt x="353" y="324"/>
                    </a:cubicBezTo>
                    <a:cubicBezTo>
                      <a:pt x="335" y="322"/>
                      <a:pt x="314" y="324"/>
                      <a:pt x="300" y="332"/>
                    </a:cubicBezTo>
                    <a:cubicBezTo>
                      <a:pt x="280" y="344"/>
                      <a:pt x="284" y="386"/>
                      <a:pt x="288" y="411"/>
                    </a:cubicBezTo>
                    <a:cubicBezTo>
                      <a:pt x="289" y="420"/>
                      <a:pt x="292" y="431"/>
                      <a:pt x="291" y="439"/>
                    </a:cubicBezTo>
                    <a:cubicBezTo>
                      <a:pt x="288" y="453"/>
                      <a:pt x="272" y="461"/>
                      <a:pt x="254" y="463"/>
                    </a:cubicBezTo>
                    <a:cubicBezTo>
                      <a:pt x="205" y="468"/>
                      <a:pt x="165" y="451"/>
                      <a:pt x="129" y="442"/>
                    </a:cubicBezTo>
                    <a:cubicBezTo>
                      <a:pt x="142" y="398"/>
                      <a:pt x="144" y="304"/>
                      <a:pt x="123" y="289"/>
                    </a:cubicBezTo>
                    <a:cubicBezTo>
                      <a:pt x="102" y="274"/>
                      <a:pt x="40" y="301"/>
                      <a:pt x="15" y="277"/>
                    </a:cubicBezTo>
                    <a:cubicBezTo>
                      <a:pt x="0" y="263"/>
                      <a:pt x="0" y="218"/>
                      <a:pt x="12" y="199"/>
                    </a:cubicBezTo>
                    <a:cubicBezTo>
                      <a:pt x="24" y="178"/>
                      <a:pt x="55" y="182"/>
                      <a:pt x="82" y="186"/>
                    </a:cubicBezTo>
                    <a:cubicBezTo>
                      <a:pt x="91" y="187"/>
                      <a:pt x="108" y="195"/>
                      <a:pt x="119" y="192"/>
                    </a:cubicBezTo>
                    <a:cubicBezTo>
                      <a:pt x="128" y="189"/>
                      <a:pt x="130" y="171"/>
                      <a:pt x="131" y="157"/>
                    </a:cubicBezTo>
                    <a:cubicBezTo>
                      <a:pt x="135" y="107"/>
                      <a:pt x="126" y="67"/>
                      <a:pt x="123" y="24"/>
                    </a:cubicBezTo>
                    <a:cubicBezTo>
                      <a:pt x="152" y="21"/>
                      <a:pt x="183" y="12"/>
                      <a:pt x="215" y="9"/>
                    </a:cubicBezTo>
                    <a:cubicBezTo>
                      <a:pt x="248" y="7"/>
                      <a:pt x="285" y="11"/>
                      <a:pt x="290" y="33"/>
                    </a:cubicBezTo>
                    <a:cubicBezTo>
                      <a:pt x="291" y="41"/>
                      <a:pt x="286" y="69"/>
                      <a:pt x="285" y="76"/>
                    </a:cubicBezTo>
                    <a:cubicBezTo>
                      <a:pt x="283" y="90"/>
                      <a:pt x="278" y="108"/>
                      <a:pt x="283" y="122"/>
                    </a:cubicBezTo>
                    <a:cubicBezTo>
                      <a:pt x="293" y="150"/>
                      <a:pt x="360" y="156"/>
                      <a:pt x="381" y="134"/>
                    </a:cubicBezTo>
                    <a:cubicBezTo>
                      <a:pt x="390" y="125"/>
                      <a:pt x="389" y="102"/>
                      <a:pt x="388" y="86"/>
                    </a:cubicBezTo>
                    <a:cubicBezTo>
                      <a:pt x="386" y="70"/>
                      <a:pt x="377" y="57"/>
                      <a:pt x="379" y="42"/>
                    </a:cubicBezTo>
                    <a:cubicBezTo>
                      <a:pt x="383" y="0"/>
                      <a:pt x="449" y="13"/>
                      <a:pt x="487" y="16"/>
                    </a:cubicBezTo>
                    <a:cubicBezTo>
                      <a:pt x="508" y="18"/>
                      <a:pt x="528" y="20"/>
                      <a:pt x="547" y="22"/>
                    </a:cubicBezTo>
                    <a:cubicBezTo>
                      <a:pt x="535" y="63"/>
                      <a:pt x="529" y="143"/>
                      <a:pt x="534" y="171"/>
                    </a:cubicBezTo>
                    <a:cubicBezTo>
                      <a:pt x="540" y="198"/>
                      <a:pt x="617" y="167"/>
                      <a:pt x="648" y="184"/>
                    </a:cubicBezTo>
                    <a:cubicBezTo>
                      <a:pt x="660" y="191"/>
                      <a:pt x="671" y="224"/>
                      <a:pt x="667" y="2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100000">
                    <a:schemeClr val="accent6">
                      <a:lumMod val="50000"/>
                    </a:schemeClr>
                  </a:gs>
                </a:gsLst>
                <a:lin ang="16200000" scaled="0"/>
              </a:gradFill>
              <a:ln w="19050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13" name="ZoneTexte 12"/>
            <p:cNvSpPr txBox="1"/>
            <p:nvPr/>
          </p:nvSpPr>
          <p:spPr>
            <a:xfrm>
              <a:off x="5091607" y="1235097"/>
              <a:ext cx="1049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1"/>
                  </a:solidFill>
                </a:rPr>
                <a:t>SAR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3628686" y="1837646"/>
            <a:ext cx="227057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rPr>
              <a:t>ANTIPOL</a:t>
            </a:r>
            <a:endParaRPr lang="en-GB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lumMod val="65000"/>
                    <a:lumOff val="35000"/>
                  </a:schemeClr>
                </a:outerShdw>
              </a:effectLst>
              <a:latin typeface="+mj-lt"/>
              <a:ea typeface="Verdana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17283" y="1852795"/>
            <a:ext cx="227057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rPr>
              <a:t>SVH</a:t>
            </a:r>
            <a:endParaRPr lang="en-GB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lumMod val="65000"/>
                    <a:lumOff val="35000"/>
                  </a:schemeClr>
                </a:outerShdw>
              </a:effectLst>
              <a:latin typeface="+mj-lt"/>
              <a:ea typeface="Verdana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36624" y="1841474"/>
            <a:ext cx="227057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rPr>
              <a:t>ANED</a:t>
            </a:r>
            <a:endParaRPr lang="en-GB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lumMod val="65000"/>
                    <a:lumOff val="35000"/>
                  </a:schemeClr>
                </a:outerShdw>
              </a:effectLst>
              <a:latin typeface="+mj-lt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38" name="Groupe 37"/>
          <p:cNvGrpSpPr/>
          <p:nvPr/>
        </p:nvGrpSpPr>
        <p:grpSpPr>
          <a:xfrm>
            <a:off x="2132196" y="5245907"/>
            <a:ext cx="378659" cy="123486"/>
            <a:chOff x="7522021" y="2643489"/>
            <a:chExt cx="378659" cy="123486"/>
          </a:xfrm>
        </p:grpSpPr>
        <p:sp>
          <p:nvSpPr>
            <p:cNvPr id="39" name="Teardrop 48">
              <a:extLst>
                <a:ext uri="{FF2B5EF4-FFF2-40B4-BE49-F238E27FC236}">
                  <a16:creationId xmlns:a16="http://schemas.microsoft.com/office/drawing/2014/main" id="{C0BFBD32-72F8-4CE5-955A-C5D6ECBCFCA4}"/>
                </a:ext>
              </a:extLst>
            </p:cNvPr>
            <p:cNvSpPr/>
            <p:nvPr/>
          </p:nvSpPr>
          <p:spPr>
            <a:xfrm rot="2679188">
              <a:off x="7522021" y="2643489"/>
              <a:ext cx="123479" cy="123486"/>
            </a:xfrm>
            <a:prstGeom prst="teardrop">
              <a:avLst>
                <a:gd name="adj" fmla="val 200000"/>
              </a:avLst>
            </a:prstGeom>
            <a:solidFill>
              <a:srgbClr val="E60000"/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0" name="Straight Connector 50">
              <a:extLst>
                <a:ext uri="{FF2B5EF4-FFF2-40B4-BE49-F238E27FC236}">
                  <a16:creationId xmlns:a16="http://schemas.microsoft.com/office/drawing/2014/main" id="{3FFE6DF6-8B46-4FB4-A34E-00B4E45AD0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20493" y="2515649"/>
              <a:ext cx="374" cy="360000"/>
            </a:xfrm>
            <a:prstGeom prst="line">
              <a:avLst/>
            </a:prstGeom>
            <a:solidFill>
              <a:schemeClr val="tx2">
                <a:lumMod val="75000"/>
              </a:schemeClr>
            </a:solidFill>
            <a:ln w="31750">
              <a:solidFill>
                <a:srgbClr val="E6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17"/>
          <p:cNvSpPr/>
          <p:nvPr/>
        </p:nvSpPr>
        <p:spPr>
          <a:xfrm>
            <a:off x="2464576" y="353645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val 386"/>
          <p:cNvSpPr/>
          <p:nvPr/>
        </p:nvSpPr>
        <p:spPr>
          <a:xfrm>
            <a:off x="2507512" y="763152"/>
            <a:ext cx="490127" cy="155278"/>
          </a:xfrm>
          <a:custGeom>
            <a:avLst/>
            <a:gdLst/>
            <a:ahLst/>
            <a:cxnLst/>
            <a:rect l="l" t="t" r="r" b="b"/>
            <a:pathLst>
              <a:path w="1631433" h="516857">
                <a:moveTo>
                  <a:pt x="1631433" y="0"/>
                </a:moveTo>
                <a:cubicBezTo>
                  <a:pt x="1484412" y="306093"/>
                  <a:pt x="1171289" y="516857"/>
                  <a:pt x="808939" y="516857"/>
                </a:cubicBezTo>
                <a:cubicBezTo>
                  <a:pt x="457720" y="516857"/>
                  <a:pt x="152749" y="318843"/>
                  <a:pt x="0" y="28139"/>
                </a:cubicBezTo>
                <a:cubicBezTo>
                  <a:pt x="176185" y="284482"/>
                  <a:pt x="471647" y="452035"/>
                  <a:pt x="806243" y="452035"/>
                </a:cubicBezTo>
                <a:cubicBezTo>
                  <a:pt x="1153007" y="452035"/>
                  <a:pt x="1457738" y="272075"/>
                  <a:pt x="1631433" y="0"/>
                </a:cubicBezTo>
                <a:close/>
              </a:path>
            </a:pathLst>
          </a:cu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Oval 118"/>
          <p:cNvSpPr/>
          <p:nvPr/>
        </p:nvSpPr>
        <p:spPr>
          <a:xfrm>
            <a:off x="2464576" y="465318"/>
            <a:ext cx="576000" cy="352653"/>
          </a:xfrm>
          <a:custGeom>
            <a:avLst/>
            <a:gdLst/>
            <a:ahLst/>
            <a:cxnLst/>
            <a:rect l="l" t="t" r="r" b="b"/>
            <a:pathLst>
              <a:path w="1120140" h="685800">
                <a:moveTo>
                  <a:pt x="120205" y="0"/>
                </a:moveTo>
                <a:lnTo>
                  <a:pt x="999935" y="0"/>
                </a:lnTo>
                <a:cubicBezTo>
                  <a:pt x="1075955" y="93532"/>
                  <a:pt x="1120140" y="213056"/>
                  <a:pt x="1120140" y="342900"/>
                </a:cubicBezTo>
                <a:cubicBezTo>
                  <a:pt x="1120140" y="472744"/>
                  <a:pt x="1075955" y="592268"/>
                  <a:pt x="999935" y="685800"/>
                </a:cubicBezTo>
                <a:lnTo>
                  <a:pt x="120205" y="685800"/>
                </a:lnTo>
                <a:cubicBezTo>
                  <a:pt x="44185" y="592268"/>
                  <a:pt x="0" y="472744"/>
                  <a:pt x="0" y="342900"/>
                </a:cubicBezTo>
                <a:cubicBezTo>
                  <a:pt x="0" y="213056"/>
                  <a:pt x="44185" y="93532"/>
                  <a:pt x="120205" y="0"/>
                </a:cubicBezTo>
                <a:close/>
              </a:path>
            </a:pathLst>
          </a:custGeom>
          <a:gradFill>
            <a:gsLst>
              <a:gs pos="0">
                <a:srgbClr val="CE0000">
                  <a:lumMod val="90000"/>
                  <a:lumOff val="10000"/>
                </a:srgbClr>
              </a:gs>
              <a:gs pos="100000">
                <a:srgbClr val="C00000">
                  <a:lumMod val="80000"/>
                </a:srgbClr>
              </a:gs>
            </a:gsLst>
            <a:lin ang="5400000" scaled="1"/>
          </a:gradFill>
          <a:ln w="12700" cap="flat" cmpd="sng" algn="ctr">
            <a:solidFill>
              <a:srgbClr val="76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45" name="Oval 20"/>
          <p:cNvSpPr/>
          <p:nvPr/>
        </p:nvSpPr>
        <p:spPr>
          <a:xfrm>
            <a:off x="2525776" y="367410"/>
            <a:ext cx="453600" cy="398836"/>
          </a:xfrm>
          <a:prstGeom prst="ellipse">
            <a:avLst/>
          </a:prstGeom>
          <a:gradFill>
            <a:gsLst>
              <a:gs pos="0">
                <a:sysClr val="window" lastClr="FFFFFF">
                  <a:lumMod val="100000"/>
                  <a:alpha val="90000"/>
                </a:sysClr>
              </a:gs>
              <a:gs pos="100000">
                <a:sysClr val="window" lastClr="FFFFFF">
                  <a:alpha val="0"/>
                </a:sys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21"/>
          <p:cNvSpPr/>
          <p:nvPr/>
        </p:nvSpPr>
        <p:spPr>
          <a:xfrm>
            <a:off x="2637376" y="515687"/>
            <a:ext cx="230400" cy="23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Franchise" pitchFamily="49" charset="0"/>
                <a:cs typeface="Segoe UI Light" pitchFamily="34" charset="0"/>
              </a:rPr>
              <a:t>3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a typeface="Franchise" pitchFamily="49" charset="0"/>
              <a:cs typeface="Segoe UI Light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 rot="19658800">
            <a:off x="43925" y="3381116"/>
            <a:ext cx="239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 DE PAIX</a:t>
            </a:r>
          </a:p>
        </p:txBody>
      </p:sp>
      <p:sp>
        <p:nvSpPr>
          <p:cNvPr id="49" name="Titre 3"/>
          <p:cNvSpPr txBox="1">
            <a:spLocks/>
          </p:cNvSpPr>
          <p:nvPr/>
        </p:nvSpPr>
        <p:spPr>
          <a:xfrm>
            <a:off x="2525776" y="3415594"/>
            <a:ext cx="6191577" cy="480592"/>
          </a:xfrm>
          <a:prstGeom prst="rect">
            <a:avLst/>
          </a:prstGeom>
          <a:ln w="25400">
            <a:solidFill>
              <a:srgbClr val="E60000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altLang="fr-FR" sz="1800" dirty="0" smtClean="0">
                <a:solidFill>
                  <a:srgbClr val="E60000"/>
                </a:solidFill>
                <a:cs typeface="Arial" panose="020B0604020202020204" pitchFamily="34" charset="0"/>
              </a:rPr>
              <a:t>PREPARER LA MARINE A SES MISSIONS ANTIPOL – </a:t>
            </a:r>
            <a:r>
              <a:rPr lang="fr-FR" altLang="fr-FR" sz="1800" dirty="0">
                <a:solidFill>
                  <a:srgbClr val="E60000"/>
                </a:solidFill>
                <a:cs typeface="Arial" panose="020B0604020202020204" pitchFamily="34" charset="0"/>
              </a:rPr>
              <a:t>SVH – </a:t>
            </a:r>
            <a:r>
              <a:rPr lang="fr-FR" altLang="fr-FR" sz="1800" dirty="0" smtClean="0">
                <a:solidFill>
                  <a:srgbClr val="E60000"/>
                </a:solidFill>
                <a:cs typeface="Arial" panose="020B0604020202020204" pitchFamily="34" charset="0"/>
              </a:rPr>
              <a:t>ANED</a:t>
            </a:r>
            <a:endParaRPr lang="fr-FR" altLang="fr-FR" sz="1800" dirty="0">
              <a:solidFill>
                <a:srgbClr val="E60000"/>
              </a:solidFill>
              <a:cs typeface="Arial" panose="020B0604020202020204" pitchFamily="34" charset="0"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2082452" y="3598882"/>
            <a:ext cx="378659" cy="123486"/>
            <a:chOff x="7522021" y="2643489"/>
            <a:chExt cx="378659" cy="123486"/>
          </a:xfrm>
        </p:grpSpPr>
        <p:sp>
          <p:nvSpPr>
            <p:cNvPr id="51" name="Teardrop 48">
              <a:extLst>
                <a:ext uri="{FF2B5EF4-FFF2-40B4-BE49-F238E27FC236}">
                  <a16:creationId xmlns:a16="http://schemas.microsoft.com/office/drawing/2014/main" id="{C0BFBD32-72F8-4CE5-955A-C5D6ECBCFCA4}"/>
                </a:ext>
              </a:extLst>
            </p:cNvPr>
            <p:cNvSpPr/>
            <p:nvPr/>
          </p:nvSpPr>
          <p:spPr>
            <a:xfrm rot="2679188">
              <a:off x="7522021" y="2643489"/>
              <a:ext cx="123479" cy="123486"/>
            </a:xfrm>
            <a:prstGeom prst="teardrop">
              <a:avLst>
                <a:gd name="adj" fmla="val 200000"/>
              </a:avLst>
            </a:prstGeom>
            <a:solidFill>
              <a:srgbClr val="E60000"/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2" name="Straight Connector 50">
              <a:extLst>
                <a:ext uri="{FF2B5EF4-FFF2-40B4-BE49-F238E27FC236}">
                  <a16:creationId xmlns:a16="http://schemas.microsoft.com/office/drawing/2014/main" id="{3FFE6DF6-8B46-4FB4-A34E-00B4E45AD0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20493" y="2515649"/>
              <a:ext cx="374" cy="360000"/>
            </a:xfrm>
            <a:prstGeom prst="line">
              <a:avLst/>
            </a:prstGeom>
            <a:solidFill>
              <a:schemeClr val="tx2">
                <a:lumMod val="75000"/>
              </a:schemeClr>
            </a:solidFill>
            <a:ln w="31750">
              <a:solidFill>
                <a:srgbClr val="E6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ZoneTexte 52"/>
          <p:cNvSpPr txBox="1"/>
          <p:nvPr/>
        </p:nvSpPr>
        <p:spPr>
          <a:xfrm rot="19658800">
            <a:off x="97199" y="4894454"/>
            <a:ext cx="239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E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 DE </a:t>
            </a:r>
            <a:r>
              <a:rPr lang="fr-FR" sz="2400" b="1" i="1" dirty="0" smtClean="0">
                <a:solidFill>
                  <a:srgbClr val="E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CRISE</a:t>
            </a:r>
            <a:endParaRPr lang="fr-FR" sz="2400" b="1" i="1" dirty="0">
              <a:solidFill>
                <a:srgbClr val="E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873" y="4541452"/>
            <a:ext cx="1922317" cy="116766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13" y="2881056"/>
            <a:ext cx="1663435" cy="106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8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444" y="3922383"/>
            <a:ext cx="1586615" cy="1120246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731829" y="-104864"/>
            <a:ext cx="8427410" cy="1470025"/>
          </a:xfrm>
        </p:spPr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FONCTIONS STRATEGIQUES</a:t>
            </a:r>
            <a:endParaRPr lang="en-US" sz="32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3CB3-C02B-42D8-A967-07B0478A2047}" type="datetime1">
              <a:rPr lang="fr-FR" smtClean="0">
                <a:solidFill>
                  <a:schemeClr val="tx2">
                    <a:lumMod val="75000"/>
                  </a:schemeClr>
                </a:solidFill>
              </a:rPr>
              <a:t>18/09/2024</a:t>
            </a:fld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268" y="25886"/>
            <a:ext cx="1310646" cy="131064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5" y="-171692"/>
            <a:ext cx="1601791" cy="1601791"/>
          </a:xfrm>
          <a:prstGeom prst="rect">
            <a:avLst/>
          </a:prstGeom>
        </p:spPr>
      </p:pic>
      <p:sp>
        <p:nvSpPr>
          <p:cNvPr id="7" name="Titre 3"/>
          <p:cNvSpPr txBox="1">
            <a:spLocks/>
          </p:cNvSpPr>
          <p:nvPr/>
        </p:nvSpPr>
        <p:spPr>
          <a:xfrm>
            <a:off x="1805284" y="3687580"/>
            <a:ext cx="7139616" cy="95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altLang="fr-FR" sz="1600" dirty="0">
                <a:solidFill>
                  <a:srgbClr val="E60000"/>
                </a:solidFill>
                <a:cs typeface="Arial" panose="020B0604020202020204" pitchFamily="34" charset="0"/>
              </a:rPr>
              <a:t>PREVENIR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: les évènements de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mer;  participation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à la planification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d’urgence (ORSEC),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développement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d’outils de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prévention et d’intervention anticipée: EEI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…).</a:t>
            </a:r>
            <a:endParaRPr lang="fr-FR" altLang="fr-FR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re 3"/>
          <p:cNvSpPr txBox="1">
            <a:spLocks/>
          </p:cNvSpPr>
          <p:nvPr/>
        </p:nvSpPr>
        <p:spPr>
          <a:xfrm>
            <a:off x="1794185" y="3006017"/>
            <a:ext cx="7330636" cy="95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altLang="fr-FR" sz="1600" dirty="0">
                <a:solidFill>
                  <a:srgbClr val="E60000"/>
                </a:solidFill>
                <a:cs typeface="Arial" panose="020B0604020202020204" pitchFamily="34" charset="0"/>
              </a:rPr>
              <a:t>PREPARER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: la marine à lutter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et agir (audit PPO;  études, essais et expérimentation; définition, achats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de matériel,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veille techno, recherches, développement; </a:t>
            </a:r>
            <a:r>
              <a:rPr lang="fr-FR" altLang="fr-FR" sz="1600" dirty="0" err="1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Retex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…);</a:t>
            </a:r>
            <a:endParaRPr lang="fr-FR" altLang="fr-FR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Titre 3"/>
          <p:cNvSpPr txBox="1">
            <a:spLocks/>
          </p:cNvSpPr>
          <p:nvPr/>
        </p:nvSpPr>
        <p:spPr>
          <a:xfrm>
            <a:off x="1809389" y="2338119"/>
            <a:ext cx="6768752" cy="95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altLang="fr-FR" sz="1600" dirty="0">
                <a:solidFill>
                  <a:srgbClr val="E60000"/>
                </a:solidFill>
                <a:cs typeface="Arial" panose="020B0604020202020204" pitchFamily="34" charset="0"/>
              </a:rPr>
              <a:t>FORMER</a:t>
            </a:r>
            <a:r>
              <a:rPr lang="fr-FR" altLang="fr-FR" sz="1600" dirty="0">
                <a:solidFill>
                  <a:prstClr val="black"/>
                </a:solidFill>
                <a:latin typeface="Perpetua" panose="02020502060401020303" pitchFamily="18" charset="0"/>
                <a:cs typeface="Tahoma" panose="020B0604030504040204" pitchFamily="34" charset="0"/>
              </a:rPr>
              <a:t>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: les marins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(stages, conférences, QUALOPS…);</a:t>
            </a:r>
            <a:endParaRPr lang="fr-FR" altLang="fr-FR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Titre 3"/>
          <p:cNvSpPr txBox="1">
            <a:spLocks/>
          </p:cNvSpPr>
          <p:nvPr/>
        </p:nvSpPr>
        <p:spPr>
          <a:xfrm>
            <a:off x="1805284" y="4646184"/>
            <a:ext cx="7139616" cy="95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fr-FR" altLang="fr-FR" sz="1600" dirty="0">
                <a:solidFill>
                  <a:srgbClr val="E60000"/>
                </a:solidFill>
                <a:cs typeface="Arial" panose="020B0604020202020204" pitchFamily="34" charset="0"/>
              </a:rPr>
              <a:t>INTERVENIR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 : 1 acteur majeur en cas de crise, présent à tous niveaux</a:t>
            </a:r>
          </a:p>
        </p:txBody>
      </p:sp>
      <p:sp>
        <p:nvSpPr>
          <p:cNvPr id="11" name="Titre 3"/>
          <p:cNvSpPr txBox="1">
            <a:spLocks/>
          </p:cNvSpPr>
          <p:nvPr/>
        </p:nvSpPr>
        <p:spPr>
          <a:xfrm>
            <a:off x="2840303" y="5220033"/>
            <a:ext cx="6768752" cy="95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defTabSz="914354" fontAlgn="base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Diriger le groupe d’experts (évolutions prévisibles de la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situation)</a:t>
            </a:r>
            <a:endParaRPr lang="fr-FR" altLang="fr-FR" sz="1600" dirty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285750" indent="-285750" defTabSz="914354" fontAlgn="base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Conseiller l’autorité maritimes (leviers d’action de l’Etat en mer)</a:t>
            </a:r>
          </a:p>
        </p:txBody>
      </p:sp>
      <p:sp>
        <p:nvSpPr>
          <p:cNvPr id="12" name="Titre 3"/>
          <p:cNvSpPr txBox="1">
            <a:spLocks/>
          </p:cNvSpPr>
          <p:nvPr/>
        </p:nvSpPr>
        <p:spPr>
          <a:xfrm>
            <a:off x="2842201" y="5859727"/>
            <a:ext cx="6768752" cy="95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defTabSz="914354" fontAlgn="base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Coordonner l’intervention en </a:t>
            </a: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mer</a:t>
            </a:r>
          </a:p>
          <a:p>
            <a:pPr marL="285750" indent="-285750" defTabSz="914354" fontAlgn="base">
              <a:spcBef>
                <a:spcPts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fr-FR" altLang="fr-FR" sz="1600" dirty="0" smtClean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Evaluer </a:t>
            </a:r>
            <a:r>
              <a:rPr lang="fr-FR" altLang="fr-FR" sz="1600" dirty="0">
                <a:solidFill>
                  <a:schemeClr val="tx2">
                    <a:lumMod val="75000"/>
                  </a:schemeClr>
                </a:solidFill>
                <a:cs typeface="Arial" panose="020B0604020202020204" pitchFamily="34" charset="0"/>
              </a:rPr>
              <a:t>l’efficacité et proposer des ajustements de la stratégie de lutte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892740" y="2492896"/>
            <a:ext cx="8581297" cy="215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914932" y="4729577"/>
            <a:ext cx="8581297" cy="20874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>
            <a:off x="1240588" y="1222354"/>
            <a:ext cx="8707806" cy="1142372"/>
            <a:chOff x="1240588" y="1222354"/>
            <a:chExt cx="8707806" cy="1142372"/>
          </a:xfrm>
        </p:grpSpPr>
        <p:sp>
          <p:nvSpPr>
            <p:cNvPr id="17" name="Oval 41"/>
            <p:cNvSpPr/>
            <p:nvPr/>
          </p:nvSpPr>
          <p:spPr>
            <a:xfrm rot="16200000">
              <a:off x="2089920" y="1529194"/>
              <a:ext cx="1142372" cy="5286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65000"/>
                    <a:alpha val="0"/>
                  </a:schemeClr>
                </a:gs>
                <a:gs pos="23000">
                  <a:schemeClr val="bg1">
                    <a:lumMod val="6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Chevron 17"/>
            <p:cNvSpPr/>
            <p:nvPr/>
          </p:nvSpPr>
          <p:spPr>
            <a:xfrm rot="172648">
              <a:off x="7298228" y="1359066"/>
              <a:ext cx="2596524" cy="882000"/>
            </a:xfrm>
            <a:prstGeom prst="chevron">
              <a:avLst>
                <a:gd name="adj" fmla="val 41878"/>
              </a:avLst>
            </a:prstGeom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10800000" scaled="0"/>
            </a:gradFill>
            <a:ln w="69850">
              <a:gradFill flip="none" rotWithShape="1">
                <a:gsLst>
                  <a:gs pos="30000">
                    <a:schemeClr val="bg1">
                      <a:lumMod val="7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Above" fov="2400000">
                <a:rot lat="21594000" lon="21594000" rev="180000"/>
              </a:camera>
              <a:lightRig rig="threePt" dir="t"/>
            </a:scene3d>
            <a:sp3d extrusionH="323850" prstMaterial="matte">
              <a:bevelT w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<a:prstTxWarp prst="textNoShape">
                <a:avLst/>
              </a:prstTxWarp>
              <a:noAutofit/>
              <a:sp3d extrusionH="57150" prstMaterial="flat">
                <a:bevelT w="38100" h="0" prst="relaxedInset"/>
                <a:extrusionClr>
                  <a:schemeClr val="bg2">
                    <a:lumMod val="25000"/>
                  </a:schemeClr>
                </a:extrusionClr>
              </a:sp3d>
            </a:bodyPr>
            <a:lstStyle/>
            <a:p>
              <a:pPr algn="ctr"/>
              <a:endParaRPr lang="en-GB" sz="3200" dirty="0">
                <a:ln w="1841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schemeClr val="tx1">
                      <a:lumMod val="65000"/>
                      <a:lumOff val="35000"/>
                      <a:alpha val="96000"/>
                    </a:schemeClr>
                  </a:outerShdw>
                </a:effectLst>
                <a:latin typeface="Arial Black" pitchFamily="34" charset="0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7430753" y="1378476"/>
              <a:ext cx="2413507" cy="849600"/>
            </a:xfrm>
            <a:prstGeom prst="chevron">
              <a:avLst>
                <a:gd name="adj" fmla="val 43485"/>
              </a:avLst>
            </a:prstGeom>
            <a:gradFill>
              <a:gsLst>
                <a:gs pos="0">
                  <a:srgbClr val="C00000"/>
                </a:gs>
                <a:gs pos="85000">
                  <a:srgbClr val="FFFF00">
                    <a:alpha val="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endParaRPr>
            </a:p>
          </p:txBody>
        </p:sp>
        <p:grpSp>
          <p:nvGrpSpPr>
            <p:cNvPr id="20" name="Group 14"/>
            <p:cNvGrpSpPr/>
            <p:nvPr/>
          </p:nvGrpSpPr>
          <p:grpSpPr>
            <a:xfrm rot="16200000">
              <a:off x="6193964" y="508330"/>
              <a:ext cx="882862" cy="2596524"/>
              <a:chOff x="509241" y="3561519"/>
              <a:chExt cx="2510182" cy="1808785"/>
            </a:xfrm>
          </p:grpSpPr>
          <p:sp>
            <p:nvSpPr>
              <p:cNvPr id="30" name="Chevron 29"/>
              <p:cNvSpPr/>
              <p:nvPr/>
            </p:nvSpPr>
            <p:spPr>
              <a:xfrm rot="5572648">
                <a:off x="859939" y="3210821"/>
                <a:ext cx="1808785" cy="2510182"/>
              </a:xfrm>
              <a:prstGeom prst="chevron">
                <a:avLst>
                  <a:gd name="adj" fmla="val 41878"/>
                </a:avLst>
              </a:prstGeom>
              <a:gradFill>
                <a:gsLst>
                  <a:gs pos="0">
                    <a:srgbClr val="037303"/>
                  </a:gs>
                  <a:gs pos="100000">
                    <a:srgbClr val="05BA05"/>
                  </a:gs>
                </a:gsLst>
                <a:lin ang="10800000" scaled="0"/>
              </a:gradFill>
              <a:ln w="69850">
                <a:gradFill flip="none" rotWithShape="1">
                  <a:gsLst>
                    <a:gs pos="30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75000"/>
                      </a:schemeClr>
                    </a:gs>
                    <a:gs pos="63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0" scaled="1"/>
                  <a:tileRect/>
                </a:gra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perspectiveAbove" fov="2400000">
                  <a:rot lat="21594000" lon="21594000" rev="180000"/>
                </a:camera>
                <a:lightRig rig="threePt" dir="t"/>
              </a:scene3d>
              <a:sp3d extrusionH="323850" prstMaterial="matte">
                <a:bevelT w="88900" prst="slop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  <a:prstTxWarp prst="textNoShape">
                  <a:avLst/>
                </a:prstTxWarp>
                <a:noAutofit/>
                <a:sp3d extrusionH="57150" prstMaterial="flat">
                  <a:bevelT w="38100" h="0" prst="relaxedInset"/>
                  <a:extrusionClr>
                    <a:schemeClr val="bg2">
                      <a:lumMod val="25000"/>
                    </a:schemeClr>
                  </a:extrusionClr>
                </a:sp3d>
              </a:bodyPr>
              <a:lstStyle/>
              <a:p>
                <a:pPr algn="ctr"/>
                <a:endParaRPr lang="en-GB" sz="3200" dirty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Arial Black" pitchFamily="34" charset="0"/>
                  <a:ea typeface="Verdana" pitchFamily="34" charset="0"/>
                  <a:cs typeface="Arial" pitchFamily="34" charset="0"/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 rot="5400000">
                <a:off x="932634" y="3234175"/>
                <a:ext cx="1681292" cy="2419267"/>
              </a:xfrm>
              <a:prstGeom prst="chevron">
                <a:avLst>
                  <a:gd name="adj" fmla="val 43485"/>
                </a:avLst>
              </a:prstGeom>
              <a:gradFill>
                <a:gsLst>
                  <a:gs pos="0">
                    <a:srgbClr val="037303"/>
                  </a:gs>
                  <a:gs pos="85000">
                    <a:srgbClr val="FFFF00">
                      <a:alpha val="0"/>
                    </a:srgb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1" name="Chevron 20"/>
            <p:cNvSpPr/>
            <p:nvPr/>
          </p:nvSpPr>
          <p:spPr>
            <a:xfrm rot="172648">
              <a:off x="3294196" y="1368984"/>
              <a:ext cx="2596524" cy="882865"/>
            </a:xfrm>
            <a:prstGeom prst="chevron">
              <a:avLst>
                <a:gd name="adj" fmla="val 41878"/>
              </a:avLst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0800000" scaled="0"/>
            </a:gradFill>
            <a:ln w="69850">
              <a:gradFill flip="none" rotWithShape="1">
                <a:gsLst>
                  <a:gs pos="31000">
                    <a:schemeClr val="bg1">
                      <a:lumMod val="7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63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Above" fov="2400000">
                <a:rot lat="21594000" lon="21594000" rev="180000"/>
              </a:camera>
              <a:lightRig rig="threePt" dir="t"/>
            </a:scene3d>
            <a:sp3d extrusionH="323850" prstMaterial="matte">
              <a:bevelT w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<a:prstTxWarp prst="textNoShape">
                <a:avLst/>
              </a:prstTxWarp>
              <a:noAutofit/>
              <a:sp3d extrusionH="57150" prstMaterial="flat">
                <a:bevelT w="38100" h="0" prst="relaxedInset"/>
                <a:extrusionClr>
                  <a:schemeClr val="bg2">
                    <a:lumMod val="25000"/>
                  </a:schemeClr>
                </a:extrusionClr>
              </a:sp3d>
            </a:bodyPr>
            <a:lstStyle/>
            <a:p>
              <a:pPr algn="ctr"/>
              <a:endParaRPr lang="en-GB" sz="3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Arial Black" pitchFamily="34" charset="0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22" name="Chevron 21"/>
            <p:cNvSpPr/>
            <p:nvPr/>
          </p:nvSpPr>
          <p:spPr>
            <a:xfrm>
              <a:off x="3058128" y="1392897"/>
              <a:ext cx="2732235" cy="850888"/>
            </a:xfrm>
            <a:prstGeom prst="chevron">
              <a:avLst>
                <a:gd name="adj" fmla="val 43485"/>
              </a:avLst>
            </a:prstGeom>
            <a:gradFill>
              <a:gsLst>
                <a:gs pos="0">
                  <a:srgbClr val="0070C0"/>
                </a:gs>
                <a:gs pos="85000">
                  <a:srgbClr val="FFFF00">
                    <a:alpha val="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 rot="172648">
              <a:off x="1240588" y="1366954"/>
              <a:ext cx="2596524" cy="882862"/>
            </a:xfrm>
            <a:prstGeom prst="chevron">
              <a:avLst>
                <a:gd name="adj" fmla="val 41878"/>
              </a:avLst>
            </a:prstGeom>
            <a:gradFill>
              <a:gsLst>
                <a:gs pos="0">
                  <a:srgbClr val="FA9706"/>
                </a:gs>
                <a:gs pos="100000">
                  <a:srgbClr val="FFC000"/>
                </a:gs>
              </a:gsLst>
              <a:lin ang="10800000" scaled="0"/>
            </a:gradFill>
            <a:ln w="69850">
              <a:gradFill flip="none" rotWithShape="1">
                <a:gsLst>
                  <a:gs pos="30000">
                    <a:schemeClr val="bg1">
                      <a:lumMod val="95000"/>
                    </a:schemeClr>
                  </a:gs>
                  <a:gs pos="0">
                    <a:schemeClr val="bg1">
                      <a:lumMod val="75000"/>
                    </a:schemeClr>
                  </a:gs>
                  <a:gs pos="63000">
                    <a:schemeClr val="bg1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perspectiveAbove" fov="2400000">
                <a:rot lat="21594000" lon="21594000" rev="180000"/>
              </a:camera>
              <a:lightRig rig="threePt" dir="t"/>
            </a:scene3d>
            <a:sp3d extrusionH="323850" prstMaterial="matte">
              <a:bevelT w="88900"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0" tIns="0" rIns="0" bIns="0" numCol="1" spcCol="0" rtlCol="0" fromWordArt="0" anchor="t" anchorCtr="1" forceAA="0" compatLnSpc="1">
              <a:prstTxWarp prst="textNoShape">
                <a:avLst/>
              </a:prstTxWarp>
              <a:noAutofit/>
              <a:sp3d extrusionH="57150" prstMaterial="flat">
                <a:bevelT w="38100" h="0" prst="relaxedInset"/>
                <a:extrusionClr>
                  <a:schemeClr val="bg2">
                    <a:lumMod val="25000"/>
                  </a:schemeClr>
                </a:extrusionClr>
              </a:sp3d>
            </a:bodyPr>
            <a:lstStyle/>
            <a:p>
              <a:pPr algn="ctr"/>
              <a:endParaRPr lang="en-GB" sz="32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Arial Black" pitchFamily="34" charset="0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28894" y="1597049"/>
              <a:ext cx="2270570" cy="40010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 smtClean="0">
                  <a:ln w="317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+mj-lt"/>
                  <a:ea typeface="Verdana" pitchFamily="34" charset="0"/>
                  <a:cs typeface="Arial" pitchFamily="34" charset="0"/>
                </a:rPr>
                <a:t>FORMATION</a:t>
              </a:r>
              <a:endParaRPr lang="en-GB" sz="2000" b="1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9423" y="1582082"/>
              <a:ext cx="2158880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 smtClean="0">
                  <a:ln w="317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+mj-lt"/>
                  <a:ea typeface="Verdana" pitchFamily="34" charset="0"/>
                  <a:cs typeface="Arial" pitchFamily="34" charset="0"/>
                </a:rPr>
                <a:t>PREPARTION</a:t>
              </a:r>
              <a:endParaRPr lang="en-GB" sz="2000" b="1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20668" y="1589419"/>
              <a:ext cx="2158880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 smtClean="0">
                  <a:ln w="317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+mj-lt"/>
                  <a:ea typeface="Verdana" pitchFamily="34" charset="0"/>
                  <a:cs typeface="Arial" pitchFamily="34" charset="0"/>
                </a:rPr>
                <a:t>PREVENTION</a:t>
              </a:r>
              <a:endParaRPr lang="en-GB" sz="2000" b="1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89514" y="1588016"/>
              <a:ext cx="2158880" cy="40011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b="1" dirty="0" smtClean="0">
                  <a:ln w="3175" cmpd="sng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schemeClr val="tx1">
                        <a:lumMod val="65000"/>
                        <a:lumOff val="35000"/>
                      </a:schemeClr>
                    </a:outerShdw>
                  </a:effectLst>
                  <a:latin typeface="+mj-lt"/>
                  <a:ea typeface="Verdana" pitchFamily="34" charset="0"/>
                  <a:cs typeface="Arial" pitchFamily="34" charset="0"/>
                </a:rPr>
                <a:t>INTERVENTION</a:t>
              </a:r>
              <a:endParaRPr lang="en-GB" sz="2000" b="1" dirty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endParaRPr>
            </a:p>
          </p:txBody>
        </p:sp>
      </p:grpSp>
      <p:sp>
        <p:nvSpPr>
          <p:cNvPr id="32" name="Rounded Rectangle 33"/>
          <p:cNvSpPr/>
          <p:nvPr/>
        </p:nvSpPr>
        <p:spPr>
          <a:xfrm rot="10800000">
            <a:off x="984761" y="5496549"/>
            <a:ext cx="1800000" cy="338400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C00000"/>
              </a:gs>
              <a:gs pos="78000">
                <a:srgbClr val="FF0000">
                  <a:alpha val="79000"/>
                </a:srgbClr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/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5206" y="5493480"/>
            <a:ext cx="18000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rPr>
              <a:t>CONSEILLER</a:t>
            </a:r>
            <a:endParaRPr lang="en-GB" sz="1600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lumMod val="65000"/>
                    <a:lumOff val="35000"/>
                  </a:schemeClr>
                </a:outerShdw>
              </a:effectLst>
              <a:latin typeface="+mj-lt"/>
              <a:ea typeface="Verdana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984761" y="6179708"/>
            <a:ext cx="1800000" cy="338400"/>
          </a:xfrm>
          <a:prstGeom prst="roundRect">
            <a:avLst>
              <a:gd name="adj" fmla="val 3877"/>
            </a:avLst>
          </a:prstGeom>
          <a:gradFill>
            <a:gsLst>
              <a:gs pos="0">
                <a:srgbClr val="C00000"/>
              </a:gs>
              <a:gs pos="78000">
                <a:srgbClr val="FF0000">
                  <a:alpha val="79000"/>
                </a:srgbClr>
              </a:gs>
              <a:gs pos="100000">
                <a:srgbClr val="FFFF00">
                  <a:alpha val="0"/>
                </a:srgbClr>
              </a:gs>
            </a:gsLst>
            <a:lin ang="10800000" scaled="1"/>
          </a:gradFill>
          <a:ln>
            <a:noFill/>
          </a:ln>
          <a:effectLst>
            <a:outerShdw blurRad="25400" dist="38100" dir="42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/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5400000" algn="t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5206" y="6163713"/>
            <a:ext cx="215888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b="1" dirty="0" smtClean="0">
                <a:ln w="317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tx1">
                      <a:lumMod val="65000"/>
                      <a:lumOff val="35000"/>
                    </a:schemeClr>
                  </a:outerShdw>
                </a:effectLst>
                <a:latin typeface="+mj-lt"/>
                <a:ea typeface="Verdana" pitchFamily="34" charset="0"/>
                <a:cs typeface="Arial" pitchFamily="34" charset="0"/>
              </a:rPr>
              <a:t>DIRIGER</a:t>
            </a:r>
            <a:endParaRPr lang="en-GB" sz="1600" b="1" dirty="0">
              <a:ln w="317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sx="102000" sy="102000" algn="ctr" rotWithShape="0">
                  <a:schemeClr val="tx1">
                    <a:lumMod val="65000"/>
                    <a:lumOff val="35000"/>
                  </a:schemeClr>
                </a:outerShdw>
              </a:effectLst>
              <a:latin typeface="+mj-lt"/>
              <a:ea typeface="Verdana" pitchFamily="34" charset="0"/>
              <a:cs typeface="Arial" pitchFamily="34" charset="0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1360206" y="2766105"/>
            <a:ext cx="378659" cy="123486"/>
            <a:chOff x="7522021" y="2643489"/>
            <a:chExt cx="378659" cy="123486"/>
          </a:xfrm>
        </p:grpSpPr>
        <p:sp>
          <p:nvSpPr>
            <p:cNvPr id="37" name="Teardrop 48">
              <a:extLst>
                <a:ext uri="{FF2B5EF4-FFF2-40B4-BE49-F238E27FC236}">
                  <a16:creationId xmlns:a16="http://schemas.microsoft.com/office/drawing/2014/main" id="{C0BFBD32-72F8-4CE5-955A-C5D6ECBCFCA4}"/>
                </a:ext>
              </a:extLst>
            </p:cNvPr>
            <p:cNvSpPr/>
            <p:nvPr/>
          </p:nvSpPr>
          <p:spPr>
            <a:xfrm rot="2679188">
              <a:off x="7522021" y="2643489"/>
              <a:ext cx="123479" cy="123486"/>
            </a:xfrm>
            <a:prstGeom prst="teardrop">
              <a:avLst>
                <a:gd name="adj" fmla="val 200000"/>
              </a:avLst>
            </a:prstGeom>
            <a:solidFill>
              <a:srgbClr val="E60000"/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8" name="Straight Connector 50">
              <a:extLst>
                <a:ext uri="{FF2B5EF4-FFF2-40B4-BE49-F238E27FC236}">
                  <a16:creationId xmlns:a16="http://schemas.microsoft.com/office/drawing/2014/main" id="{3FFE6DF6-8B46-4FB4-A34E-00B4E45AD0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20493" y="2515649"/>
              <a:ext cx="374" cy="360000"/>
            </a:xfrm>
            <a:prstGeom prst="line">
              <a:avLst/>
            </a:prstGeom>
            <a:solidFill>
              <a:schemeClr val="tx2">
                <a:lumMod val="75000"/>
              </a:schemeClr>
            </a:solidFill>
            <a:ln w="31750">
              <a:solidFill>
                <a:srgbClr val="E6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1369725" y="3310885"/>
            <a:ext cx="378659" cy="123486"/>
            <a:chOff x="7522021" y="2643489"/>
            <a:chExt cx="378659" cy="123486"/>
          </a:xfrm>
        </p:grpSpPr>
        <p:sp>
          <p:nvSpPr>
            <p:cNvPr id="40" name="Teardrop 48">
              <a:extLst>
                <a:ext uri="{FF2B5EF4-FFF2-40B4-BE49-F238E27FC236}">
                  <a16:creationId xmlns:a16="http://schemas.microsoft.com/office/drawing/2014/main" id="{C0BFBD32-72F8-4CE5-955A-C5D6ECBCFCA4}"/>
                </a:ext>
              </a:extLst>
            </p:cNvPr>
            <p:cNvSpPr/>
            <p:nvPr/>
          </p:nvSpPr>
          <p:spPr>
            <a:xfrm rot="2679188">
              <a:off x="7522021" y="2643489"/>
              <a:ext cx="123479" cy="123486"/>
            </a:xfrm>
            <a:prstGeom prst="teardrop">
              <a:avLst>
                <a:gd name="adj" fmla="val 200000"/>
              </a:avLst>
            </a:prstGeom>
            <a:solidFill>
              <a:srgbClr val="E60000"/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1" name="Straight Connector 50">
              <a:extLst>
                <a:ext uri="{FF2B5EF4-FFF2-40B4-BE49-F238E27FC236}">
                  <a16:creationId xmlns:a16="http://schemas.microsoft.com/office/drawing/2014/main" id="{3FFE6DF6-8B46-4FB4-A34E-00B4E45AD0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20493" y="2515649"/>
              <a:ext cx="374" cy="360000"/>
            </a:xfrm>
            <a:prstGeom prst="line">
              <a:avLst/>
            </a:prstGeom>
            <a:solidFill>
              <a:schemeClr val="tx2">
                <a:lumMod val="75000"/>
              </a:schemeClr>
            </a:solidFill>
            <a:ln w="31750">
              <a:solidFill>
                <a:srgbClr val="E6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1369725" y="3988046"/>
            <a:ext cx="378659" cy="123486"/>
            <a:chOff x="7522021" y="2643489"/>
            <a:chExt cx="378659" cy="123486"/>
          </a:xfrm>
        </p:grpSpPr>
        <p:sp>
          <p:nvSpPr>
            <p:cNvPr id="43" name="Teardrop 48">
              <a:extLst>
                <a:ext uri="{FF2B5EF4-FFF2-40B4-BE49-F238E27FC236}">
                  <a16:creationId xmlns:a16="http://schemas.microsoft.com/office/drawing/2014/main" id="{C0BFBD32-72F8-4CE5-955A-C5D6ECBCFCA4}"/>
                </a:ext>
              </a:extLst>
            </p:cNvPr>
            <p:cNvSpPr/>
            <p:nvPr/>
          </p:nvSpPr>
          <p:spPr>
            <a:xfrm rot="2679188">
              <a:off x="7522021" y="2643489"/>
              <a:ext cx="123479" cy="123486"/>
            </a:xfrm>
            <a:prstGeom prst="teardrop">
              <a:avLst>
                <a:gd name="adj" fmla="val 200000"/>
              </a:avLst>
            </a:prstGeom>
            <a:solidFill>
              <a:srgbClr val="E60000"/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4" name="Straight Connector 50">
              <a:extLst>
                <a:ext uri="{FF2B5EF4-FFF2-40B4-BE49-F238E27FC236}">
                  <a16:creationId xmlns:a16="http://schemas.microsoft.com/office/drawing/2014/main" id="{3FFE6DF6-8B46-4FB4-A34E-00B4E45AD0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20493" y="2515649"/>
              <a:ext cx="374" cy="360000"/>
            </a:xfrm>
            <a:prstGeom prst="line">
              <a:avLst/>
            </a:prstGeom>
            <a:solidFill>
              <a:schemeClr val="tx2">
                <a:lumMod val="75000"/>
              </a:schemeClr>
            </a:solidFill>
            <a:ln w="31750">
              <a:solidFill>
                <a:srgbClr val="E6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/>
          <p:cNvGrpSpPr/>
          <p:nvPr/>
        </p:nvGrpSpPr>
        <p:grpSpPr>
          <a:xfrm>
            <a:off x="1369725" y="5054925"/>
            <a:ext cx="378659" cy="123486"/>
            <a:chOff x="7522021" y="2643489"/>
            <a:chExt cx="378659" cy="123486"/>
          </a:xfrm>
        </p:grpSpPr>
        <p:sp>
          <p:nvSpPr>
            <p:cNvPr id="46" name="Teardrop 48">
              <a:extLst>
                <a:ext uri="{FF2B5EF4-FFF2-40B4-BE49-F238E27FC236}">
                  <a16:creationId xmlns:a16="http://schemas.microsoft.com/office/drawing/2014/main" id="{C0BFBD32-72F8-4CE5-955A-C5D6ECBCFCA4}"/>
                </a:ext>
              </a:extLst>
            </p:cNvPr>
            <p:cNvSpPr/>
            <p:nvPr/>
          </p:nvSpPr>
          <p:spPr>
            <a:xfrm rot="2679188">
              <a:off x="7522021" y="2643489"/>
              <a:ext cx="123479" cy="123486"/>
            </a:xfrm>
            <a:prstGeom prst="teardrop">
              <a:avLst>
                <a:gd name="adj" fmla="val 200000"/>
              </a:avLst>
            </a:prstGeom>
            <a:solidFill>
              <a:srgbClr val="E60000"/>
            </a:solidFill>
            <a:ln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7" name="Straight Connector 50">
              <a:extLst>
                <a:ext uri="{FF2B5EF4-FFF2-40B4-BE49-F238E27FC236}">
                  <a16:creationId xmlns:a16="http://schemas.microsoft.com/office/drawing/2014/main" id="{3FFE6DF6-8B46-4FB4-A34E-00B4E45AD0A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20493" y="2515649"/>
              <a:ext cx="374" cy="360000"/>
            </a:xfrm>
            <a:prstGeom prst="line">
              <a:avLst/>
            </a:prstGeom>
            <a:solidFill>
              <a:schemeClr val="tx2">
                <a:lumMod val="75000"/>
              </a:schemeClr>
            </a:solidFill>
            <a:ln w="31750">
              <a:solidFill>
                <a:srgbClr val="E6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ZoneTexte 47"/>
          <p:cNvSpPr txBox="1"/>
          <p:nvPr/>
        </p:nvSpPr>
        <p:spPr>
          <a:xfrm rot="19658800">
            <a:off x="9546512" y="5269529"/>
            <a:ext cx="239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E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 DE </a:t>
            </a:r>
            <a:r>
              <a:rPr lang="fr-FR" sz="2400" b="1" i="1" dirty="0" smtClean="0">
                <a:solidFill>
                  <a:srgbClr val="E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CRISE</a:t>
            </a:r>
            <a:endParaRPr lang="fr-FR" sz="2400" b="1" i="1" dirty="0">
              <a:solidFill>
                <a:srgbClr val="E6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ZoneTexte 48"/>
          <p:cNvSpPr txBox="1"/>
          <p:nvPr/>
        </p:nvSpPr>
        <p:spPr>
          <a:xfrm rot="19658800">
            <a:off x="9468393" y="2965647"/>
            <a:ext cx="2397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TEMPS DE PAIX</a:t>
            </a:r>
          </a:p>
        </p:txBody>
      </p:sp>
      <p:sp>
        <p:nvSpPr>
          <p:cNvPr id="50" name="Oval 17"/>
          <p:cNvSpPr/>
          <p:nvPr/>
        </p:nvSpPr>
        <p:spPr>
          <a:xfrm>
            <a:off x="2464576" y="353645"/>
            <a:ext cx="576000" cy="576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val 386"/>
          <p:cNvSpPr/>
          <p:nvPr/>
        </p:nvSpPr>
        <p:spPr>
          <a:xfrm>
            <a:off x="2507512" y="763152"/>
            <a:ext cx="490127" cy="155278"/>
          </a:xfrm>
          <a:custGeom>
            <a:avLst/>
            <a:gdLst/>
            <a:ahLst/>
            <a:cxnLst/>
            <a:rect l="l" t="t" r="r" b="b"/>
            <a:pathLst>
              <a:path w="1631433" h="516857">
                <a:moveTo>
                  <a:pt x="1631433" y="0"/>
                </a:moveTo>
                <a:cubicBezTo>
                  <a:pt x="1484412" y="306093"/>
                  <a:pt x="1171289" y="516857"/>
                  <a:pt x="808939" y="516857"/>
                </a:cubicBezTo>
                <a:cubicBezTo>
                  <a:pt x="457720" y="516857"/>
                  <a:pt x="152749" y="318843"/>
                  <a:pt x="0" y="28139"/>
                </a:cubicBezTo>
                <a:cubicBezTo>
                  <a:pt x="176185" y="284482"/>
                  <a:pt x="471647" y="452035"/>
                  <a:pt x="806243" y="452035"/>
                </a:cubicBezTo>
                <a:cubicBezTo>
                  <a:pt x="1153007" y="452035"/>
                  <a:pt x="1457738" y="272075"/>
                  <a:pt x="1631433" y="0"/>
                </a:cubicBezTo>
                <a:close/>
              </a:path>
            </a:pathLst>
          </a:cu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2" name="Oval 118"/>
          <p:cNvSpPr/>
          <p:nvPr/>
        </p:nvSpPr>
        <p:spPr>
          <a:xfrm>
            <a:off x="2464576" y="465318"/>
            <a:ext cx="576000" cy="352653"/>
          </a:xfrm>
          <a:custGeom>
            <a:avLst/>
            <a:gdLst/>
            <a:ahLst/>
            <a:cxnLst/>
            <a:rect l="l" t="t" r="r" b="b"/>
            <a:pathLst>
              <a:path w="1120140" h="685800">
                <a:moveTo>
                  <a:pt x="120205" y="0"/>
                </a:moveTo>
                <a:lnTo>
                  <a:pt x="999935" y="0"/>
                </a:lnTo>
                <a:cubicBezTo>
                  <a:pt x="1075955" y="93532"/>
                  <a:pt x="1120140" y="213056"/>
                  <a:pt x="1120140" y="342900"/>
                </a:cubicBezTo>
                <a:cubicBezTo>
                  <a:pt x="1120140" y="472744"/>
                  <a:pt x="1075955" y="592268"/>
                  <a:pt x="999935" y="685800"/>
                </a:cubicBezTo>
                <a:lnTo>
                  <a:pt x="120205" y="685800"/>
                </a:lnTo>
                <a:cubicBezTo>
                  <a:pt x="44185" y="592268"/>
                  <a:pt x="0" y="472744"/>
                  <a:pt x="0" y="342900"/>
                </a:cubicBezTo>
                <a:cubicBezTo>
                  <a:pt x="0" y="213056"/>
                  <a:pt x="44185" y="93532"/>
                  <a:pt x="120205" y="0"/>
                </a:cubicBezTo>
                <a:close/>
              </a:path>
            </a:pathLst>
          </a:custGeom>
          <a:gradFill>
            <a:gsLst>
              <a:gs pos="0">
                <a:srgbClr val="CE0000">
                  <a:lumMod val="90000"/>
                  <a:lumOff val="10000"/>
                </a:srgbClr>
              </a:gs>
              <a:gs pos="100000">
                <a:srgbClr val="C00000">
                  <a:lumMod val="80000"/>
                </a:srgbClr>
              </a:gs>
            </a:gsLst>
            <a:lin ang="5400000" scaled="1"/>
          </a:gradFill>
          <a:ln w="12700" cap="flat" cmpd="sng" algn="ctr">
            <a:solidFill>
              <a:srgbClr val="76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3" name="Oval 20"/>
          <p:cNvSpPr/>
          <p:nvPr/>
        </p:nvSpPr>
        <p:spPr>
          <a:xfrm>
            <a:off x="2525776" y="367410"/>
            <a:ext cx="453600" cy="398836"/>
          </a:xfrm>
          <a:prstGeom prst="ellipse">
            <a:avLst/>
          </a:prstGeom>
          <a:gradFill>
            <a:gsLst>
              <a:gs pos="0">
                <a:sysClr val="window" lastClr="FFFFFF">
                  <a:lumMod val="100000"/>
                  <a:alpha val="90000"/>
                </a:sysClr>
              </a:gs>
              <a:gs pos="100000">
                <a:sysClr val="window" lastClr="FFFFFF">
                  <a:alpha val="0"/>
                </a:sys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val 21"/>
          <p:cNvSpPr/>
          <p:nvPr/>
        </p:nvSpPr>
        <p:spPr>
          <a:xfrm>
            <a:off x="2637376" y="515687"/>
            <a:ext cx="230400" cy="230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Franchise" pitchFamily="49" charset="0"/>
                <a:cs typeface="Segoe UI Light" pitchFamily="34" charset="0"/>
              </a:rPr>
              <a:t>4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ea typeface="Franchise" pitchFamily="49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21069</TotalTime>
  <Words>174</Words>
  <Application>Microsoft Office PowerPoint</Application>
  <PresentationFormat>Grand écran</PresentationFormat>
  <Paragraphs>32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3" baseType="lpstr">
      <vt:lpstr>Arial</vt:lpstr>
      <vt:lpstr>Arial Black</vt:lpstr>
      <vt:lpstr>Calibri</vt:lpstr>
      <vt:lpstr>Franchise</vt:lpstr>
      <vt:lpstr>Helvetica</vt:lpstr>
      <vt:lpstr>Perpetua</vt:lpstr>
      <vt:lpstr>Segoe UI Light</vt:lpstr>
      <vt:lpstr>Tahoma</vt:lpstr>
      <vt:lpstr>Verdana</vt:lpstr>
      <vt:lpstr>Wingdings</vt:lpstr>
      <vt:lpstr>Conception personnalisée</vt:lpstr>
      <vt:lpstr>3 DOMAINES DE RESPONSABILITES</vt:lpstr>
      <vt:lpstr>5 FONCTIONS STRATEGIQUES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- Turn The Page (Blue)</dc:title>
  <dc:creator>showeet.com</dc:creator>
  <cp:lastModifiedBy>DEGRENNE Jean-Sébastien CC</cp:lastModifiedBy>
  <cp:revision>457</cp:revision>
  <cp:lastPrinted>2023-10-16T11:53:30Z</cp:lastPrinted>
  <dcterms:created xsi:type="dcterms:W3CDTF">2012-01-16T12:17:13Z</dcterms:created>
  <dcterms:modified xsi:type="dcterms:W3CDTF">2024-09-18T11:53:04Z</dcterms:modified>
  <cp:category>Templates</cp:category>
</cp:coreProperties>
</file>