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277" r:id="rId2"/>
    <p:sldId id="311" r:id="rId3"/>
    <p:sldId id="536" r:id="rId4"/>
    <p:sldId id="312" r:id="rId5"/>
    <p:sldId id="476" r:id="rId6"/>
    <p:sldId id="415" r:id="rId7"/>
    <p:sldId id="416" r:id="rId8"/>
    <p:sldId id="537" r:id="rId9"/>
    <p:sldId id="539" r:id="rId10"/>
    <p:sldId id="480" r:id="rId11"/>
    <p:sldId id="481" r:id="rId12"/>
    <p:sldId id="540" r:id="rId13"/>
    <p:sldId id="541" r:id="rId14"/>
    <p:sldId id="423" r:id="rId15"/>
    <p:sldId id="543" r:id="rId16"/>
    <p:sldId id="659" r:id="rId17"/>
    <p:sldId id="661" r:id="rId18"/>
    <p:sldId id="660" r:id="rId19"/>
    <p:sldId id="424" r:id="rId20"/>
    <p:sldId id="542" r:id="rId21"/>
    <p:sldId id="545" r:id="rId22"/>
    <p:sldId id="546" r:id="rId23"/>
    <p:sldId id="482" r:id="rId24"/>
    <p:sldId id="662" r:id="rId25"/>
    <p:sldId id="483" r:id="rId26"/>
    <p:sldId id="486" r:id="rId27"/>
    <p:sldId id="663" r:id="rId28"/>
    <p:sldId id="547" r:id="rId29"/>
    <p:sldId id="588" r:id="rId30"/>
    <p:sldId id="509" r:id="rId31"/>
    <p:sldId id="507" r:id="rId32"/>
    <p:sldId id="439" r:id="rId33"/>
    <p:sldId id="441" r:id="rId34"/>
    <p:sldId id="492" r:id="rId35"/>
    <p:sldId id="550" r:id="rId36"/>
    <p:sldId id="442" r:id="rId37"/>
    <p:sldId id="443" r:id="rId38"/>
    <p:sldId id="444" r:id="rId39"/>
    <p:sldId id="551" r:id="rId40"/>
    <p:sldId id="548" r:id="rId41"/>
    <p:sldId id="549" r:id="rId42"/>
    <p:sldId id="591" r:id="rId43"/>
    <p:sldId id="592" r:id="rId44"/>
    <p:sldId id="496" r:id="rId45"/>
    <p:sldId id="590" r:id="rId46"/>
    <p:sldId id="625" r:id="rId47"/>
    <p:sldId id="627" r:id="rId48"/>
    <p:sldId id="652" r:id="rId49"/>
    <p:sldId id="495" r:id="rId50"/>
    <p:sldId id="653" r:id="rId51"/>
    <p:sldId id="654" r:id="rId52"/>
    <p:sldId id="499" r:id="rId53"/>
    <p:sldId id="650" r:id="rId54"/>
    <p:sldId id="655" r:id="rId55"/>
    <p:sldId id="657" r:id="rId56"/>
    <p:sldId id="658" r:id="rId57"/>
    <p:sldId id="651" r:id="rId58"/>
    <p:sldId id="656" r:id="rId59"/>
    <p:sldId id="589" r:id="rId60"/>
    <p:sldId id="510" r:id="rId61"/>
    <p:sldId id="503" r:id="rId62"/>
    <p:sldId id="664" r:id="rId63"/>
    <p:sldId id="665" r:id="rId64"/>
    <p:sldId id="667" r:id="rId65"/>
    <p:sldId id="668" r:id="rId66"/>
    <p:sldId id="504" r:id="rId67"/>
    <p:sldId id="505" r:id="rId68"/>
    <p:sldId id="506" r:id="rId69"/>
    <p:sldId id="670" r:id="rId70"/>
    <p:sldId id="669" r:id="rId71"/>
    <p:sldId id="671" r:id="rId72"/>
    <p:sldId id="508" r:id="rId73"/>
    <p:sldId id="467" r:id="rId74"/>
    <p:sldId id="673" r:id="rId75"/>
    <p:sldId id="672" r:id="rId76"/>
    <p:sldId id="466" r:id="rId77"/>
    <p:sldId id="511" r:id="rId78"/>
    <p:sldId id="724" r:id="rId79"/>
    <p:sldId id="725" r:id="rId80"/>
    <p:sldId id="726" r:id="rId81"/>
    <p:sldId id="727" r:id="rId82"/>
    <p:sldId id="728" r:id="rId83"/>
    <p:sldId id="729" r:id="rId84"/>
    <p:sldId id="731" r:id="rId8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01">
          <p15:clr>
            <a:srgbClr val="A4A3A4"/>
          </p15:clr>
        </p15:guide>
        <p15:guide id="2" pos="27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C34FE"/>
    <a:srgbClr val="FF6600"/>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2"/>
    <p:restoredTop sz="94573"/>
  </p:normalViewPr>
  <p:slideViewPr>
    <p:cSldViewPr showGuides="1">
      <p:cViewPr varScale="1">
        <p:scale>
          <a:sx n="94" d="100"/>
          <a:sy n="94" d="100"/>
        </p:scale>
        <p:origin x="-1080" y="-102"/>
      </p:cViewPr>
      <p:guideLst>
        <p:guide orient="horz" pos="2101"/>
        <p:guide pos="275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4ED8D9F-F1CC-457F-B53E-9E8B8AA2F3D9}"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5913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40960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84840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37948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xmlns="" val="382118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3272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624424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0"/>
          <p:cNvPicPr>
            <a:picLocks noChangeAspect="1"/>
          </p:cNvPicPr>
          <p:nvPr/>
        </p:nvPicPr>
        <p:blipFill>
          <a:blip r:embed="rId2" cstate="print"/>
          <a:stretch>
            <a:fillRect/>
          </a:stretch>
        </p:blipFill>
        <p:spPr>
          <a:xfrm>
            <a:off x="0" y="5359400"/>
            <a:ext cx="9144000" cy="1498600"/>
          </a:xfrm>
          <a:prstGeom prst="rect">
            <a:avLst/>
          </a:prstGeom>
          <a:noFill/>
          <a:ln w="9525">
            <a:noFill/>
          </a:ln>
        </p:spPr>
      </p:pic>
      <p:grpSp>
        <p:nvGrpSpPr>
          <p:cNvPr id="2051" name="Group 2"/>
          <p:cNvGrpSpPr/>
          <p:nvPr/>
        </p:nvGrpSpPr>
        <p:grpSpPr>
          <a:xfrm>
            <a:off x="0" y="0"/>
            <a:ext cx="9144000" cy="1123950"/>
            <a:chOff x="0" y="0"/>
            <a:chExt cx="5760" cy="708"/>
          </a:xfrm>
        </p:grpSpPr>
        <p:pic>
          <p:nvPicPr>
            <p:cNvPr id="2054" name="Picture 3" descr="2"/>
            <p:cNvPicPr>
              <a:picLocks noChangeAspect="1"/>
            </p:cNvPicPr>
            <p:nvPr userDrawn="1"/>
          </p:nvPicPr>
          <p:blipFill>
            <a:blip r:embed="rId3" cstate="print"/>
            <a:stretch>
              <a:fillRect/>
            </a:stretch>
          </p:blipFill>
          <p:spPr>
            <a:xfrm>
              <a:off x="0" y="0"/>
              <a:ext cx="5760" cy="599"/>
            </a:xfrm>
            <a:prstGeom prst="rect">
              <a:avLst/>
            </a:prstGeom>
            <a:noFill/>
            <a:ln w="9525">
              <a:noFill/>
            </a:ln>
          </p:spPr>
        </p:pic>
        <p:sp>
          <p:nvSpPr>
            <p:cNvPr id="13" name="Rectangle 4"/>
            <p:cNvSpPr>
              <a:spLocks noChangeArrowheads="1"/>
            </p:cNvSpPr>
            <p:nvPr/>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endParaRPr>
            </a:p>
          </p:txBody>
        </p:sp>
        <p:pic>
          <p:nvPicPr>
            <p:cNvPr id="2" name="Picture 5" descr="投影2"/>
            <p:cNvPicPr>
              <a:picLocks noChangeAspect="1"/>
            </p:cNvPicPr>
            <p:nvPr userDrawn="1"/>
          </p:nvPicPr>
          <p:blipFill>
            <a:blip r:embed="rId4" cstate="print"/>
            <a:stretch>
              <a:fillRect/>
            </a:stretch>
          </p:blipFill>
          <p:spPr>
            <a:xfrm>
              <a:off x="0" y="456"/>
              <a:ext cx="5340" cy="252"/>
            </a:xfrm>
            <a:prstGeom prst="rect">
              <a:avLst/>
            </a:prstGeom>
            <a:noFill/>
            <a:ln w="9525">
              <a:noFill/>
            </a:ln>
          </p:spPr>
        </p:pic>
      </p:grpSp>
      <p:sp>
        <p:nvSpPr>
          <p:cNvPr id="2055" name="Rectangle 27"/>
          <p:cNvSpPr>
            <a:spLocks noGrp="1" noChangeArrowheads="1"/>
          </p:cNvSpPr>
          <p:nvPr>
            <p:ph type="ctrTitle"/>
          </p:nvPr>
        </p:nvSpPr>
        <p:spPr>
          <a:xfrm>
            <a:off x="1907704" y="1916832"/>
            <a:ext cx="5399087" cy="1079500"/>
          </a:xfrm>
        </p:spPr>
        <p:txBody>
          <a:bodyPr/>
          <a:lstStyle>
            <a:lvl1pPr algn="ctr">
              <a:defRPr sz="4400">
                <a:solidFill>
                  <a:schemeClr val="tx1"/>
                </a:solidFill>
              </a:defRPr>
            </a:lvl1pPr>
          </a:lstStyle>
          <a:p>
            <a:r>
              <a:rPr lang="zh-CN" altLang="en-US" dirty="0" smtClean="0"/>
              <a:t>单击此处编辑母版标题样式</a:t>
            </a:r>
            <a:endParaRPr lang="zh-CN" dirty="0"/>
          </a:p>
        </p:txBody>
      </p:sp>
      <p:sp>
        <p:nvSpPr>
          <p:cNvPr id="2056" name="Rectangle 31"/>
          <p:cNvSpPr>
            <a:spLocks noGrp="1" noChangeArrowheads="1"/>
          </p:cNvSpPr>
          <p:nvPr>
            <p:ph type="subTitle" idx="1"/>
          </p:nvPr>
        </p:nvSpPr>
        <p:spPr>
          <a:xfrm>
            <a:off x="1907704" y="3428380"/>
            <a:ext cx="5400675" cy="600075"/>
          </a:xfrm>
        </p:spPr>
        <p:txBody>
          <a:bodyPr/>
          <a:lstStyle>
            <a:lvl1pPr marL="0" indent="0" algn="ctr">
              <a:buFont typeface="Wingdings" panose="05000000000000000000" pitchFamily="2" charset="2"/>
              <a:buNone/>
              <a:defRPr sz="3600"/>
            </a:lvl1pPr>
          </a:lstStyle>
          <a:p>
            <a:r>
              <a:rPr lang="zh-CN" altLang="en-US" dirty="0" smtClean="0"/>
              <a:t>单击此处编辑母版副标题样式</a:t>
            </a:r>
            <a:endParaRPr lang="zh-C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3132138" y="6381750"/>
            <a:ext cx="3168650" cy="307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accent1"/>
                </a:solidFill>
                <a:effectLst/>
                <a:uLnTx/>
                <a:uFillTx/>
                <a:latin typeface="Arial" panose="020B0604020202020204" pitchFamily="34" charset="0"/>
                <a:ea typeface="华文细黑" panose="02010600040101010101" pitchFamily="2" charset="-122"/>
                <a:cs typeface="+mn-cs"/>
              </a:rPr>
              <a:t>信息技术学院 于文</a:t>
            </a:r>
          </a:p>
        </p:txBody>
      </p:sp>
      <p:sp>
        <p:nvSpPr>
          <p:cNvPr id="2" name="标题 1"/>
          <p:cNvSpPr>
            <a:spLocks noGrp="1"/>
          </p:cNvSpPr>
          <p:nvPr>
            <p:ph type="title"/>
          </p:nvPr>
        </p:nvSpPr>
        <p:spPr/>
        <p:txBody>
          <a:bodyPr/>
          <a:lstStyle>
            <a:lvl1pPr>
              <a:defRPr>
                <a:solidFill>
                  <a:srgbClr val="FFFF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Rectangle 8"/>
          <p:cNvSpPr>
            <a:spLocks noGrp="1" noChangeArrowheads="1"/>
          </p:cNvSpPr>
          <p:nvPr>
            <p:ph type="sldNum" sz="quarter" idx="4"/>
          </p:nvPr>
        </p:nvSpPr>
        <p:spPr bwMode="auto">
          <a:xfrm>
            <a:off x="7235825" y="6453188"/>
            <a:ext cx="1439863" cy="1968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1F08501-2393-4D7A-81C3-103CAB66D497}"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3132138" y="6381750"/>
            <a:ext cx="3168650" cy="307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accent1"/>
                </a:solidFill>
                <a:effectLst/>
                <a:uLnTx/>
                <a:uFillTx/>
                <a:latin typeface="Arial" panose="020B0604020202020204" pitchFamily="34" charset="0"/>
                <a:ea typeface="华文细黑" panose="02010600040101010101" pitchFamily="2" charset="-122"/>
                <a:cs typeface="+mn-cs"/>
              </a:rPr>
              <a:t>信息技术学院 于文</a:t>
            </a:r>
          </a:p>
        </p:txBody>
      </p:sp>
      <p:sp>
        <p:nvSpPr>
          <p:cNvPr id="3" name="文本占位符 2"/>
          <p:cNvSpPr>
            <a:spLocks noGrp="1"/>
          </p:cNvSpPr>
          <p:nvPr>
            <p:ph type="body" idx="1"/>
          </p:nvPr>
        </p:nvSpPr>
        <p:spPr>
          <a:xfrm>
            <a:off x="683568" y="2276872"/>
            <a:ext cx="7772400" cy="2466503"/>
          </a:xfrm>
        </p:spPr>
        <p:txBody>
          <a:bodyPr anchor="ctr"/>
          <a:lstStyle>
            <a:lvl1pPr marL="0" indent="0" algn="ctr">
              <a:buNone/>
              <a:defRPr sz="4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1" name="Rectangle 8"/>
          <p:cNvSpPr>
            <a:spLocks noGrp="1" noChangeArrowheads="1"/>
          </p:cNvSpPr>
          <p:nvPr>
            <p:ph type="sldNum" sz="quarter" idx="4"/>
          </p:nvPr>
        </p:nvSpPr>
        <p:spPr bwMode="auto">
          <a:xfrm>
            <a:off x="7235825" y="6453188"/>
            <a:ext cx="1439863" cy="1968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0764B98-D2CB-4555-8042-56FC0892E24D}"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82352"/>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68313" y="1125538"/>
            <a:ext cx="8207375" cy="5162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单击图标添加图表</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课件">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hasCustomPrompt="1"/>
          </p:nvPr>
        </p:nvSpPr>
        <p:spPr>
          <a:xfrm>
            <a:off x="468313" y="1125538"/>
            <a:ext cx="8207375" cy="5162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0"/>
            <a:ext cx="9144000" cy="1123950"/>
            <a:chOff x="0" y="0"/>
            <a:chExt cx="5760" cy="708"/>
          </a:xfrm>
        </p:grpSpPr>
        <p:pic>
          <p:nvPicPr>
            <p:cNvPr id="1031" name="Picture 3" descr="2"/>
            <p:cNvPicPr>
              <a:picLocks noChangeAspect="1"/>
            </p:cNvPicPr>
            <p:nvPr userDrawn="1"/>
          </p:nvPicPr>
          <p:blipFill>
            <a:blip r:embed="rId11" cstate="print"/>
            <a:stretch>
              <a:fillRect/>
            </a:stretch>
          </p:blipFill>
          <p:spPr>
            <a:xfrm>
              <a:off x="0" y="0"/>
              <a:ext cx="5760" cy="599"/>
            </a:xfrm>
            <a:prstGeom prst="rect">
              <a:avLst/>
            </a:prstGeom>
            <a:noFill/>
            <a:ln w="9525">
              <a:noFill/>
            </a:ln>
          </p:spPr>
        </p:pic>
        <p:sp>
          <p:nvSpPr>
            <p:cNvPr id="2" name="Rectangle 4"/>
            <p:cNvSpPr>
              <a:spLocks noChangeArrowheads="1"/>
            </p:cNvSpPr>
            <p:nvPr/>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endParaRPr>
            </a:p>
          </p:txBody>
        </p:sp>
        <p:pic>
          <p:nvPicPr>
            <p:cNvPr id="1033" name="Picture 5" descr="投影2"/>
            <p:cNvPicPr>
              <a:picLocks noChangeAspect="1"/>
            </p:cNvPicPr>
            <p:nvPr userDrawn="1"/>
          </p:nvPicPr>
          <p:blipFill>
            <a:blip r:embed="rId12" cstate="print"/>
            <a:stretch>
              <a:fillRect/>
            </a:stretch>
          </p:blipFill>
          <p:spPr>
            <a:xfrm>
              <a:off x="0" y="456"/>
              <a:ext cx="5340" cy="252"/>
            </a:xfrm>
            <a:prstGeom prst="rect">
              <a:avLst/>
            </a:prstGeom>
            <a:noFill/>
            <a:ln w="9525">
              <a:noFill/>
            </a:ln>
          </p:spPr>
        </p:pic>
      </p:grpSp>
      <p:sp>
        <p:nvSpPr>
          <p:cNvPr id="1027" name="Rectangle 31"/>
          <p:cNvSpPr>
            <a:spLocks noGrp="1"/>
          </p:cNvSpPr>
          <p:nvPr>
            <p:ph type="body" idx="1"/>
          </p:nvPr>
        </p:nvSpPr>
        <p:spPr>
          <a:xfrm>
            <a:off x="468313" y="1125538"/>
            <a:ext cx="8207375" cy="5162550"/>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p:txBody>
      </p:sp>
      <p:sp>
        <p:nvSpPr>
          <p:cNvPr id="1032" name="Rectangle 8"/>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a:defRPr sz="1000" b="1">
                <a:ea typeface="华文细黑"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029" name="Rectangle 27"/>
          <p:cNvSpPr>
            <a:spLocks noGrp="1"/>
          </p:cNvSpPr>
          <p:nvPr>
            <p:ph type="title"/>
          </p:nvPr>
        </p:nvSpPr>
        <p:spPr>
          <a:xfrm>
            <a:off x="971550" y="315913"/>
            <a:ext cx="7704138" cy="592137"/>
          </a:xfrm>
          <a:prstGeom prst="rect">
            <a:avLst/>
          </a:prstGeom>
          <a:noFill/>
          <a:ln w="9525">
            <a:noFill/>
          </a:ln>
        </p:spPr>
        <p:txBody>
          <a:bodyPr anchor="ctr"/>
          <a:lstStyle/>
          <a:p>
            <a:pPr lvl="0"/>
            <a:r>
              <a:rPr lang="zh-CN" altLang="zh-CN" dirty="0"/>
              <a:t>单击此处编辑母版标题样式</a:t>
            </a:r>
          </a:p>
        </p:txBody>
      </p:sp>
      <p:pic>
        <p:nvPicPr>
          <p:cNvPr id="1030" name="Picture 10" descr="北京师范大学珠海分校标志"/>
          <p:cNvPicPr>
            <a:picLocks noChangeAspect="1"/>
          </p:cNvPicPr>
          <p:nvPr/>
        </p:nvPicPr>
        <p:blipFill>
          <a:blip r:embed="rId13" cstate="print"/>
          <a:stretch>
            <a:fillRect/>
          </a:stretch>
        </p:blipFill>
        <p:spPr>
          <a:xfrm>
            <a:off x="0" y="0"/>
            <a:ext cx="971550" cy="908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84213" y="2276475"/>
            <a:ext cx="7772400" cy="24669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en-US" sz="4000" b="0" i="0" u="none" strike="noStrike" kern="0" cap="none" spc="0" normalizeH="0" baseline="0" noProof="0" dirty="0" smtClean="0">
                <a:ln>
                  <a:noFill/>
                </a:ln>
                <a:solidFill>
                  <a:schemeClr val="tx1"/>
                </a:solidFill>
                <a:effectLst/>
                <a:uLnTx/>
                <a:uFillTx/>
                <a:latin typeface="+mj-ea"/>
                <a:ea typeface="+mj-ea"/>
                <a:cs typeface="+mn-cs"/>
              </a:rPr>
              <a:t>第二章</a:t>
            </a:r>
            <a:endParaRPr kumimoji="0" lang="en-US" altLang="zh-CN" sz="4000" b="0" i="0" u="none" strike="noStrike" kern="0" cap="none" spc="0" normalizeH="0" baseline="0" noProof="0" dirty="0" smtClean="0">
              <a:ln>
                <a:noFill/>
              </a:ln>
              <a:solidFill>
                <a:schemeClr val="tx1"/>
              </a:solidFill>
              <a:effectLst/>
              <a:uLnTx/>
              <a:uFillTx/>
              <a:latin typeface="+mj-ea"/>
              <a:ea typeface="+mj-ea"/>
              <a:cs typeface="+mn-cs"/>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en-US" sz="4000" b="0" i="0" u="none" strike="noStrike" kern="0" cap="none" spc="0" normalizeH="0" baseline="0" noProof="0" dirty="0" smtClean="0">
                <a:ln>
                  <a:noFill/>
                </a:ln>
                <a:solidFill>
                  <a:schemeClr val="tx1"/>
                </a:solidFill>
                <a:effectLst/>
                <a:uLnTx/>
                <a:uFillTx/>
                <a:latin typeface="+mj-ea"/>
                <a:ea typeface="+mj-ea"/>
                <a:cs typeface="+mn-cs"/>
              </a:rPr>
              <a:t>线性表</a:t>
            </a:r>
            <a:endParaRPr kumimoji="0" lang="zh-CN" altLang="en-US" sz="4000" b="0" i="0" u="none" strike="noStrike" kern="0" cap="none" spc="0" normalizeH="0" baseline="0" noProof="0" dirty="0">
              <a:ln>
                <a:noFill/>
              </a:ln>
              <a:solidFill>
                <a:schemeClr val="tx1"/>
              </a:solidFill>
              <a:effectLst/>
              <a:uLnTx/>
              <a:uFillTx/>
              <a:latin typeface="+mj-ea"/>
              <a:ea typeface="+mj-ea"/>
              <a:cs typeface="+mn-cs"/>
            </a:endParaRPr>
          </a:p>
        </p:txBody>
      </p:sp>
      <p:sp>
        <p:nvSpPr>
          <p:cNvPr id="6147" name="灯片编号占位符 2"/>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971550" y="260350"/>
            <a:ext cx="7704138" cy="592138"/>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a:sym typeface="+mn-ea"/>
              </a:rPr>
              <a:t>线性表的基本操作</a:t>
            </a:r>
            <a:endParaRPr kumimoji="0" lang="zh-CN" altLang="en-US" sz="4000" b="0" i="0" u="none" strike="noStrike" kern="0" cap="none" spc="0" normalizeH="0" baseline="0" noProof="0" dirty="0" smtClean="0">
              <a:ln>
                <a:noFill/>
              </a:ln>
              <a:solidFill>
                <a:srgbClr val="FFFF00"/>
              </a:solidFill>
              <a:effectLst/>
              <a:uLnTx/>
              <a:uFillTx/>
              <a:latin typeface="+mj-lt"/>
              <a:ea typeface="+mj-ea"/>
              <a:cs typeface="+mj-cs"/>
            </a:endParaRPr>
          </a:p>
        </p:txBody>
      </p:sp>
      <p:sp>
        <p:nvSpPr>
          <p:cNvPr id="3" name="Text Box 2">
            <a:hlinkClick r:id="" action="ppaction://noaction"/>
          </p:cNvPr>
          <p:cNvSpPr txBox="1"/>
          <p:nvPr/>
        </p:nvSpPr>
        <p:spPr>
          <a:xfrm>
            <a:off x="1619250" y="1606550"/>
            <a:ext cx="432689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ListEmpty( L )     </a:t>
            </a:r>
            <a:r>
              <a:rPr lang="zh-CN" altLang="en-US" sz="2400" b="1" dirty="0" smtClean="0">
                <a:ea typeface="楷体_GB2312" pitchFamily="49" charset="-122"/>
              </a:rPr>
              <a:t>（</a:t>
            </a:r>
            <a:r>
              <a:rPr lang="zh-CN" altLang="en-US" sz="2400" b="1" dirty="0">
                <a:ea typeface="楷体_GB2312" pitchFamily="49" charset="-122"/>
              </a:rPr>
              <a:t>判空）</a:t>
            </a:r>
          </a:p>
        </p:txBody>
      </p:sp>
      <p:sp>
        <p:nvSpPr>
          <p:cNvPr id="4" name="Text Box 3">
            <a:hlinkClick r:id="" action="ppaction://noaction"/>
          </p:cNvPr>
          <p:cNvSpPr txBox="1"/>
          <p:nvPr/>
        </p:nvSpPr>
        <p:spPr>
          <a:xfrm>
            <a:off x="1619250" y="2129155"/>
            <a:ext cx="623316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ListLength( L )    </a:t>
            </a:r>
            <a:r>
              <a:rPr lang="zh-CN" altLang="en-US" sz="2400" b="1" dirty="0" smtClean="0">
                <a:ea typeface="楷体_GB2312" pitchFamily="49" charset="-122"/>
              </a:rPr>
              <a:t>（求表</a:t>
            </a:r>
            <a:r>
              <a:rPr lang="zh-CN" altLang="en-US" sz="2400" b="1" dirty="0">
                <a:ea typeface="楷体_GB2312" pitchFamily="49" charset="-122"/>
              </a:rPr>
              <a:t>的长度）</a:t>
            </a:r>
          </a:p>
        </p:txBody>
      </p:sp>
      <p:sp>
        <p:nvSpPr>
          <p:cNvPr id="5" name="Text Box 4">
            <a:hlinkClick r:id="" action="ppaction://noaction"/>
          </p:cNvPr>
          <p:cNvSpPr txBox="1"/>
          <p:nvPr/>
        </p:nvSpPr>
        <p:spPr>
          <a:xfrm>
            <a:off x="1619250" y="3861048"/>
            <a:ext cx="7056438" cy="8299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PriorElem( L, cur_e, &amp;pre_e ) </a:t>
            </a:r>
          </a:p>
          <a:p>
            <a:pPr marL="0" lvl="0" indent="0">
              <a:spcBef>
                <a:spcPct val="0"/>
              </a:spcBef>
              <a:buClrTx/>
              <a:buNone/>
            </a:pPr>
            <a:r>
              <a:rPr lang="en-US" altLang="zh-CN" sz="2400" b="1" dirty="0">
                <a:latin typeface="楷体_GB2312" pitchFamily="49" charset="-122"/>
                <a:ea typeface="楷体_GB2312" pitchFamily="49" charset="-122"/>
              </a:rPr>
              <a:t>			 </a:t>
            </a:r>
            <a:r>
              <a:rPr lang="zh-CN" altLang="en-US" sz="2400" b="1" dirty="0" smtClean="0">
                <a:ea typeface="宋体" panose="02010600030101010101" pitchFamily="2" charset="-122"/>
              </a:rPr>
              <a:t>（获取某</a:t>
            </a:r>
            <a:r>
              <a:rPr lang="zh-CN" altLang="en-US" sz="2400" b="1" dirty="0">
                <a:ea typeface="宋体" panose="02010600030101010101" pitchFamily="2" charset="-122"/>
              </a:rPr>
              <a:t>数据元素的前驱）</a:t>
            </a:r>
            <a:endParaRPr lang="zh-CN" altLang="en-US" sz="2400" b="1" dirty="0">
              <a:latin typeface="楷体_GB2312" pitchFamily="49" charset="-122"/>
              <a:ea typeface="楷体_GB2312" pitchFamily="49" charset="-122"/>
            </a:endParaRPr>
          </a:p>
        </p:txBody>
      </p:sp>
      <p:sp>
        <p:nvSpPr>
          <p:cNvPr id="6" name="Text Box 5">
            <a:hlinkClick r:id="" action="ppaction://noaction"/>
          </p:cNvPr>
          <p:cNvSpPr txBox="1"/>
          <p:nvPr/>
        </p:nvSpPr>
        <p:spPr>
          <a:xfrm>
            <a:off x="1636713" y="4794498"/>
            <a:ext cx="7148111" cy="83099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NextElem( L, cur_e, &amp;next_e) </a:t>
            </a:r>
          </a:p>
          <a:p>
            <a:pPr marL="0" lvl="0" indent="0">
              <a:spcBef>
                <a:spcPct val="0"/>
              </a:spcBef>
              <a:buClrTx/>
              <a:buNone/>
            </a:pPr>
            <a:r>
              <a:rPr lang="en-US" altLang="zh-CN" sz="2400" b="1" dirty="0">
                <a:ea typeface="楷体_GB2312" pitchFamily="49" charset="-122"/>
              </a:rPr>
              <a:t>			  </a:t>
            </a:r>
            <a:r>
              <a:rPr lang="zh-CN" altLang="en-US" sz="2400" b="1" dirty="0" smtClean="0">
                <a:ea typeface="宋体" panose="02010600030101010101" pitchFamily="2" charset="-122"/>
              </a:rPr>
              <a:t>（获取某</a:t>
            </a:r>
            <a:r>
              <a:rPr lang="zh-CN" altLang="en-US" sz="2400" b="1" dirty="0">
                <a:ea typeface="宋体" panose="02010600030101010101" pitchFamily="2" charset="-122"/>
              </a:rPr>
              <a:t>数据元素的后继）</a:t>
            </a:r>
            <a:r>
              <a:rPr lang="zh-CN" altLang="en-US" sz="2400" b="1" dirty="0">
                <a:latin typeface="楷体_GB2312" pitchFamily="49" charset="-122"/>
                <a:ea typeface="楷体_GB2312" pitchFamily="49" charset="-122"/>
              </a:rPr>
              <a:t>  </a:t>
            </a:r>
          </a:p>
        </p:txBody>
      </p:sp>
      <p:sp>
        <p:nvSpPr>
          <p:cNvPr id="7" name="Text Box 6">
            <a:hlinkClick r:id="" action="ppaction://noaction"/>
          </p:cNvPr>
          <p:cNvSpPr txBox="1"/>
          <p:nvPr/>
        </p:nvSpPr>
        <p:spPr>
          <a:xfrm>
            <a:off x="1603375" y="2682875"/>
            <a:ext cx="685155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GetElem( L, i, &amp;e </a:t>
            </a:r>
            <a:r>
              <a:rPr lang="en-US" altLang="zh-CN" sz="2400" b="1" dirty="0" smtClean="0">
                <a:latin typeface="楷体_GB2312" pitchFamily="49" charset="-122"/>
                <a:ea typeface="楷体_GB2312" pitchFamily="49" charset="-122"/>
              </a:rPr>
              <a:t>)</a:t>
            </a:r>
            <a:r>
              <a:rPr lang="zh-CN" altLang="en-US" sz="2400" b="1" dirty="0" smtClean="0">
                <a:ea typeface="楷体_GB2312" pitchFamily="49" charset="-122"/>
              </a:rPr>
              <a:t>（获取某</a:t>
            </a:r>
            <a:r>
              <a:rPr lang="zh-CN" altLang="en-US" sz="2400" b="1" dirty="0">
                <a:ea typeface="楷体_GB2312" pitchFamily="49" charset="-122"/>
              </a:rPr>
              <a:t>位置的数据元素）</a:t>
            </a:r>
          </a:p>
        </p:txBody>
      </p:sp>
      <p:sp>
        <p:nvSpPr>
          <p:cNvPr id="8" name="Text Box 7">
            <a:hlinkClick r:id="" action="ppaction://noaction"/>
          </p:cNvPr>
          <p:cNvSpPr txBox="1"/>
          <p:nvPr/>
        </p:nvSpPr>
        <p:spPr>
          <a:xfrm>
            <a:off x="1619250" y="3205480"/>
            <a:ext cx="6835681"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LocateElem( L, </a:t>
            </a:r>
            <a:r>
              <a:rPr lang="en-US" altLang="zh-CN" sz="2400" b="1" dirty="0" smtClean="0">
                <a:latin typeface="楷体_GB2312" pitchFamily="49" charset="-122"/>
                <a:ea typeface="楷体_GB2312" pitchFamily="49" charset="-122"/>
              </a:rPr>
              <a:t>e</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&amp;</a:t>
            </a:r>
            <a:r>
              <a:rPr lang="en-US" altLang="zh-CN" sz="2400" b="1" dirty="0" err="1" smtClean="0">
                <a:latin typeface="楷体_GB2312" pitchFamily="49" charset="-122"/>
                <a:ea typeface="楷体_GB2312" pitchFamily="49" charset="-122"/>
              </a:rPr>
              <a:t>i</a:t>
            </a:r>
            <a:r>
              <a:rPr lang="en-US" altLang="zh-CN" sz="2400" b="1" dirty="0" smtClean="0">
                <a:latin typeface="楷体_GB2312" pitchFamily="49" charset="-122"/>
                <a:ea typeface="楷体_GB2312" pitchFamily="49" charset="-122"/>
              </a:rPr>
              <a:t> </a:t>
            </a:r>
            <a:r>
              <a:rPr lang="en-US" altLang="zh-CN" sz="2400" b="1" dirty="0">
                <a:latin typeface="楷体_GB2312" pitchFamily="49" charset="-122"/>
                <a:ea typeface="楷体_GB2312" pitchFamily="49" charset="-122"/>
              </a:rPr>
              <a:t>) </a:t>
            </a:r>
            <a:r>
              <a:rPr lang="zh-CN" altLang="en-US" sz="2400" b="1" dirty="0" smtClean="0">
                <a:ea typeface="宋体" panose="02010600030101010101" pitchFamily="2" charset="-122"/>
              </a:rPr>
              <a:t>（查找某</a:t>
            </a:r>
            <a:r>
              <a:rPr lang="zh-CN" altLang="en-US" sz="2400" b="1" dirty="0">
                <a:ea typeface="宋体" panose="02010600030101010101" pitchFamily="2" charset="-122"/>
              </a:rPr>
              <a:t>数据</a:t>
            </a:r>
            <a:r>
              <a:rPr lang="zh-CN" altLang="en-US" sz="2400" b="1" dirty="0" smtClean="0">
                <a:ea typeface="宋体" panose="02010600030101010101" pitchFamily="2" charset="-122"/>
              </a:rPr>
              <a:t>元素）</a:t>
            </a:r>
            <a:r>
              <a:rPr lang="zh-CN" altLang="en-US"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9" name="Text Box 8">
            <a:hlinkClick r:id="" action="ppaction://noaction"/>
          </p:cNvPr>
          <p:cNvSpPr txBox="1"/>
          <p:nvPr/>
        </p:nvSpPr>
        <p:spPr>
          <a:xfrm>
            <a:off x="1619250" y="5799703"/>
            <a:ext cx="522224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TraverseList(L) 	 </a:t>
            </a:r>
            <a:r>
              <a:rPr lang="zh-CN" altLang="en-US" sz="2400" b="1" dirty="0">
                <a:ea typeface="楷体_GB2312" pitchFamily="49" charset="-122"/>
              </a:rPr>
              <a:t>（遍历线性表）</a:t>
            </a:r>
            <a:endParaRPr lang="en-US" altLang="zh-CN" sz="2400" b="1" dirty="0">
              <a:ea typeface="楷体_GB2312" pitchFamily="49" charset="-122"/>
            </a:endParaRPr>
          </a:p>
        </p:txBody>
      </p:sp>
      <p:sp>
        <p:nvSpPr>
          <p:cNvPr id="15370" name="Text Box 9"/>
          <p:cNvSpPr txBox="1"/>
          <p:nvPr/>
        </p:nvSpPr>
        <p:spPr>
          <a:xfrm>
            <a:off x="971550" y="1127125"/>
            <a:ext cx="273685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引用型操作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971550" y="260350"/>
            <a:ext cx="7704138" cy="592138"/>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a:sym typeface="+mn-ea"/>
              </a:rPr>
              <a:t>线性表的基本操作</a:t>
            </a:r>
            <a:endParaRPr kumimoji="0" lang="zh-CN" altLang="en-US" sz="4000" b="0" i="0" u="none" strike="noStrike" kern="0" cap="none" spc="0" normalizeH="0" baseline="0" noProof="0" dirty="0" smtClean="0">
              <a:ln>
                <a:noFill/>
              </a:ln>
              <a:solidFill>
                <a:srgbClr val="FFFF00"/>
              </a:solidFill>
              <a:effectLst/>
              <a:uLnTx/>
              <a:uFillTx/>
              <a:latin typeface="+mj-lt"/>
              <a:ea typeface="+mj-ea"/>
              <a:cs typeface="+mj-cs"/>
            </a:endParaRPr>
          </a:p>
        </p:txBody>
      </p:sp>
      <p:sp>
        <p:nvSpPr>
          <p:cNvPr id="16387" name="Text Box 7"/>
          <p:cNvSpPr txBox="1"/>
          <p:nvPr/>
        </p:nvSpPr>
        <p:spPr>
          <a:xfrm>
            <a:off x="996950" y="1262063"/>
            <a:ext cx="234950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加工型操作  </a:t>
            </a:r>
          </a:p>
        </p:txBody>
      </p:sp>
      <p:sp>
        <p:nvSpPr>
          <p:cNvPr id="4" name="Text Box 8">
            <a:hlinkClick r:id="" action="ppaction://hlinkshowjump?jump=nextslide"/>
          </p:cNvPr>
          <p:cNvSpPr txBox="1"/>
          <p:nvPr/>
        </p:nvSpPr>
        <p:spPr>
          <a:xfrm>
            <a:off x="1619250" y="2060575"/>
            <a:ext cx="478409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ClearList( &amp;L ) </a:t>
            </a:r>
            <a:r>
              <a:rPr lang="zh-CN" altLang="en-US" sz="2400" b="1" dirty="0">
                <a:ea typeface="楷体_GB2312" pitchFamily="49" charset="-122"/>
              </a:rPr>
              <a:t>（线性表置空）</a:t>
            </a:r>
          </a:p>
        </p:txBody>
      </p:sp>
      <p:sp>
        <p:nvSpPr>
          <p:cNvPr id="6" name="Text Box 10">
            <a:hlinkClick r:id="" action="ppaction://noaction"/>
          </p:cNvPr>
          <p:cNvSpPr txBox="1"/>
          <p:nvPr/>
        </p:nvSpPr>
        <p:spPr>
          <a:xfrm>
            <a:off x="1611313" y="3010535"/>
            <a:ext cx="616585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ListInsert( &amp;L, i, e ) </a:t>
            </a:r>
            <a:r>
              <a:rPr lang="zh-CN" altLang="en-US" sz="2400" b="1" dirty="0">
                <a:ea typeface="楷体_GB2312" pitchFamily="49" charset="-122"/>
              </a:rPr>
              <a:t>（插入数据元素）</a:t>
            </a:r>
            <a:endParaRPr lang="en-US" altLang="zh-CN" sz="2400" dirty="0">
              <a:ea typeface="宋体" panose="02010600030101010101" pitchFamily="2" charset="-122"/>
            </a:endParaRPr>
          </a:p>
        </p:txBody>
      </p:sp>
      <p:sp>
        <p:nvSpPr>
          <p:cNvPr id="7" name="Text Box 11">
            <a:hlinkClick r:id="" action="ppaction://noaction"/>
          </p:cNvPr>
          <p:cNvSpPr txBox="1"/>
          <p:nvPr/>
        </p:nvSpPr>
        <p:spPr>
          <a:xfrm>
            <a:off x="1644650" y="3920490"/>
            <a:ext cx="570484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ListDelete( &amp;L, i) </a:t>
            </a:r>
            <a:r>
              <a:rPr lang="zh-CN" altLang="en-US" sz="2400" b="1" dirty="0">
                <a:ea typeface="楷体_GB2312" pitchFamily="49" charset="-122"/>
              </a:rPr>
              <a:t>（删除数据元素）</a:t>
            </a:r>
            <a:r>
              <a:rPr lang="zh-CN" altLang="en-US" sz="2400" b="1" dirty="0">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线性表的顺序存储</a:t>
            </a:r>
          </a:p>
        </p:txBody>
      </p:sp>
      <p:sp>
        <p:nvSpPr>
          <p:cNvPr id="13316" name="内容占位符 2"/>
          <p:cNvSpPr>
            <a:spLocks noGrp="1"/>
          </p:cNvSpPr>
          <p:nvPr>
            <p:ph idx="1"/>
          </p:nvPr>
        </p:nvSpPr>
        <p:spPr>
          <a:xfrm>
            <a:off x="468313" y="1125538"/>
            <a:ext cx="8280400" cy="4895850"/>
          </a:xfrm>
        </p:spPr>
        <p:txBody>
          <a:bodyPr vert="horz" wrap="square" lIns="91440" tIns="45720" rIns="91440" bIns="45720" anchor="t"/>
          <a:lstStyle/>
          <a:p>
            <a:r>
              <a:rPr lang="zh-CN" altLang="en-US" dirty="0">
                <a:latin typeface="宋体" panose="02010600030101010101" pitchFamily="2" charset="-122"/>
                <a:ea typeface="+mn-ea"/>
                <a:cs typeface="+mn-cs"/>
              </a:rPr>
              <a:t>线性表的</a:t>
            </a:r>
            <a:r>
              <a:rPr lang="zh-CN" altLang="en-US" dirty="0">
                <a:solidFill>
                  <a:srgbClr val="FF0000"/>
                </a:solidFill>
                <a:latin typeface="宋体" panose="02010600030101010101" pitchFamily="2" charset="-122"/>
                <a:ea typeface="+mn-ea"/>
                <a:cs typeface="+mn-cs"/>
              </a:rPr>
              <a:t>顺序存储</a:t>
            </a:r>
            <a:r>
              <a:rPr lang="zh-CN" altLang="en-US" dirty="0">
                <a:latin typeface="宋体" panose="02010600030101010101" pitchFamily="2" charset="-122"/>
                <a:ea typeface="+mn-ea"/>
                <a:cs typeface="+mn-cs"/>
              </a:rPr>
              <a:t>是指用一组</a:t>
            </a:r>
            <a:r>
              <a:rPr lang="zh-CN" altLang="en-US" dirty="0">
                <a:solidFill>
                  <a:srgbClr val="00B050"/>
                </a:solidFill>
                <a:latin typeface="宋体" panose="02010600030101010101" pitchFamily="2" charset="-122"/>
                <a:ea typeface="+mn-ea"/>
                <a:cs typeface="+mn-cs"/>
              </a:rPr>
              <a:t>地址连续</a:t>
            </a:r>
            <a:r>
              <a:rPr lang="zh-CN" altLang="en-US" dirty="0">
                <a:latin typeface="宋体" panose="02010600030101010101" pitchFamily="2" charset="-122"/>
                <a:ea typeface="+mn-ea"/>
                <a:cs typeface="+mn-cs"/>
              </a:rPr>
              <a:t>的存储单元</a:t>
            </a:r>
            <a:r>
              <a:rPr lang="zh-CN" altLang="en-US" dirty="0">
                <a:solidFill>
                  <a:srgbClr val="00B050"/>
                </a:solidFill>
                <a:latin typeface="宋体" panose="02010600030101010101" pitchFamily="2" charset="-122"/>
                <a:ea typeface="+mn-ea"/>
                <a:cs typeface="+mn-cs"/>
              </a:rPr>
              <a:t>依次存放</a:t>
            </a:r>
            <a:r>
              <a:rPr lang="zh-CN" altLang="en-US" dirty="0">
                <a:latin typeface="宋体" panose="02010600030101010101" pitchFamily="2" charset="-122"/>
                <a:ea typeface="+mn-ea"/>
                <a:cs typeface="+mn-cs"/>
              </a:rPr>
              <a:t>线性表的数据元素</a:t>
            </a:r>
            <a:endParaRPr lang="en-US" altLang="zh-CN" dirty="0">
              <a:latin typeface="宋体" panose="02010600030101010101" pitchFamily="2" charset="-122"/>
              <a:ea typeface="+mn-ea"/>
              <a:cs typeface="+mn-cs"/>
            </a:endParaRPr>
          </a:p>
          <a:p>
            <a:pPr lvl="1"/>
            <a:r>
              <a:rPr lang="zh-CN" altLang="en-US" dirty="0">
                <a:latin typeface="宋体" panose="02010600030101010101" pitchFamily="2" charset="-122"/>
                <a:ea typeface="+mn-ea"/>
                <a:cs typeface="+mn-cs"/>
              </a:rPr>
              <a:t>用这种存储形式存储的线性表称为</a:t>
            </a:r>
            <a:r>
              <a:rPr lang="zh-CN" altLang="en-US" dirty="0">
                <a:solidFill>
                  <a:srgbClr val="FF0000"/>
                </a:solidFill>
                <a:latin typeface="宋体" panose="02010600030101010101" pitchFamily="2" charset="-122"/>
                <a:ea typeface="+mn-ea"/>
                <a:cs typeface="+mn-cs"/>
              </a:rPr>
              <a:t>顺序</a:t>
            </a:r>
            <a:r>
              <a:rPr lang="zh-CN" altLang="en-US" dirty="0" smtClean="0">
                <a:solidFill>
                  <a:srgbClr val="FF0000"/>
                </a:solidFill>
                <a:latin typeface="宋体" panose="02010600030101010101" pitchFamily="2" charset="-122"/>
                <a:ea typeface="+mn-ea"/>
                <a:cs typeface="+mn-cs"/>
              </a:rPr>
              <a:t>表</a:t>
            </a:r>
            <a:endParaRPr lang="en-US" altLang="zh-CN" dirty="0" smtClean="0">
              <a:solidFill>
                <a:srgbClr val="FF0000"/>
              </a:solidFill>
              <a:latin typeface="宋体" panose="02010600030101010101" pitchFamily="2" charset="-122"/>
              <a:ea typeface="+mn-ea"/>
              <a:cs typeface="+mn-cs"/>
            </a:endParaRPr>
          </a:p>
          <a:p>
            <a:endParaRPr lang="en-US" altLang="zh-CN" dirty="0" smtClean="0"/>
          </a:p>
          <a:p>
            <a:r>
              <a:rPr lang="zh-CN" altLang="en-US" dirty="0" smtClean="0"/>
              <a:t>利用</a:t>
            </a:r>
            <a:r>
              <a:rPr lang="zh-CN" altLang="en-US" dirty="0"/>
              <a:t>数据元素的存储位置表示线性表中相邻数据元素之间的前后</a:t>
            </a:r>
            <a:r>
              <a:rPr lang="zh-CN" altLang="en-US" dirty="0" smtClean="0"/>
              <a:t>关系</a:t>
            </a:r>
            <a:endParaRPr lang="en-US" altLang="zh-CN" dirty="0" smtClean="0"/>
          </a:p>
          <a:p>
            <a:pPr lvl="1"/>
            <a:r>
              <a:rPr lang="zh-CN" altLang="en-US" dirty="0">
                <a:solidFill>
                  <a:srgbClr val="4C34FE"/>
                </a:solidFill>
              </a:rPr>
              <a:t>逻辑上相邻，物理上也相邻</a:t>
            </a:r>
            <a:endParaRPr lang="en-US" altLang="zh-CN" dirty="0"/>
          </a:p>
          <a:p>
            <a:endParaRPr lang="zh-CN" altLang="en-US" dirty="0"/>
          </a:p>
          <a:p>
            <a:endParaRPr lang="zh-CN" altLang="en-US" dirty="0">
              <a:solidFill>
                <a:srgbClr val="4C34FE"/>
              </a:solidFill>
            </a:endParaRPr>
          </a:p>
          <a:p>
            <a:endParaRPr lang="en-US" altLang="zh-CN" dirty="0">
              <a:solidFill>
                <a:srgbClr val="FF0000"/>
              </a:solidFill>
              <a:latin typeface="宋体" panose="02010600030101010101" pitchFamily="2" charset="-122"/>
              <a:ea typeface="+mn-ea"/>
              <a:cs typeface="+mn-cs"/>
            </a:endParaRPr>
          </a:p>
        </p:txBody>
      </p:sp>
      <p:sp>
        <p:nvSpPr>
          <p:cNvPr id="1741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12</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线性表的顺序存储</a:t>
            </a:r>
          </a:p>
        </p:txBody>
      </p:sp>
      <p:sp>
        <p:nvSpPr>
          <p:cNvPr id="3" name="内容占位符 2"/>
          <p:cNvSpPr>
            <a:spLocks noGrp="1"/>
          </p:cNvSpPr>
          <p:nvPr>
            <p:ph idx="1"/>
          </p:nvPr>
        </p:nvSpPr>
        <p:spPr>
          <a:xfrm>
            <a:off x="5148064" y="1125538"/>
            <a:ext cx="3508895" cy="5162550"/>
          </a:xfrm>
        </p:spPr>
        <p:txBody>
          <a:bodyPr/>
          <a:lstStyle/>
          <a:p>
            <a:pPr lvl="0"/>
            <a:r>
              <a:rPr lang="zh-CN" altLang="en-US" dirty="0" smtClean="0">
                <a:solidFill>
                  <a:srgbClr val="FF0000"/>
                </a:solidFill>
              </a:rPr>
              <a:t>随机存取</a:t>
            </a:r>
            <a:endParaRPr lang="en-US" altLang="zh-CN" dirty="0">
              <a:solidFill>
                <a:srgbClr val="FF0000"/>
              </a:solidFill>
            </a:endParaRPr>
          </a:p>
          <a:p>
            <a:r>
              <a:rPr lang="zh-CN" altLang="en-US" dirty="0"/>
              <a:t>可以利用数学公式，快速地计算出任何一个数据元素的存储</a:t>
            </a:r>
            <a:r>
              <a:rPr lang="zh-CN" altLang="en-US" dirty="0" smtClean="0"/>
              <a:t>地址</a:t>
            </a:r>
            <a:endParaRPr lang="en-US" altLang="zh-CN" dirty="0" smtClean="0"/>
          </a:p>
          <a:p>
            <a:pPr lvl="1"/>
            <a:r>
              <a:rPr lang="zh-CN" altLang="en-US" dirty="0" smtClean="0"/>
              <a:t>假设每个数据元素占据</a:t>
            </a:r>
            <a:r>
              <a:rPr lang="en-US" altLang="zh-CN" dirty="0" smtClean="0"/>
              <a:t>m</a:t>
            </a:r>
            <a:r>
              <a:rPr lang="zh-CN" altLang="en-US" dirty="0" smtClean="0"/>
              <a:t>个字节</a:t>
            </a:r>
            <a:endParaRPr lang="zh-CN" altLang="en-US" dirty="0"/>
          </a:p>
          <a:p>
            <a:endParaRPr lang="zh-CN" altLang="en-US" dirty="0"/>
          </a:p>
        </p:txBody>
      </p:sp>
      <p:sp>
        <p:nvSpPr>
          <p:cNvPr id="5" name="Rectangle 22"/>
          <p:cNvSpPr>
            <a:spLocks noChangeArrowheads="1"/>
          </p:cNvSpPr>
          <p:nvPr/>
        </p:nvSpPr>
        <p:spPr bwMode="auto">
          <a:xfrm>
            <a:off x="3086100" y="4992912"/>
            <a:ext cx="1295400" cy="677863"/>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n</a:t>
            </a:r>
          </a:p>
        </p:txBody>
      </p:sp>
      <p:sp>
        <p:nvSpPr>
          <p:cNvPr id="6" name="Rectangle 23"/>
          <p:cNvSpPr>
            <a:spLocks noChangeArrowheads="1"/>
          </p:cNvSpPr>
          <p:nvPr/>
        </p:nvSpPr>
        <p:spPr bwMode="auto">
          <a:xfrm>
            <a:off x="3086100" y="4316637"/>
            <a:ext cx="1295400" cy="676275"/>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b="1"/>
              <a:t>……..</a:t>
            </a:r>
          </a:p>
        </p:txBody>
      </p:sp>
      <p:sp>
        <p:nvSpPr>
          <p:cNvPr id="7" name="Rectangle 24"/>
          <p:cNvSpPr>
            <a:spLocks noChangeArrowheads="1"/>
          </p:cNvSpPr>
          <p:nvPr/>
        </p:nvSpPr>
        <p:spPr bwMode="auto">
          <a:xfrm>
            <a:off x="3086100" y="3638774"/>
            <a:ext cx="1295400" cy="677863"/>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i</a:t>
            </a:r>
          </a:p>
        </p:txBody>
      </p:sp>
      <p:sp>
        <p:nvSpPr>
          <p:cNvPr id="8" name="Rectangle 25"/>
          <p:cNvSpPr>
            <a:spLocks noChangeArrowheads="1"/>
          </p:cNvSpPr>
          <p:nvPr/>
        </p:nvSpPr>
        <p:spPr bwMode="auto">
          <a:xfrm>
            <a:off x="3086100" y="2960912"/>
            <a:ext cx="1295400" cy="677863"/>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b="1" dirty="0"/>
              <a:t>……..</a:t>
            </a:r>
          </a:p>
        </p:txBody>
      </p:sp>
      <p:sp>
        <p:nvSpPr>
          <p:cNvPr id="9" name="Rectangle 26"/>
          <p:cNvSpPr>
            <a:spLocks noChangeArrowheads="1"/>
          </p:cNvSpPr>
          <p:nvPr/>
        </p:nvSpPr>
        <p:spPr bwMode="auto">
          <a:xfrm>
            <a:off x="3086100" y="2284637"/>
            <a:ext cx="1295400" cy="676275"/>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2</a:t>
            </a:r>
          </a:p>
        </p:txBody>
      </p:sp>
      <p:sp>
        <p:nvSpPr>
          <p:cNvPr id="10" name="Rectangle 27"/>
          <p:cNvSpPr>
            <a:spLocks noChangeArrowheads="1"/>
          </p:cNvSpPr>
          <p:nvPr/>
        </p:nvSpPr>
        <p:spPr bwMode="auto">
          <a:xfrm>
            <a:off x="3086100" y="1606774"/>
            <a:ext cx="1295400" cy="677863"/>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1</a:t>
            </a:r>
          </a:p>
        </p:txBody>
      </p:sp>
      <p:sp>
        <p:nvSpPr>
          <p:cNvPr id="11" name="Line 28"/>
          <p:cNvSpPr>
            <a:spLocks noChangeShapeType="1"/>
          </p:cNvSpPr>
          <p:nvPr/>
        </p:nvSpPr>
        <p:spPr bwMode="auto">
          <a:xfrm>
            <a:off x="3086100" y="1606774"/>
            <a:ext cx="1295400" cy="0"/>
          </a:xfrm>
          <a:prstGeom prst="line">
            <a:avLst/>
          </a:prstGeom>
          <a:noFill/>
          <a:ln w="28575" cap="sq">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 name="Line 29"/>
          <p:cNvSpPr>
            <a:spLocks noChangeShapeType="1"/>
          </p:cNvSpPr>
          <p:nvPr/>
        </p:nvSpPr>
        <p:spPr bwMode="auto">
          <a:xfrm>
            <a:off x="3086100" y="2284637"/>
            <a:ext cx="1295400" cy="0"/>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 name="Line 30"/>
          <p:cNvSpPr>
            <a:spLocks noChangeShapeType="1"/>
          </p:cNvSpPr>
          <p:nvPr/>
        </p:nvSpPr>
        <p:spPr bwMode="auto">
          <a:xfrm>
            <a:off x="3086100" y="2960912"/>
            <a:ext cx="1295400" cy="0"/>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4" name="Line 31"/>
          <p:cNvSpPr>
            <a:spLocks noChangeShapeType="1"/>
          </p:cNvSpPr>
          <p:nvPr/>
        </p:nvSpPr>
        <p:spPr bwMode="auto">
          <a:xfrm>
            <a:off x="3086100" y="3638774"/>
            <a:ext cx="1295400" cy="0"/>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5" name="Line 32"/>
          <p:cNvSpPr>
            <a:spLocks noChangeShapeType="1"/>
          </p:cNvSpPr>
          <p:nvPr/>
        </p:nvSpPr>
        <p:spPr bwMode="auto">
          <a:xfrm>
            <a:off x="3086100" y="4316637"/>
            <a:ext cx="1295400" cy="0"/>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 name="Line 33"/>
          <p:cNvSpPr>
            <a:spLocks noChangeShapeType="1"/>
          </p:cNvSpPr>
          <p:nvPr/>
        </p:nvSpPr>
        <p:spPr bwMode="auto">
          <a:xfrm>
            <a:off x="3086100" y="4992912"/>
            <a:ext cx="1295400" cy="0"/>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34"/>
          <p:cNvSpPr>
            <a:spLocks noChangeShapeType="1"/>
          </p:cNvSpPr>
          <p:nvPr/>
        </p:nvSpPr>
        <p:spPr bwMode="auto">
          <a:xfrm>
            <a:off x="3086100" y="5670774"/>
            <a:ext cx="1295400" cy="0"/>
          </a:xfrm>
          <a:prstGeom prst="line">
            <a:avLst/>
          </a:prstGeom>
          <a:noFill/>
          <a:ln w="28575" cap="sq">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35"/>
          <p:cNvSpPr>
            <a:spLocks noChangeShapeType="1"/>
          </p:cNvSpPr>
          <p:nvPr/>
        </p:nvSpPr>
        <p:spPr bwMode="auto">
          <a:xfrm>
            <a:off x="3086100" y="1606774"/>
            <a:ext cx="0" cy="4064000"/>
          </a:xfrm>
          <a:prstGeom prst="line">
            <a:avLst/>
          </a:prstGeom>
          <a:noFill/>
          <a:ln w="28575" cap="sq">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36"/>
          <p:cNvSpPr>
            <a:spLocks noChangeShapeType="1"/>
          </p:cNvSpPr>
          <p:nvPr/>
        </p:nvSpPr>
        <p:spPr bwMode="auto">
          <a:xfrm>
            <a:off x="4381500" y="1606774"/>
            <a:ext cx="0" cy="4064000"/>
          </a:xfrm>
          <a:prstGeom prst="line">
            <a:avLst/>
          </a:prstGeom>
          <a:noFill/>
          <a:ln w="28575" cap="sq">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0" name="Text Box 37"/>
          <p:cNvSpPr txBox="1">
            <a:spLocks noChangeArrowheads="1"/>
          </p:cNvSpPr>
          <p:nvPr/>
        </p:nvSpPr>
        <p:spPr bwMode="auto">
          <a:xfrm>
            <a:off x="2247900" y="1759174"/>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smtClean="0">
                <a:ea typeface="宋体" panose="02010600030101010101" pitchFamily="2" charset="-122"/>
              </a:rPr>
              <a:t>L</a:t>
            </a:r>
            <a:r>
              <a:rPr lang="en-US" altLang="zh-CN" sz="2400" b="1" baseline="-25000" dirty="0" smtClean="0">
                <a:ea typeface="宋体" panose="02010600030101010101" pitchFamily="2" charset="-122"/>
              </a:rPr>
              <a:t>0</a:t>
            </a:r>
          </a:p>
        </p:txBody>
      </p:sp>
      <p:sp>
        <p:nvSpPr>
          <p:cNvPr id="21" name="Text Box 38"/>
          <p:cNvSpPr txBox="1">
            <a:spLocks noChangeArrowheads="1"/>
          </p:cNvSpPr>
          <p:nvPr/>
        </p:nvSpPr>
        <p:spPr bwMode="auto">
          <a:xfrm>
            <a:off x="1943100" y="2348880"/>
            <a:ext cx="1066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err="1">
                <a:ea typeface="宋体" panose="02010600030101010101" pitchFamily="2" charset="-122"/>
              </a:rPr>
              <a:t>L</a:t>
            </a:r>
            <a:r>
              <a:rPr lang="en-US" altLang="zh-CN" sz="2400" b="1" baseline="-25000" dirty="0" smtClean="0">
                <a:ea typeface="宋体" panose="02010600030101010101" pitchFamily="2" charset="-122"/>
                <a:sym typeface="+mn-ea"/>
              </a:rPr>
              <a:t>0</a:t>
            </a:r>
            <a:r>
              <a:rPr lang="en-US" altLang="zh-CN" sz="2400" b="1" dirty="0" err="1">
                <a:ea typeface="宋体" panose="02010600030101010101" pitchFamily="2" charset="-122"/>
              </a:rPr>
              <a:t>+m</a:t>
            </a:r>
            <a:endParaRPr lang="en-US" altLang="zh-CN" sz="2400" b="1" dirty="0">
              <a:ea typeface="宋体" panose="02010600030101010101" pitchFamily="2" charset="-122"/>
            </a:endParaRPr>
          </a:p>
        </p:txBody>
      </p:sp>
      <p:sp>
        <p:nvSpPr>
          <p:cNvPr id="22" name="Text Box 39"/>
          <p:cNvSpPr txBox="1">
            <a:spLocks noChangeArrowheads="1"/>
          </p:cNvSpPr>
          <p:nvPr/>
        </p:nvSpPr>
        <p:spPr bwMode="auto">
          <a:xfrm>
            <a:off x="1371600" y="3717032"/>
            <a:ext cx="19431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a:t>
            </a:r>
            <a:r>
              <a:rPr lang="en-US" altLang="zh-CN" sz="2400" b="1" baseline="-25000" dirty="0" smtClean="0">
                <a:ea typeface="宋体" panose="02010600030101010101" pitchFamily="2" charset="-122"/>
                <a:sym typeface="+mn-ea"/>
              </a:rPr>
              <a:t>0</a:t>
            </a:r>
            <a:r>
              <a:rPr lang="en-US" altLang="zh-CN" sz="2400" b="1" dirty="0">
                <a:ea typeface="宋体" panose="02010600030101010101" pitchFamily="2" charset="-122"/>
              </a:rPr>
              <a:t>+(i-1)*m</a:t>
            </a:r>
          </a:p>
        </p:txBody>
      </p:sp>
      <p:sp>
        <p:nvSpPr>
          <p:cNvPr id="23" name="Text Box 40"/>
          <p:cNvSpPr txBox="1">
            <a:spLocks noChangeArrowheads="1"/>
          </p:cNvSpPr>
          <p:nvPr/>
        </p:nvSpPr>
        <p:spPr bwMode="auto">
          <a:xfrm>
            <a:off x="1219200" y="5157192"/>
            <a:ext cx="1905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a:t>
            </a:r>
            <a:r>
              <a:rPr lang="en-US" altLang="zh-CN" sz="2400" b="1" baseline="-25000" dirty="0" smtClean="0">
                <a:ea typeface="宋体" panose="02010600030101010101" pitchFamily="2" charset="-122"/>
                <a:sym typeface="+mn-ea"/>
              </a:rPr>
              <a:t>0</a:t>
            </a:r>
            <a:r>
              <a:rPr lang="en-US" altLang="zh-CN" sz="2400" b="1" dirty="0">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n-1)*m</a:t>
            </a:r>
          </a:p>
        </p:txBody>
      </p:sp>
      <p:sp>
        <p:nvSpPr>
          <p:cNvPr id="24" name="Text Box 41"/>
          <p:cNvSpPr txBox="1">
            <a:spLocks noChangeArrowheads="1"/>
          </p:cNvSpPr>
          <p:nvPr/>
        </p:nvSpPr>
        <p:spPr bwMode="auto">
          <a:xfrm>
            <a:off x="1447800" y="1149574"/>
            <a:ext cx="1562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2400" b="1" dirty="0">
                <a:ea typeface="楷体_GB2312"/>
                <a:cs typeface="楷体_GB2312"/>
              </a:rPr>
              <a:t>存储地址</a:t>
            </a:r>
          </a:p>
        </p:txBody>
      </p:sp>
      <p:sp>
        <p:nvSpPr>
          <p:cNvPr id="25" name="Text Box 42"/>
          <p:cNvSpPr txBox="1">
            <a:spLocks noChangeArrowheads="1"/>
          </p:cNvSpPr>
          <p:nvPr/>
        </p:nvSpPr>
        <p:spPr bwMode="auto">
          <a:xfrm>
            <a:off x="2971800" y="1149574"/>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2400" b="1" dirty="0">
                <a:ea typeface="楷体_GB2312"/>
                <a:cs typeface="楷体_GB2312"/>
              </a:rPr>
              <a:t>存储内容</a:t>
            </a:r>
          </a:p>
        </p:txBody>
      </p:sp>
      <p:sp>
        <p:nvSpPr>
          <p:cNvPr id="30" name="Text Box 47"/>
          <p:cNvSpPr txBox="1">
            <a:spLocks noChangeArrowheads="1"/>
          </p:cNvSpPr>
          <p:nvPr/>
        </p:nvSpPr>
        <p:spPr bwMode="auto">
          <a:xfrm>
            <a:off x="2915816" y="5898590"/>
            <a:ext cx="4191000" cy="460375"/>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smtClean="0">
                <a:ea typeface="宋体" panose="02010600030101010101" pitchFamily="2" charset="-122"/>
              </a:rPr>
              <a:t>LOC(</a:t>
            </a:r>
            <a:r>
              <a:rPr lang="zh-CN" altLang="zh-CN" sz="2400" b="1" dirty="0">
                <a:ea typeface="宋体" panose="02010600030101010101" pitchFamily="2" charset="-122"/>
              </a:rPr>
              <a:t>元素</a:t>
            </a:r>
            <a:r>
              <a:rPr lang="en-US" altLang="zh-CN" sz="2400" b="1" dirty="0" err="1">
                <a:ea typeface="宋体" panose="02010600030101010101" pitchFamily="2" charset="-122"/>
              </a:rPr>
              <a:t>i</a:t>
            </a:r>
            <a:r>
              <a:rPr lang="en-US" altLang="zh-CN" sz="2400" b="1" dirty="0">
                <a:ea typeface="宋体" panose="02010600030101010101" pitchFamily="2" charset="-122"/>
              </a:rPr>
              <a:t>)=</a:t>
            </a:r>
            <a:r>
              <a:rPr lang="en-US" altLang="zh-CN" sz="2400" b="1" dirty="0" smtClean="0">
                <a:ea typeface="宋体" panose="02010600030101010101" pitchFamily="2" charset="-122"/>
              </a:rPr>
              <a:t>L</a:t>
            </a:r>
            <a:r>
              <a:rPr lang="en-US" altLang="zh-CN" sz="2400" b="1" baseline="-25000" dirty="0" smtClean="0">
                <a:ea typeface="宋体" panose="02010600030101010101" pitchFamily="2" charset="-122"/>
              </a:rPr>
              <a:t>0</a:t>
            </a:r>
            <a:r>
              <a:rPr lang="en-US" altLang="zh-CN" sz="2400" b="1" dirty="0" smtClean="0">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i-1)*m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arn(outVertic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r>
              <a:rPr lang="zh-CN" altLang="en-US" dirty="0">
                <a:latin typeface="+mn-ea"/>
                <a:ea typeface="+mn-ea"/>
                <a:cs typeface="+mj-cs"/>
              </a:rPr>
              <a:t>顺序存储结构的类型定义</a:t>
            </a:r>
          </a:p>
        </p:txBody>
      </p:sp>
      <p:sp>
        <p:nvSpPr>
          <p:cNvPr id="19459" name="内容占位符 2"/>
          <p:cNvSpPr>
            <a:spLocks noGrp="1"/>
          </p:cNvSpPr>
          <p:nvPr>
            <p:ph idx="1"/>
          </p:nvPr>
        </p:nvSpPr>
        <p:spPr>
          <a:xfrm>
            <a:off x="468313" y="1125538"/>
            <a:ext cx="8207375" cy="1154112"/>
          </a:xfrm>
        </p:spPr>
        <p:txBody>
          <a:bodyPr vert="horz" wrap="square" lIns="91440" tIns="45720" rIns="91440" bIns="45720" anchor="t"/>
          <a:lstStyle/>
          <a:p>
            <a:r>
              <a:rPr lang="zh-CN" altLang="en-US" dirty="0" smtClean="0">
                <a:latin typeface="+mn-ea"/>
                <a:cs typeface="+mn-cs"/>
              </a:rPr>
              <a:t>在</a:t>
            </a:r>
            <a:r>
              <a:rPr lang="en-US" altLang="zh-CN" dirty="0" smtClean="0">
                <a:latin typeface="+mn-ea"/>
                <a:cs typeface="+mn-cs"/>
              </a:rPr>
              <a:t>C</a:t>
            </a:r>
            <a:r>
              <a:rPr lang="zh-CN" altLang="en-US" dirty="0" smtClean="0">
                <a:latin typeface="+mn-ea"/>
                <a:cs typeface="+mn-cs"/>
              </a:rPr>
              <a:t>语言中，实现线性表</a:t>
            </a:r>
            <a:r>
              <a:rPr lang="zh-CN" altLang="en-US" dirty="0">
                <a:latin typeface="+mn-ea"/>
                <a:cs typeface="+mn-cs"/>
              </a:rPr>
              <a:t>的顺序存储结构的类型定义</a:t>
            </a:r>
            <a:r>
              <a:rPr lang="zh-CN" altLang="en-US" dirty="0" smtClean="0">
                <a:latin typeface="+mn-ea"/>
                <a:cs typeface="+mn-cs"/>
              </a:rPr>
              <a:t>如下</a:t>
            </a:r>
            <a:endParaRPr lang="zh-CN" altLang="en-US" dirty="0">
              <a:latin typeface="+mn-ea"/>
              <a:cs typeface="+mn-cs"/>
            </a:endParaRPr>
          </a:p>
          <a:p>
            <a:endParaRPr lang="zh-CN" altLang="en-US" dirty="0">
              <a:latin typeface="+mn-ea"/>
              <a:cs typeface="+mn-cs"/>
            </a:endParaRPr>
          </a:p>
        </p:txBody>
      </p:sp>
      <p:sp>
        <p:nvSpPr>
          <p:cNvPr id="19460"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ea"/>
                <a:ea typeface="+mn-ea"/>
                <a:cs typeface="+mn-cs"/>
              </a:rPr>
              <a:pPr marL="0" indent="0" algn="r">
                <a:spcBef>
                  <a:spcPct val="0"/>
                </a:spcBef>
                <a:buClrTx/>
                <a:buFont typeface="Wingdings" panose="05000000000000000000" pitchFamily="2" charset="2"/>
                <a:buNone/>
              </a:pPr>
              <a:t>14</a:t>
            </a:fld>
            <a:endParaRPr lang="zh-CN" altLang="en-US" sz="1000" b="1" dirty="0">
              <a:latin typeface="+mn-ea"/>
              <a:ea typeface="+mn-ea"/>
              <a:cs typeface="+mn-cs"/>
            </a:endParaRPr>
          </a:p>
        </p:txBody>
      </p:sp>
      <p:sp>
        <p:nvSpPr>
          <p:cNvPr id="10" name="Rectangle 3"/>
          <p:cNvSpPr/>
          <p:nvPr/>
        </p:nvSpPr>
        <p:spPr>
          <a:xfrm>
            <a:off x="1244600" y="4014788"/>
            <a:ext cx="5199063"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 </a:t>
            </a:r>
            <a:r>
              <a:rPr lang="zh-CN" altLang="en-US" sz="2400" dirty="0" smtClean="0">
                <a:latin typeface="Cambria Math" panose="02040503050406030204" pitchFamily="18" charset="0"/>
                <a:ea typeface="Arial Unicode MS" panose="020B0604020202020204" charset="-122"/>
                <a:cs typeface="Arial Unicode MS" panose="020B0604020202020204" charset="-122"/>
              </a:rPr>
              <a:t>顺序表</a:t>
            </a:r>
            <a:endParaRPr lang="zh-CN" altLang="en-US" sz="2400" dirty="0">
              <a:latin typeface="Cambria Math" panose="02040503050406030204" pitchFamily="18" charset="0"/>
              <a:ea typeface="Arial Unicode MS" panose="020B0604020202020204" charset="-122"/>
              <a:cs typeface="Arial Unicode MS" panose="020B0604020202020204" charset="-122"/>
            </a:endParaRPr>
          </a:p>
        </p:txBody>
      </p:sp>
      <p:sp>
        <p:nvSpPr>
          <p:cNvPr id="11" name="Rectangle 4"/>
          <p:cNvSpPr/>
          <p:nvPr/>
        </p:nvSpPr>
        <p:spPr>
          <a:xfrm>
            <a:off x="1187450" y="2397125"/>
            <a:ext cx="496887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#define MAXSIZE 1024</a:t>
            </a:r>
          </a:p>
          <a:p>
            <a:pPr marL="0" lvl="0" indent="0">
              <a:spcBef>
                <a:spcPct val="0"/>
              </a:spcBef>
              <a:buClrTx/>
              <a:buNone/>
            </a:pP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lvl="0" indent="0">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2" name="Rectangle 5"/>
          <p:cNvSpPr/>
          <p:nvPr/>
        </p:nvSpPr>
        <p:spPr>
          <a:xfrm>
            <a:off x="2136775" y="4711700"/>
            <a:ext cx="6209264"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Arial Unicode MS" panose="020B0604020202020204" charset="-122"/>
                <a:cs typeface="Arial Unicode MS" panose="020B0604020202020204" charset="-122"/>
              </a:rPr>
              <a:t>指向数据元素的</a:t>
            </a:r>
            <a:r>
              <a:rPr lang="zh-CN" altLang="en-US" sz="2400" dirty="0" smtClean="0">
                <a:latin typeface="Cambria Math" panose="02040503050406030204" pitchFamily="18" charset="0"/>
                <a:ea typeface="Arial Unicode MS" panose="020B0604020202020204" charset="-122"/>
                <a:cs typeface="Arial Unicode MS" panose="020B0604020202020204" charset="-122"/>
              </a:rPr>
              <a:t>基地址</a:t>
            </a:r>
            <a:endParaRPr lang="zh-CN" altLang="en-US" sz="2400" dirty="0">
              <a:latin typeface="Cambria Math" panose="02040503050406030204" pitchFamily="18" charset="0"/>
              <a:ea typeface="Arial Unicode MS" panose="020B0604020202020204" charset="-122"/>
              <a:cs typeface="Arial Unicode MS" panose="020B0604020202020204" charset="-122"/>
            </a:endParaRPr>
          </a:p>
        </p:txBody>
      </p:sp>
      <p:sp>
        <p:nvSpPr>
          <p:cNvPr id="13" name="Rectangle 6"/>
          <p:cNvSpPr/>
          <p:nvPr/>
        </p:nvSpPr>
        <p:spPr>
          <a:xfrm>
            <a:off x="2136775" y="5103813"/>
            <a:ext cx="37994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length;     // </a:t>
            </a:r>
            <a:r>
              <a:rPr lang="zh-CN" altLang="en-US" sz="2400" dirty="0" smtClean="0">
                <a:latin typeface="Cambria Math" panose="02040503050406030204" pitchFamily="18" charset="0"/>
                <a:ea typeface="Arial Unicode MS" panose="020B0604020202020204" charset="-122"/>
                <a:cs typeface="Arial Unicode MS" panose="020B0604020202020204" charset="-122"/>
              </a:rPr>
              <a:t>当前长度</a:t>
            </a:r>
            <a:endParaRPr lang="zh-CN" altLang="en-US" sz="2400" dirty="0">
              <a:latin typeface="Cambria Math" panose="02040503050406030204" pitchFamily="18" charset="0"/>
              <a:ea typeface="Arial Unicode MS" panose="020B0604020202020204" charset="-122"/>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smtClean="0"/>
              <a:t>初始化顺序表</a:t>
            </a:r>
            <a:r>
              <a:rPr lang="en-US" altLang="zh-CN" dirty="0" smtClean="0"/>
              <a:t>L</a:t>
            </a:r>
            <a:r>
              <a:rPr lang="zh-CN" altLang="en-US" dirty="0" smtClean="0"/>
              <a:t>（指针参数）</a:t>
            </a:r>
            <a:endParaRPr lang="zh-CN" altLang="en-US" dirty="0">
              <a:latin typeface="+mj-lt"/>
              <a:ea typeface="+mj-ea"/>
              <a:cs typeface="+mj-cs"/>
            </a:endParaRPr>
          </a:p>
        </p:txBody>
      </p:sp>
      <p:sp>
        <p:nvSpPr>
          <p:cNvPr id="2048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15</a:t>
            </a:fld>
            <a:endParaRPr lang="zh-CN" altLang="en-US" sz="1000" b="1" dirty="0">
              <a:latin typeface="+mn-lt"/>
              <a:ea typeface="+mn-ea"/>
              <a:cs typeface="+mn-cs"/>
            </a:endParaRPr>
          </a:p>
        </p:txBody>
      </p:sp>
      <p:sp>
        <p:nvSpPr>
          <p:cNvPr id="5" name="Text Box 2"/>
          <p:cNvSpPr txBox="1"/>
          <p:nvPr/>
        </p:nvSpPr>
        <p:spPr>
          <a:xfrm>
            <a:off x="683568" y="1231241"/>
            <a:ext cx="7993063" cy="5410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rPr>
              <a:t>Status </a:t>
            </a:r>
            <a:r>
              <a:rPr lang="en-US" altLang="zh-CN" sz="2400" b="1" dirty="0" err="1" smtClean="0">
                <a:latin typeface="Cambria Math" panose="02040503050406030204" pitchFamily="18" charset="0"/>
                <a:ea typeface="Cambria Math" panose="02040503050406030204" pitchFamily="18" charset="0"/>
              </a:rPr>
              <a:t>InitList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rPr>
              <a:t>(</a:t>
            </a:r>
            <a:r>
              <a:rPr lang="en-US" altLang="zh-CN" sz="2400" b="1" dirty="0" err="1" smtClean="0">
                <a:latin typeface="Cambria Math" panose="02040503050406030204" pitchFamily="18" charset="0"/>
                <a:ea typeface="Cambria Math" panose="02040503050406030204" pitchFamily="18" charset="0"/>
              </a:rPr>
              <a:t>SqList</a:t>
            </a:r>
            <a:r>
              <a:rPr lang="en-US" altLang="zh-CN" sz="2400" b="1" dirty="0" smtClean="0">
                <a:latin typeface="Cambria Math" panose="02040503050406030204" pitchFamily="18" charset="0"/>
                <a:ea typeface="Cambria Math" panose="02040503050406030204" pitchFamily="18" charset="0"/>
              </a:rPr>
              <a:t> </a:t>
            </a:r>
            <a:r>
              <a:rPr lang="zh-CN" altLang="en-US" sz="2400" b="1" dirty="0" smtClean="0">
                <a:latin typeface="Cambria Math" panose="02040503050406030204" pitchFamily="18" charset="0"/>
              </a:rPr>
              <a:t>*</a:t>
            </a:r>
            <a:r>
              <a:rPr lang="en-US" altLang="zh-CN" sz="2400" b="1" dirty="0" smtClean="0">
                <a:latin typeface="Cambria Math" panose="02040503050406030204" pitchFamily="18" charset="0"/>
                <a:ea typeface="Cambria Math" panose="02040503050406030204" pitchFamily="18" charset="0"/>
              </a:rPr>
              <a:t>L</a:t>
            </a:r>
            <a:r>
              <a:rPr lang="en-US" altLang="zh-CN" sz="2400" b="1" dirty="0">
                <a:latin typeface="Cambria Math" panose="02040503050406030204" pitchFamily="18" charset="0"/>
                <a:ea typeface="Cambria Math" panose="02040503050406030204" pitchFamily="18" charset="0"/>
              </a:rPr>
              <a:t>){    </a:t>
            </a:r>
            <a:r>
              <a:rPr lang="en-US" altLang="zh-CN" sz="2400" dirty="0">
                <a:latin typeface="Cambria Math" panose="02040503050406030204" pitchFamily="18" charset="0"/>
                <a:ea typeface="宋体" panose="02010600030101010101" pitchFamily="2" charset="-122"/>
              </a:rPr>
              <a:t>//</a:t>
            </a:r>
            <a:r>
              <a:rPr lang="zh-CN" altLang="en-US" sz="2400" dirty="0">
                <a:latin typeface="Cambria Math" panose="02040503050406030204" pitchFamily="18" charset="0"/>
                <a:ea typeface="宋体" panose="02010600030101010101" pitchFamily="2" charset="-122"/>
              </a:rPr>
              <a:t>构造一个空的顺序表</a:t>
            </a:r>
            <a:r>
              <a:rPr lang="en-US" altLang="zh-CN" sz="2400" dirty="0">
                <a:latin typeface="Cambria Math" panose="02040503050406030204" pitchFamily="18" charset="0"/>
                <a:ea typeface="宋体" panose="02010600030101010101" pitchFamily="2" charset="-122"/>
              </a:rPr>
              <a:t>L</a:t>
            </a:r>
            <a:endParaRPr lang="zh-CN" altLang="en-US" sz="2400"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rPr>
              <a:t>}</a:t>
            </a:r>
            <a:r>
              <a:rPr lang="en-US" altLang="zh-CN" sz="2400" dirty="0" smtClean="0">
                <a:latin typeface="Cambria Math" panose="02040503050406030204" pitchFamily="18" charset="0"/>
                <a:ea typeface="Cambria Math" panose="02040503050406030204" pitchFamily="18" charset="0"/>
              </a:rPr>
              <a:t> </a:t>
            </a:r>
            <a:endParaRPr lang="en-US" altLang="zh-CN" sz="2400" dirty="0">
              <a:latin typeface="Cambria Math" panose="02040503050406030204" pitchFamily="18" charset="0"/>
              <a:ea typeface="Cambria Math" panose="02040503050406030204" pitchFamily="18" charset="0"/>
            </a:endParaRPr>
          </a:p>
        </p:txBody>
      </p:sp>
      <p:sp>
        <p:nvSpPr>
          <p:cNvPr id="8" name="Rectangle 5"/>
          <p:cNvSpPr/>
          <p:nvPr/>
        </p:nvSpPr>
        <p:spPr>
          <a:xfrm>
            <a:off x="1547664" y="3618572"/>
            <a:ext cx="6985149" cy="13468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rPr>
              <a:t>//</a:t>
            </a:r>
            <a:r>
              <a:rPr lang="zh-CN" altLang="en-US" sz="2400" dirty="0">
                <a:latin typeface="Cambria Math" panose="02040503050406030204" pitchFamily="18" charset="0"/>
                <a:ea typeface="宋体" panose="02010600030101010101" pitchFamily="2" charset="-122"/>
              </a:rPr>
              <a:t>为顺序表分配</a:t>
            </a:r>
            <a:r>
              <a:rPr lang="zh-CN" altLang="en-US" sz="2400" dirty="0" smtClean="0">
                <a:latin typeface="Cambria Math" panose="02040503050406030204" pitchFamily="18" charset="0"/>
                <a:ea typeface="宋体" panose="02010600030101010101" pitchFamily="2" charset="-122"/>
              </a:rPr>
              <a:t>空间</a:t>
            </a:r>
            <a:endParaRPr lang="en-US" altLang="zh-CN" sz="2400" dirty="0" smtClean="0">
              <a:latin typeface="Cambria Math" panose="02040503050406030204" pitchFamily="18" charset="0"/>
              <a:ea typeface="Cambria Math" panose="02040503050406030204" pitchFamily="18" charset="0"/>
            </a:endParaRPr>
          </a:p>
          <a:p>
            <a:pPr marL="0" indent="0">
              <a:buNone/>
            </a:pPr>
            <a:r>
              <a:rPr lang="en-US" altLang="zh-CN" sz="2400" dirty="0" smtClean="0">
                <a:latin typeface="Cambria Math" panose="02040503050406030204" pitchFamily="18" charset="0"/>
                <a:ea typeface="Cambria Math" panose="02040503050406030204" pitchFamily="18" charset="0"/>
              </a:rPr>
              <a:t>L-&gt;elem = new </a:t>
            </a:r>
            <a:r>
              <a:rPr lang="en-US" altLang="zh-CN" sz="2400" dirty="0" err="1">
                <a:latin typeface="Cambria Math" panose="02040503050406030204" pitchFamily="18" charset="0"/>
                <a:ea typeface="Cambria Math" panose="02040503050406030204" pitchFamily="18" charset="0"/>
              </a:rPr>
              <a:t>ElemType</a:t>
            </a:r>
            <a:r>
              <a:rPr lang="en-US" altLang="zh-CN" sz="2400" dirty="0">
                <a:latin typeface="Cambria Math" panose="02040503050406030204" pitchFamily="18" charset="0"/>
                <a:ea typeface="Cambria Math" panose="02040503050406030204" pitchFamily="18" charset="0"/>
              </a:rPr>
              <a:t>[MAXSIZE];   </a:t>
            </a:r>
            <a:endParaRPr lang="en-US" altLang="zh-CN" sz="2400" dirty="0" smtClean="0">
              <a:latin typeface="Cambria Math" panose="02040503050406030204" pitchFamily="18" charset="0"/>
              <a:ea typeface="Cambria Math" panose="02040503050406030204" pitchFamily="18" charset="0"/>
            </a:endParaRPr>
          </a:p>
          <a:p>
            <a:pPr marL="0" indent="0">
              <a:buNone/>
            </a:pPr>
            <a:r>
              <a:rPr lang="en-US" altLang="zh-CN" sz="2400" b="1" dirty="0" smtClean="0">
                <a:latin typeface="Cambria Math" panose="02040503050406030204" pitchFamily="18" charset="0"/>
                <a:ea typeface="Cambria Math" panose="02040503050406030204" pitchFamily="18" charset="0"/>
              </a:rPr>
              <a:t>if</a:t>
            </a:r>
            <a:r>
              <a:rPr lang="en-US" altLang="zh-CN" sz="2400" dirty="0">
                <a:latin typeface="Cambria Math" panose="02040503050406030204" pitchFamily="18" charset="0"/>
                <a:ea typeface="Cambria Math" panose="02040503050406030204" pitchFamily="18" charset="0"/>
              </a:rPr>
              <a:t>(!</a:t>
            </a:r>
            <a:r>
              <a:rPr lang="en-US" altLang="zh-CN" sz="2400" dirty="0" smtClean="0">
                <a:latin typeface="Cambria Math" panose="02040503050406030204" pitchFamily="18" charset="0"/>
                <a:ea typeface="Cambria Math" panose="02040503050406030204" pitchFamily="18" charset="0"/>
              </a:rPr>
              <a:t>L-&gt;</a:t>
            </a:r>
            <a:r>
              <a:rPr lang="en-US" altLang="zh-CN" sz="2400" dirty="0" err="1" smtClean="0">
                <a:latin typeface="Cambria Math" panose="02040503050406030204" pitchFamily="18" charset="0"/>
                <a:ea typeface="Cambria Math" panose="02040503050406030204" pitchFamily="18" charset="0"/>
              </a:rPr>
              <a:t>elem</a:t>
            </a:r>
            <a:r>
              <a:rPr lang="en-US" altLang="zh-CN" sz="2400"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exit</a:t>
            </a:r>
            <a:r>
              <a:rPr lang="en-US" altLang="zh-CN" sz="2400" dirty="0">
                <a:latin typeface="Cambria Math" panose="02040503050406030204" pitchFamily="18" charset="0"/>
                <a:ea typeface="Cambria Math" panose="02040503050406030204" pitchFamily="18" charset="0"/>
              </a:rPr>
              <a:t>(OVERFLOW);       </a:t>
            </a:r>
            <a:r>
              <a:rPr lang="en-US" altLang="zh-CN" sz="2400" dirty="0" smtClean="0">
                <a:latin typeface="Cambria Math" panose="02040503050406030204" pitchFamily="18" charset="0"/>
                <a:ea typeface="Cambria Math" panose="02040503050406030204" pitchFamily="18" charset="0"/>
              </a:rPr>
              <a:t>//</a:t>
            </a:r>
            <a:r>
              <a:rPr lang="zh-CN" altLang="en-US" sz="2400" dirty="0" smtClean="0">
                <a:latin typeface="Cambria Math" panose="02040503050406030204" pitchFamily="18" charset="0"/>
                <a:ea typeface="宋体" panose="02010600030101010101" pitchFamily="2" charset="-122"/>
              </a:rPr>
              <a:t>分配失败</a:t>
            </a:r>
            <a:endParaRPr lang="zh-CN" altLang="en-US" sz="2400" dirty="0">
              <a:latin typeface="Cambria Math" panose="02040503050406030204" pitchFamily="18" charset="0"/>
              <a:ea typeface="宋体" panose="02010600030101010101" pitchFamily="2" charset="-122"/>
            </a:endParaRPr>
          </a:p>
        </p:txBody>
      </p:sp>
      <p:sp>
        <p:nvSpPr>
          <p:cNvPr id="9" name="Rectangle 6"/>
          <p:cNvSpPr/>
          <p:nvPr/>
        </p:nvSpPr>
        <p:spPr>
          <a:xfrm>
            <a:off x="1547664" y="5042559"/>
            <a:ext cx="2130711"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rPr>
              <a:t>L-&gt;length </a:t>
            </a:r>
            <a:r>
              <a:rPr lang="en-US" altLang="zh-CN" sz="2400" dirty="0">
                <a:latin typeface="Cambria Math" panose="02040503050406030204" pitchFamily="18" charset="0"/>
                <a:ea typeface="Cambria Math" panose="02040503050406030204" pitchFamily="18" charset="0"/>
              </a:rPr>
              <a:t>= 0;</a:t>
            </a: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rPr>
              <a:t>return</a:t>
            </a:r>
            <a:r>
              <a:rPr lang="en-US" altLang="zh-CN" sz="2400" dirty="0">
                <a:latin typeface="Cambria Math" panose="02040503050406030204" pitchFamily="18" charset="0"/>
                <a:ea typeface="Cambria Math" panose="02040503050406030204" pitchFamily="18" charset="0"/>
              </a:rPr>
              <a:t> </a:t>
            </a:r>
            <a:r>
              <a:rPr lang="en-US" altLang="zh-CN" sz="2400" dirty="0" smtClean="0">
                <a:latin typeface="Cambria Math" panose="02040503050406030204" pitchFamily="18" charset="0"/>
                <a:ea typeface="Cambria Math" panose="02040503050406030204" pitchFamily="18" charset="0"/>
              </a:rPr>
              <a:t>OK;</a:t>
            </a:r>
            <a:endParaRPr lang="en-US" altLang="zh-CN" sz="2400" dirty="0">
              <a:latin typeface="Cambria Math" panose="02040503050406030204" pitchFamily="18" charset="0"/>
              <a:ea typeface="Cambria Math" panose="02040503050406030204" pitchFamily="18" charset="0"/>
            </a:endParaRPr>
          </a:p>
        </p:txBody>
      </p:sp>
      <p:sp>
        <p:nvSpPr>
          <p:cNvPr id="7" name="Rectangle 5"/>
          <p:cNvSpPr/>
          <p:nvPr/>
        </p:nvSpPr>
        <p:spPr>
          <a:xfrm>
            <a:off x="1547664" y="1818372"/>
            <a:ext cx="6985149" cy="17912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rPr>
              <a:t>If(!L){</a:t>
            </a:r>
            <a:r>
              <a:rPr lang="en-US" altLang="zh-CN" sz="2400" dirty="0">
                <a:latin typeface="Cambria Math" panose="02040503050406030204" pitchFamily="18" charset="0"/>
                <a:ea typeface="Cambria Math" panose="02040503050406030204" pitchFamily="18" charset="0"/>
              </a:rPr>
              <a:t>//</a:t>
            </a:r>
            <a:r>
              <a:rPr lang="zh-CN" altLang="en-US" sz="2400" dirty="0">
                <a:latin typeface="Cambria Math" panose="02040503050406030204" pitchFamily="18" charset="0"/>
                <a:ea typeface="宋体" panose="02010600030101010101" pitchFamily="2" charset="-122"/>
              </a:rPr>
              <a:t>判断</a:t>
            </a:r>
            <a:r>
              <a:rPr lang="en-US" altLang="zh-CN" sz="2400" dirty="0">
                <a:latin typeface="Cambria Math" panose="02040503050406030204" pitchFamily="18" charset="0"/>
                <a:ea typeface="宋体" panose="02010600030101010101" pitchFamily="2" charset="-122"/>
              </a:rPr>
              <a:t>L</a:t>
            </a:r>
            <a:r>
              <a:rPr lang="zh-CN" altLang="en-US" sz="2400" dirty="0">
                <a:latin typeface="Cambria Math" panose="02040503050406030204" pitchFamily="18" charset="0"/>
                <a:ea typeface="宋体" panose="02010600030101010101" pitchFamily="2" charset="-122"/>
              </a:rPr>
              <a:t>是否</a:t>
            </a:r>
            <a:r>
              <a:rPr lang="zh-CN" altLang="en-US" sz="2400" dirty="0" smtClean="0">
                <a:latin typeface="Cambria Math" panose="02040503050406030204" pitchFamily="18" charset="0"/>
                <a:ea typeface="宋体" panose="02010600030101010101" pitchFamily="2" charset="-122"/>
              </a:rPr>
              <a:t>存在</a:t>
            </a:r>
            <a:endParaRPr lang="en-US" altLang="zh-CN" sz="2400" dirty="0" smtClean="0">
              <a:latin typeface="Cambria Math" panose="02040503050406030204" pitchFamily="18" charset="0"/>
              <a:ea typeface="Cambria Math" panose="02040503050406030204" pitchFamily="18" charset="0"/>
            </a:endParaRPr>
          </a:p>
          <a:p>
            <a:pPr marL="0" indent="0">
              <a:buNone/>
            </a:pPr>
            <a:r>
              <a:rPr lang="en-US" altLang="zh-CN" sz="2400" dirty="0">
                <a:latin typeface="Cambria Math" panose="02040503050406030204" pitchFamily="18" charset="0"/>
                <a:ea typeface="Cambria Math" panose="02040503050406030204" pitchFamily="18" charset="0"/>
              </a:rPr>
              <a:t>	</a:t>
            </a:r>
            <a:r>
              <a:rPr lang="en-US" altLang="zh-CN" sz="2400" dirty="0" smtClean="0">
                <a:latin typeface="Cambria Math" panose="02040503050406030204" pitchFamily="18" charset="0"/>
                <a:ea typeface="Cambria Math" panose="02040503050406030204" pitchFamily="18" charset="0"/>
              </a:rPr>
              <a:t>L = (</a:t>
            </a:r>
            <a:r>
              <a:rPr lang="en-US" altLang="zh-CN" sz="2400" dirty="0" err="1" smtClean="0">
                <a:latin typeface="Cambria Math" panose="02040503050406030204" pitchFamily="18" charset="0"/>
                <a:ea typeface="Cambria Math" panose="02040503050406030204" pitchFamily="18" charset="0"/>
              </a:rPr>
              <a:t>SqList</a:t>
            </a:r>
            <a:r>
              <a:rPr lang="en-US" altLang="zh-CN" sz="2400" dirty="0" smtClean="0">
                <a:latin typeface="Cambria Math" panose="02040503050406030204" pitchFamily="18" charset="0"/>
                <a:ea typeface="Cambria Math" panose="02040503050406030204" pitchFamily="18" charset="0"/>
              </a:rPr>
              <a:t> *L)</a:t>
            </a:r>
            <a:r>
              <a:rPr lang="en-US" altLang="zh-CN" sz="2400" dirty="0" err="1" smtClean="0">
                <a:latin typeface="Cambria Math" panose="02040503050406030204" pitchFamily="18" charset="0"/>
                <a:ea typeface="Cambria Math" panose="02040503050406030204" pitchFamily="18" charset="0"/>
              </a:rPr>
              <a:t>malloc</a:t>
            </a:r>
            <a:r>
              <a:rPr lang="en-US" altLang="zh-CN" sz="2400" dirty="0" smtClean="0">
                <a:latin typeface="Cambria Math" panose="02040503050406030204" pitchFamily="18" charset="0"/>
                <a:ea typeface="Cambria Math" panose="02040503050406030204" pitchFamily="18" charset="0"/>
              </a:rPr>
              <a:t>(</a:t>
            </a:r>
            <a:r>
              <a:rPr lang="en-US" altLang="zh-CN" sz="2400" dirty="0" err="1" smtClean="0">
                <a:latin typeface="Cambria Math" panose="02040503050406030204" pitchFamily="18" charset="0"/>
                <a:ea typeface="Cambria Math" panose="02040503050406030204" pitchFamily="18" charset="0"/>
              </a:rPr>
              <a:t>sizeof</a:t>
            </a:r>
            <a:r>
              <a:rPr lang="en-US" altLang="zh-CN" sz="2400" dirty="0" smtClean="0">
                <a:latin typeface="Cambria Math" panose="02040503050406030204" pitchFamily="18" charset="0"/>
                <a:ea typeface="Cambria Math" panose="02040503050406030204" pitchFamily="18" charset="0"/>
              </a:rPr>
              <a:t>(</a:t>
            </a:r>
            <a:r>
              <a:rPr lang="en-US" altLang="zh-CN" sz="2400" dirty="0" err="1" smtClean="0">
                <a:latin typeface="Cambria Math" panose="02040503050406030204" pitchFamily="18" charset="0"/>
                <a:ea typeface="Cambria Math" panose="02040503050406030204" pitchFamily="18" charset="0"/>
              </a:rPr>
              <a:t>SqList</a:t>
            </a:r>
            <a:r>
              <a:rPr lang="en-US" altLang="zh-CN" sz="2400" dirty="0" smtClean="0">
                <a:latin typeface="Cambria Math" panose="02040503050406030204" pitchFamily="18" charset="0"/>
                <a:ea typeface="Cambria Math" panose="02040503050406030204" pitchFamily="18" charset="0"/>
              </a:rPr>
              <a:t>));</a:t>
            </a:r>
          </a:p>
          <a:p>
            <a:pPr marL="0" indent="0">
              <a:buNone/>
            </a:pPr>
            <a:r>
              <a:rPr lang="en-US" altLang="zh-CN" sz="2400" dirty="0">
                <a:latin typeface="Cambria Math" panose="02040503050406030204" pitchFamily="18" charset="0"/>
                <a:ea typeface="Cambria Math" panose="02040503050406030204" pitchFamily="18" charset="0"/>
              </a:rPr>
              <a:t>	</a:t>
            </a:r>
            <a:r>
              <a:rPr lang="en-US" altLang="zh-CN" sz="2400" b="1" dirty="0" smtClean="0">
                <a:latin typeface="Cambria Math" panose="02040503050406030204" pitchFamily="18" charset="0"/>
                <a:ea typeface="Cambria Math" panose="02040503050406030204" pitchFamily="18" charset="0"/>
              </a:rPr>
              <a:t>if</a:t>
            </a:r>
            <a:r>
              <a:rPr lang="en-US" altLang="zh-CN" sz="2400" dirty="0">
                <a:latin typeface="Cambria Math" panose="02040503050406030204" pitchFamily="18" charset="0"/>
                <a:ea typeface="Cambria Math" panose="02040503050406030204" pitchFamily="18" charset="0"/>
              </a:rPr>
              <a:t>(!</a:t>
            </a:r>
            <a:r>
              <a:rPr lang="en-US" altLang="zh-CN" sz="2400" dirty="0" smtClean="0">
                <a:latin typeface="Cambria Math" panose="02040503050406030204" pitchFamily="18" charset="0"/>
                <a:ea typeface="Cambria Math" panose="02040503050406030204" pitchFamily="18" charset="0"/>
              </a:rPr>
              <a:t>L) </a:t>
            </a:r>
            <a:r>
              <a:rPr lang="en-US" altLang="zh-CN" sz="2400" b="1" dirty="0">
                <a:latin typeface="Cambria Math" panose="02040503050406030204" pitchFamily="18" charset="0"/>
                <a:ea typeface="Cambria Math" panose="02040503050406030204" pitchFamily="18" charset="0"/>
              </a:rPr>
              <a:t>exit</a:t>
            </a:r>
            <a:r>
              <a:rPr lang="en-US" altLang="zh-CN" sz="2400" dirty="0">
                <a:latin typeface="Cambria Math" panose="02040503050406030204" pitchFamily="18" charset="0"/>
                <a:ea typeface="Cambria Math" panose="02040503050406030204" pitchFamily="18" charset="0"/>
              </a:rPr>
              <a:t>(OVERFLOW);       </a:t>
            </a:r>
            <a:r>
              <a:rPr lang="en-US" altLang="zh-CN" sz="2400" dirty="0" smtClean="0">
                <a:latin typeface="Cambria Math" panose="02040503050406030204" pitchFamily="18" charset="0"/>
                <a:ea typeface="Cambria Math" panose="02040503050406030204" pitchFamily="18" charset="0"/>
              </a:rPr>
              <a:t>//</a:t>
            </a:r>
            <a:r>
              <a:rPr lang="zh-CN" altLang="en-US" sz="2400" dirty="0" smtClean="0">
                <a:latin typeface="Cambria Math" panose="02040503050406030204" pitchFamily="18" charset="0"/>
                <a:ea typeface="宋体" panose="02010600030101010101" pitchFamily="2" charset="-122"/>
              </a:rPr>
              <a:t>分配失败</a:t>
            </a:r>
            <a:endParaRPr lang="en-US" altLang="zh-CN" sz="2400" dirty="0" smtClean="0">
              <a:latin typeface="Cambria Math" panose="02040503050406030204" pitchFamily="18" charset="0"/>
              <a:ea typeface="宋体" panose="02010600030101010101" pitchFamily="2" charset="-122"/>
            </a:endParaRPr>
          </a:p>
          <a:p>
            <a:pPr marL="0" indent="0">
              <a:buNone/>
            </a:pPr>
            <a:r>
              <a:rPr lang="en-US" altLang="zh-CN" sz="2400" dirty="0">
                <a:latin typeface="Cambria Math" panose="02040503050406030204" pitchFamily="18" charset="0"/>
                <a:ea typeface="宋体" panose="02010600030101010101" pitchFamily="2" charset="-122"/>
              </a:rPr>
              <a:t>}</a:t>
            </a:r>
            <a:endParaRPr lang="zh-CN" altLang="en-US" sz="2400" dirty="0">
              <a:latin typeface="Cambria Math" panose="02040503050406030204" pitchFamily="18" charset="0"/>
              <a:ea typeface="宋体" panose="02010600030101010101" pitchFamily="2" charset="-122"/>
            </a:endParaRPr>
          </a:p>
        </p:txBody>
      </p:sp>
      <p:sp>
        <p:nvSpPr>
          <p:cNvPr id="2" name="文本框 1"/>
          <p:cNvSpPr txBox="1"/>
          <p:nvPr/>
        </p:nvSpPr>
        <p:spPr>
          <a:xfrm>
            <a:off x="4499992" y="5517232"/>
            <a:ext cx="2304256" cy="646331"/>
          </a:xfrm>
          <a:prstGeom prst="rect">
            <a:avLst/>
          </a:prstGeom>
          <a:noFill/>
        </p:spPr>
        <p:txBody>
          <a:bodyPr wrap="square" rtlCol="0">
            <a:spAutoFit/>
          </a:bodyPr>
          <a:lstStyle/>
          <a:p>
            <a:r>
              <a:rPr lang="zh-CN" altLang="en-US" dirty="0" smtClean="0">
                <a:solidFill>
                  <a:srgbClr val="FF0000"/>
                </a:solidFill>
              </a:rPr>
              <a:t>指针操作比较复杂</a:t>
            </a:r>
            <a:endParaRPr lang="en-US" altLang="zh-CN" dirty="0" smtClean="0">
              <a:solidFill>
                <a:srgbClr val="FF0000"/>
              </a:solidFill>
            </a:endParaRPr>
          </a:p>
          <a:p>
            <a:r>
              <a:rPr lang="zh-CN" altLang="en-US" dirty="0" smtClean="0">
                <a:solidFill>
                  <a:srgbClr val="FF0000"/>
                </a:solidFill>
              </a:rPr>
              <a:t>不建议使用</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C++</a:t>
            </a:r>
            <a:r>
              <a:rPr lang="zh-CN" altLang="en-US" dirty="0" smtClean="0"/>
              <a:t>中的参数传递</a:t>
            </a:r>
            <a:endParaRPr lang="zh-CN" altLang="en-US" dirty="0"/>
          </a:p>
        </p:txBody>
      </p:sp>
      <p:sp>
        <p:nvSpPr>
          <p:cNvPr id="3" name="内容占位符 2"/>
          <p:cNvSpPr>
            <a:spLocks noGrp="1"/>
          </p:cNvSpPr>
          <p:nvPr>
            <p:ph idx="1"/>
          </p:nvPr>
        </p:nvSpPr>
        <p:spPr/>
        <p:txBody>
          <a:bodyPr/>
          <a:lstStyle/>
          <a:p>
            <a:r>
              <a:rPr lang="zh-CN" altLang="en-US" dirty="0">
                <a:latin typeface="楷体_GB2312"/>
                <a:ea typeface="楷体_GB2312"/>
                <a:cs typeface="楷体_GB2312"/>
              </a:rPr>
              <a:t>函数调用时传送给形参表的实参必须与形参在类型、个数、顺序上保持</a:t>
            </a:r>
            <a:r>
              <a:rPr lang="zh-CN" altLang="en-US" dirty="0" smtClean="0">
                <a:latin typeface="楷体_GB2312"/>
                <a:ea typeface="楷体_GB2312"/>
                <a:cs typeface="楷体_GB2312"/>
              </a:rPr>
              <a:t>一致</a:t>
            </a:r>
          </a:p>
          <a:p>
            <a:r>
              <a:rPr lang="zh-CN" altLang="en-US" dirty="0"/>
              <a:t>参数传递有两种方式</a:t>
            </a:r>
          </a:p>
          <a:p>
            <a:pPr lvl="1"/>
            <a:r>
              <a:rPr lang="zh-CN" altLang="en-US" dirty="0"/>
              <a:t>传值方式（参数为整型、实型、字符型等）</a:t>
            </a:r>
          </a:p>
          <a:p>
            <a:pPr lvl="1"/>
            <a:r>
              <a:rPr lang="zh-CN" altLang="en-US" dirty="0"/>
              <a:t>传地址</a:t>
            </a:r>
          </a:p>
          <a:p>
            <a:pPr lvl="2"/>
            <a:r>
              <a:rPr lang="zh-CN" altLang="en-US" dirty="0"/>
              <a:t>参数为指针变量</a:t>
            </a:r>
          </a:p>
          <a:p>
            <a:pPr lvl="2"/>
            <a:r>
              <a:rPr lang="zh-CN" altLang="en-US" dirty="0"/>
              <a:t>参数为数组名</a:t>
            </a:r>
          </a:p>
          <a:p>
            <a:pPr lvl="2"/>
            <a:r>
              <a:rPr lang="zh-CN" altLang="en-US" dirty="0" smtClean="0"/>
              <a:t>参数</a:t>
            </a:r>
            <a:r>
              <a:rPr lang="zh-CN" altLang="en-US" dirty="0"/>
              <a:t>为引用类型变量</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补充：引用类型</a:t>
            </a:r>
            <a:r>
              <a:rPr lang="zh-CN" altLang="en-US" dirty="0"/>
              <a:t>变量</a:t>
            </a:r>
          </a:p>
        </p:txBody>
      </p:sp>
      <p:sp>
        <p:nvSpPr>
          <p:cNvPr id="3" name="内容占位符 2"/>
          <p:cNvSpPr>
            <a:spLocks noGrp="1"/>
          </p:cNvSpPr>
          <p:nvPr>
            <p:ph idx="1"/>
          </p:nvPr>
        </p:nvSpPr>
        <p:spPr>
          <a:xfrm>
            <a:off x="468313" y="1125538"/>
            <a:ext cx="8207375" cy="1223342"/>
          </a:xfrm>
        </p:spPr>
        <p:txBody>
          <a:bodyPr/>
          <a:lstStyle/>
          <a:p>
            <a:r>
              <a:rPr lang="zh-CN" altLang="en-US" dirty="0" smtClean="0"/>
              <a:t>用来给一个对象（变量）提供一个替代的名字</a:t>
            </a:r>
            <a:endParaRPr lang="zh-CN" altLang="en-US" dirty="0"/>
          </a:p>
        </p:txBody>
      </p:sp>
      <p:sp>
        <p:nvSpPr>
          <p:cNvPr id="5" name="Text Box 2"/>
          <p:cNvSpPr txBox="1"/>
          <p:nvPr/>
        </p:nvSpPr>
        <p:spPr>
          <a:xfrm>
            <a:off x="1799692" y="2577321"/>
            <a:ext cx="5544616" cy="2751522"/>
          </a:xfrm>
          <a:prstGeom prst="rect">
            <a:avLst/>
          </a:prstGeom>
          <a:noFill/>
          <a:ln w="9525">
            <a:solidFill>
              <a:schemeClr val="tx1"/>
            </a:solid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int main(){</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int i = 5;</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int &amp;j = i;</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j = 7;</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printf("i=%d, j=%d\n", i, j);</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补充：引用类型</a:t>
            </a:r>
            <a:r>
              <a:rPr lang="zh-CN" altLang="en-US" dirty="0"/>
              <a:t>参数</a:t>
            </a:r>
          </a:p>
        </p:txBody>
      </p:sp>
      <p:sp>
        <p:nvSpPr>
          <p:cNvPr id="3" name="内容占位符 2"/>
          <p:cNvSpPr>
            <a:spLocks noGrp="1"/>
          </p:cNvSpPr>
          <p:nvPr>
            <p:ph idx="1"/>
          </p:nvPr>
        </p:nvSpPr>
        <p:spPr>
          <a:xfrm>
            <a:off x="468313" y="1125538"/>
            <a:ext cx="8207375" cy="1223342"/>
          </a:xfrm>
        </p:spPr>
        <p:txBody>
          <a:bodyPr/>
          <a:lstStyle/>
          <a:p>
            <a:r>
              <a:rPr lang="en-US" altLang="zh-CN" dirty="0" smtClean="0"/>
              <a:t>swap</a:t>
            </a:r>
            <a:r>
              <a:rPr lang="zh-CN" altLang="en-US" dirty="0" smtClean="0"/>
              <a:t>函数的应用类型形式参数变化时，调用它的实际参数也发生变化</a:t>
            </a:r>
            <a:endParaRPr lang="zh-CN" altLang="en-US" dirty="0"/>
          </a:p>
        </p:txBody>
      </p:sp>
      <p:sp>
        <p:nvSpPr>
          <p:cNvPr id="5" name="Text Box 2"/>
          <p:cNvSpPr txBox="1"/>
          <p:nvPr/>
        </p:nvSpPr>
        <p:spPr>
          <a:xfrm>
            <a:off x="1907704" y="2276872"/>
            <a:ext cx="5544616" cy="4081117"/>
          </a:xfrm>
          <a:prstGeom prst="rect">
            <a:avLst/>
          </a:prstGeom>
          <a:noFill/>
          <a:ln w="9525">
            <a:solidFill>
              <a:schemeClr val="tx1"/>
            </a:solid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void swap(</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&amp;m,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&amp;n){</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temp = m;</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m = n;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n </a:t>
            </a:r>
            <a:r>
              <a:rPr lang="en-US" altLang="zh-CN" sz="2400" dirty="0">
                <a:latin typeface="Cambria Math" panose="02040503050406030204" pitchFamily="18" charset="0"/>
                <a:ea typeface="Cambria Math" panose="02040503050406030204" pitchFamily="18" charset="0"/>
                <a:cs typeface="Arial Unicode MS" panose="020B0604020202020204" charset="-122"/>
              </a:rPr>
              <a:t>= temp;</a:t>
            </a:r>
          </a:p>
          <a:p>
            <a:pPr mar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main(){</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a=1, b=2;</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swap(</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a,b</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printf</a:t>
            </a:r>
            <a:r>
              <a:rPr lang="en-US" altLang="zh-CN" sz="2400" dirty="0">
                <a:latin typeface="Cambria Math" panose="02040503050406030204" pitchFamily="18" charset="0"/>
                <a:ea typeface="Cambria Math" panose="02040503050406030204" pitchFamily="18" charset="0"/>
                <a:cs typeface="Arial Unicode MS" panose="020B0604020202020204" charset="-122"/>
              </a:rPr>
              <a:t>("a=%d, b=%d\n", a, b);</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初始化</a:t>
            </a:r>
            <a:r>
              <a:rPr lang="zh-CN" altLang="en-US" dirty="0" smtClean="0"/>
              <a:t>顺序表</a:t>
            </a:r>
            <a:r>
              <a:rPr lang="en-US" altLang="zh-CN" dirty="0" smtClean="0"/>
              <a:t>L</a:t>
            </a:r>
            <a:r>
              <a:rPr lang="zh-CN" altLang="en-US" dirty="0" smtClean="0"/>
              <a:t>（引用参数）</a:t>
            </a:r>
            <a:endParaRPr lang="zh-CN" altLang="en-US" dirty="0">
              <a:latin typeface="+mj-lt"/>
              <a:ea typeface="+mj-ea"/>
              <a:cs typeface="+mj-cs"/>
            </a:endParaRPr>
          </a:p>
        </p:txBody>
      </p:sp>
      <p:sp>
        <p:nvSpPr>
          <p:cNvPr id="2048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19</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InitList_S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&amp;</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L</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构造一个空的顺序表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260752"/>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282977"/>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8" name="Rectangle 5"/>
          <p:cNvSpPr/>
          <p:nvPr/>
        </p:nvSpPr>
        <p:spPr>
          <a:xfrm>
            <a:off x="1547664" y="1844824"/>
            <a:ext cx="6985149" cy="14219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为顺序表分配空间</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[MAXSIZE];   </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if</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exit</a:t>
            </a:r>
            <a:r>
              <a:rPr lang="en-US" altLang="zh-CN" sz="2400" dirty="0">
                <a:latin typeface="Cambria Math" panose="02040503050406030204" pitchFamily="18" charset="0"/>
                <a:ea typeface="Cambria Math" panose="02040503050406030204" pitchFamily="18" charset="0"/>
                <a:cs typeface="Arial Unicode MS" panose="020B0604020202020204" charset="-122"/>
              </a:rPr>
              <a:t>(OVERFLOW);       //</a:t>
            </a:r>
            <a:r>
              <a:rPr lang="zh-CN" altLang="en-US" sz="2400" dirty="0">
                <a:latin typeface="Cambria Math" panose="02040503050406030204" pitchFamily="18" charset="0"/>
                <a:ea typeface="Cambria Math" panose="02040503050406030204" pitchFamily="18" charset="0"/>
                <a:cs typeface="Arial Unicode MS" panose="020B0604020202020204" charset="-122"/>
              </a:rPr>
              <a:t>分配失败</a:t>
            </a:r>
          </a:p>
        </p:txBody>
      </p:sp>
      <p:sp>
        <p:nvSpPr>
          <p:cNvPr id="9" name="Rectangle 6"/>
          <p:cNvSpPr/>
          <p:nvPr/>
        </p:nvSpPr>
        <p:spPr>
          <a:xfrm>
            <a:off x="1547664" y="3268811"/>
            <a:ext cx="1887055"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 0;</a:t>
            </a: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OK;</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ctr"/>
          <a:lstStyle/>
          <a:p>
            <a:pPr eaLnBrk="1" hangingPunct="1"/>
            <a:r>
              <a:rPr lang="zh-CN" altLang="en-US" dirty="0">
                <a:latin typeface="+mj-lt"/>
                <a:ea typeface="+mj-ea"/>
                <a:cs typeface="+mj-cs"/>
              </a:rPr>
              <a:t>本章内容</a:t>
            </a:r>
          </a:p>
        </p:txBody>
      </p:sp>
      <p:sp>
        <p:nvSpPr>
          <p:cNvPr id="7171" name="内容占位符 2"/>
          <p:cNvSpPr>
            <a:spLocks noGrp="1"/>
          </p:cNvSpPr>
          <p:nvPr>
            <p:ph idx="1"/>
          </p:nvPr>
        </p:nvSpPr>
        <p:spPr/>
        <p:txBody>
          <a:bodyPr vert="horz" wrap="square" lIns="91440" tIns="45720" rIns="91440" bIns="45720" anchor="t"/>
          <a:lstStyle/>
          <a:p>
            <a:pPr eaLnBrk="1" hangingPunct="1">
              <a:spcBef>
                <a:spcPts val="1200"/>
              </a:spcBef>
              <a:spcAft>
                <a:spcPts val="1200"/>
              </a:spcAft>
            </a:pPr>
            <a:r>
              <a:rPr lang="zh-CN" altLang="en-US" dirty="0">
                <a:latin typeface="+mn-lt"/>
                <a:ea typeface="+mn-ea"/>
                <a:cs typeface="+mn-cs"/>
              </a:rPr>
              <a:t>线性表的定义和基本操作</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线性表的顺序存储</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线性表的链式存储</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线性表的应用</a:t>
            </a:r>
            <a:endParaRPr lang="en-US" altLang="zh-CN" dirty="0">
              <a:latin typeface="+mn-lt"/>
              <a:ea typeface="+mn-ea"/>
              <a:cs typeface="+mn-cs"/>
            </a:endParaRPr>
          </a:p>
        </p:txBody>
      </p:sp>
      <p:sp>
        <p:nvSpPr>
          <p:cNvPr id="7172"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销毁顺序表</a:t>
            </a:r>
            <a:r>
              <a:rPr lang="en-US" altLang="zh-CN" dirty="0" smtClean="0"/>
              <a:t>L</a:t>
            </a:r>
            <a:endParaRPr lang="zh-CN" altLang="en-US" dirty="0"/>
          </a:p>
        </p:txBody>
      </p:sp>
      <p:sp>
        <p:nvSpPr>
          <p:cNvPr id="5" name="Text Box 3"/>
          <p:cNvSpPr txBox="1"/>
          <p:nvPr/>
        </p:nvSpPr>
        <p:spPr>
          <a:xfrm>
            <a:off x="2051720" y="4221088"/>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6" name="Text Box 4"/>
          <p:cNvSpPr txBox="1"/>
          <p:nvPr/>
        </p:nvSpPr>
        <p:spPr>
          <a:xfrm>
            <a:off x="5114008" y="4243313"/>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12" name="Text Box 2"/>
          <p:cNvSpPr txBox="1"/>
          <p:nvPr/>
        </p:nvSpPr>
        <p:spPr>
          <a:xfrm>
            <a:off x="683568" y="1935064"/>
            <a:ext cx="7993063" cy="142049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void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DestroyList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&amp;</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L</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销毁顺序表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3" name="Rectangle 5"/>
          <p:cNvSpPr/>
          <p:nvPr/>
        </p:nvSpPr>
        <p:spPr>
          <a:xfrm>
            <a:off x="1547664" y="2548647"/>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delete[]</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释放存储空间</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smtClean="0"/>
              <a:t>顺序表</a:t>
            </a:r>
            <a:r>
              <a:rPr lang="zh-CN" altLang="en-US" dirty="0"/>
              <a:t>取值</a:t>
            </a:r>
            <a:endParaRPr lang="zh-CN" altLang="en-US" dirty="0">
              <a:latin typeface="+mj-lt"/>
              <a:ea typeface="+mj-ea"/>
              <a:cs typeface="+mj-cs"/>
            </a:endParaRPr>
          </a:p>
        </p:txBody>
      </p:sp>
      <p:sp>
        <p:nvSpPr>
          <p:cNvPr id="2048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21</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获取线性表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个数据</a:t>
            </a:r>
            <a:r>
              <a:rPr lang="zh-CN" altLang="en-US" sz="2400" dirty="0">
                <a:latin typeface="Cambria Math" panose="02040503050406030204" pitchFamily="18" charset="0"/>
                <a:ea typeface="Cambria Math" panose="02040503050406030204" pitchFamily="18" charset="0"/>
                <a:cs typeface="Arial Unicode MS" panose="020B0604020202020204" charset="-122"/>
              </a:rPr>
              <a:t>元素的</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内容，</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从</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1</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开始</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GetElem</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L,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ElemType</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&amp;e){    </a:t>
            </a: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260752"/>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282977"/>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8" name="Rectangle 5"/>
          <p:cNvSpPr/>
          <p:nvPr/>
        </p:nvSpPr>
        <p:spPr>
          <a:xfrm>
            <a:off x="1547664" y="2308113"/>
            <a:ext cx="6985149" cy="9048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判断</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值是否合理，若不合理，返回</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ERROR</a:t>
            </a: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&gt;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return ERROR;</a:t>
            </a:r>
          </a:p>
        </p:txBody>
      </p:sp>
      <p:sp>
        <p:nvSpPr>
          <p:cNvPr id="9" name="Rectangle 6"/>
          <p:cNvSpPr/>
          <p:nvPr/>
        </p:nvSpPr>
        <p:spPr>
          <a:xfrm>
            <a:off x="1547664" y="3387134"/>
            <a:ext cx="6418745" cy="9378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e=</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[i-1];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第</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个</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数据存在第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的单元</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存</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OK;</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smtClean="0"/>
              <a:t>顺序表查找</a:t>
            </a:r>
            <a:endParaRPr lang="zh-CN" altLang="en-US" dirty="0">
              <a:latin typeface="+mj-lt"/>
              <a:ea typeface="+mj-ea"/>
              <a:cs typeface="+mj-cs"/>
            </a:endParaRPr>
          </a:p>
        </p:txBody>
      </p:sp>
      <p:sp>
        <p:nvSpPr>
          <p:cNvPr id="2048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22</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在</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中查找值为</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e</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的数据，返回序号</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从</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1</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开始</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Locate</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Elem</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L</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 ElemType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691867"/>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714092"/>
            <a:ext cx="92365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smtClean="0">
                <a:ea typeface="宋体" panose="02010600030101010101" pitchFamily="2" charset="-122"/>
              </a:rPr>
              <a:t>O(n)</a:t>
            </a:r>
            <a:endParaRPr lang="en-US" altLang="zh-CN" sz="2800" dirty="0">
              <a:ea typeface="宋体" panose="02010600030101010101" pitchFamily="2" charset="-122"/>
            </a:endParaRPr>
          </a:p>
        </p:txBody>
      </p:sp>
      <p:sp>
        <p:nvSpPr>
          <p:cNvPr id="8" name="Rectangle 5"/>
          <p:cNvSpPr/>
          <p:nvPr/>
        </p:nvSpPr>
        <p:spPr>
          <a:xfrm>
            <a:off x="1547664" y="2308113"/>
            <a:ext cx="6985149" cy="13480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or(</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=0;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&lt;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p>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if(</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]==e)  return i+1;</a:t>
            </a: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
        <p:nvSpPr>
          <p:cNvPr id="9" name="Rectangle 6"/>
          <p:cNvSpPr/>
          <p:nvPr/>
        </p:nvSpPr>
        <p:spPr>
          <a:xfrm>
            <a:off x="1547664" y="3602399"/>
            <a:ext cx="4657044"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0;  	//</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查找失败，返回</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2" name="文本框 1"/>
          <p:cNvSpPr txBox="1"/>
          <p:nvPr/>
        </p:nvSpPr>
        <p:spPr>
          <a:xfrm>
            <a:off x="827583" y="4829960"/>
            <a:ext cx="7705229" cy="461665"/>
          </a:xfrm>
          <a:prstGeom prst="rect">
            <a:avLst/>
          </a:prstGeom>
          <a:noFill/>
        </p:spPr>
        <p:txBody>
          <a:bodyPr wrap="square" rtlCol="0">
            <a:spAutoFit/>
          </a:bodyPr>
          <a:lstStyle/>
          <a:p>
            <a:r>
              <a:rPr lang="zh-CN" altLang="en-US" sz="2400" dirty="0" smtClean="0"/>
              <a:t>最坏情况下，需要比较（</a:t>
            </a:r>
            <a:r>
              <a:rPr lang="en-US" altLang="zh-CN" sz="2400" dirty="0" smtClean="0"/>
              <a:t>if</a:t>
            </a:r>
            <a:r>
              <a:rPr lang="zh-CN" altLang="en-US" sz="2400" dirty="0" smtClean="0"/>
              <a:t>语句执行次数）多少次？</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wd">
                                    <p:tmPct val="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wd">
                                    <p:tmPct val="0"/>
                                  </p:iterate>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wd">
                                    <p:tmPct val="0"/>
                                  </p:iterate>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wd">
                                    <p:tmPct val="0"/>
                                  </p:iterate>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8" grpId="1"/>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顺序表的插入</a:t>
            </a:r>
          </a:p>
        </p:txBody>
      </p:sp>
      <p:sp>
        <p:nvSpPr>
          <p:cNvPr id="21507" name="灯片编号占位符 3"/>
          <p:cNvSpPr txBox="1">
            <a:spLocks noGrp="1"/>
          </p:cNvSpPr>
          <p:nvPr>
            <p:ph type="sldNum" sz="quarter" idx="4"/>
          </p:nvPr>
        </p:nvSpPr>
        <p:spPr>
          <a:xfrm>
            <a:off x="7181511" y="6376268"/>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23</a:t>
            </a:fld>
            <a:endParaRPr lang="zh-CN" altLang="en-US" sz="1000" b="1" dirty="0">
              <a:latin typeface="+mn-lt"/>
              <a:ea typeface="+mn-ea"/>
              <a:cs typeface="+mn-cs"/>
            </a:endParaRPr>
          </a:p>
        </p:txBody>
      </p:sp>
      <p:sp>
        <p:nvSpPr>
          <p:cNvPr id="4" name="Text Box 2"/>
          <p:cNvSpPr txBox="1"/>
          <p:nvPr/>
        </p:nvSpPr>
        <p:spPr>
          <a:xfrm>
            <a:off x="1570038" y="1844824"/>
            <a:ext cx="5287962" cy="831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楷体_GB2312" pitchFamily="49" charset="-122"/>
              </a:rPr>
              <a:t> (a</a:t>
            </a:r>
            <a:r>
              <a:rPr lang="en-US" altLang="zh-CN" sz="2400" baseline="-25000" dirty="0">
                <a:ea typeface="楷体_GB2312" pitchFamily="49" charset="-122"/>
              </a:rPr>
              <a:t>1</a:t>
            </a:r>
            <a:r>
              <a:rPr lang="en-US" altLang="zh-CN" sz="2400" dirty="0">
                <a:ea typeface="楷体_GB2312" pitchFamily="49" charset="-122"/>
              </a:rPr>
              <a:t>, …, a</a:t>
            </a:r>
            <a:r>
              <a:rPr lang="en-US" altLang="zh-CN" sz="2400" baseline="-25000" dirty="0">
                <a:ea typeface="楷体_GB2312" pitchFamily="49" charset="-122"/>
              </a:rPr>
              <a:t>i-1</a:t>
            </a:r>
            <a:r>
              <a:rPr lang="en-US" altLang="zh-CN" sz="2400" dirty="0">
                <a:ea typeface="楷体_GB2312" pitchFamily="49" charset="-122"/>
              </a:rPr>
              <a:t>, a</a:t>
            </a:r>
            <a:r>
              <a:rPr lang="en-US" altLang="zh-CN" sz="2400" baseline="-25000" dirty="0">
                <a:ea typeface="楷体_GB2312" pitchFamily="49" charset="-122"/>
              </a:rPr>
              <a:t>i</a:t>
            </a:r>
            <a:r>
              <a:rPr lang="en-US" altLang="zh-CN" sz="2400" dirty="0">
                <a:ea typeface="楷体_GB2312" pitchFamily="49" charset="-122"/>
              </a:rPr>
              <a:t>, …, a</a:t>
            </a:r>
            <a:r>
              <a:rPr lang="en-US" altLang="zh-CN" sz="2400" baseline="-25000"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改变为</a:t>
            </a:r>
          </a:p>
          <a:p>
            <a:pPr marL="0" lvl="0" indent="0">
              <a:spcBef>
                <a:spcPct val="0"/>
              </a:spcBef>
              <a:buClrTx/>
              <a:buNone/>
            </a:pPr>
            <a:r>
              <a:rPr lang="zh-CN" altLang="en-US" sz="2400" dirty="0">
                <a:ea typeface="楷体_GB2312" pitchFamily="49" charset="-122"/>
              </a:rPr>
              <a:t>                      </a:t>
            </a:r>
            <a:r>
              <a:rPr lang="en-US" altLang="zh-CN" sz="2400" dirty="0">
                <a:ea typeface="楷体_GB2312" pitchFamily="49" charset="-122"/>
              </a:rPr>
              <a:t>(a</a:t>
            </a:r>
            <a:r>
              <a:rPr lang="en-US" altLang="zh-CN" sz="2400" baseline="-25000" dirty="0">
                <a:ea typeface="楷体_GB2312" pitchFamily="49" charset="-122"/>
              </a:rPr>
              <a:t>1</a:t>
            </a:r>
            <a:r>
              <a:rPr lang="en-US" altLang="zh-CN" sz="2400" dirty="0">
                <a:ea typeface="楷体_GB2312" pitchFamily="49" charset="-122"/>
              </a:rPr>
              <a:t>, …, a</a:t>
            </a:r>
            <a:r>
              <a:rPr lang="en-US" altLang="zh-CN" sz="2400" baseline="-25000" dirty="0">
                <a:ea typeface="楷体_GB2312" pitchFamily="49" charset="-122"/>
              </a:rPr>
              <a:t>i-1</a:t>
            </a:r>
            <a:r>
              <a:rPr lang="en-US" altLang="zh-CN" sz="2400" dirty="0">
                <a:ea typeface="楷体_GB2312" pitchFamily="49" charset="-122"/>
              </a:rPr>
              <a:t>, e, a</a:t>
            </a:r>
            <a:r>
              <a:rPr lang="en-US" altLang="zh-CN" sz="2400" baseline="-25000" dirty="0">
                <a:ea typeface="楷体_GB2312" pitchFamily="49" charset="-122"/>
              </a:rPr>
              <a:t>i</a:t>
            </a:r>
            <a:r>
              <a:rPr lang="en-US" altLang="zh-CN" sz="2400" dirty="0">
                <a:ea typeface="楷体_GB2312" pitchFamily="49" charset="-122"/>
              </a:rPr>
              <a:t>, …, a</a:t>
            </a:r>
            <a:r>
              <a:rPr lang="en-US" altLang="zh-CN" sz="2400" baseline="-25000" dirty="0">
                <a:ea typeface="楷体_GB2312" pitchFamily="49" charset="-122"/>
              </a:rPr>
              <a:t>n</a:t>
            </a:r>
            <a:r>
              <a:rPr lang="en-US" altLang="zh-CN" sz="2400" dirty="0">
                <a:ea typeface="楷体_GB2312" pitchFamily="49" charset="-122"/>
              </a:rPr>
              <a:t>)</a:t>
            </a:r>
            <a:endParaRPr lang="en-US" altLang="zh-CN" sz="2400" dirty="0">
              <a:ea typeface="宋体" panose="02010600030101010101" pitchFamily="2" charset="-122"/>
            </a:endParaRPr>
          </a:p>
        </p:txBody>
      </p:sp>
      <p:sp>
        <p:nvSpPr>
          <p:cNvPr id="5" name="Text Box 44"/>
          <p:cNvSpPr txBox="1"/>
          <p:nvPr/>
        </p:nvSpPr>
        <p:spPr>
          <a:xfrm>
            <a:off x="1691680" y="2780928"/>
            <a:ext cx="1354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&lt;a</a:t>
            </a:r>
            <a:r>
              <a:rPr lang="en-US" altLang="zh-CN" sz="2400" baseline="-25000" dirty="0">
                <a:ea typeface="宋体" panose="02010600030101010101" pitchFamily="2" charset="-122"/>
              </a:rPr>
              <a:t>i-1</a:t>
            </a:r>
            <a:r>
              <a:rPr lang="en-US" altLang="zh-CN" sz="2400" dirty="0">
                <a:ea typeface="宋体" panose="02010600030101010101" pitchFamily="2" charset="-122"/>
              </a:rPr>
              <a:t>, a</a:t>
            </a:r>
            <a:r>
              <a:rPr lang="en-US" altLang="zh-CN" sz="2400" baseline="-25000" dirty="0">
                <a:ea typeface="宋体" panose="02010600030101010101" pitchFamily="2" charset="-122"/>
              </a:rPr>
              <a:t>i</a:t>
            </a:r>
            <a:r>
              <a:rPr lang="en-US" altLang="zh-CN" sz="2400" dirty="0">
                <a:ea typeface="宋体" panose="02010600030101010101" pitchFamily="2" charset="-122"/>
              </a:rPr>
              <a:t>&gt;</a:t>
            </a:r>
          </a:p>
        </p:txBody>
      </p:sp>
      <p:sp>
        <p:nvSpPr>
          <p:cNvPr id="6" name="AutoShape 45"/>
          <p:cNvSpPr/>
          <p:nvPr/>
        </p:nvSpPr>
        <p:spPr>
          <a:xfrm>
            <a:off x="3369668" y="2920628"/>
            <a:ext cx="1219200" cy="228600"/>
          </a:xfrm>
          <a:prstGeom prst="notchedRightArrow">
            <a:avLst>
              <a:gd name="adj1" fmla="val 50000"/>
              <a:gd name="adj2" fmla="val 133333"/>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7" name="Text Box 46"/>
          <p:cNvSpPr txBox="1"/>
          <p:nvPr/>
        </p:nvSpPr>
        <p:spPr>
          <a:xfrm>
            <a:off x="4893668" y="2793628"/>
            <a:ext cx="24812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&lt;a</a:t>
            </a:r>
            <a:r>
              <a:rPr lang="en-US" altLang="zh-CN" sz="2400" baseline="-25000" dirty="0">
                <a:ea typeface="宋体" panose="02010600030101010101" pitchFamily="2" charset="-122"/>
              </a:rPr>
              <a:t>i-1</a:t>
            </a:r>
            <a:r>
              <a:rPr lang="en-US" altLang="zh-CN" sz="2400" dirty="0">
                <a:ea typeface="宋体" panose="02010600030101010101" pitchFamily="2" charset="-122"/>
              </a:rPr>
              <a:t>, e&gt;,  &lt;e, a</a:t>
            </a:r>
            <a:r>
              <a:rPr lang="en-US" altLang="zh-CN" sz="2400" baseline="-25000" dirty="0">
                <a:ea typeface="宋体" panose="02010600030101010101" pitchFamily="2" charset="-122"/>
              </a:rPr>
              <a:t>i</a:t>
            </a:r>
            <a:r>
              <a:rPr lang="en-US" altLang="zh-CN" sz="2400" dirty="0">
                <a:ea typeface="宋体" panose="02010600030101010101" pitchFamily="2" charset="-122"/>
              </a:rPr>
              <a:t>&gt;</a:t>
            </a:r>
          </a:p>
        </p:txBody>
      </p:sp>
      <p:sp>
        <p:nvSpPr>
          <p:cNvPr id="49" name="Line 47"/>
          <p:cNvSpPr/>
          <p:nvPr/>
        </p:nvSpPr>
        <p:spPr>
          <a:xfrm>
            <a:off x="4462661" y="3979965"/>
            <a:ext cx="628650" cy="547688"/>
          </a:xfrm>
          <a:prstGeom prst="line">
            <a:avLst/>
          </a:prstGeom>
          <a:ln w="38100" cap="flat" cmpd="sng">
            <a:solidFill>
              <a:schemeClr val="tx1"/>
            </a:solidFill>
            <a:prstDash val="solid"/>
            <a:headEnd type="none" w="med" len="med"/>
            <a:tailEnd type="triangle" w="lg" len="lg"/>
          </a:ln>
        </p:spPr>
      </p:sp>
      <p:sp>
        <p:nvSpPr>
          <p:cNvPr id="50" name="Line 48"/>
          <p:cNvSpPr/>
          <p:nvPr/>
        </p:nvSpPr>
        <p:spPr>
          <a:xfrm>
            <a:off x="5849143" y="3982832"/>
            <a:ext cx="727075" cy="547688"/>
          </a:xfrm>
          <a:prstGeom prst="line">
            <a:avLst/>
          </a:prstGeom>
          <a:ln w="38100" cap="flat" cmpd="sng">
            <a:solidFill>
              <a:schemeClr val="tx1"/>
            </a:solidFill>
            <a:prstDash val="solid"/>
            <a:headEnd type="none" w="med" len="med"/>
            <a:tailEnd type="triangle" w="lg" len="lg"/>
          </a:ln>
        </p:spPr>
      </p:sp>
      <p:grpSp>
        <p:nvGrpSpPr>
          <p:cNvPr id="51" name="Group 49"/>
          <p:cNvGrpSpPr/>
          <p:nvPr/>
        </p:nvGrpSpPr>
        <p:grpSpPr>
          <a:xfrm>
            <a:off x="4435674" y="5137253"/>
            <a:ext cx="2324100" cy="625475"/>
            <a:chOff x="2976" y="3696"/>
            <a:chExt cx="2304" cy="492"/>
          </a:xfrm>
        </p:grpSpPr>
        <p:sp>
          <p:nvSpPr>
            <p:cNvPr id="21522" name="Text Box 50"/>
            <p:cNvSpPr txBox="1"/>
            <p:nvPr/>
          </p:nvSpPr>
          <p:spPr>
            <a:xfrm>
              <a:off x="2976" y="3828"/>
              <a:ext cx="1995" cy="3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dirty="0">
                  <a:ea typeface="隶书" panose="02010509060101010101" pitchFamily="49" charset="-122"/>
                </a:rPr>
                <a:t>表的长度增加</a:t>
              </a:r>
              <a:endParaRPr lang="zh-CN" altLang="en-US" sz="1800" dirty="0">
                <a:ea typeface="宋体" panose="02010600030101010101" pitchFamily="2" charset="-122"/>
              </a:endParaRPr>
            </a:p>
          </p:txBody>
        </p:sp>
        <p:sp>
          <p:nvSpPr>
            <p:cNvPr id="21523" name="AutoShape 51"/>
            <p:cNvSpPr/>
            <p:nvPr/>
          </p:nvSpPr>
          <p:spPr>
            <a:xfrm>
              <a:off x="5184" y="3696"/>
              <a:ext cx="96" cy="432"/>
            </a:xfrm>
            <a:prstGeom prst="upArrow">
              <a:avLst>
                <a:gd name="adj1" fmla="val 50000"/>
                <a:gd name="adj2" fmla="val 1125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sp>
        <p:nvSpPr>
          <p:cNvPr id="54" name="Text Box 52"/>
          <p:cNvSpPr txBox="1"/>
          <p:nvPr/>
        </p:nvSpPr>
        <p:spPr>
          <a:xfrm>
            <a:off x="421510" y="1194594"/>
            <a:ext cx="7479933" cy="7078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dirty="0" smtClean="0">
                <a:ea typeface="宋体" panose="02010600030101010101" pitchFamily="2" charset="-122"/>
              </a:rPr>
              <a:t>在表的第</a:t>
            </a:r>
            <a:r>
              <a:rPr lang="en-US" altLang="zh-CN" dirty="0" err="1" smtClean="0">
                <a:ea typeface="宋体" panose="02010600030101010101" pitchFamily="2" charset="-122"/>
              </a:rPr>
              <a:t>i</a:t>
            </a:r>
            <a:r>
              <a:rPr lang="zh-CN" altLang="en-US" dirty="0" smtClean="0">
                <a:ea typeface="宋体" panose="02010600030101010101" pitchFamily="2" charset="-122"/>
              </a:rPr>
              <a:t>个位置插入一个新的数据元素</a:t>
            </a:r>
            <a:r>
              <a:rPr lang="en-US" altLang="zh-CN" dirty="0" smtClean="0">
                <a:ea typeface="宋体" panose="02010600030101010101" pitchFamily="2" charset="-122"/>
              </a:rPr>
              <a:t>e</a:t>
            </a:r>
            <a:endParaRPr lang="zh-CN" altLang="en-US" dirty="0">
              <a:ea typeface="宋体" panose="02010600030101010101" pitchFamily="2" charset="-122"/>
            </a:endParaRPr>
          </a:p>
        </p:txBody>
      </p:sp>
      <p:grpSp>
        <p:nvGrpSpPr>
          <p:cNvPr id="3" name="组合 2"/>
          <p:cNvGrpSpPr/>
          <p:nvPr/>
        </p:nvGrpSpPr>
        <p:grpSpPr>
          <a:xfrm>
            <a:off x="1331640" y="3501008"/>
            <a:ext cx="6292186" cy="461668"/>
            <a:chOff x="1907704" y="4191468"/>
            <a:chExt cx="6292186" cy="461668"/>
          </a:xfrm>
        </p:grpSpPr>
        <p:sp>
          <p:nvSpPr>
            <p:cNvPr id="58" name="文本框 57"/>
            <p:cNvSpPr txBox="1"/>
            <p:nvPr/>
          </p:nvSpPr>
          <p:spPr>
            <a:xfrm>
              <a:off x="2606109" y="4191471"/>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1</a:t>
              </a:r>
              <a:endParaRPr lang="zh-CN" altLang="en-US" sz="2400" baseline="-25000" dirty="0"/>
            </a:p>
          </p:txBody>
        </p:sp>
        <p:sp>
          <p:nvSpPr>
            <p:cNvPr id="65" name="文本框 64"/>
            <p:cNvSpPr txBox="1"/>
            <p:nvPr/>
          </p:nvSpPr>
          <p:spPr>
            <a:xfrm>
              <a:off x="1907704" y="4191470"/>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66" name="文本框 65"/>
            <p:cNvSpPr txBox="1"/>
            <p:nvPr/>
          </p:nvSpPr>
          <p:spPr>
            <a:xfrm>
              <a:off x="4002919" y="4191470"/>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i-1</a:t>
              </a:r>
              <a:endParaRPr lang="zh-CN" altLang="en-US" sz="2400" baseline="-25000" dirty="0"/>
            </a:p>
          </p:txBody>
        </p:sp>
        <p:sp>
          <p:nvSpPr>
            <p:cNvPr id="67" name="文本框 66"/>
            <p:cNvSpPr txBox="1"/>
            <p:nvPr/>
          </p:nvSpPr>
          <p:spPr>
            <a:xfrm>
              <a:off x="3304514" y="4191469"/>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68" name="文本框 67"/>
            <p:cNvSpPr txBox="1"/>
            <p:nvPr/>
          </p:nvSpPr>
          <p:spPr>
            <a:xfrm>
              <a:off x="5406270" y="4191470"/>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69" name="文本框 68"/>
            <p:cNvSpPr txBox="1"/>
            <p:nvPr/>
          </p:nvSpPr>
          <p:spPr>
            <a:xfrm>
              <a:off x="4707865" y="4191469"/>
              <a:ext cx="698405" cy="461665"/>
            </a:xfrm>
            <a:prstGeom prst="rect">
              <a:avLst/>
            </a:prstGeom>
            <a:noFill/>
            <a:ln>
              <a:solidFill>
                <a:schemeClr val="tx1"/>
              </a:solidFill>
            </a:ln>
          </p:spPr>
          <p:txBody>
            <a:bodyPr wrap="square" rtlCol="0">
              <a:spAutoFit/>
            </a:bodyPr>
            <a:lstStyle/>
            <a:p>
              <a:pPr algn="ctr"/>
              <a:r>
                <a:rPr lang="en-US" altLang="zh-CN" sz="2400" dirty="0" err="1" smtClean="0"/>
                <a:t>a</a:t>
              </a:r>
              <a:r>
                <a:rPr lang="en-US" altLang="zh-CN" sz="2400" baseline="-25000" dirty="0" err="1" smtClean="0"/>
                <a:t>i</a:t>
              </a:r>
              <a:endParaRPr lang="zh-CN" altLang="en-US" sz="2400" baseline="-25000" dirty="0"/>
            </a:p>
          </p:txBody>
        </p:sp>
        <p:sp>
          <p:nvSpPr>
            <p:cNvPr id="70" name="文本框 69"/>
            <p:cNvSpPr txBox="1"/>
            <p:nvPr/>
          </p:nvSpPr>
          <p:spPr>
            <a:xfrm>
              <a:off x="6803080" y="4191469"/>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71" name="文本框 70"/>
            <p:cNvSpPr txBox="1"/>
            <p:nvPr/>
          </p:nvSpPr>
          <p:spPr>
            <a:xfrm>
              <a:off x="6104675" y="4191468"/>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a:t>n</a:t>
              </a:r>
              <a:endParaRPr lang="zh-CN" altLang="en-US" sz="2400" baseline="-25000" dirty="0"/>
            </a:p>
          </p:txBody>
        </p:sp>
        <p:sp>
          <p:nvSpPr>
            <p:cNvPr id="72" name="文本框 71"/>
            <p:cNvSpPr txBox="1"/>
            <p:nvPr/>
          </p:nvSpPr>
          <p:spPr>
            <a:xfrm>
              <a:off x="7501485" y="4191468"/>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grpSp>
      <p:sp>
        <p:nvSpPr>
          <p:cNvPr id="73" name="文本框 72"/>
          <p:cNvSpPr txBox="1"/>
          <p:nvPr/>
        </p:nvSpPr>
        <p:spPr>
          <a:xfrm>
            <a:off x="2030045" y="4581131"/>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1</a:t>
            </a:r>
            <a:endParaRPr lang="zh-CN" altLang="en-US" sz="2400" baseline="-25000" dirty="0"/>
          </a:p>
        </p:txBody>
      </p:sp>
      <p:sp>
        <p:nvSpPr>
          <p:cNvPr id="74" name="文本框 73"/>
          <p:cNvSpPr txBox="1"/>
          <p:nvPr/>
        </p:nvSpPr>
        <p:spPr>
          <a:xfrm>
            <a:off x="1331640" y="4581130"/>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75" name="文本框 74"/>
          <p:cNvSpPr txBox="1"/>
          <p:nvPr/>
        </p:nvSpPr>
        <p:spPr>
          <a:xfrm>
            <a:off x="3426855" y="4581130"/>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i-1</a:t>
            </a:r>
            <a:endParaRPr lang="zh-CN" altLang="en-US" sz="2400" baseline="-25000" dirty="0"/>
          </a:p>
        </p:txBody>
      </p:sp>
      <p:sp>
        <p:nvSpPr>
          <p:cNvPr id="76" name="文本框 75"/>
          <p:cNvSpPr txBox="1"/>
          <p:nvPr/>
        </p:nvSpPr>
        <p:spPr>
          <a:xfrm>
            <a:off x="2728450" y="4581129"/>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77" name="文本框 76"/>
          <p:cNvSpPr txBox="1"/>
          <p:nvPr/>
        </p:nvSpPr>
        <p:spPr>
          <a:xfrm>
            <a:off x="4830206" y="4581130"/>
            <a:ext cx="698405" cy="461665"/>
          </a:xfrm>
          <a:prstGeom prst="rect">
            <a:avLst/>
          </a:prstGeom>
          <a:noFill/>
          <a:ln>
            <a:solidFill>
              <a:schemeClr val="tx1"/>
            </a:solidFill>
          </a:ln>
        </p:spPr>
        <p:txBody>
          <a:bodyPr wrap="square" rtlCol="0">
            <a:spAutoFit/>
          </a:bodyPr>
          <a:lstStyle/>
          <a:p>
            <a:pPr algn="ctr"/>
            <a:r>
              <a:rPr lang="en-US" altLang="zh-CN" sz="2400" dirty="0" err="1"/>
              <a:t>a</a:t>
            </a:r>
            <a:r>
              <a:rPr lang="en-US" altLang="zh-CN" sz="2400" baseline="-25000" dirty="0" err="1"/>
              <a:t>i</a:t>
            </a:r>
            <a:endParaRPr lang="zh-CN" altLang="en-US" sz="2400" baseline="-25000" dirty="0"/>
          </a:p>
        </p:txBody>
      </p:sp>
      <p:sp>
        <p:nvSpPr>
          <p:cNvPr id="78" name="文本框 77"/>
          <p:cNvSpPr txBox="1"/>
          <p:nvPr/>
        </p:nvSpPr>
        <p:spPr>
          <a:xfrm>
            <a:off x="4131801" y="4581129"/>
            <a:ext cx="698405" cy="461665"/>
          </a:xfrm>
          <a:prstGeom prst="rect">
            <a:avLst/>
          </a:prstGeom>
          <a:noFill/>
          <a:ln>
            <a:solidFill>
              <a:schemeClr val="tx1"/>
            </a:solidFill>
          </a:ln>
        </p:spPr>
        <p:txBody>
          <a:bodyPr wrap="square" rtlCol="0">
            <a:spAutoFit/>
          </a:bodyPr>
          <a:lstStyle/>
          <a:p>
            <a:pPr algn="ctr"/>
            <a:r>
              <a:rPr lang="en-US" altLang="zh-CN" sz="2400" dirty="0" smtClean="0"/>
              <a:t>e</a:t>
            </a:r>
          </a:p>
        </p:txBody>
      </p:sp>
      <p:sp>
        <p:nvSpPr>
          <p:cNvPr id="79" name="文本框 78"/>
          <p:cNvSpPr txBox="1"/>
          <p:nvPr/>
        </p:nvSpPr>
        <p:spPr>
          <a:xfrm>
            <a:off x="6227016" y="4581129"/>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80" name="文本框 79"/>
          <p:cNvSpPr txBox="1"/>
          <p:nvPr/>
        </p:nvSpPr>
        <p:spPr>
          <a:xfrm>
            <a:off x="5528611" y="4581128"/>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81" name="文本框 80"/>
          <p:cNvSpPr txBox="1"/>
          <p:nvPr/>
        </p:nvSpPr>
        <p:spPr>
          <a:xfrm>
            <a:off x="6925421" y="4581128"/>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cxnSp>
        <p:nvCxnSpPr>
          <p:cNvPr id="10" name="直接连接符 9"/>
          <p:cNvCxnSpPr/>
          <p:nvPr/>
        </p:nvCxnSpPr>
        <p:spPr bwMode="auto">
          <a:xfrm>
            <a:off x="4125260" y="4581128"/>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5" name="直接连接符 84"/>
          <p:cNvCxnSpPr/>
          <p:nvPr/>
        </p:nvCxnSpPr>
        <p:spPr bwMode="auto">
          <a:xfrm>
            <a:off x="4125260" y="5045695"/>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7" name="Text Box 52"/>
          <p:cNvSpPr txBox="1"/>
          <p:nvPr/>
        </p:nvSpPr>
        <p:spPr>
          <a:xfrm>
            <a:off x="590565" y="5616112"/>
            <a:ext cx="3775393" cy="6309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sz="2800" dirty="0" smtClean="0">
                <a:solidFill>
                  <a:srgbClr val="FF0000"/>
                </a:solidFill>
                <a:ea typeface="宋体" panose="02010600030101010101" pitchFamily="2" charset="-122"/>
              </a:rPr>
              <a:t>需要移动多少个元素？</a:t>
            </a:r>
            <a:endParaRPr lang="zh-CN" altLang="en-US" sz="28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ppt_w/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vertic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ppt_h/2"/>
                                          </p:val>
                                        </p:tav>
                                        <p:tav tm="100000">
                                          <p:val>
                                            <p:strVal val="#ppt_y"/>
                                          </p:val>
                                        </p:tav>
                                      </p:tavLst>
                                    </p:anim>
                                    <p:anim calcmode="lin" valueType="num">
                                      <p:cBhvr>
                                        <p:cTn id="57" dur="500" fill="hold"/>
                                        <p:tgtEl>
                                          <p:spTgt spid="50"/>
                                        </p:tgtEl>
                                        <p:attrNameLst>
                                          <p:attrName>ppt_w</p:attrName>
                                        </p:attrNameLst>
                                      </p:cBhvr>
                                      <p:tavLst>
                                        <p:tav tm="0">
                                          <p:val>
                                            <p:strVal val="#ppt_w"/>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childTnLst>
                                </p:cTn>
                              </p:par>
                              <p:par>
                                <p:cTn id="59" presetID="1" presetClass="entr" presetSubtype="0" fill="hold" grpId="0" nodeType="withEffect">
                                  <p:stCondLst>
                                    <p:cond delay="75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7" presetClass="entr" presetSubtype="1"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anim calcmode="lin" valueType="num">
                                      <p:cBhvr>
                                        <p:cTn id="69" dur="500" fill="hold"/>
                                        <p:tgtEl>
                                          <p:spTgt spid="49"/>
                                        </p:tgtEl>
                                        <p:attrNameLst>
                                          <p:attrName>ppt_x</p:attrName>
                                        </p:attrNameLst>
                                      </p:cBhvr>
                                      <p:tavLst>
                                        <p:tav tm="0">
                                          <p:val>
                                            <p:strVal val="#ppt_x"/>
                                          </p:val>
                                        </p:tav>
                                        <p:tav tm="100000">
                                          <p:val>
                                            <p:strVal val="#ppt_x"/>
                                          </p:val>
                                        </p:tav>
                                      </p:tavLst>
                                    </p:anim>
                                    <p:anim calcmode="lin" valueType="num">
                                      <p:cBhvr>
                                        <p:cTn id="70" dur="500" fill="hold"/>
                                        <p:tgtEl>
                                          <p:spTgt spid="49"/>
                                        </p:tgtEl>
                                        <p:attrNameLst>
                                          <p:attrName>ppt_y</p:attrName>
                                        </p:attrNameLst>
                                      </p:cBhvr>
                                      <p:tavLst>
                                        <p:tav tm="0">
                                          <p:val>
                                            <p:strVal val="#ppt_y-#ppt_h/2"/>
                                          </p:val>
                                        </p:tav>
                                        <p:tav tm="100000">
                                          <p:val>
                                            <p:strVal val="#ppt_y"/>
                                          </p:val>
                                        </p:tav>
                                      </p:tavLst>
                                    </p:anim>
                                    <p:anim calcmode="lin" valueType="num">
                                      <p:cBhvr>
                                        <p:cTn id="71" dur="500" fill="hold"/>
                                        <p:tgtEl>
                                          <p:spTgt spid="49"/>
                                        </p:tgtEl>
                                        <p:attrNameLst>
                                          <p:attrName>ppt_w</p:attrName>
                                        </p:attrNameLst>
                                      </p:cBhvr>
                                      <p:tavLst>
                                        <p:tav tm="0">
                                          <p:val>
                                            <p:strVal val="#ppt_w"/>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childTnLst>
                                </p:cTn>
                              </p:par>
                              <p:par>
                                <p:cTn id="73" presetID="1" presetClass="entr" presetSubtype="0" fill="hold" grpId="0" nodeType="withEffect">
                                  <p:stCondLst>
                                    <p:cond delay="75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p:cTn id="83" dur="500" fill="hold"/>
                                        <p:tgtEl>
                                          <p:spTgt spid="51"/>
                                        </p:tgtEl>
                                        <p:attrNameLst>
                                          <p:attrName>ppt_w</p:attrName>
                                        </p:attrNameLst>
                                      </p:cBhvr>
                                      <p:tavLst>
                                        <p:tav tm="0">
                                          <p:val>
                                            <p:fltVal val="0"/>
                                          </p:val>
                                        </p:tav>
                                        <p:tav tm="100000">
                                          <p:val>
                                            <p:strVal val="#ppt_w"/>
                                          </p:val>
                                        </p:tav>
                                      </p:tavLst>
                                    </p:anim>
                                    <p:anim calcmode="lin" valueType="num">
                                      <p:cBhvr>
                                        <p:cTn id="84" dur="500" fill="hold"/>
                                        <p:tgtEl>
                                          <p:spTgt spid="51"/>
                                        </p:tgtEl>
                                        <p:attrNameLst>
                                          <p:attrName>ppt_h</p:attrName>
                                        </p:attrNameLst>
                                      </p:cBhvr>
                                      <p:tavLst>
                                        <p:tav tm="0">
                                          <p:val>
                                            <p:fltVal val="0"/>
                                          </p:val>
                                        </p:tav>
                                        <p:tav tm="100000">
                                          <p:val>
                                            <p:strVal val="#ppt_h"/>
                                          </p:val>
                                        </p:tav>
                                      </p:tavLst>
                                    </p:anim>
                                    <p:animEffect transition="in" filter="fade">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87"/>
                                        </p:tgtEl>
                                        <p:attrNameLst>
                                          <p:attrName>style.visibility</p:attrName>
                                        </p:attrNameLst>
                                      </p:cBhvr>
                                      <p:to>
                                        <p:strVal val="visible"/>
                                      </p:to>
                                    </p:set>
                                    <p:anim calcmode="lin" valueType="num">
                                      <p:cBhvr additive="base">
                                        <p:cTn id="90" dur="500" fill="hold"/>
                                        <p:tgtEl>
                                          <p:spTgt spid="87"/>
                                        </p:tgtEl>
                                        <p:attrNameLst>
                                          <p:attrName>ppt_x</p:attrName>
                                        </p:attrNameLst>
                                      </p:cBhvr>
                                      <p:tavLst>
                                        <p:tav tm="0">
                                          <p:val>
                                            <p:strVal val="0-#ppt_w/2"/>
                                          </p:val>
                                        </p:tav>
                                        <p:tav tm="100000">
                                          <p:val>
                                            <p:strVal val="#ppt_x"/>
                                          </p:val>
                                        </p:tav>
                                      </p:tavLst>
                                    </p:anim>
                                    <p:anim calcmode="lin" valueType="num">
                                      <p:cBhvr additive="base">
                                        <p:cTn id="91"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54" grpId="0"/>
      <p:bldP spid="73" grpId="0" animBg="1"/>
      <p:bldP spid="74" grpId="0" animBg="1"/>
      <p:bldP spid="75" grpId="0" animBg="1"/>
      <p:bldP spid="76" grpId="0" animBg="1"/>
      <p:bldP spid="77" grpId="0" animBg="1"/>
      <p:bldP spid="78" grpId="0" animBg="1"/>
      <p:bldP spid="79" grpId="0" animBg="1"/>
      <p:bldP spid="80" grpId="0" animBg="1"/>
      <p:bldP spid="81" grpId="0" animBg="1"/>
      <p:bldP spid="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顺序表的插入</a:t>
            </a:r>
          </a:p>
        </p:txBody>
      </p:sp>
      <p:sp>
        <p:nvSpPr>
          <p:cNvPr id="3" name="内容占位符 2"/>
          <p:cNvSpPr>
            <a:spLocks noGrp="1"/>
          </p:cNvSpPr>
          <p:nvPr>
            <p:ph idx="1"/>
          </p:nvPr>
        </p:nvSpPr>
        <p:spPr/>
        <p:txBody>
          <a:bodyPr/>
          <a:lstStyle/>
          <a:p>
            <a:r>
              <a:rPr lang="zh-CN" altLang="en-US" dirty="0" smtClean="0"/>
              <a:t>算法步骤</a:t>
            </a:r>
            <a:endParaRPr lang="en-US" altLang="zh-CN" dirty="0" smtClean="0"/>
          </a:p>
          <a:p>
            <a:pPr marL="971550" lvl="1" indent="-514350">
              <a:buFont typeface="+mj-lt"/>
              <a:buAutoNum type="arabicPeriod"/>
            </a:pPr>
            <a:r>
              <a:rPr lang="zh-CN" altLang="en-US" dirty="0" smtClean="0"/>
              <a:t>判断</a:t>
            </a:r>
            <a:r>
              <a:rPr lang="zh-CN" altLang="en-US" dirty="0"/>
              <a:t>插入位置</a:t>
            </a:r>
            <a:r>
              <a:rPr lang="en-US" altLang="zh-CN" dirty="0" err="1"/>
              <a:t>i</a:t>
            </a:r>
            <a:r>
              <a:rPr lang="en-US" altLang="zh-CN" dirty="0"/>
              <a:t> </a:t>
            </a:r>
            <a:r>
              <a:rPr lang="zh-CN" altLang="en-US" dirty="0"/>
              <a:t>是否</a:t>
            </a:r>
            <a:r>
              <a:rPr lang="zh-CN" altLang="en-US" dirty="0" smtClean="0"/>
              <a:t>合法</a:t>
            </a:r>
            <a:endParaRPr lang="zh-CN" altLang="en-US" dirty="0"/>
          </a:p>
          <a:p>
            <a:pPr marL="971550" lvl="1" indent="-514350">
              <a:buFont typeface="+mj-lt"/>
              <a:buAutoNum type="arabicPeriod"/>
            </a:pPr>
            <a:r>
              <a:rPr lang="zh-CN" altLang="en-US" dirty="0" smtClean="0"/>
              <a:t>判断</a:t>
            </a:r>
            <a:r>
              <a:rPr lang="zh-CN" altLang="en-US" dirty="0"/>
              <a:t>顺序表的存储空间是否已满</a:t>
            </a:r>
            <a:r>
              <a:rPr lang="zh-CN" altLang="en-US" dirty="0" smtClean="0"/>
              <a:t>。     </a:t>
            </a:r>
            <a:endParaRPr lang="zh-CN" altLang="en-US" dirty="0"/>
          </a:p>
          <a:p>
            <a:pPr marL="971550" lvl="1" indent="-514350">
              <a:buFont typeface="+mj-lt"/>
              <a:buAutoNum type="arabicPeriod"/>
            </a:pPr>
            <a:r>
              <a:rPr lang="zh-CN" altLang="en-US" dirty="0" smtClean="0"/>
              <a:t>将</a:t>
            </a:r>
            <a:r>
              <a:rPr lang="zh-CN" altLang="en-US" dirty="0"/>
              <a:t>第</a:t>
            </a:r>
            <a:r>
              <a:rPr lang="en-US" altLang="zh-CN" dirty="0"/>
              <a:t>n</a:t>
            </a:r>
            <a:r>
              <a:rPr lang="zh-CN" altLang="en-US" dirty="0"/>
              <a:t>至第</a:t>
            </a:r>
            <a:r>
              <a:rPr lang="en-US" altLang="zh-CN" dirty="0" err="1"/>
              <a:t>i</a:t>
            </a:r>
            <a:r>
              <a:rPr lang="en-US" altLang="zh-CN" dirty="0"/>
              <a:t> </a:t>
            </a:r>
            <a:r>
              <a:rPr lang="zh-CN" altLang="en-US" dirty="0"/>
              <a:t>位的元素依次向后移动一个位置，空出第</a:t>
            </a:r>
            <a:r>
              <a:rPr lang="en-US" altLang="zh-CN" dirty="0" err="1"/>
              <a:t>i</a:t>
            </a:r>
            <a:r>
              <a:rPr lang="zh-CN" altLang="en-US" dirty="0"/>
              <a:t>个</a:t>
            </a:r>
            <a:r>
              <a:rPr lang="zh-CN" altLang="en-US" dirty="0" smtClean="0"/>
              <a:t>位置</a:t>
            </a:r>
            <a:endParaRPr lang="zh-CN" altLang="en-US" dirty="0"/>
          </a:p>
          <a:p>
            <a:pPr marL="971550" lvl="1" indent="-514350">
              <a:buFont typeface="+mj-lt"/>
              <a:buAutoNum type="arabicPeriod"/>
            </a:pPr>
            <a:r>
              <a:rPr lang="zh-CN" altLang="en-US" dirty="0" smtClean="0"/>
              <a:t>将要</a:t>
            </a:r>
            <a:r>
              <a:rPr lang="zh-CN" altLang="en-US" dirty="0"/>
              <a:t>插入的新元素</a:t>
            </a:r>
            <a:r>
              <a:rPr lang="en-US" altLang="zh-CN" dirty="0"/>
              <a:t>e</a:t>
            </a:r>
            <a:r>
              <a:rPr lang="zh-CN" altLang="en-US" dirty="0"/>
              <a:t>放入第</a:t>
            </a:r>
            <a:r>
              <a:rPr lang="en-US" altLang="zh-CN" dirty="0" err="1"/>
              <a:t>i</a:t>
            </a:r>
            <a:r>
              <a:rPr lang="zh-CN" altLang="en-US" dirty="0"/>
              <a:t>个</a:t>
            </a:r>
            <a:r>
              <a:rPr lang="zh-CN" altLang="en-US" dirty="0" smtClean="0"/>
              <a:t>位置</a:t>
            </a:r>
            <a:endParaRPr lang="zh-CN" altLang="en-US" dirty="0"/>
          </a:p>
          <a:p>
            <a:pPr marL="971550" lvl="1" indent="-514350">
              <a:buFont typeface="+mj-lt"/>
              <a:buAutoNum type="arabicPeriod"/>
            </a:pPr>
            <a:r>
              <a:rPr lang="zh-CN" altLang="en-US" dirty="0" smtClean="0"/>
              <a:t>表</a:t>
            </a:r>
            <a:r>
              <a:rPr lang="zh-CN" altLang="en-US" dirty="0"/>
              <a:t>长加</a:t>
            </a:r>
            <a:r>
              <a:rPr lang="en-US" altLang="zh-CN" dirty="0"/>
              <a:t>1</a:t>
            </a:r>
            <a:r>
              <a:rPr lang="zh-CN" altLang="en-US" dirty="0"/>
              <a:t>，插入成功返回</a:t>
            </a:r>
            <a:r>
              <a:rPr lang="en-US" altLang="zh-CN" dirty="0" smtClean="0"/>
              <a:t>OK</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顺序表的插入</a:t>
            </a:r>
          </a:p>
        </p:txBody>
      </p:sp>
      <p:sp>
        <p:nvSpPr>
          <p:cNvPr id="22531" name="灯片编号占位符 3"/>
          <p:cNvSpPr txBox="1">
            <a:spLocks noGrp="1"/>
          </p:cNvSpPr>
          <p:nvPr>
            <p:ph type="sldNum" sz="quarter" idx="4"/>
          </p:nvPr>
        </p:nvSpPr>
        <p:spPr>
          <a:xfrm>
            <a:off x="7228366" y="6495341"/>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25</a:t>
            </a:fld>
            <a:endParaRPr lang="zh-CN" altLang="en-US" sz="1000" b="1" dirty="0">
              <a:latin typeface="+mn-lt"/>
              <a:ea typeface="+mn-ea"/>
              <a:cs typeface="+mn-cs"/>
            </a:endParaRPr>
          </a:p>
        </p:txBody>
      </p:sp>
      <p:sp>
        <p:nvSpPr>
          <p:cNvPr id="5" name="Text Box 3"/>
          <p:cNvSpPr txBox="1"/>
          <p:nvPr/>
        </p:nvSpPr>
        <p:spPr>
          <a:xfrm>
            <a:off x="2411758" y="5949281"/>
            <a:ext cx="2840352"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隶书" panose="02010509060101010101" pitchFamily="49" charset="-122"/>
                <a:ea typeface="隶书" panose="02010509060101010101" pitchFamily="49" charset="-122"/>
              </a:rPr>
              <a:t>算法时间复杂度为</a:t>
            </a:r>
            <a:r>
              <a:rPr lang="en-US" altLang="zh-CN" sz="2400" b="1" dirty="0" smtClean="0">
                <a:latin typeface="隶书" panose="02010509060101010101" pitchFamily="49" charset="-122"/>
                <a:ea typeface="隶书" panose="02010509060101010101" pitchFamily="49" charset="-122"/>
              </a:rPr>
              <a:t>:</a:t>
            </a:r>
            <a:endParaRPr lang="en-US" altLang="zh-CN" sz="2400" b="1" dirty="0">
              <a:ea typeface="宋体" panose="02010600030101010101" pitchFamily="2" charset="-122"/>
            </a:endParaRPr>
          </a:p>
        </p:txBody>
      </p:sp>
      <p:sp>
        <p:nvSpPr>
          <p:cNvPr id="9" name="Text Box 2"/>
          <p:cNvSpPr txBox="1"/>
          <p:nvPr/>
        </p:nvSpPr>
        <p:spPr>
          <a:xfrm>
            <a:off x="683568" y="1231241"/>
            <a:ext cx="7993063" cy="49650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在线性表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个数据元素之前插入数据元素</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e</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ListInsert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&amp;</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L,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ElemType</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0" name="Rectangle 5"/>
          <p:cNvSpPr/>
          <p:nvPr/>
        </p:nvSpPr>
        <p:spPr>
          <a:xfrm>
            <a:off x="1547664" y="2308113"/>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&gt;L.length+1) </a:t>
            </a:r>
            <a:r>
              <a:rPr lang="en-US" altLang="zh-CN" sz="2400" dirty="0">
                <a:latin typeface="Cambria Math" panose="02040503050406030204" pitchFamily="18" charset="0"/>
                <a:ea typeface="Cambria Math" panose="02040503050406030204" pitchFamily="18" charset="0"/>
                <a:cs typeface="Arial Unicode MS" panose="020B0604020202020204" charset="-122"/>
              </a:rPr>
              <a:t>return ERROR;</a:t>
            </a:r>
          </a:p>
        </p:txBody>
      </p:sp>
      <p:sp>
        <p:nvSpPr>
          <p:cNvPr id="11" name="Rectangle 6"/>
          <p:cNvSpPr/>
          <p:nvPr/>
        </p:nvSpPr>
        <p:spPr>
          <a:xfrm>
            <a:off x="1547664" y="3212976"/>
            <a:ext cx="5498621"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for(j=L.length-1</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j</a:t>
            </a:r>
            <a:r>
              <a:rPr lang="en-US" altLang="zh-CN" sz="2400" dirty="0">
                <a:latin typeface="Cambria Math" panose="02040503050406030204" pitchFamily="18" charset="0"/>
                <a:ea typeface="Cambria Math" panose="02040503050406030204" pitchFamily="18" charset="0"/>
                <a:cs typeface="Arial Unicode MS" panose="020B0604020202020204" charset="-122"/>
              </a:rPr>
              <a:t>&gt;=i-1</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j-</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元素</a:t>
            </a:r>
            <a:r>
              <a:rPr lang="zh-CN" altLang="en-US" sz="2400" dirty="0">
                <a:latin typeface="Cambria Math" panose="02040503050406030204" pitchFamily="18" charset="0"/>
                <a:ea typeface="Cambria Math" panose="02040503050406030204" pitchFamily="18" charset="0"/>
                <a:cs typeface="Arial Unicode MS" panose="020B0604020202020204" charset="-122"/>
              </a:rPr>
              <a:t>后</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移</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2" name="Rectangle 5"/>
          <p:cNvSpPr/>
          <p:nvPr/>
        </p:nvSpPr>
        <p:spPr>
          <a:xfrm>
            <a:off x="1547664" y="2780928"/>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&gt;=MAXSIZE) </a:t>
            </a:r>
            <a:r>
              <a:rPr lang="en-US" altLang="zh-CN" sz="2400" dirty="0">
                <a:latin typeface="Cambria Math" panose="02040503050406030204" pitchFamily="18" charset="0"/>
                <a:ea typeface="Cambria Math" panose="02040503050406030204" pitchFamily="18" charset="0"/>
                <a:cs typeface="Arial Unicode MS" panose="020B0604020202020204" charset="-122"/>
              </a:rPr>
              <a:t>return ERROR;</a:t>
            </a:r>
          </a:p>
        </p:txBody>
      </p:sp>
      <p:sp>
        <p:nvSpPr>
          <p:cNvPr id="13" name="Rectangle 6"/>
          <p:cNvSpPr/>
          <p:nvPr/>
        </p:nvSpPr>
        <p:spPr>
          <a:xfrm>
            <a:off x="1547664" y="5166561"/>
            <a:ext cx="1558760" cy="4946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OK;</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4" name="Rectangle 6"/>
          <p:cNvSpPr/>
          <p:nvPr/>
        </p:nvSpPr>
        <p:spPr>
          <a:xfrm>
            <a:off x="1547663" y="4161719"/>
            <a:ext cx="5012911" cy="491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[i-1] = e;		// </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插入</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e</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5" name="Rectangle 6"/>
          <p:cNvSpPr/>
          <p:nvPr/>
        </p:nvSpPr>
        <p:spPr>
          <a:xfrm>
            <a:off x="1155867" y="4653264"/>
            <a:ext cx="5438775" cy="534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400050" lvl="1" indent="0">
              <a:lnSpc>
                <a:spcPct val="120000"/>
              </a:lnSpc>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L.length++;	</a:t>
            </a:r>
            <a:r>
              <a:rPr lang="en-US" altLang="zh-CN" sz="2000" dirty="0" smtClean="0">
                <a:latin typeface="Cambria Math" panose="02040503050406030204" pitchFamily="18" charset="0"/>
                <a:ea typeface="Cambria Math" panose="02040503050406030204" pitchFamily="18" charset="0"/>
                <a:cs typeface="Arial Unicode MS" panose="020B0604020202020204" charset="-122"/>
              </a:rPr>
              <a:t>	       // </a:t>
            </a:r>
            <a:r>
              <a:rPr lang="zh-CN" altLang="en-US" sz="2000" dirty="0" smtClean="0">
                <a:latin typeface="Cambria Math" panose="02040503050406030204" pitchFamily="18" charset="0"/>
                <a:ea typeface="Cambria Math" panose="02040503050406030204" pitchFamily="18" charset="0"/>
                <a:cs typeface="Arial Unicode MS" panose="020B0604020202020204" charset="-122"/>
              </a:rPr>
              <a:t>表长增</a:t>
            </a:r>
            <a:r>
              <a:rPr lang="en-US" altLang="zh-CN" sz="2000" dirty="0" smtClean="0">
                <a:latin typeface="Cambria Math" panose="02040503050406030204" pitchFamily="18" charset="0"/>
                <a:ea typeface="Cambria Math" panose="02040503050406030204" pitchFamily="18" charset="0"/>
                <a:cs typeface="Arial Unicode MS" panose="020B0604020202020204" charset="-122"/>
              </a:rPr>
              <a:t>1</a:t>
            </a:r>
            <a:endParaRPr lang="en-US" altLang="zh-CN" sz="2000" dirty="0">
              <a:latin typeface="Cambria Math" panose="02040503050406030204" pitchFamily="18" charset="0"/>
              <a:ea typeface="Cambria Math" panose="02040503050406030204" pitchFamily="18" charset="0"/>
              <a:cs typeface="Arial Unicode MS" panose="020B0604020202020204" charset="-122"/>
            </a:endParaRPr>
          </a:p>
        </p:txBody>
      </p:sp>
      <p:sp>
        <p:nvSpPr>
          <p:cNvPr id="16" name="Text Box 3"/>
          <p:cNvSpPr txBox="1"/>
          <p:nvPr/>
        </p:nvSpPr>
        <p:spPr>
          <a:xfrm>
            <a:off x="5252110" y="5949280"/>
            <a:ext cx="1120090"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smtClean="0">
                <a:ea typeface="宋体" panose="02010600030101010101" pitchFamily="2" charset="-122"/>
              </a:rPr>
              <a:t>O(n)</a:t>
            </a:r>
            <a:endParaRPr lang="en-US" altLang="zh-CN"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顺序表的删除</a:t>
            </a:r>
          </a:p>
        </p:txBody>
      </p:sp>
      <p:sp>
        <p:nvSpPr>
          <p:cNvPr id="25603"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26</a:t>
            </a:fld>
            <a:endParaRPr lang="zh-CN" altLang="en-US" sz="1000" b="1" dirty="0">
              <a:latin typeface="+mn-lt"/>
              <a:ea typeface="+mn-ea"/>
              <a:cs typeface="+mn-cs"/>
            </a:endParaRPr>
          </a:p>
        </p:txBody>
      </p:sp>
      <p:sp>
        <p:nvSpPr>
          <p:cNvPr id="5" name="Text Box 3"/>
          <p:cNvSpPr txBox="1"/>
          <p:nvPr/>
        </p:nvSpPr>
        <p:spPr>
          <a:xfrm>
            <a:off x="1187624" y="1828800"/>
            <a:ext cx="5927725"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en-US" altLang="zh-CN" sz="2800" dirty="0">
                <a:ea typeface="楷体_GB2312" pitchFamily="49" charset="-122"/>
              </a:rPr>
              <a:t> (a</a:t>
            </a:r>
            <a:r>
              <a:rPr lang="en-US" altLang="zh-CN" sz="2800" baseline="-25000" dirty="0">
                <a:ea typeface="楷体_GB2312" pitchFamily="49" charset="-122"/>
              </a:rPr>
              <a:t>1</a:t>
            </a:r>
            <a:r>
              <a:rPr lang="en-US" altLang="zh-CN" sz="2800" dirty="0">
                <a:ea typeface="楷体_GB2312" pitchFamily="49" charset="-122"/>
              </a:rPr>
              <a:t>, …, </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dirty="0">
                <a:ea typeface="楷体_GB2312" pitchFamily="49" charset="-122"/>
              </a:rPr>
              <a:t>, …, a</a:t>
            </a:r>
            <a:r>
              <a:rPr lang="en-US" altLang="zh-CN" sz="2800" baseline="-25000" dirty="0">
                <a:ea typeface="楷体_GB2312" pitchFamily="49" charset="-122"/>
              </a:rPr>
              <a:t>n</a:t>
            </a:r>
            <a:r>
              <a:rPr lang="en-US" altLang="zh-CN" sz="2800" dirty="0">
                <a:ea typeface="楷体_GB2312" pitchFamily="49" charset="-122"/>
              </a:rPr>
              <a:t>) </a:t>
            </a:r>
            <a:r>
              <a:rPr lang="zh-CN" altLang="en-US" sz="2800" dirty="0">
                <a:ea typeface="楷体_GB2312" pitchFamily="49" charset="-122"/>
              </a:rPr>
              <a:t>改变为</a:t>
            </a:r>
          </a:p>
          <a:p>
            <a:pPr marL="0" lvl="0" indent="0">
              <a:lnSpc>
                <a:spcPct val="125000"/>
              </a:lnSpc>
              <a:spcBef>
                <a:spcPct val="0"/>
              </a:spcBef>
              <a:buClrTx/>
              <a:buNone/>
            </a:pPr>
            <a:r>
              <a:rPr lang="zh-CN" altLang="en-US" sz="2800" dirty="0">
                <a:ea typeface="楷体_GB2312" pitchFamily="49" charset="-122"/>
              </a:rPr>
              <a:t>                           </a:t>
            </a:r>
            <a:r>
              <a:rPr lang="en-US" altLang="zh-CN" sz="2800" dirty="0">
                <a:ea typeface="楷体_GB2312" pitchFamily="49" charset="-122"/>
              </a:rPr>
              <a:t>(a</a:t>
            </a:r>
            <a:r>
              <a:rPr lang="en-US" altLang="zh-CN" sz="2800" baseline="-25000" dirty="0">
                <a:ea typeface="楷体_GB2312" pitchFamily="49" charset="-122"/>
              </a:rPr>
              <a:t>1</a:t>
            </a:r>
            <a:r>
              <a:rPr lang="en-US" altLang="zh-CN" sz="2800" dirty="0">
                <a:ea typeface="楷体_GB2312" pitchFamily="49" charset="-122"/>
              </a:rPr>
              <a:t>, …,</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dirty="0">
                <a:ea typeface="楷体_GB2312" pitchFamily="49" charset="-122"/>
              </a:rPr>
              <a:t>, …, a</a:t>
            </a:r>
            <a:r>
              <a:rPr lang="en-US" altLang="zh-CN" sz="2800" baseline="-25000" dirty="0">
                <a:ea typeface="楷体_GB2312" pitchFamily="49" charset="-122"/>
              </a:rPr>
              <a:t>n</a:t>
            </a:r>
            <a:r>
              <a:rPr lang="en-US" altLang="zh-CN" sz="2800" dirty="0">
                <a:ea typeface="楷体_GB2312" pitchFamily="49" charset="-122"/>
              </a:rPr>
              <a:t>)</a:t>
            </a:r>
            <a:endParaRPr lang="en-US" altLang="zh-CN" sz="2800" dirty="0">
              <a:ea typeface="宋体" panose="02010600030101010101" pitchFamily="2" charset="-122"/>
            </a:endParaRPr>
          </a:p>
        </p:txBody>
      </p:sp>
      <p:sp>
        <p:nvSpPr>
          <p:cNvPr id="9" name="Text Box 7"/>
          <p:cNvSpPr txBox="1"/>
          <p:nvPr/>
        </p:nvSpPr>
        <p:spPr>
          <a:xfrm>
            <a:off x="1166143" y="3136900"/>
            <a:ext cx="29686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&lt;a</a:t>
            </a:r>
            <a:r>
              <a:rPr lang="en-US" altLang="zh-CN" sz="2800" b="1" baseline="-25000" dirty="0">
                <a:ea typeface="宋体" panose="02010600030101010101" pitchFamily="2" charset="-122"/>
              </a:rPr>
              <a:t>i-1</a:t>
            </a:r>
            <a:r>
              <a:rPr lang="en-US" altLang="zh-CN" sz="2800" b="1" dirty="0">
                <a:ea typeface="宋体" panose="02010600030101010101" pitchFamily="2" charset="-122"/>
              </a:rPr>
              <a:t>, a</a:t>
            </a:r>
            <a:r>
              <a:rPr lang="en-US" altLang="zh-CN" sz="2800" b="1" baseline="-25000" dirty="0">
                <a:ea typeface="宋体" panose="02010600030101010101" pitchFamily="2" charset="-122"/>
              </a:rPr>
              <a:t>i</a:t>
            </a:r>
            <a:r>
              <a:rPr lang="en-US" altLang="zh-CN" sz="2800" b="1" dirty="0">
                <a:ea typeface="宋体" panose="02010600030101010101" pitchFamily="2" charset="-122"/>
              </a:rPr>
              <a:t>&gt;, &lt;a</a:t>
            </a:r>
            <a:r>
              <a:rPr lang="en-US" altLang="zh-CN" sz="2800" b="1" baseline="-25000" dirty="0">
                <a:ea typeface="宋体" panose="02010600030101010101" pitchFamily="2" charset="-122"/>
              </a:rPr>
              <a:t>i</a:t>
            </a:r>
            <a:r>
              <a:rPr lang="en-US" altLang="zh-CN" sz="2800" b="1" dirty="0">
                <a:ea typeface="宋体" panose="02010600030101010101" pitchFamily="2" charset="-122"/>
              </a:rPr>
              <a:t>, a</a:t>
            </a:r>
            <a:r>
              <a:rPr lang="en-US" altLang="zh-CN" sz="2800" b="1" baseline="-25000" dirty="0">
                <a:ea typeface="宋体" panose="02010600030101010101" pitchFamily="2" charset="-122"/>
              </a:rPr>
              <a:t>i+1</a:t>
            </a:r>
            <a:r>
              <a:rPr lang="en-US" altLang="zh-CN" sz="2800" b="1" dirty="0">
                <a:ea typeface="宋体" panose="02010600030101010101" pitchFamily="2" charset="-122"/>
              </a:rPr>
              <a:t>&gt;</a:t>
            </a:r>
            <a:endParaRPr lang="en-US" altLang="zh-CN" sz="2800" dirty="0">
              <a:ea typeface="宋体" panose="02010600030101010101" pitchFamily="2" charset="-122"/>
            </a:endParaRPr>
          </a:p>
        </p:txBody>
      </p:sp>
      <p:sp>
        <p:nvSpPr>
          <p:cNvPr id="10" name="AutoShape 8"/>
          <p:cNvSpPr/>
          <p:nvPr/>
        </p:nvSpPr>
        <p:spPr>
          <a:xfrm>
            <a:off x="4436393" y="3325813"/>
            <a:ext cx="674687" cy="222250"/>
          </a:xfrm>
          <a:prstGeom prst="notchedRightArrow">
            <a:avLst>
              <a:gd name="adj1" fmla="val 50000"/>
              <a:gd name="adj2" fmla="val 75892"/>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11" name="Text Box 9"/>
          <p:cNvSpPr txBox="1"/>
          <p:nvPr/>
        </p:nvSpPr>
        <p:spPr>
          <a:xfrm>
            <a:off x="5374605" y="3165475"/>
            <a:ext cx="17176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&lt;a</a:t>
            </a:r>
            <a:r>
              <a:rPr lang="en-US" altLang="zh-CN" sz="2800" b="1" baseline="-25000" dirty="0">
                <a:ea typeface="宋体" panose="02010600030101010101" pitchFamily="2" charset="-122"/>
              </a:rPr>
              <a:t>i-1</a:t>
            </a:r>
            <a:r>
              <a:rPr lang="en-US" altLang="zh-CN" sz="2800" b="1" dirty="0">
                <a:ea typeface="宋体" panose="02010600030101010101" pitchFamily="2" charset="-122"/>
              </a:rPr>
              <a:t>, a</a:t>
            </a:r>
            <a:r>
              <a:rPr lang="en-US" altLang="zh-CN" sz="2800" b="1" baseline="-25000" dirty="0">
                <a:ea typeface="宋体" panose="02010600030101010101" pitchFamily="2" charset="-122"/>
              </a:rPr>
              <a:t>i+1</a:t>
            </a:r>
            <a:r>
              <a:rPr lang="en-US" altLang="zh-CN" sz="2800" b="1" dirty="0">
                <a:ea typeface="宋体" panose="02010600030101010101" pitchFamily="2" charset="-122"/>
              </a:rPr>
              <a:t>&gt;</a:t>
            </a:r>
            <a:endParaRPr lang="en-US" altLang="zh-CN" sz="2800" dirty="0">
              <a:ea typeface="宋体" panose="02010600030101010101" pitchFamily="2" charset="-122"/>
            </a:endParaRPr>
          </a:p>
        </p:txBody>
      </p:sp>
      <p:sp>
        <p:nvSpPr>
          <p:cNvPr id="35" name="Text Box 52"/>
          <p:cNvSpPr txBox="1"/>
          <p:nvPr/>
        </p:nvSpPr>
        <p:spPr>
          <a:xfrm>
            <a:off x="421510" y="1194594"/>
            <a:ext cx="7890302" cy="7078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dirty="0">
                <a:ea typeface="宋体" panose="02010600030101010101" pitchFamily="2" charset="-122"/>
              </a:rPr>
              <a:t>删除</a:t>
            </a:r>
            <a:r>
              <a:rPr lang="zh-CN" altLang="en-US" dirty="0" smtClean="0">
                <a:ea typeface="宋体" panose="02010600030101010101" pitchFamily="2" charset="-122"/>
              </a:rPr>
              <a:t>表的第</a:t>
            </a:r>
            <a:r>
              <a:rPr lang="en-US" altLang="zh-CN" dirty="0" err="1" smtClean="0">
                <a:ea typeface="宋体" panose="02010600030101010101" pitchFamily="2" charset="-122"/>
              </a:rPr>
              <a:t>i</a:t>
            </a:r>
            <a:r>
              <a:rPr lang="zh-CN" altLang="en-US" dirty="0" smtClean="0">
                <a:ea typeface="宋体" panose="02010600030101010101" pitchFamily="2" charset="-122"/>
              </a:rPr>
              <a:t>个位置的元素，将其保存在</a:t>
            </a:r>
            <a:r>
              <a:rPr lang="en-US" altLang="zh-CN" dirty="0" smtClean="0">
                <a:ea typeface="宋体" panose="02010600030101010101" pitchFamily="2" charset="-122"/>
              </a:rPr>
              <a:t>e</a:t>
            </a:r>
            <a:r>
              <a:rPr lang="zh-CN" altLang="en-US" dirty="0" smtClean="0">
                <a:ea typeface="宋体" panose="02010600030101010101" pitchFamily="2" charset="-122"/>
              </a:rPr>
              <a:t>中</a:t>
            </a:r>
            <a:endParaRPr lang="zh-CN" altLang="en-US" dirty="0">
              <a:ea typeface="宋体" panose="02010600030101010101" pitchFamily="2" charset="-122"/>
            </a:endParaRPr>
          </a:p>
        </p:txBody>
      </p:sp>
      <p:sp>
        <p:nvSpPr>
          <p:cNvPr id="36" name="Line 47"/>
          <p:cNvSpPr/>
          <p:nvPr/>
        </p:nvSpPr>
        <p:spPr>
          <a:xfrm flipH="1">
            <a:off x="4363664" y="4457416"/>
            <a:ext cx="715065" cy="595395"/>
          </a:xfrm>
          <a:prstGeom prst="line">
            <a:avLst/>
          </a:prstGeom>
          <a:ln w="38100" cap="flat" cmpd="sng">
            <a:solidFill>
              <a:schemeClr val="tx1"/>
            </a:solidFill>
            <a:prstDash val="solid"/>
            <a:headEnd type="none" w="med" len="med"/>
            <a:tailEnd type="triangle" w="lg" len="lg"/>
          </a:ln>
        </p:spPr>
      </p:sp>
      <p:sp>
        <p:nvSpPr>
          <p:cNvPr id="37" name="Line 48"/>
          <p:cNvSpPr/>
          <p:nvPr/>
        </p:nvSpPr>
        <p:spPr>
          <a:xfrm flipH="1">
            <a:off x="5860798" y="4457416"/>
            <a:ext cx="655417" cy="595394"/>
          </a:xfrm>
          <a:prstGeom prst="line">
            <a:avLst/>
          </a:prstGeom>
          <a:ln w="38100" cap="flat" cmpd="sng">
            <a:solidFill>
              <a:schemeClr val="tx1"/>
            </a:solidFill>
            <a:prstDash val="solid"/>
            <a:headEnd type="none" w="med" len="med"/>
            <a:tailEnd type="triangle" w="lg" len="lg"/>
          </a:ln>
        </p:spPr>
      </p:sp>
      <p:grpSp>
        <p:nvGrpSpPr>
          <p:cNvPr id="38" name="Group 49"/>
          <p:cNvGrpSpPr/>
          <p:nvPr/>
        </p:nvGrpSpPr>
        <p:grpSpPr>
          <a:xfrm>
            <a:off x="3536698" y="5567985"/>
            <a:ext cx="2324100" cy="549198"/>
            <a:chOff x="2976" y="3696"/>
            <a:chExt cx="2304" cy="432"/>
          </a:xfrm>
        </p:grpSpPr>
        <p:sp>
          <p:nvSpPr>
            <p:cNvPr id="39" name="Text Box 50"/>
            <p:cNvSpPr txBox="1"/>
            <p:nvPr/>
          </p:nvSpPr>
          <p:spPr>
            <a:xfrm>
              <a:off x="2976" y="3828"/>
              <a:ext cx="1541" cy="2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dirty="0">
                  <a:ea typeface="隶书" panose="02010509060101010101" pitchFamily="49" charset="-122"/>
                </a:rPr>
                <a:t>表的长度减少</a:t>
              </a:r>
              <a:endParaRPr lang="en-US" altLang="zh-CN" sz="1800" dirty="0">
                <a:ea typeface="隶书" panose="02010509060101010101" pitchFamily="49" charset="-122"/>
              </a:endParaRPr>
            </a:p>
          </p:txBody>
        </p:sp>
        <p:sp>
          <p:nvSpPr>
            <p:cNvPr id="40" name="AutoShape 51"/>
            <p:cNvSpPr/>
            <p:nvPr/>
          </p:nvSpPr>
          <p:spPr>
            <a:xfrm>
              <a:off x="5184" y="3696"/>
              <a:ext cx="96" cy="432"/>
            </a:xfrm>
            <a:prstGeom prst="upArrow">
              <a:avLst>
                <a:gd name="adj1" fmla="val 50000"/>
                <a:gd name="adj2" fmla="val 1125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grpSp>
        <p:nvGrpSpPr>
          <p:cNvPr id="41" name="组合 40"/>
          <p:cNvGrpSpPr/>
          <p:nvPr/>
        </p:nvGrpSpPr>
        <p:grpSpPr>
          <a:xfrm>
            <a:off x="1259632" y="3975592"/>
            <a:ext cx="6292186" cy="461668"/>
            <a:chOff x="1907704" y="4191468"/>
            <a:chExt cx="6292186" cy="461668"/>
          </a:xfrm>
        </p:grpSpPr>
        <p:sp>
          <p:nvSpPr>
            <p:cNvPr id="42" name="文本框 41"/>
            <p:cNvSpPr txBox="1"/>
            <p:nvPr/>
          </p:nvSpPr>
          <p:spPr>
            <a:xfrm>
              <a:off x="2606109" y="4191471"/>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1</a:t>
              </a:r>
              <a:endParaRPr lang="zh-CN" altLang="en-US" sz="2400" baseline="-25000" dirty="0"/>
            </a:p>
          </p:txBody>
        </p:sp>
        <p:sp>
          <p:nvSpPr>
            <p:cNvPr id="43" name="文本框 42"/>
            <p:cNvSpPr txBox="1"/>
            <p:nvPr/>
          </p:nvSpPr>
          <p:spPr>
            <a:xfrm>
              <a:off x="1907704" y="4191470"/>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44" name="文本框 43"/>
            <p:cNvSpPr txBox="1"/>
            <p:nvPr/>
          </p:nvSpPr>
          <p:spPr>
            <a:xfrm>
              <a:off x="4002919" y="4191470"/>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i-1</a:t>
              </a:r>
              <a:endParaRPr lang="zh-CN" altLang="en-US" sz="2400" baseline="-25000" dirty="0"/>
            </a:p>
          </p:txBody>
        </p:sp>
        <p:sp>
          <p:nvSpPr>
            <p:cNvPr id="45" name="文本框 44"/>
            <p:cNvSpPr txBox="1"/>
            <p:nvPr/>
          </p:nvSpPr>
          <p:spPr>
            <a:xfrm>
              <a:off x="3304514" y="4191469"/>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46" name="文本框 45"/>
            <p:cNvSpPr txBox="1"/>
            <p:nvPr/>
          </p:nvSpPr>
          <p:spPr>
            <a:xfrm>
              <a:off x="5406270" y="4191470"/>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i+1</a:t>
              </a:r>
              <a:endParaRPr lang="zh-CN" altLang="en-US" sz="2400" baseline="-25000" dirty="0"/>
            </a:p>
          </p:txBody>
        </p:sp>
        <p:sp>
          <p:nvSpPr>
            <p:cNvPr id="47" name="文本框 46"/>
            <p:cNvSpPr txBox="1"/>
            <p:nvPr/>
          </p:nvSpPr>
          <p:spPr>
            <a:xfrm>
              <a:off x="4707865" y="4191469"/>
              <a:ext cx="698405" cy="461665"/>
            </a:xfrm>
            <a:prstGeom prst="rect">
              <a:avLst/>
            </a:prstGeom>
            <a:noFill/>
            <a:ln>
              <a:solidFill>
                <a:schemeClr val="tx1"/>
              </a:solidFill>
            </a:ln>
          </p:spPr>
          <p:txBody>
            <a:bodyPr wrap="square" rtlCol="0">
              <a:spAutoFit/>
            </a:bodyPr>
            <a:lstStyle/>
            <a:p>
              <a:pPr algn="ctr"/>
              <a:r>
                <a:rPr lang="en-US" altLang="zh-CN" sz="2400" dirty="0" err="1" smtClean="0"/>
                <a:t>a</a:t>
              </a:r>
              <a:r>
                <a:rPr lang="en-US" altLang="zh-CN" sz="2400" baseline="-25000" dirty="0" err="1" smtClean="0"/>
                <a:t>i</a:t>
              </a:r>
              <a:endParaRPr lang="zh-CN" altLang="en-US" sz="2400" baseline="-25000" dirty="0"/>
            </a:p>
          </p:txBody>
        </p:sp>
        <p:sp>
          <p:nvSpPr>
            <p:cNvPr id="48" name="文本框 47"/>
            <p:cNvSpPr txBox="1"/>
            <p:nvPr/>
          </p:nvSpPr>
          <p:spPr>
            <a:xfrm>
              <a:off x="6803080" y="4191469"/>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49" name="文本框 48"/>
            <p:cNvSpPr txBox="1"/>
            <p:nvPr/>
          </p:nvSpPr>
          <p:spPr>
            <a:xfrm>
              <a:off x="6104675" y="4191468"/>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50" name="文本框 49"/>
            <p:cNvSpPr txBox="1"/>
            <p:nvPr/>
          </p:nvSpPr>
          <p:spPr>
            <a:xfrm>
              <a:off x="7501485" y="4191468"/>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grpSp>
      <p:sp>
        <p:nvSpPr>
          <p:cNvPr id="51" name="文本框 50"/>
          <p:cNvSpPr txBox="1"/>
          <p:nvPr/>
        </p:nvSpPr>
        <p:spPr>
          <a:xfrm>
            <a:off x="1958037" y="5055715"/>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1</a:t>
            </a:r>
            <a:endParaRPr lang="zh-CN" altLang="en-US" sz="2400" baseline="-25000" dirty="0"/>
          </a:p>
        </p:txBody>
      </p:sp>
      <p:sp>
        <p:nvSpPr>
          <p:cNvPr id="52" name="文本框 51"/>
          <p:cNvSpPr txBox="1"/>
          <p:nvPr/>
        </p:nvSpPr>
        <p:spPr>
          <a:xfrm>
            <a:off x="1259632" y="5055714"/>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53" name="文本框 52"/>
          <p:cNvSpPr txBox="1"/>
          <p:nvPr/>
        </p:nvSpPr>
        <p:spPr>
          <a:xfrm>
            <a:off x="3354847" y="5055714"/>
            <a:ext cx="698405" cy="461665"/>
          </a:xfrm>
          <a:prstGeom prst="rect">
            <a:avLst/>
          </a:prstGeom>
          <a:noFill/>
          <a:ln>
            <a:solidFill>
              <a:schemeClr val="tx1"/>
            </a:solidFill>
          </a:ln>
        </p:spPr>
        <p:txBody>
          <a:bodyPr wrap="square" rtlCol="0">
            <a:spAutoFit/>
          </a:bodyPr>
          <a:lstStyle/>
          <a:p>
            <a:pPr algn="ctr"/>
            <a:r>
              <a:rPr lang="en-US" altLang="zh-CN" sz="2400" dirty="0" smtClean="0"/>
              <a:t>a</a:t>
            </a:r>
            <a:r>
              <a:rPr lang="en-US" altLang="zh-CN" sz="2400" baseline="-25000" dirty="0" smtClean="0"/>
              <a:t>i-1</a:t>
            </a:r>
            <a:endParaRPr lang="zh-CN" altLang="en-US" sz="2400" baseline="-25000" dirty="0"/>
          </a:p>
        </p:txBody>
      </p:sp>
      <p:sp>
        <p:nvSpPr>
          <p:cNvPr id="54" name="文本框 53"/>
          <p:cNvSpPr txBox="1"/>
          <p:nvPr/>
        </p:nvSpPr>
        <p:spPr>
          <a:xfrm>
            <a:off x="2656442" y="5055713"/>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55" name="文本框 54"/>
          <p:cNvSpPr txBox="1"/>
          <p:nvPr/>
        </p:nvSpPr>
        <p:spPr>
          <a:xfrm>
            <a:off x="4758198" y="5055714"/>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56" name="文本框 55"/>
          <p:cNvSpPr txBox="1"/>
          <p:nvPr/>
        </p:nvSpPr>
        <p:spPr>
          <a:xfrm>
            <a:off x="4059793" y="5055713"/>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57" name="文本框 56"/>
          <p:cNvSpPr txBox="1"/>
          <p:nvPr/>
        </p:nvSpPr>
        <p:spPr>
          <a:xfrm>
            <a:off x="6155008" y="5055713"/>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sp>
        <p:nvSpPr>
          <p:cNvPr id="58" name="文本框 57"/>
          <p:cNvSpPr txBox="1"/>
          <p:nvPr/>
        </p:nvSpPr>
        <p:spPr>
          <a:xfrm>
            <a:off x="5456603" y="5055712"/>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59" name="文本框 58"/>
          <p:cNvSpPr txBox="1"/>
          <p:nvPr/>
        </p:nvSpPr>
        <p:spPr>
          <a:xfrm>
            <a:off x="6853413" y="5055712"/>
            <a:ext cx="698405" cy="461665"/>
          </a:xfrm>
          <a:prstGeom prst="rect">
            <a:avLst/>
          </a:prstGeom>
          <a:noFill/>
          <a:ln>
            <a:solidFill>
              <a:schemeClr val="tx1"/>
            </a:solidFill>
          </a:ln>
        </p:spPr>
        <p:txBody>
          <a:bodyPr wrap="square" rtlCol="0">
            <a:spAutoFit/>
          </a:bodyPr>
          <a:lstStyle/>
          <a:p>
            <a:pPr algn="ctr"/>
            <a:r>
              <a:rPr lang="en-US" altLang="zh-CN" sz="2400" dirty="0" smtClean="0"/>
              <a:t>…</a:t>
            </a:r>
            <a:endParaRPr lang="zh-CN" altLang="en-US" sz="2400" baseline="-25000" dirty="0"/>
          </a:p>
        </p:txBody>
      </p:sp>
      <p:cxnSp>
        <p:nvCxnSpPr>
          <p:cNvPr id="60" name="直接连接符 59"/>
          <p:cNvCxnSpPr/>
          <p:nvPr/>
        </p:nvCxnSpPr>
        <p:spPr bwMode="auto">
          <a:xfrm>
            <a:off x="4053252" y="5055712"/>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bwMode="auto">
          <a:xfrm>
            <a:off x="4053252" y="5520279"/>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ppt_w/2"/>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ppt_h/2"/>
                                          </p:val>
                                        </p:tav>
                                        <p:tav tm="100000">
                                          <p:val>
                                            <p:strVal val="#ppt_y"/>
                                          </p:val>
                                        </p:tav>
                                      </p:tavLst>
                                    </p:anim>
                                    <p:anim calcmode="lin" valueType="num">
                                      <p:cBhvr>
                                        <p:cTn id="57" dur="500" fill="hold"/>
                                        <p:tgtEl>
                                          <p:spTgt spid="36"/>
                                        </p:tgtEl>
                                        <p:attrNameLst>
                                          <p:attrName>ppt_w</p:attrName>
                                        </p:attrNameLst>
                                      </p:cBhvr>
                                      <p:tavLst>
                                        <p:tav tm="0">
                                          <p:val>
                                            <p:strVal val="#ppt_w"/>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childTnLst>
                                </p:cTn>
                              </p:par>
                              <p:par>
                                <p:cTn id="59" presetID="1" presetClass="entr" presetSubtype="0" fill="hold" grpId="0" nodeType="withEffect">
                                  <p:stCondLst>
                                    <p:cond delay="75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ppt_x</p:attrName>
                                        </p:attrNameLst>
                                      </p:cBhvr>
                                      <p:tavLst>
                                        <p:tav tm="0">
                                          <p:val>
                                            <p:strVal val="#ppt_x"/>
                                          </p:val>
                                        </p:tav>
                                        <p:tav tm="100000">
                                          <p:val>
                                            <p:strVal val="#ppt_x"/>
                                          </p:val>
                                        </p:tav>
                                      </p:tavLst>
                                    </p:anim>
                                    <p:anim calcmode="lin" valueType="num">
                                      <p:cBhvr>
                                        <p:cTn id="68" dur="500" fill="hold"/>
                                        <p:tgtEl>
                                          <p:spTgt spid="37"/>
                                        </p:tgtEl>
                                        <p:attrNameLst>
                                          <p:attrName>ppt_y</p:attrName>
                                        </p:attrNameLst>
                                      </p:cBhvr>
                                      <p:tavLst>
                                        <p:tav tm="0">
                                          <p:val>
                                            <p:strVal val="#ppt_y-#ppt_h/2"/>
                                          </p:val>
                                        </p:tav>
                                        <p:tav tm="100000">
                                          <p:val>
                                            <p:strVal val="#ppt_y"/>
                                          </p:val>
                                        </p:tav>
                                      </p:tavLst>
                                    </p:anim>
                                    <p:anim calcmode="lin" valueType="num">
                                      <p:cBhvr>
                                        <p:cTn id="69" dur="500" fill="hold"/>
                                        <p:tgtEl>
                                          <p:spTgt spid="37"/>
                                        </p:tgtEl>
                                        <p:attrNameLst>
                                          <p:attrName>ppt_w</p:attrName>
                                        </p:attrNameLst>
                                      </p:cBhvr>
                                      <p:tavLst>
                                        <p:tav tm="0">
                                          <p:val>
                                            <p:strVal val="#ppt_w"/>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childTnLst>
                                </p:cTn>
                              </p:par>
                              <p:par>
                                <p:cTn id="71" presetID="1" presetClass="entr" presetSubtype="0" fill="hold" grpId="0" nodeType="withEffect">
                                  <p:stCondLst>
                                    <p:cond delay="75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100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P spid="11" grpId="0"/>
      <p:bldP spid="35" grpId="0"/>
      <p:bldP spid="51" grpId="0" animBg="1"/>
      <p:bldP spid="52" grpId="0" animBg="1"/>
      <p:bldP spid="53" grpId="0" animBg="1"/>
      <p:bldP spid="54" grpId="0" animBg="1"/>
      <p:bldP spid="55" grpId="0" animBg="1"/>
      <p:bldP spid="56" grpId="0" animBg="1"/>
      <p:bldP spid="57" grpId="0" animBg="1"/>
      <p:bldP spid="58"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顺序表的删除</a:t>
            </a:r>
          </a:p>
        </p:txBody>
      </p:sp>
      <p:sp>
        <p:nvSpPr>
          <p:cNvPr id="3" name="内容占位符 2"/>
          <p:cNvSpPr>
            <a:spLocks noGrp="1"/>
          </p:cNvSpPr>
          <p:nvPr>
            <p:ph idx="1"/>
          </p:nvPr>
        </p:nvSpPr>
        <p:spPr/>
        <p:txBody>
          <a:bodyPr/>
          <a:lstStyle/>
          <a:p>
            <a:r>
              <a:rPr lang="zh-CN" altLang="en-US" dirty="0" smtClean="0"/>
              <a:t>算法步骤</a:t>
            </a:r>
            <a:endParaRPr lang="en-US" altLang="zh-CN" dirty="0" smtClean="0"/>
          </a:p>
          <a:p>
            <a:pPr marL="971550" lvl="1" indent="-514350">
              <a:buFont typeface="+mj-lt"/>
              <a:buAutoNum type="arabicPeriod"/>
            </a:pPr>
            <a:r>
              <a:rPr lang="zh-CN" altLang="en-US" dirty="0"/>
              <a:t>判断删除位置</a:t>
            </a:r>
            <a:r>
              <a:rPr lang="en-US" altLang="zh-CN" dirty="0" err="1"/>
              <a:t>i</a:t>
            </a:r>
            <a:r>
              <a:rPr lang="en-US" altLang="zh-CN" dirty="0"/>
              <a:t> </a:t>
            </a:r>
            <a:r>
              <a:rPr lang="zh-CN" altLang="en-US" dirty="0"/>
              <a:t>是否合法（合法值为</a:t>
            </a:r>
            <a:r>
              <a:rPr lang="en-US" altLang="zh-CN" dirty="0"/>
              <a:t>1≤i≤n</a:t>
            </a:r>
            <a:r>
              <a:rPr lang="zh-CN" altLang="en-US" dirty="0" smtClean="0"/>
              <a:t>）</a:t>
            </a:r>
            <a:endParaRPr lang="en-US" altLang="zh-CN" dirty="0" smtClean="0"/>
          </a:p>
          <a:p>
            <a:pPr marL="971550" lvl="1" indent="-514350">
              <a:buFont typeface="+mj-lt"/>
              <a:buAutoNum type="arabicPeriod"/>
            </a:pPr>
            <a:r>
              <a:rPr lang="zh-CN" altLang="en-US" dirty="0" smtClean="0"/>
              <a:t>将</a:t>
            </a:r>
            <a:r>
              <a:rPr lang="zh-CN" altLang="en-US" dirty="0"/>
              <a:t>第</a:t>
            </a:r>
            <a:r>
              <a:rPr lang="en-US" altLang="zh-CN" dirty="0"/>
              <a:t>i+1</a:t>
            </a:r>
            <a:r>
              <a:rPr lang="zh-CN" altLang="en-US" dirty="0"/>
              <a:t>至第</a:t>
            </a:r>
            <a:r>
              <a:rPr lang="en-US" altLang="zh-CN" dirty="0"/>
              <a:t>n </a:t>
            </a:r>
            <a:r>
              <a:rPr lang="zh-CN" altLang="en-US" dirty="0"/>
              <a:t>位的元素依次向前移动一个</a:t>
            </a:r>
            <a:r>
              <a:rPr lang="zh-CN" altLang="en-US" dirty="0" smtClean="0"/>
              <a:t>位置</a:t>
            </a:r>
            <a:endParaRPr lang="zh-CN" altLang="en-US" dirty="0"/>
          </a:p>
          <a:p>
            <a:pPr marL="971550" lvl="1" indent="-514350">
              <a:buFont typeface="+mj-lt"/>
              <a:buAutoNum type="arabicPeriod"/>
            </a:pPr>
            <a:r>
              <a:rPr lang="zh-CN" altLang="en-US" dirty="0" smtClean="0"/>
              <a:t>表</a:t>
            </a:r>
            <a:r>
              <a:rPr lang="zh-CN" altLang="en-US" dirty="0"/>
              <a:t>长减</a:t>
            </a:r>
            <a:r>
              <a:rPr lang="en-US" altLang="zh-CN" dirty="0"/>
              <a:t>1</a:t>
            </a:r>
            <a:r>
              <a:rPr lang="zh-CN" altLang="en-US" dirty="0"/>
              <a:t>，删除成功返回</a:t>
            </a:r>
            <a:r>
              <a:rPr lang="en-US" altLang="zh-CN" dirty="0" smtClean="0"/>
              <a:t>OK</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顺序表的删除</a:t>
            </a:r>
          </a:p>
        </p:txBody>
      </p:sp>
      <p:sp>
        <p:nvSpPr>
          <p:cNvPr id="22531" name="灯片编号占位符 3"/>
          <p:cNvSpPr txBox="1">
            <a:spLocks noGrp="1"/>
          </p:cNvSpPr>
          <p:nvPr>
            <p:ph type="sldNum" sz="quarter" idx="4"/>
          </p:nvPr>
        </p:nvSpPr>
        <p:spPr>
          <a:xfrm>
            <a:off x="7228366" y="6495341"/>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28</a:t>
            </a:fld>
            <a:endParaRPr lang="zh-CN" altLang="en-US" sz="1000" b="1" dirty="0">
              <a:latin typeface="+mn-lt"/>
              <a:ea typeface="+mn-ea"/>
              <a:cs typeface="+mn-cs"/>
            </a:endParaRPr>
          </a:p>
        </p:txBody>
      </p:sp>
      <p:sp>
        <p:nvSpPr>
          <p:cNvPr id="5" name="Text Box 3"/>
          <p:cNvSpPr txBox="1"/>
          <p:nvPr/>
        </p:nvSpPr>
        <p:spPr>
          <a:xfrm>
            <a:off x="2411758" y="5589241"/>
            <a:ext cx="2840352"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隶书" panose="02010509060101010101" pitchFamily="49" charset="-122"/>
                <a:ea typeface="隶书" panose="02010509060101010101" pitchFamily="49" charset="-122"/>
              </a:rPr>
              <a:t>算法时间复杂度为</a:t>
            </a:r>
            <a:r>
              <a:rPr lang="en-US" altLang="zh-CN" sz="2400" b="1" dirty="0" smtClean="0">
                <a:latin typeface="隶书" panose="02010509060101010101" pitchFamily="49" charset="-122"/>
                <a:ea typeface="隶书" panose="02010509060101010101" pitchFamily="49" charset="-122"/>
              </a:rPr>
              <a:t>:</a:t>
            </a:r>
            <a:endParaRPr lang="en-US" altLang="zh-CN" sz="2400" b="1" dirty="0">
              <a:ea typeface="宋体" panose="02010600030101010101" pitchFamily="2" charset="-122"/>
            </a:endParaRPr>
          </a:p>
        </p:txBody>
      </p:sp>
      <p:sp>
        <p:nvSpPr>
          <p:cNvPr id="9" name="Text Box 2"/>
          <p:cNvSpPr txBox="1"/>
          <p:nvPr/>
        </p:nvSpPr>
        <p:spPr>
          <a:xfrm>
            <a:off x="683568" y="1231241"/>
            <a:ext cx="7993063" cy="45218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将</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个数据元素删除</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ListDelete</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&amp;</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L,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endParaRPr lang="en-US" altLang="zh-CN" sz="2400" b="1"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smtClean="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0" name="Rectangle 5"/>
          <p:cNvSpPr/>
          <p:nvPr/>
        </p:nvSpPr>
        <p:spPr>
          <a:xfrm>
            <a:off x="1547664" y="2308113"/>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&gt;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return ERROR;</a:t>
            </a:r>
          </a:p>
        </p:txBody>
      </p:sp>
      <p:sp>
        <p:nvSpPr>
          <p:cNvPr id="11" name="Rectangle 6"/>
          <p:cNvSpPr/>
          <p:nvPr/>
        </p:nvSpPr>
        <p:spPr>
          <a:xfrm>
            <a:off x="1547664" y="2852936"/>
            <a:ext cx="5304657"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for(j=</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j&lt;=L.length-1;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j++</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[j-1</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元素</a:t>
            </a:r>
            <a:r>
              <a:rPr lang="zh-CN" altLang="en-US" sz="2400" dirty="0">
                <a:latin typeface="Cambria Math" panose="02040503050406030204" pitchFamily="18" charset="0"/>
                <a:ea typeface="Cambria Math" panose="02040503050406030204" pitchFamily="18" charset="0"/>
                <a:cs typeface="Arial Unicode MS" panose="020B0604020202020204" charset="-122"/>
              </a:rPr>
              <a:t>前</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移</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3" name="Rectangle 6"/>
          <p:cNvSpPr/>
          <p:nvPr/>
        </p:nvSpPr>
        <p:spPr>
          <a:xfrm>
            <a:off x="1547664" y="4581128"/>
            <a:ext cx="1558760" cy="4946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smtClean="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OK;</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5" name="Rectangle 6"/>
          <p:cNvSpPr/>
          <p:nvPr/>
        </p:nvSpPr>
        <p:spPr>
          <a:xfrm>
            <a:off x="1547662" y="3933056"/>
            <a:ext cx="5339923"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 </a:t>
            </a:r>
            <a:r>
              <a:rPr lang="zh-CN" altLang="en-US" sz="2400" dirty="0" smtClean="0">
                <a:latin typeface="Cambria Math" panose="02040503050406030204" pitchFamily="18" charset="0"/>
                <a:ea typeface="Cambria Math" panose="02040503050406030204" pitchFamily="18" charset="0"/>
                <a:cs typeface="Arial Unicode MS" panose="020B0604020202020204" charset="-122"/>
              </a:rPr>
              <a:t>表长减</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1</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6" name="Text Box 3"/>
          <p:cNvSpPr txBox="1"/>
          <p:nvPr/>
        </p:nvSpPr>
        <p:spPr>
          <a:xfrm>
            <a:off x="5252110" y="5589240"/>
            <a:ext cx="1120090"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smtClean="0">
                <a:ea typeface="宋体" panose="02010600030101010101" pitchFamily="2" charset="-122"/>
              </a:rPr>
              <a:t>O(n)</a:t>
            </a:r>
            <a:endParaRPr lang="en-US" altLang="zh-CN"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顺序表的其他操作</a:t>
            </a:r>
          </a:p>
        </p:txBody>
      </p:sp>
      <p:sp>
        <p:nvSpPr>
          <p:cNvPr id="3" name="内容占位符 2"/>
          <p:cNvSpPr>
            <a:spLocks noGrp="1"/>
          </p:cNvSpPr>
          <p:nvPr>
            <p:ph idx="1"/>
          </p:nvPr>
        </p:nvSpPr>
        <p:spPr/>
        <p:txBody>
          <a:bodyPr/>
          <a:lstStyle/>
          <a:p>
            <a:r>
              <a:rPr lang="zh-CN" altLang="en-US" dirty="0">
                <a:sym typeface="+mn-ea"/>
              </a:rPr>
              <a:t>判</a:t>
            </a:r>
            <a:r>
              <a:rPr lang="zh-CN" altLang="en-US" dirty="0" smtClean="0">
                <a:sym typeface="+mn-ea"/>
              </a:rPr>
              <a:t>空：</a:t>
            </a:r>
            <a:r>
              <a:rPr lang="en-US" altLang="zh-CN" dirty="0" smtClean="0">
                <a:sym typeface="+mn-ea"/>
              </a:rPr>
              <a:t>return (</a:t>
            </a:r>
            <a:r>
              <a:rPr lang="en-US" altLang="zh-CN" dirty="0" err="1" smtClean="0">
                <a:sym typeface="+mn-ea"/>
              </a:rPr>
              <a:t>L.length</a:t>
            </a:r>
            <a:r>
              <a:rPr lang="en-US" altLang="zh-CN" dirty="0">
                <a:sym typeface="+mn-ea"/>
              </a:rPr>
              <a:t>==0</a:t>
            </a:r>
            <a:r>
              <a:rPr lang="en-US" altLang="zh-CN" dirty="0" smtClean="0">
                <a:sym typeface="+mn-ea"/>
              </a:rPr>
              <a:t>)</a:t>
            </a:r>
            <a:r>
              <a:rPr lang="en-US" altLang="zh-CN" dirty="0">
                <a:sym typeface="+mn-ea"/>
              </a:rPr>
              <a:t>;</a:t>
            </a:r>
            <a:r>
              <a:rPr lang="en-US" altLang="zh-CN" dirty="0" smtClean="0">
                <a:sym typeface="+mn-ea"/>
              </a:rPr>
              <a:t> </a:t>
            </a:r>
            <a:endParaRPr lang="zh-CN" altLang="en-US" dirty="0">
              <a:sym typeface="+mn-ea"/>
            </a:endParaRPr>
          </a:p>
          <a:p>
            <a:r>
              <a:rPr lang="zh-CN" altLang="en-US" dirty="0"/>
              <a:t>求表</a:t>
            </a:r>
            <a:r>
              <a:rPr lang="zh-CN" altLang="en-US" dirty="0" smtClean="0"/>
              <a:t>长</a:t>
            </a:r>
            <a:r>
              <a:rPr lang="zh-CN" altLang="en-US" dirty="0"/>
              <a:t>：</a:t>
            </a:r>
            <a:r>
              <a:rPr lang="en-US" altLang="zh-CN" dirty="0" smtClean="0"/>
              <a:t>return </a:t>
            </a:r>
            <a:r>
              <a:rPr lang="en-US" altLang="zh-CN" dirty="0"/>
              <a:t>(</a:t>
            </a:r>
            <a:r>
              <a:rPr lang="en-US" altLang="zh-CN" dirty="0" err="1"/>
              <a:t>L.length</a:t>
            </a:r>
            <a:r>
              <a:rPr lang="en-US" altLang="zh-CN" dirty="0"/>
              <a:t>); </a:t>
            </a:r>
            <a:endParaRPr lang="zh-CN" altLang="en-US" dirty="0"/>
          </a:p>
          <a:p>
            <a:r>
              <a:rPr lang="zh-CN" altLang="en-US" dirty="0"/>
              <a:t>获取前驱、</a:t>
            </a:r>
            <a:r>
              <a:rPr lang="zh-CN" altLang="en-US" dirty="0" smtClean="0"/>
              <a:t>后继</a:t>
            </a:r>
            <a:endParaRPr lang="en-US" altLang="zh-CN" dirty="0"/>
          </a:p>
          <a:p>
            <a:pPr lvl="1"/>
            <a:r>
              <a:rPr lang="zh-CN" altLang="en-US" dirty="0"/>
              <a:t>位置</a:t>
            </a:r>
            <a:r>
              <a:rPr lang="en-US" altLang="zh-CN" dirty="0" err="1"/>
              <a:t>i</a:t>
            </a:r>
            <a:r>
              <a:rPr lang="en-US" altLang="zh-CN" dirty="0"/>
              <a:t> </a:t>
            </a:r>
            <a:r>
              <a:rPr lang="zh-CN" altLang="en-US" dirty="0"/>
              <a:t>是否合法</a:t>
            </a:r>
          </a:p>
          <a:p>
            <a:r>
              <a:rPr lang="zh-CN" altLang="en-US" dirty="0" smtClean="0"/>
              <a:t>遍历：</a:t>
            </a:r>
            <a:r>
              <a:rPr lang="en-US" altLang="zh-CN" dirty="0" smtClean="0"/>
              <a:t>for </a:t>
            </a:r>
            <a:r>
              <a:rPr lang="en-US" altLang="zh-CN" dirty="0"/>
              <a:t>(</a:t>
            </a:r>
            <a:r>
              <a:rPr lang="en-US" altLang="zh-CN" dirty="0" err="1"/>
              <a:t>i</a:t>
            </a:r>
            <a:r>
              <a:rPr lang="en-US" altLang="zh-CN" dirty="0"/>
              <a:t>=0;i&lt; </a:t>
            </a:r>
            <a:r>
              <a:rPr lang="en-US" altLang="zh-CN" dirty="0" err="1"/>
              <a:t>L.length;i</a:t>
            </a:r>
            <a:r>
              <a:rPr lang="en-US" altLang="zh-CN" dirty="0" smtClean="0"/>
              <a:t>++) …</a:t>
            </a:r>
            <a:endParaRPr lang="zh-CN" altLang="en-US" dirty="0"/>
          </a:p>
          <a:p>
            <a:r>
              <a:rPr lang="zh-CN" altLang="en-US" dirty="0"/>
              <a:t>清</a:t>
            </a:r>
            <a:r>
              <a:rPr lang="zh-CN" altLang="en-US" dirty="0" smtClean="0"/>
              <a:t>空：</a:t>
            </a:r>
            <a:r>
              <a:rPr lang="en-US" altLang="zh-CN" dirty="0" err="1" smtClean="0"/>
              <a:t>L.length</a:t>
            </a:r>
            <a:r>
              <a:rPr lang="en-US" altLang="zh-CN" dirty="0" smtClean="0"/>
              <a:t>=0;</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数据结构总览</a:t>
            </a:r>
          </a:p>
        </p:txBody>
      </p:sp>
      <p:sp>
        <p:nvSpPr>
          <p:cNvPr id="35843" name="AutoShape 4"/>
          <p:cNvSpPr/>
          <p:nvPr/>
        </p:nvSpPr>
        <p:spPr>
          <a:xfrm>
            <a:off x="919480" y="2612390"/>
            <a:ext cx="533400" cy="3443288"/>
          </a:xfrm>
          <a:prstGeom prst="leftBrace">
            <a:avLst>
              <a:gd name="adj1" fmla="val 53794"/>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4" name="Text Box 5" descr="花岗岩"/>
          <p:cNvSpPr txBox="1"/>
          <p:nvPr/>
        </p:nvSpPr>
        <p:spPr>
          <a:xfrm>
            <a:off x="1508602" y="2426970"/>
            <a:ext cx="247777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数据的逻辑结构 </a:t>
            </a:r>
          </a:p>
        </p:txBody>
      </p:sp>
      <p:sp>
        <p:nvSpPr>
          <p:cNvPr id="35845" name="Text Box 6" descr="花岗岩"/>
          <p:cNvSpPr txBox="1"/>
          <p:nvPr/>
        </p:nvSpPr>
        <p:spPr>
          <a:xfrm>
            <a:off x="1508602" y="4407535"/>
            <a:ext cx="247777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数据的存储结构 </a:t>
            </a:r>
          </a:p>
        </p:txBody>
      </p:sp>
      <p:sp>
        <p:nvSpPr>
          <p:cNvPr id="35846" name="Text Box 7" descr="花岗岩"/>
          <p:cNvSpPr txBox="1"/>
          <p:nvPr/>
        </p:nvSpPr>
        <p:spPr>
          <a:xfrm>
            <a:off x="1619250" y="5821998"/>
            <a:ext cx="171323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数据的运算</a:t>
            </a:r>
          </a:p>
        </p:txBody>
      </p:sp>
      <p:sp>
        <p:nvSpPr>
          <p:cNvPr id="35847" name="AutoShape 8"/>
          <p:cNvSpPr/>
          <p:nvPr/>
        </p:nvSpPr>
        <p:spPr>
          <a:xfrm>
            <a:off x="4272280" y="4199573"/>
            <a:ext cx="114300" cy="944562"/>
          </a:xfrm>
          <a:prstGeom prst="leftBrace">
            <a:avLst>
              <a:gd name="adj1" fmla="val 68865"/>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8" name="AutoShape 9"/>
          <p:cNvSpPr/>
          <p:nvPr/>
        </p:nvSpPr>
        <p:spPr>
          <a:xfrm>
            <a:off x="4119880" y="1791970"/>
            <a:ext cx="457200" cy="1774825"/>
          </a:xfrm>
          <a:prstGeom prst="leftBrace">
            <a:avLst>
              <a:gd name="adj1" fmla="val 20326"/>
              <a:gd name="adj2" fmla="val 49282"/>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9" name="AutoShape 10"/>
          <p:cNvSpPr/>
          <p:nvPr/>
        </p:nvSpPr>
        <p:spPr>
          <a:xfrm>
            <a:off x="6520180" y="1182370"/>
            <a:ext cx="152400" cy="1360488"/>
          </a:xfrm>
          <a:prstGeom prst="leftBrace">
            <a:avLst>
              <a:gd name="adj1" fmla="val 74392"/>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50" name="AutoShape 11"/>
          <p:cNvSpPr/>
          <p:nvPr/>
        </p:nvSpPr>
        <p:spPr>
          <a:xfrm>
            <a:off x="6558280" y="2782570"/>
            <a:ext cx="114300" cy="944563"/>
          </a:xfrm>
          <a:prstGeom prst="leftBrace">
            <a:avLst>
              <a:gd name="adj1" fmla="val 68865"/>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51" name="Text Box 12" descr="花岗岩"/>
          <p:cNvSpPr txBox="1"/>
          <p:nvPr/>
        </p:nvSpPr>
        <p:spPr>
          <a:xfrm>
            <a:off x="4635500" y="1701483"/>
            <a:ext cx="15595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线性结构 </a:t>
            </a:r>
          </a:p>
        </p:txBody>
      </p:sp>
      <p:sp>
        <p:nvSpPr>
          <p:cNvPr id="35852" name="Text Box 13" descr="花岗岩"/>
          <p:cNvSpPr txBox="1"/>
          <p:nvPr/>
        </p:nvSpPr>
        <p:spPr>
          <a:xfrm>
            <a:off x="4654709" y="3011170"/>
            <a:ext cx="178943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非线性结构</a:t>
            </a:r>
          </a:p>
        </p:txBody>
      </p:sp>
      <p:sp>
        <p:nvSpPr>
          <p:cNvPr id="35853" name="Text Box 14" descr="花岗岩"/>
          <p:cNvSpPr txBox="1"/>
          <p:nvPr/>
        </p:nvSpPr>
        <p:spPr>
          <a:xfrm>
            <a:off x="4559300" y="4159885"/>
            <a:ext cx="14833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顺序存储</a:t>
            </a:r>
          </a:p>
        </p:txBody>
      </p:sp>
      <p:sp>
        <p:nvSpPr>
          <p:cNvPr id="35854" name="Text Box 15" descr="花岗岩"/>
          <p:cNvSpPr txBox="1"/>
          <p:nvPr/>
        </p:nvSpPr>
        <p:spPr>
          <a:xfrm>
            <a:off x="4483100" y="4693285"/>
            <a:ext cx="16357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链式存储 </a:t>
            </a:r>
          </a:p>
        </p:txBody>
      </p:sp>
      <p:sp>
        <p:nvSpPr>
          <p:cNvPr id="35855" name="Text Box 16" descr="花岗岩"/>
          <p:cNvSpPr txBox="1"/>
          <p:nvPr/>
        </p:nvSpPr>
        <p:spPr>
          <a:xfrm>
            <a:off x="6831489" y="1076325"/>
            <a:ext cx="110109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线性表</a:t>
            </a:r>
          </a:p>
        </p:txBody>
      </p:sp>
      <p:sp>
        <p:nvSpPr>
          <p:cNvPr id="35856" name="Text Box 17" descr="花岗岩"/>
          <p:cNvSpPr txBox="1"/>
          <p:nvPr/>
        </p:nvSpPr>
        <p:spPr>
          <a:xfrm>
            <a:off x="6807200" y="1632268"/>
            <a:ext cx="1407160" cy="460375"/>
          </a:xfrm>
          <a:prstGeom prst="rect">
            <a:avLst/>
          </a:prstGeom>
          <a:noFill/>
          <a:ln w="9525">
            <a:noFill/>
          </a:ln>
        </p:spPr>
        <p:txBody>
          <a:bodyPr wrap="none">
            <a:spAutoFit/>
          </a:bodyPr>
          <a:lstStyle/>
          <a:p>
            <a:pPr eaLnBrk="1" hangingPunct="1">
              <a:spcBef>
                <a:spcPct val="50000"/>
              </a:spcBef>
            </a:pPr>
            <a:r>
              <a:rPr lang="zh-CN" altLang="en-US" sz="2400" b="1" dirty="0">
                <a:latin typeface="Times New Roman" panose="02020603050405020304" pitchFamily="18" charset="0"/>
                <a:ea typeface="隶书" panose="02010509060101010101" pitchFamily="49" charset="-122"/>
              </a:rPr>
              <a:t>栈、队列</a:t>
            </a:r>
          </a:p>
        </p:txBody>
      </p:sp>
      <p:sp>
        <p:nvSpPr>
          <p:cNvPr id="35857" name="Text Box 18" descr="花岗岩"/>
          <p:cNvSpPr txBox="1"/>
          <p:nvPr/>
        </p:nvSpPr>
        <p:spPr>
          <a:xfrm>
            <a:off x="6672580" y="2144395"/>
            <a:ext cx="1680845" cy="460375"/>
          </a:xfrm>
          <a:prstGeom prst="rect">
            <a:avLst/>
          </a:prstGeom>
          <a:noFill/>
          <a:ln w="9525">
            <a:noFill/>
          </a:ln>
        </p:spPr>
        <p:txBody>
          <a:bodyPr wrap="squar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串、数组</a:t>
            </a:r>
          </a:p>
        </p:txBody>
      </p:sp>
      <p:sp>
        <p:nvSpPr>
          <p:cNvPr id="35858" name="Text Box 19" descr="花岗岩"/>
          <p:cNvSpPr txBox="1"/>
          <p:nvPr/>
        </p:nvSpPr>
        <p:spPr>
          <a:xfrm>
            <a:off x="6807200" y="2782570"/>
            <a:ext cx="140716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树形结构</a:t>
            </a:r>
          </a:p>
        </p:txBody>
      </p:sp>
      <p:sp>
        <p:nvSpPr>
          <p:cNvPr id="35859" name="Text Box 20" descr="花岗岩"/>
          <p:cNvSpPr txBox="1"/>
          <p:nvPr/>
        </p:nvSpPr>
        <p:spPr>
          <a:xfrm>
            <a:off x="6807200" y="3315970"/>
            <a:ext cx="140716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图形结构</a:t>
            </a:r>
          </a:p>
        </p:txBody>
      </p:sp>
      <p:grpSp>
        <p:nvGrpSpPr>
          <p:cNvPr id="6" name="组合 5"/>
          <p:cNvGrpSpPr/>
          <p:nvPr/>
        </p:nvGrpSpPr>
        <p:grpSpPr>
          <a:xfrm>
            <a:off x="843280" y="1438275"/>
            <a:ext cx="1295400" cy="647700"/>
            <a:chOff x="2119" y="2286"/>
            <a:chExt cx="2040" cy="1020"/>
          </a:xfrm>
        </p:grpSpPr>
        <p:sp>
          <p:nvSpPr>
            <p:cNvPr id="4" name="云形标注 3"/>
            <p:cNvSpPr/>
            <p:nvPr/>
          </p:nvSpPr>
          <p:spPr>
            <a:xfrm>
              <a:off x="2119" y="2286"/>
              <a:ext cx="2041" cy="1020"/>
            </a:xfrm>
            <a:prstGeom prst="cloudCallout">
              <a:avLst>
                <a:gd name="adj1" fmla="val 82631"/>
                <a:gd name="adj2" fmla="val 10960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2496" y="2441"/>
              <a:ext cx="1188" cy="580"/>
            </a:xfrm>
            <a:prstGeom prst="rect">
              <a:avLst/>
            </a:prstGeom>
            <a:noFill/>
          </p:spPr>
          <p:txBody>
            <a:bodyPr wrap="square" rtlCol="0">
              <a:spAutoFit/>
            </a:bodyPr>
            <a:lstStyle/>
            <a:p>
              <a:pPr algn="ctr"/>
              <a:r>
                <a:rPr lang="zh-CN" altLang="en-US"/>
                <a:t>唯一</a:t>
              </a:r>
            </a:p>
          </p:txBody>
        </p:sp>
      </p:grpSp>
      <p:grpSp>
        <p:nvGrpSpPr>
          <p:cNvPr id="7" name="组合 6"/>
          <p:cNvGrpSpPr/>
          <p:nvPr/>
        </p:nvGrpSpPr>
        <p:grpSpPr>
          <a:xfrm>
            <a:off x="913187" y="3315970"/>
            <a:ext cx="1625878" cy="647700"/>
            <a:chOff x="2119" y="2286"/>
            <a:chExt cx="2041" cy="1020"/>
          </a:xfrm>
        </p:grpSpPr>
        <p:sp>
          <p:nvSpPr>
            <p:cNvPr id="8" name="云形标注 7"/>
            <p:cNvSpPr/>
            <p:nvPr/>
          </p:nvSpPr>
          <p:spPr>
            <a:xfrm>
              <a:off x="2119" y="2286"/>
              <a:ext cx="2041" cy="1020"/>
            </a:xfrm>
            <a:prstGeom prst="cloudCallout">
              <a:avLst>
                <a:gd name="adj1" fmla="val 61876"/>
                <a:gd name="adj2" fmla="val 129775"/>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496" y="2441"/>
              <a:ext cx="1188" cy="582"/>
            </a:xfrm>
            <a:prstGeom prst="rect">
              <a:avLst/>
            </a:prstGeom>
            <a:noFill/>
          </p:spPr>
          <p:txBody>
            <a:bodyPr wrap="square" rtlCol="0">
              <a:spAutoFit/>
            </a:bodyPr>
            <a:lstStyle/>
            <a:p>
              <a:pPr algn="ctr"/>
              <a:r>
                <a:rPr lang="zh-CN" altLang="en-US" b="1" dirty="0" smtClean="0"/>
                <a:t>不</a:t>
              </a:r>
              <a:r>
                <a:rPr lang="zh-CN" altLang="en-US" dirty="0" smtClean="0"/>
                <a:t>唯一</a:t>
              </a:r>
              <a:endParaRPr lang="zh-CN" altLang="en-US" dirty="0"/>
            </a:p>
          </p:txBody>
        </p:sp>
      </p:grpSp>
      <p:sp>
        <p:nvSpPr>
          <p:cNvPr id="12" name="Text Box 7" descr="花岗岩"/>
          <p:cNvSpPr txBox="1"/>
          <p:nvPr/>
        </p:nvSpPr>
        <p:spPr>
          <a:xfrm>
            <a:off x="3347720" y="5805805"/>
            <a:ext cx="4858385" cy="460375"/>
          </a:xfrm>
          <a:prstGeom prst="rect">
            <a:avLst/>
          </a:prstGeom>
          <a:noFill/>
          <a:ln w="9525">
            <a:noFill/>
          </a:ln>
        </p:spPr>
        <p:txBody>
          <a:bodyPr wrap="squar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：插入、删除、修改、查找、排序 </a:t>
            </a:r>
          </a:p>
        </p:txBody>
      </p:sp>
      <p:grpSp>
        <p:nvGrpSpPr>
          <p:cNvPr id="19" name="组合 18"/>
          <p:cNvGrpSpPr/>
          <p:nvPr/>
        </p:nvGrpSpPr>
        <p:grpSpPr>
          <a:xfrm>
            <a:off x="2898041" y="2852936"/>
            <a:ext cx="504056" cy="3074476"/>
            <a:chOff x="2898041" y="2874804"/>
            <a:chExt cx="504056" cy="2918460"/>
          </a:xfrm>
        </p:grpSpPr>
        <p:sp>
          <p:nvSpPr>
            <p:cNvPr id="16" name="上箭头 15"/>
            <p:cNvSpPr/>
            <p:nvPr/>
          </p:nvSpPr>
          <p:spPr bwMode="auto">
            <a:xfrm>
              <a:off x="2898041" y="2874804"/>
              <a:ext cx="504056" cy="2918460"/>
            </a:xfrm>
            <a:prstGeom prst="up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noFill/>
                <a:effectLst/>
                <a:latin typeface="Arial" panose="020B0604020202020204" pitchFamily="34" charset="0"/>
                <a:ea typeface="华文细黑" panose="02010600040101010101" pitchFamily="2" charset="-122"/>
              </a:endParaRPr>
            </a:p>
          </p:txBody>
        </p:sp>
        <p:sp>
          <p:nvSpPr>
            <p:cNvPr id="18" name="文本框 17"/>
            <p:cNvSpPr txBox="1"/>
            <p:nvPr/>
          </p:nvSpPr>
          <p:spPr>
            <a:xfrm>
              <a:off x="3022911" y="3331210"/>
              <a:ext cx="252028" cy="646331"/>
            </a:xfrm>
            <a:prstGeom prst="rect">
              <a:avLst/>
            </a:prstGeom>
            <a:noFill/>
          </p:spPr>
          <p:txBody>
            <a:bodyPr wrap="square" rtlCol="0">
              <a:spAutoFit/>
            </a:bodyPr>
            <a:lstStyle/>
            <a:p>
              <a:pPr algn="ctr"/>
              <a:r>
                <a:rPr lang="zh-CN" altLang="en-US" dirty="0" smtClean="0"/>
                <a:t>定义</a:t>
              </a:r>
              <a:endParaRPr lang="zh-CN" altLang="en-US" dirty="0"/>
            </a:p>
          </p:txBody>
        </p:sp>
      </p:grpSp>
      <p:grpSp>
        <p:nvGrpSpPr>
          <p:cNvPr id="39" name="组合 38"/>
          <p:cNvGrpSpPr/>
          <p:nvPr/>
        </p:nvGrpSpPr>
        <p:grpSpPr>
          <a:xfrm>
            <a:off x="2005065" y="4761512"/>
            <a:ext cx="504056" cy="1187768"/>
            <a:chOff x="2898041" y="2874804"/>
            <a:chExt cx="504056" cy="2918460"/>
          </a:xfrm>
        </p:grpSpPr>
        <p:sp>
          <p:nvSpPr>
            <p:cNvPr id="40" name="上箭头 39"/>
            <p:cNvSpPr/>
            <p:nvPr/>
          </p:nvSpPr>
          <p:spPr bwMode="auto">
            <a:xfrm>
              <a:off x="2898041" y="2874804"/>
              <a:ext cx="504056" cy="2918460"/>
            </a:xfrm>
            <a:prstGeom prst="up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noFill/>
                <a:effectLst/>
                <a:latin typeface="Arial" panose="020B0604020202020204" pitchFamily="34" charset="0"/>
                <a:ea typeface="华文细黑" panose="02010600040101010101" pitchFamily="2" charset="-122"/>
              </a:endParaRPr>
            </a:p>
          </p:txBody>
        </p:sp>
        <p:sp>
          <p:nvSpPr>
            <p:cNvPr id="41" name="文本框 40"/>
            <p:cNvSpPr txBox="1"/>
            <p:nvPr/>
          </p:nvSpPr>
          <p:spPr>
            <a:xfrm>
              <a:off x="3007264" y="3551476"/>
              <a:ext cx="267675" cy="1970336"/>
            </a:xfrm>
            <a:prstGeom prst="rect">
              <a:avLst/>
            </a:prstGeom>
            <a:noFill/>
          </p:spPr>
          <p:txBody>
            <a:bodyPr wrap="square" rtlCol="0">
              <a:spAutoFit/>
            </a:bodyPr>
            <a:lstStyle/>
            <a:p>
              <a:pPr algn="ctr"/>
              <a:r>
                <a:rPr lang="zh-CN" altLang="en-US" dirty="0" smtClean="0"/>
                <a:t>实现</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blinds(horizontal)">
                                      <p:cBhvr>
                                        <p:cTn id="10" dur="500"/>
                                        <p:tgtEl>
                                          <p:spTgt spid="3584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846"/>
                                        </p:tgtEl>
                                        <p:attrNameLst>
                                          <p:attrName>style.visibility</p:attrName>
                                        </p:attrNameLst>
                                      </p:cBhvr>
                                      <p:to>
                                        <p:strVal val="visible"/>
                                      </p:to>
                                    </p:set>
                                    <p:animEffect transition="in" filter="blinds(horizontal)">
                                      <p:cBhvr>
                                        <p:cTn id="13" dur="500"/>
                                        <p:tgtEl>
                                          <p:spTgt spid="3584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843"/>
                                        </p:tgtEl>
                                        <p:attrNameLst>
                                          <p:attrName>style.visibility</p:attrName>
                                        </p:attrNameLst>
                                      </p:cBhvr>
                                      <p:to>
                                        <p:strVal val="visible"/>
                                      </p:to>
                                    </p:set>
                                    <p:animEffect transition="in" filter="blinds(horizontal)">
                                      <p:cBhvr>
                                        <p:cTn id="16" dur="500"/>
                                        <p:tgtEl>
                                          <p:spTgt spid="35843"/>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2" nodeType="clickEffect">
                                  <p:stCondLst>
                                    <p:cond delay="0"/>
                                  </p:stCondLst>
                                  <p:childTnLst>
                                    <p:set>
                                      <p:cBhvr>
                                        <p:cTn id="20" dur="1" fill="hold">
                                          <p:stCondLst>
                                            <p:cond delay="0"/>
                                          </p:stCondLst>
                                        </p:cTn>
                                        <p:tgtEl>
                                          <p:spTgt spid="35848"/>
                                        </p:tgtEl>
                                        <p:attrNameLst>
                                          <p:attrName>style.visibility</p:attrName>
                                        </p:attrNameLst>
                                      </p:cBhvr>
                                      <p:to>
                                        <p:strVal val="visible"/>
                                      </p:to>
                                    </p:set>
                                    <p:anim calcmode="lin" valueType="num">
                                      <p:cBhvr>
                                        <p:cTn id="21" dur="500" fill="hold"/>
                                        <p:tgtEl>
                                          <p:spTgt spid="35848"/>
                                        </p:tgtEl>
                                        <p:attrNameLst>
                                          <p:attrName>ppt_w</p:attrName>
                                        </p:attrNameLst>
                                      </p:cBhvr>
                                      <p:tavLst>
                                        <p:tav tm="0">
                                          <p:val>
                                            <p:fltVal val="0"/>
                                          </p:val>
                                        </p:tav>
                                        <p:tav tm="100000">
                                          <p:val>
                                            <p:strVal val="#ppt_w"/>
                                          </p:val>
                                        </p:tav>
                                      </p:tavLst>
                                    </p:anim>
                                    <p:anim calcmode="lin" valueType="num">
                                      <p:cBhvr>
                                        <p:cTn id="22" dur="500" fill="hold"/>
                                        <p:tgtEl>
                                          <p:spTgt spid="35848"/>
                                        </p:tgtEl>
                                        <p:attrNameLst>
                                          <p:attrName>ppt_h</p:attrName>
                                        </p:attrNameLst>
                                      </p:cBhvr>
                                      <p:tavLst>
                                        <p:tav tm="0">
                                          <p:val>
                                            <p:fltVal val="0"/>
                                          </p:val>
                                        </p:tav>
                                        <p:tav tm="100000">
                                          <p:val>
                                            <p:strVal val="#ppt_h"/>
                                          </p:val>
                                        </p:tav>
                                      </p:tavLst>
                                    </p:anim>
                                  </p:childTnLst>
                                </p:cTn>
                              </p:par>
                              <p:par>
                                <p:cTn id="23" presetID="23" presetClass="entr" presetSubtype="16" fill="hold" grpId="2" nodeType="withEffect">
                                  <p:stCondLst>
                                    <p:cond delay="0"/>
                                  </p:stCondLst>
                                  <p:childTnLst>
                                    <p:set>
                                      <p:cBhvr>
                                        <p:cTn id="24" dur="1" fill="hold">
                                          <p:stCondLst>
                                            <p:cond delay="0"/>
                                          </p:stCondLst>
                                        </p:cTn>
                                        <p:tgtEl>
                                          <p:spTgt spid="35851"/>
                                        </p:tgtEl>
                                        <p:attrNameLst>
                                          <p:attrName>style.visibility</p:attrName>
                                        </p:attrNameLst>
                                      </p:cBhvr>
                                      <p:to>
                                        <p:strVal val="visible"/>
                                      </p:to>
                                    </p:set>
                                    <p:anim calcmode="lin" valueType="num">
                                      <p:cBhvr>
                                        <p:cTn id="25" dur="500" fill="hold"/>
                                        <p:tgtEl>
                                          <p:spTgt spid="35851"/>
                                        </p:tgtEl>
                                        <p:attrNameLst>
                                          <p:attrName>ppt_w</p:attrName>
                                        </p:attrNameLst>
                                      </p:cBhvr>
                                      <p:tavLst>
                                        <p:tav tm="0">
                                          <p:val>
                                            <p:fltVal val="0"/>
                                          </p:val>
                                        </p:tav>
                                        <p:tav tm="100000">
                                          <p:val>
                                            <p:strVal val="#ppt_w"/>
                                          </p:val>
                                        </p:tav>
                                      </p:tavLst>
                                    </p:anim>
                                    <p:anim calcmode="lin" valueType="num">
                                      <p:cBhvr>
                                        <p:cTn id="26" dur="500" fill="hold"/>
                                        <p:tgtEl>
                                          <p:spTgt spid="35851"/>
                                        </p:tgtEl>
                                        <p:attrNameLst>
                                          <p:attrName>ppt_h</p:attrName>
                                        </p:attrNameLst>
                                      </p:cBhvr>
                                      <p:tavLst>
                                        <p:tav tm="0">
                                          <p:val>
                                            <p:fltVal val="0"/>
                                          </p:val>
                                        </p:tav>
                                        <p:tav tm="100000">
                                          <p:val>
                                            <p:strVal val="#ppt_h"/>
                                          </p:val>
                                        </p:tav>
                                      </p:tavLst>
                                    </p:anim>
                                  </p:childTnLst>
                                </p:cTn>
                              </p:par>
                              <p:par>
                                <p:cTn id="27" presetID="23" presetClass="entr" presetSubtype="16" fill="hold" grpId="2" nodeType="withEffect">
                                  <p:stCondLst>
                                    <p:cond delay="0"/>
                                  </p:stCondLst>
                                  <p:childTnLst>
                                    <p:set>
                                      <p:cBhvr>
                                        <p:cTn id="28" dur="1" fill="hold">
                                          <p:stCondLst>
                                            <p:cond delay="0"/>
                                          </p:stCondLst>
                                        </p:cTn>
                                        <p:tgtEl>
                                          <p:spTgt spid="35852"/>
                                        </p:tgtEl>
                                        <p:attrNameLst>
                                          <p:attrName>style.visibility</p:attrName>
                                        </p:attrNameLst>
                                      </p:cBhvr>
                                      <p:to>
                                        <p:strVal val="visible"/>
                                      </p:to>
                                    </p:set>
                                    <p:anim calcmode="lin" valueType="num">
                                      <p:cBhvr>
                                        <p:cTn id="29" dur="500" fill="hold"/>
                                        <p:tgtEl>
                                          <p:spTgt spid="35852"/>
                                        </p:tgtEl>
                                        <p:attrNameLst>
                                          <p:attrName>ppt_w</p:attrName>
                                        </p:attrNameLst>
                                      </p:cBhvr>
                                      <p:tavLst>
                                        <p:tav tm="0">
                                          <p:val>
                                            <p:fltVal val="0"/>
                                          </p:val>
                                        </p:tav>
                                        <p:tav tm="100000">
                                          <p:val>
                                            <p:strVal val="#ppt_w"/>
                                          </p:val>
                                        </p:tav>
                                      </p:tavLst>
                                    </p:anim>
                                    <p:anim calcmode="lin" valueType="num">
                                      <p:cBhvr>
                                        <p:cTn id="30" dur="500" fill="hold"/>
                                        <p:tgtEl>
                                          <p:spTgt spid="35852"/>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1" nodeType="clickEffect">
                                  <p:stCondLst>
                                    <p:cond delay="0"/>
                                  </p:stCondLst>
                                  <p:childTnLst>
                                    <p:set>
                                      <p:cBhvr>
                                        <p:cTn id="34" dur="1" fill="hold">
                                          <p:stCondLst>
                                            <p:cond delay="0"/>
                                          </p:stCondLst>
                                        </p:cTn>
                                        <p:tgtEl>
                                          <p:spTgt spid="35847"/>
                                        </p:tgtEl>
                                        <p:attrNameLst>
                                          <p:attrName>style.visibility</p:attrName>
                                        </p:attrNameLst>
                                      </p:cBhvr>
                                      <p:to>
                                        <p:strVal val="visible"/>
                                      </p:to>
                                    </p:set>
                                    <p:anim calcmode="lin" valueType="num">
                                      <p:cBhvr>
                                        <p:cTn id="35" dur="500" fill="hold"/>
                                        <p:tgtEl>
                                          <p:spTgt spid="35847"/>
                                        </p:tgtEl>
                                        <p:attrNameLst>
                                          <p:attrName>ppt_w</p:attrName>
                                        </p:attrNameLst>
                                      </p:cBhvr>
                                      <p:tavLst>
                                        <p:tav tm="0">
                                          <p:val>
                                            <p:fltVal val="0"/>
                                          </p:val>
                                        </p:tav>
                                        <p:tav tm="100000">
                                          <p:val>
                                            <p:strVal val="#ppt_w"/>
                                          </p:val>
                                        </p:tav>
                                      </p:tavLst>
                                    </p:anim>
                                    <p:anim calcmode="lin" valueType="num">
                                      <p:cBhvr>
                                        <p:cTn id="36" dur="500" fill="hold"/>
                                        <p:tgtEl>
                                          <p:spTgt spid="35847"/>
                                        </p:tgtEl>
                                        <p:attrNameLst>
                                          <p:attrName>ppt_h</p:attrName>
                                        </p:attrNameLst>
                                      </p:cBhvr>
                                      <p:tavLst>
                                        <p:tav tm="0">
                                          <p:val>
                                            <p:fltVal val="0"/>
                                          </p:val>
                                        </p:tav>
                                        <p:tav tm="100000">
                                          <p:val>
                                            <p:strVal val="#ppt_h"/>
                                          </p:val>
                                        </p:tav>
                                      </p:tavLst>
                                    </p:anim>
                                  </p:childTnLst>
                                </p:cTn>
                              </p:par>
                              <p:par>
                                <p:cTn id="37" presetID="23" presetClass="entr" presetSubtype="16" fill="hold" grpId="1" nodeType="withEffect">
                                  <p:stCondLst>
                                    <p:cond delay="0"/>
                                  </p:stCondLst>
                                  <p:childTnLst>
                                    <p:set>
                                      <p:cBhvr>
                                        <p:cTn id="38" dur="1" fill="hold">
                                          <p:stCondLst>
                                            <p:cond delay="0"/>
                                          </p:stCondLst>
                                        </p:cTn>
                                        <p:tgtEl>
                                          <p:spTgt spid="35853"/>
                                        </p:tgtEl>
                                        <p:attrNameLst>
                                          <p:attrName>style.visibility</p:attrName>
                                        </p:attrNameLst>
                                      </p:cBhvr>
                                      <p:to>
                                        <p:strVal val="visible"/>
                                      </p:to>
                                    </p:set>
                                    <p:anim calcmode="lin" valueType="num">
                                      <p:cBhvr>
                                        <p:cTn id="39" dur="500" fill="hold"/>
                                        <p:tgtEl>
                                          <p:spTgt spid="35853"/>
                                        </p:tgtEl>
                                        <p:attrNameLst>
                                          <p:attrName>ppt_w</p:attrName>
                                        </p:attrNameLst>
                                      </p:cBhvr>
                                      <p:tavLst>
                                        <p:tav tm="0">
                                          <p:val>
                                            <p:fltVal val="0"/>
                                          </p:val>
                                        </p:tav>
                                        <p:tav tm="100000">
                                          <p:val>
                                            <p:strVal val="#ppt_w"/>
                                          </p:val>
                                        </p:tav>
                                      </p:tavLst>
                                    </p:anim>
                                    <p:anim calcmode="lin" valueType="num">
                                      <p:cBhvr>
                                        <p:cTn id="40" dur="500" fill="hold"/>
                                        <p:tgtEl>
                                          <p:spTgt spid="35853"/>
                                        </p:tgtEl>
                                        <p:attrNameLst>
                                          <p:attrName>ppt_h</p:attrName>
                                        </p:attrNameLst>
                                      </p:cBhvr>
                                      <p:tavLst>
                                        <p:tav tm="0">
                                          <p:val>
                                            <p:fltVal val="0"/>
                                          </p:val>
                                        </p:tav>
                                        <p:tav tm="100000">
                                          <p:val>
                                            <p:strVal val="#ppt_h"/>
                                          </p:val>
                                        </p:tav>
                                      </p:tavLst>
                                    </p:anim>
                                  </p:childTnLst>
                                </p:cTn>
                              </p:par>
                              <p:par>
                                <p:cTn id="41" presetID="23" presetClass="entr" presetSubtype="16" fill="hold" grpId="1" nodeType="withEffect">
                                  <p:stCondLst>
                                    <p:cond delay="0"/>
                                  </p:stCondLst>
                                  <p:childTnLst>
                                    <p:set>
                                      <p:cBhvr>
                                        <p:cTn id="42" dur="1" fill="hold">
                                          <p:stCondLst>
                                            <p:cond delay="0"/>
                                          </p:stCondLst>
                                        </p:cTn>
                                        <p:tgtEl>
                                          <p:spTgt spid="35854"/>
                                        </p:tgtEl>
                                        <p:attrNameLst>
                                          <p:attrName>style.visibility</p:attrName>
                                        </p:attrNameLst>
                                      </p:cBhvr>
                                      <p:to>
                                        <p:strVal val="visible"/>
                                      </p:to>
                                    </p:set>
                                    <p:anim calcmode="lin" valueType="num">
                                      <p:cBhvr>
                                        <p:cTn id="43" dur="500" fill="hold"/>
                                        <p:tgtEl>
                                          <p:spTgt spid="35854"/>
                                        </p:tgtEl>
                                        <p:attrNameLst>
                                          <p:attrName>ppt_w</p:attrName>
                                        </p:attrNameLst>
                                      </p:cBhvr>
                                      <p:tavLst>
                                        <p:tav tm="0">
                                          <p:val>
                                            <p:fltVal val="0"/>
                                          </p:val>
                                        </p:tav>
                                        <p:tav tm="100000">
                                          <p:val>
                                            <p:strVal val="#ppt_w"/>
                                          </p:val>
                                        </p:tav>
                                      </p:tavLst>
                                    </p:anim>
                                    <p:anim calcmode="lin" valueType="num">
                                      <p:cBhvr>
                                        <p:cTn id="44" dur="500" fill="hold"/>
                                        <p:tgtEl>
                                          <p:spTgt spid="3585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2" nodeType="clickEffect">
                                  <p:stCondLst>
                                    <p:cond delay="0"/>
                                  </p:stCondLst>
                                  <p:iterate type="lt">
                                    <p:tmPct val="50000"/>
                                  </p:iterate>
                                  <p:childTnLst>
                                    <p:set>
                                      <p:cBhvr>
                                        <p:cTn id="48" dur="1" fill="hold">
                                          <p:stCondLst>
                                            <p:cond delay="0"/>
                                          </p:stCondLst>
                                        </p:cTn>
                                        <p:tgtEl>
                                          <p:spTgt spid="12"/>
                                        </p:tgtEl>
                                        <p:attrNameLst>
                                          <p:attrName>style.visibility</p:attrName>
                                        </p:attrNameLst>
                                      </p:cBhvr>
                                      <p:to>
                                        <p:strVal val="visible"/>
                                      </p:to>
                                    </p:set>
                                    <p:anim calcmode="discrete" valueType="clr">
                                      <p:cBhvr override="childStyle">
                                        <p:cTn id="49"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2"/>
                                        </p:tgtEl>
                                        <p:attrNameLst>
                                          <p:attrName>fillcolor</p:attrName>
                                        </p:attrNameLst>
                                      </p:cBhvr>
                                      <p:tavLst>
                                        <p:tav tm="0">
                                          <p:val>
                                            <p:clrVal>
                                              <a:schemeClr val="accent2"/>
                                            </p:clrVal>
                                          </p:val>
                                        </p:tav>
                                        <p:tav tm="50000">
                                          <p:val>
                                            <p:clrVal>
                                              <a:schemeClr val="hlink"/>
                                            </p:clrVal>
                                          </p:val>
                                        </p:tav>
                                      </p:tavLst>
                                    </p:anim>
                                    <p:set>
                                      <p:cBhvr>
                                        <p:cTn id="51" dur="80"/>
                                        <p:tgtEl>
                                          <p:spTgt spid="12"/>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5849"/>
                                        </p:tgtEl>
                                        <p:attrNameLst>
                                          <p:attrName>style.visibility</p:attrName>
                                        </p:attrNameLst>
                                      </p:cBhvr>
                                      <p:to>
                                        <p:strVal val="visible"/>
                                      </p:to>
                                    </p:set>
                                    <p:animEffect transition="in" filter="checkerboard(across)">
                                      <p:cBhvr>
                                        <p:cTn id="56" dur="500"/>
                                        <p:tgtEl>
                                          <p:spTgt spid="35849"/>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35855"/>
                                        </p:tgtEl>
                                        <p:attrNameLst>
                                          <p:attrName>style.visibility</p:attrName>
                                        </p:attrNameLst>
                                      </p:cBhvr>
                                      <p:to>
                                        <p:strVal val="visible"/>
                                      </p:to>
                                    </p:set>
                                    <p:animEffect transition="in" filter="checkerboard(across)">
                                      <p:cBhvr>
                                        <p:cTn id="59" dur="500"/>
                                        <p:tgtEl>
                                          <p:spTgt spid="358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35856"/>
                                        </p:tgtEl>
                                        <p:attrNameLst>
                                          <p:attrName>style.visibility</p:attrName>
                                        </p:attrNameLst>
                                      </p:cBhvr>
                                      <p:to>
                                        <p:strVal val="visible"/>
                                      </p:to>
                                    </p:set>
                                    <p:animEffect transition="in" filter="checkerboard(across)">
                                      <p:cBhvr>
                                        <p:cTn id="62" dur="500"/>
                                        <p:tgtEl>
                                          <p:spTgt spid="358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5857"/>
                                        </p:tgtEl>
                                        <p:attrNameLst>
                                          <p:attrName>style.visibility</p:attrName>
                                        </p:attrNameLst>
                                      </p:cBhvr>
                                      <p:to>
                                        <p:strVal val="visible"/>
                                      </p:to>
                                    </p:set>
                                    <p:animEffect transition="in" filter="checkerboard(across)">
                                      <p:cBhvr>
                                        <p:cTn id="65" dur="500"/>
                                        <p:tgtEl>
                                          <p:spTgt spid="35857"/>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35850"/>
                                        </p:tgtEl>
                                        <p:attrNameLst>
                                          <p:attrName>style.visibility</p:attrName>
                                        </p:attrNameLst>
                                      </p:cBhvr>
                                      <p:to>
                                        <p:strVal val="visible"/>
                                      </p:to>
                                    </p:set>
                                    <p:animEffect transition="in" filter="checkerboard(across)">
                                      <p:cBhvr>
                                        <p:cTn id="70" dur="500"/>
                                        <p:tgtEl>
                                          <p:spTgt spid="35850"/>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5858"/>
                                        </p:tgtEl>
                                        <p:attrNameLst>
                                          <p:attrName>style.visibility</p:attrName>
                                        </p:attrNameLst>
                                      </p:cBhvr>
                                      <p:to>
                                        <p:strVal val="visible"/>
                                      </p:to>
                                    </p:set>
                                    <p:animEffect transition="in" filter="checkerboard(across)">
                                      <p:cBhvr>
                                        <p:cTn id="73" dur="500"/>
                                        <p:tgtEl>
                                          <p:spTgt spid="358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5859"/>
                                        </p:tgtEl>
                                        <p:attrNameLst>
                                          <p:attrName>style.visibility</p:attrName>
                                        </p:attrNameLst>
                                      </p:cBhvr>
                                      <p:to>
                                        <p:strVal val="visible"/>
                                      </p:to>
                                    </p:set>
                                    <p:animEffect transition="in" filter="checkerboard(across)">
                                      <p:cBhvr>
                                        <p:cTn id="76" dur="500"/>
                                        <p:tgtEl>
                                          <p:spTgt spid="3585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7" presetClass="entr" presetSubtype="4"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500" fill="hold"/>
                                        <p:tgtEl>
                                          <p:spTgt spid="19"/>
                                        </p:tgtEl>
                                        <p:attrNameLst>
                                          <p:attrName>ppt_x</p:attrName>
                                        </p:attrNameLst>
                                      </p:cBhvr>
                                      <p:tavLst>
                                        <p:tav tm="0">
                                          <p:val>
                                            <p:strVal val="#ppt_x"/>
                                          </p:val>
                                        </p:tav>
                                        <p:tav tm="100000">
                                          <p:val>
                                            <p:strVal val="#ppt_x"/>
                                          </p:val>
                                        </p:tav>
                                      </p:tavLst>
                                    </p:anim>
                                    <p:anim calcmode="lin" valueType="num">
                                      <p:cBhvr>
                                        <p:cTn id="90" dur="500" fill="hold"/>
                                        <p:tgtEl>
                                          <p:spTgt spid="19"/>
                                        </p:tgtEl>
                                        <p:attrNameLst>
                                          <p:attrName>ppt_y</p:attrName>
                                        </p:attrNameLst>
                                      </p:cBhvr>
                                      <p:tavLst>
                                        <p:tav tm="0">
                                          <p:val>
                                            <p:strVal val="#ppt_y+#ppt_h/2"/>
                                          </p:val>
                                        </p:tav>
                                        <p:tav tm="100000">
                                          <p:val>
                                            <p:strVal val="#ppt_y"/>
                                          </p:val>
                                        </p:tav>
                                      </p:tavLst>
                                    </p:anim>
                                    <p:anim calcmode="lin" valueType="num">
                                      <p:cBhvr>
                                        <p:cTn id="91" dur="500" fill="hold"/>
                                        <p:tgtEl>
                                          <p:spTgt spid="19"/>
                                        </p:tgtEl>
                                        <p:attrNameLst>
                                          <p:attrName>ppt_w</p:attrName>
                                        </p:attrNameLst>
                                      </p:cBhvr>
                                      <p:tavLst>
                                        <p:tav tm="0">
                                          <p:val>
                                            <p:strVal val="#ppt_w"/>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4"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ppt_x</p:attrName>
                                        </p:attrNameLst>
                                      </p:cBhvr>
                                      <p:tavLst>
                                        <p:tav tm="0">
                                          <p:val>
                                            <p:strVal val="#ppt_x"/>
                                          </p:val>
                                        </p:tav>
                                        <p:tav tm="100000">
                                          <p:val>
                                            <p:strVal val="#ppt_x"/>
                                          </p:val>
                                        </p:tav>
                                      </p:tavLst>
                                    </p:anim>
                                    <p:anim calcmode="lin" valueType="num">
                                      <p:cBhvr>
                                        <p:cTn id="98" dur="500" fill="hold"/>
                                        <p:tgtEl>
                                          <p:spTgt spid="39"/>
                                        </p:tgtEl>
                                        <p:attrNameLst>
                                          <p:attrName>ppt_y</p:attrName>
                                        </p:attrNameLst>
                                      </p:cBhvr>
                                      <p:tavLst>
                                        <p:tav tm="0">
                                          <p:val>
                                            <p:strVal val="#ppt_y+#ppt_h/2"/>
                                          </p:val>
                                        </p:tav>
                                        <p:tav tm="100000">
                                          <p:val>
                                            <p:strVal val="#ppt_y"/>
                                          </p:val>
                                        </p:tav>
                                      </p:tavLst>
                                    </p:anim>
                                    <p:anim calcmode="lin" valueType="num">
                                      <p:cBhvr>
                                        <p:cTn id="99" dur="500" fill="hold"/>
                                        <p:tgtEl>
                                          <p:spTgt spid="39"/>
                                        </p:tgtEl>
                                        <p:attrNameLst>
                                          <p:attrName>ppt_w</p:attrName>
                                        </p:attrNameLst>
                                      </p:cBhvr>
                                      <p:tavLst>
                                        <p:tav tm="0">
                                          <p:val>
                                            <p:strVal val="#ppt_w"/>
                                          </p:val>
                                        </p:tav>
                                        <p:tav tm="100000">
                                          <p:val>
                                            <p:strVal val="#ppt_w"/>
                                          </p:val>
                                        </p:tav>
                                      </p:tavLst>
                                    </p:anim>
                                    <p:anim calcmode="lin" valueType="num">
                                      <p:cBhvr>
                                        <p:cTn id="100"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p:bldP spid="35845" grpId="0"/>
      <p:bldP spid="35846" grpId="0"/>
      <p:bldP spid="35847" grpId="0" animBg="1"/>
      <p:bldP spid="35847" grpId="1" animBg="1"/>
      <p:bldP spid="35848" grpId="0" animBg="1"/>
      <p:bldP spid="35848" grpId="1" animBg="1"/>
      <p:bldP spid="35848" grpId="2" animBg="1"/>
      <p:bldP spid="35849" grpId="0" animBg="1"/>
      <p:bldP spid="35850" grpId="0" animBg="1"/>
      <p:bldP spid="35851" grpId="0"/>
      <p:bldP spid="35851" grpId="1"/>
      <p:bldP spid="35851" grpId="2"/>
      <p:bldP spid="35852" grpId="0"/>
      <p:bldP spid="35852" grpId="1"/>
      <p:bldP spid="35852" grpId="2"/>
      <p:bldP spid="35853" grpId="0"/>
      <p:bldP spid="35853" grpId="1"/>
      <p:bldP spid="35854" grpId="0"/>
      <p:bldP spid="35854" grpId="1"/>
      <p:bldP spid="35855" grpId="0"/>
      <p:bldP spid="35856" grpId="0"/>
      <p:bldP spid="35857" grpId="0"/>
      <p:bldP spid="35858" grpId="0"/>
      <p:bldP spid="35859" grpId="0"/>
      <p:bldP spid="12" grpId="0"/>
      <p:bldP spid="12" grpId="1"/>
      <p:bldP spid="12"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练习</a:t>
            </a:r>
          </a:p>
        </p:txBody>
      </p:sp>
      <p:sp>
        <p:nvSpPr>
          <p:cNvPr id="28675" name="内容占位符 2"/>
          <p:cNvSpPr>
            <a:spLocks noGrp="1"/>
          </p:cNvSpPr>
          <p:nvPr>
            <p:ph idx="1"/>
          </p:nvPr>
        </p:nvSpPr>
        <p:spPr>
          <a:xfrm>
            <a:off x="468313" y="1125538"/>
            <a:ext cx="8207375" cy="1223962"/>
          </a:xfrm>
        </p:spPr>
        <p:txBody>
          <a:bodyPr vert="horz" wrap="square" lIns="91440" tIns="45720" rIns="91440" bIns="45720" anchor="t"/>
          <a:lstStyle/>
          <a:p>
            <a:r>
              <a:rPr lang="zh-CN" altLang="en-US" dirty="0">
                <a:latin typeface="+mn-lt"/>
                <a:ea typeface="+mn-ea"/>
                <a:cs typeface="+mn-cs"/>
              </a:rPr>
              <a:t>创建</a:t>
            </a:r>
            <a:r>
              <a:rPr lang="en-US" altLang="zh-CN" dirty="0">
                <a:latin typeface="+mn-lt"/>
                <a:ea typeface="+mn-ea"/>
                <a:cs typeface="+mn-cs"/>
              </a:rPr>
              <a:t>10</a:t>
            </a:r>
            <a:r>
              <a:rPr lang="zh-CN" altLang="en-US" dirty="0">
                <a:latin typeface="+mn-lt"/>
                <a:ea typeface="+mn-ea"/>
                <a:cs typeface="+mn-cs"/>
              </a:rPr>
              <a:t>个学生的顺序表，并定义其</a:t>
            </a:r>
            <a:r>
              <a:rPr lang="zh-CN" altLang="en-US" dirty="0" smtClean="0">
                <a:latin typeface="+mn-lt"/>
                <a:ea typeface="+mn-ea"/>
                <a:cs typeface="+mn-cs"/>
              </a:rPr>
              <a:t>操作</a:t>
            </a:r>
            <a:endParaRPr lang="en-US" altLang="zh-CN" dirty="0"/>
          </a:p>
          <a:p>
            <a:pPr lvl="1"/>
            <a:r>
              <a:rPr lang="zh-CN" altLang="en-US" dirty="0"/>
              <a:t>创建、查找、插入、删除、遍历</a:t>
            </a:r>
          </a:p>
          <a:p>
            <a:endParaRPr lang="zh-CN" altLang="en-US" dirty="0">
              <a:latin typeface="+mn-lt"/>
              <a:ea typeface="+mn-ea"/>
              <a:cs typeface="+mn-cs"/>
            </a:endParaRPr>
          </a:p>
        </p:txBody>
      </p:sp>
      <p:sp>
        <p:nvSpPr>
          <p:cNvPr id="28676"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30</a:t>
            </a:fld>
            <a:endParaRPr lang="zh-CN" altLang="en-US" sz="1000" b="1" dirty="0">
              <a:latin typeface="+mn-lt"/>
              <a:ea typeface="+mn-ea"/>
              <a:cs typeface="+mn-cs"/>
            </a:endParaRPr>
          </a:p>
        </p:txBody>
      </p:sp>
      <p:sp>
        <p:nvSpPr>
          <p:cNvPr id="28677" name="文本框 4"/>
          <p:cNvSpPr txBox="1"/>
          <p:nvPr/>
        </p:nvSpPr>
        <p:spPr>
          <a:xfrm>
            <a:off x="611188" y="2451660"/>
            <a:ext cx="5040312" cy="378565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#define MAXSIZE 1024</a:t>
            </a:r>
          </a:p>
          <a:p>
            <a:pPr marL="0" lvl="0" indent="0">
              <a:spcBef>
                <a:spcPct val="0"/>
              </a:spcBef>
              <a:buClrTx/>
              <a:buNone/>
            </a:pPr>
            <a:r>
              <a:rPr lang="en-US" altLang="zh-CN" sz="2400" dirty="0">
                <a:ea typeface="宋体" panose="02010600030101010101" pitchFamily="2" charset="-122"/>
              </a:rPr>
              <a:t>typedef struct {</a:t>
            </a:r>
          </a:p>
          <a:p>
            <a:pPr marL="0" lvl="0" indent="0">
              <a:spcBef>
                <a:spcPct val="0"/>
              </a:spcBef>
              <a:buClrTx/>
              <a:buNone/>
            </a:pPr>
            <a:r>
              <a:rPr lang="en-US" altLang="zh-CN" sz="2400" dirty="0">
                <a:ea typeface="宋体" panose="02010600030101010101" pitchFamily="2" charset="-122"/>
              </a:rPr>
              <a:t>	int id;</a:t>
            </a:r>
          </a:p>
          <a:p>
            <a:pPr marL="0" lvl="0" indent="0">
              <a:spcBef>
                <a:spcPct val="0"/>
              </a:spcBef>
              <a:buClrTx/>
              <a:buNone/>
            </a:pPr>
            <a:r>
              <a:rPr lang="en-US" altLang="zh-CN" sz="2400" dirty="0">
                <a:ea typeface="宋体" panose="02010600030101010101" pitchFamily="2" charset="-122"/>
              </a:rPr>
              <a:t>	char name[20];</a:t>
            </a:r>
          </a:p>
          <a:p>
            <a:pPr marL="0" lvl="0" indent="0">
              <a:spcBef>
                <a:spcPct val="0"/>
              </a:spcBef>
              <a:buClrTx/>
              <a:buNone/>
            </a:pPr>
            <a:r>
              <a:rPr lang="en-US" altLang="zh-CN" sz="2400" dirty="0">
                <a:ea typeface="宋体" panose="02010600030101010101" pitchFamily="2" charset="-122"/>
              </a:rPr>
              <a:t>} </a:t>
            </a:r>
            <a:r>
              <a:rPr lang="en-US" altLang="zh-CN" sz="2400" dirty="0" smtClean="0">
                <a:ea typeface="宋体" panose="02010600030101010101" pitchFamily="2" charset="-122"/>
              </a:rPr>
              <a:t>Student </a:t>
            </a:r>
            <a:r>
              <a:rPr lang="en-US" altLang="zh-CN" sz="2400" dirty="0">
                <a:ea typeface="宋体" panose="02010600030101010101" pitchFamily="2" charset="-122"/>
              </a:rPr>
              <a:t>;</a:t>
            </a:r>
          </a:p>
          <a:p>
            <a:pPr marL="0" lvl="0" indent="0">
              <a:spcBef>
                <a:spcPct val="0"/>
              </a:spcBef>
              <a:buClrTx/>
              <a:buNone/>
            </a:pPr>
            <a:endParaRPr lang="en-US" altLang="zh-CN" sz="2400" dirty="0" smtClean="0">
              <a:ea typeface="宋体" panose="02010600030101010101" pitchFamily="2" charset="-122"/>
            </a:endParaRPr>
          </a:p>
          <a:p>
            <a:pPr marL="0" lvl="0" indent="0">
              <a:spcBef>
                <a:spcPct val="0"/>
              </a:spcBef>
              <a:buClrTx/>
              <a:buNone/>
            </a:pPr>
            <a:r>
              <a:rPr lang="en-US" altLang="zh-CN" sz="2400" dirty="0" err="1" smtClean="0">
                <a:ea typeface="宋体" panose="02010600030101010101" pitchFamily="2" charset="-122"/>
              </a:rPr>
              <a:t>typedef</a:t>
            </a:r>
            <a:r>
              <a:rPr lang="en-US" altLang="zh-CN" sz="2400" dirty="0" smtClean="0">
                <a:ea typeface="宋体" panose="02010600030101010101" pitchFamily="2" charset="-122"/>
              </a:rPr>
              <a:t> </a:t>
            </a:r>
            <a:r>
              <a:rPr lang="en-US" altLang="zh-CN" sz="2400" dirty="0">
                <a:ea typeface="宋体" panose="02010600030101010101" pitchFamily="2" charset="-122"/>
              </a:rPr>
              <a:t>struct{</a:t>
            </a:r>
          </a:p>
          <a:p>
            <a:pPr marL="0" lvl="0" indent="0">
              <a:spcBef>
                <a:spcPct val="0"/>
              </a:spcBef>
              <a:buClrTx/>
              <a:buNone/>
            </a:pPr>
            <a:r>
              <a:rPr lang="en-US" altLang="zh-CN" sz="2400" dirty="0">
                <a:ea typeface="宋体" panose="02010600030101010101" pitchFamily="2" charset="-122"/>
              </a:rPr>
              <a:t>	</a:t>
            </a:r>
            <a:r>
              <a:rPr lang="en-US" altLang="zh-CN" sz="2400" dirty="0" smtClean="0">
                <a:ea typeface="宋体" panose="02010600030101010101" pitchFamily="2" charset="-122"/>
              </a:rPr>
              <a:t>Student *</a:t>
            </a:r>
            <a:r>
              <a:rPr lang="en-US" altLang="zh-CN" sz="2400" dirty="0" err="1" smtClean="0">
                <a:ea typeface="宋体" panose="02010600030101010101" pitchFamily="2" charset="-122"/>
              </a:rPr>
              <a:t>elem</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0" lvl="0" indent="0">
              <a:spcBef>
                <a:spcPct val="0"/>
              </a:spcBef>
              <a:buClrTx/>
              <a:buNone/>
            </a:pPr>
            <a:r>
              <a:rPr lang="en-US" altLang="zh-CN" sz="2400" dirty="0">
                <a:ea typeface="宋体" panose="02010600030101010101" pitchFamily="2" charset="-122"/>
              </a:rPr>
              <a:t>	int length;</a:t>
            </a:r>
          </a:p>
          <a:p>
            <a:pPr marL="0" lvl="0" indent="0">
              <a:spcBef>
                <a:spcPct val="0"/>
              </a:spcBef>
              <a:buClrTx/>
              <a:buNone/>
            </a:pPr>
            <a:r>
              <a:rPr lang="en-US" altLang="zh-CN" sz="2400" dirty="0" smtClean="0">
                <a:ea typeface="宋体" panose="02010600030101010101" pitchFamily="2" charset="-122"/>
              </a:rPr>
              <a:t>}</a:t>
            </a:r>
            <a:r>
              <a:rPr lang="en-US" altLang="zh-CN" sz="2400" dirty="0" err="1" smtClean="0">
                <a:ea typeface="宋体" panose="02010600030101010101" pitchFamily="2" charset="-122"/>
              </a:rPr>
              <a:t>StdList</a:t>
            </a:r>
            <a:r>
              <a:rPr lang="en-US" altLang="zh-CN" sz="2400" dirty="0" smtClean="0">
                <a:ea typeface="宋体" panose="02010600030101010101" pitchFamily="2" charset="-122"/>
              </a:rPr>
              <a:t>;</a:t>
            </a:r>
            <a:endParaRPr lang="en-US" altLang="zh-CN" sz="2400" dirty="0">
              <a:ea typeface="宋体" panose="02010600030101010101" pitchFamily="2" charset="-122"/>
            </a:endParaRPr>
          </a:p>
        </p:txBody>
      </p:sp>
      <p:sp>
        <p:nvSpPr>
          <p:cNvPr id="28678" name="文本框 5"/>
          <p:cNvSpPr txBox="1"/>
          <p:nvPr/>
        </p:nvSpPr>
        <p:spPr>
          <a:xfrm>
            <a:off x="6056313" y="2477060"/>
            <a:ext cx="2592387"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char names[10][20] = {</a:t>
            </a:r>
          </a:p>
          <a:p>
            <a:pPr marL="0" lvl="0" indent="0">
              <a:spcBef>
                <a:spcPct val="0"/>
              </a:spcBef>
              <a:buClrTx/>
              <a:buNone/>
            </a:pPr>
            <a:r>
              <a:rPr lang="en-US" altLang="zh-CN" sz="1800" dirty="0">
                <a:ea typeface="宋体" panose="02010600030101010101" pitchFamily="2" charset="-122"/>
              </a:rPr>
              <a:t>	"std0", "std1",</a:t>
            </a:r>
          </a:p>
          <a:p>
            <a:pPr marL="0" lvl="0" indent="0">
              <a:spcBef>
                <a:spcPct val="0"/>
              </a:spcBef>
              <a:buClrTx/>
              <a:buNone/>
            </a:pPr>
            <a:r>
              <a:rPr lang="en-US" altLang="zh-CN" sz="1800" dirty="0">
                <a:ea typeface="宋体" panose="02010600030101010101" pitchFamily="2" charset="-122"/>
              </a:rPr>
              <a:t>	 "std2", "std3",</a:t>
            </a:r>
          </a:p>
          <a:p>
            <a:pPr marL="0" lvl="0" indent="0">
              <a:spcBef>
                <a:spcPct val="0"/>
              </a:spcBef>
              <a:buClrTx/>
              <a:buNone/>
            </a:pPr>
            <a:r>
              <a:rPr lang="en-US" altLang="zh-CN" sz="1800" dirty="0">
                <a:ea typeface="宋体" panose="02010600030101010101" pitchFamily="2" charset="-122"/>
              </a:rPr>
              <a:t>	 "std4", "std5",</a:t>
            </a:r>
          </a:p>
          <a:p>
            <a:pPr marL="0" lvl="0" indent="0">
              <a:spcBef>
                <a:spcPct val="0"/>
              </a:spcBef>
              <a:buClrTx/>
              <a:buNone/>
            </a:pPr>
            <a:r>
              <a:rPr lang="en-US" altLang="zh-CN" sz="1800" dirty="0">
                <a:ea typeface="宋体" panose="02010600030101010101" pitchFamily="2" charset="-122"/>
              </a:rPr>
              <a:t>	 "std6", "std7",</a:t>
            </a:r>
          </a:p>
          <a:p>
            <a:pPr marL="0" lvl="0" indent="0">
              <a:spcBef>
                <a:spcPct val="0"/>
              </a:spcBef>
              <a:buClrTx/>
              <a:buNone/>
            </a:pPr>
            <a:r>
              <a:rPr lang="en-US" altLang="zh-CN" sz="1800" dirty="0">
                <a:ea typeface="宋体" panose="02010600030101010101" pitchFamily="2" charset="-122"/>
              </a:rPr>
              <a:t>	 "std8", "std9",</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p:bldP spid="2867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顺序表的优缺点</a:t>
            </a:r>
          </a:p>
        </p:txBody>
      </p:sp>
      <p:sp>
        <p:nvSpPr>
          <p:cNvPr id="3"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优点</a:t>
            </a:r>
          </a:p>
          <a:p>
            <a:pPr lvl="1"/>
            <a:r>
              <a:rPr lang="zh-CN" altLang="en-US" dirty="0" smtClean="0">
                <a:latin typeface="+mn-lt"/>
                <a:ea typeface="+mn-ea"/>
              </a:rPr>
              <a:t>可</a:t>
            </a:r>
            <a:r>
              <a:rPr lang="zh-CN" altLang="en-US" dirty="0">
                <a:latin typeface="+mn-lt"/>
                <a:ea typeface="+mn-ea"/>
              </a:rPr>
              <a:t>随机存取任一元素</a:t>
            </a:r>
          </a:p>
          <a:p>
            <a:pPr lvl="1"/>
            <a:r>
              <a:rPr lang="zh-CN" altLang="en-US" dirty="0">
                <a:latin typeface="+mn-lt"/>
                <a:ea typeface="+mn-ea"/>
              </a:rPr>
              <a:t>存储空间使用</a:t>
            </a:r>
            <a:r>
              <a:rPr lang="zh-CN" altLang="en-US" dirty="0" smtClean="0">
                <a:latin typeface="+mn-lt"/>
                <a:ea typeface="+mn-ea"/>
              </a:rPr>
              <a:t>紧凑</a:t>
            </a:r>
            <a:endParaRPr lang="zh-CN" altLang="en-US" dirty="0">
              <a:latin typeface="+mn-lt"/>
              <a:ea typeface="+mn-ea"/>
            </a:endParaRPr>
          </a:p>
          <a:p>
            <a:r>
              <a:rPr lang="zh-CN" altLang="en-US" dirty="0">
                <a:latin typeface="+mn-lt"/>
                <a:ea typeface="+mn-ea"/>
                <a:cs typeface="+mn-cs"/>
              </a:rPr>
              <a:t>缺点</a:t>
            </a:r>
          </a:p>
          <a:p>
            <a:pPr lvl="1"/>
            <a:r>
              <a:rPr lang="zh-CN" altLang="en-US" dirty="0">
                <a:latin typeface="+mn-lt"/>
                <a:ea typeface="+mn-ea"/>
              </a:rPr>
              <a:t>插入、删除操作需要移动大量的元素</a:t>
            </a:r>
          </a:p>
          <a:p>
            <a:pPr lvl="1"/>
            <a:r>
              <a:rPr lang="zh-CN" altLang="en-US" dirty="0">
                <a:latin typeface="+mn-lt"/>
                <a:ea typeface="+mn-ea"/>
              </a:rPr>
              <a:t>预先分配空间需按最大空间</a:t>
            </a:r>
            <a:r>
              <a:rPr lang="zh-CN" altLang="en-US" dirty="0" smtClean="0">
                <a:latin typeface="+mn-lt"/>
                <a:ea typeface="+mn-ea"/>
              </a:rPr>
              <a:t>分配</a:t>
            </a:r>
            <a:endParaRPr lang="en-US" altLang="zh-CN" dirty="0"/>
          </a:p>
          <a:p>
            <a:pPr lvl="2"/>
            <a:r>
              <a:rPr lang="zh-CN" altLang="en-US" dirty="0" smtClean="0">
                <a:latin typeface="+mn-lt"/>
                <a:ea typeface="+mn-ea"/>
              </a:rPr>
              <a:t>可能造成空间的浪费</a:t>
            </a:r>
            <a:endParaRPr lang="en-US" altLang="zh-CN" dirty="0" smtClean="0">
              <a:latin typeface="+mn-lt"/>
              <a:ea typeface="+mn-ea"/>
            </a:endParaRPr>
          </a:p>
          <a:p>
            <a:pPr lvl="2"/>
            <a:r>
              <a:rPr lang="zh-CN" altLang="en-US" dirty="0" smtClean="0">
                <a:latin typeface="+mn-lt"/>
                <a:ea typeface="+mn-ea"/>
              </a:rPr>
              <a:t>表</a:t>
            </a:r>
            <a:r>
              <a:rPr lang="zh-CN" altLang="en-US" dirty="0">
                <a:latin typeface="+mn-lt"/>
                <a:ea typeface="+mn-ea"/>
              </a:rPr>
              <a:t>容量难以</a:t>
            </a:r>
            <a:r>
              <a:rPr lang="zh-CN" altLang="en-US" dirty="0" smtClean="0">
                <a:latin typeface="+mn-lt"/>
                <a:ea typeface="+mn-ea"/>
              </a:rPr>
              <a:t>扩充</a:t>
            </a:r>
            <a:endParaRPr lang="zh-CN" altLang="en-US" dirty="0">
              <a:latin typeface="+mn-lt"/>
              <a:ea typeface="+mn-ea"/>
              <a:cs typeface="+mn-cs"/>
            </a:endParaRPr>
          </a:p>
        </p:txBody>
      </p:sp>
      <p:sp>
        <p:nvSpPr>
          <p:cNvPr id="29700"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31</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3795" name="内容占位符 2"/>
          <p:cNvSpPr>
            <a:spLocks noGrp="1"/>
          </p:cNvSpPr>
          <p:nvPr>
            <p:ph idx="1"/>
          </p:nvPr>
        </p:nvSpPr>
        <p:spPr>
          <a:xfrm>
            <a:off x="468313" y="1125538"/>
            <a:ext cx="8207375" cy="3736975"/>
          </a:xfrm>
        </p:spPr>
        <p:txBody>
          <a:bodyPr vert="horz" wrap="square" lIns="91440" tIns="45720" rIns="91440" bIns="45720" anchor="t"/>
          <a:lstStyle/>
          <a:p>
            <a:r>
              <a:rPr lang="zh-CN" altLang="en-US" dirty="0" smtClean="0">
                <a:latin typeface="+mn-lt"/>
                <a:ea typeface="+mn-ea"/>
                <a:cs typeface="+mn-cs"/>
              </a:rPr>
              <a:t>用一组任意的存储单元存储线性表的数据元素</a:t>
            </a:r>
            <a:endParaRPr lang="en-US" altLang="zh-CN" dirty="0" smtClean="0">
              <a:latin typeface="+mn-lt"/>
              <a:ea typeface="+mn-ea"/>
              <a:cs typeface="+mn-cs"/>
            </a:endParaRPr>
          </a:p>
          <a:p>
            <a:pPr lvl="1"/>
            <a:r>
              <a:rPr lang="zh-CN" altLang="en-US" dirty="0" smtClean="0">
                <a:cs typeface="+mn-cs"/>
              </a:rPr>
              <a:t>可以是连续的，也可以是不连续的</a:t>
            </a:r>
            <a:endParaRPr lang="en-US" altLang="zh-CN" dirty="0">
              <a:cs typeface="+mn-cs"/>
            </a:endParaRPr>
          </a:p>
          <a:p>
            <a:r>
              <a:rPr lang="zh-CN" altLang="en-US" dirty="0" smtClean="0">
                <a:latin typeface="+mn-lt"/>
                <a:ea typeface="+mn-ea"/>
                <a:cs typeface="+mn-cs"/>
              </a:rPr>
              <a:t>逻辑</a:t>
            </a:r>
            <a:r>
              <a:rPr lang="zh-CN" altLang="en-US" dirty="0">
                <a:latin typeface="+mn-lt"/>
                <a:ea typeface="+mn-ea"/>
                <a:cs typeface="+mn-cs"/>
              </a:rPr>
              <a:t>上相邻的元素之间的物理位置是通过指针的指向来实现</a:t>
            </a:r>
            <a:r>
              <a:rPr lang="zh-CN" altLang="en-US" dirty="0" smtClean="0">
                <a:latin typeface="+mn-lt"/>
                <a:ea typeface="+mn-ea"/>
                <a:cs typeface="+mn-cs"/>
              </a:rPr>
              <a:t>的</a:t>
            </a:r>
            <a:endParaRPr lang="en-US" altLang="zh-CN" dirty="0" smtClean="0">
              <a:latin typeface="+mn-lt"/>
              <a:ea typeface="+mn-ea"/>
              <a:cs typeface="+mn-cs"/>
            </a:endParaRPr>
          </a:p>
          <a:p>
            <a:r>
              <a:rPr lang="zh-CN" altLang="en-US" dirty="0" smtClean="0">
                <a:latin typeface="+mn-lt"/>
                <a:ea typeface="+mn-ea"/>
                <a:cs typeface="+mn-cs"/>
              </a:rPr>
              <a:t>每个</a:t>
            </a:r>
            <a:r>
              <a:rPr lang="zh-CN" altLang="en-US" dirty="0">
                <a:latin typeface="+mn-lt"/>
                <a:ea typeface="+mn-ea"/>
                <a:cs typeface="+mn-cs"/>
              </a:rPr>
              <a:t>数据元素不仅要表示它的</a:t>
            </a:r>
            <a:r>
              <a:rPr lang="zh-CN" altLang="en-US" dirty="0">
                <a:solidFill>
                  <a:srgbClr val="4C34FE"/>
                </a:solidFill>
                <a:latin typeface="+mn-lt"/>
                <a:ea typeface="+mn-ea"/>
                <a:cs typeface="+mn-cs"/>
              </a:rPr>
              <a:t>具体内容</a:t>
            </a:r>
            <a:r>
              <a:rPr lang="zh-CN" altLang="en-US" dirty="0">
                <a:latin typeface="+mn-lt"/>
                <a:ea typeface="+mn-ea"/>
                <a:cs typeface="+mn-cs"/>
              </a:rPr>
              <a:t>，还要附加一个表示它的</a:t>
            </a:r>
            <a:r>
              <a:rPr lang="zh-CN" altLang="en-US" dirty="0">
                <a:solidFill>
                  <a:srgbClr val="4C34FE"/>
                </a:solidFill>
                <a:latin typeface="+mn-lt"/>
                <a:ea typeface="+mn-ea"/>
                <a:cs typeface="+mn-cs"/>
              </a:rPr>
              <a:t>直接后继元素存储位置的信息</a:t>
            </a:r>
          </a:p>
          <a:p>
            <a:endParaRPr lang="zh-CN" altLang="en-US" dirty="0">
              <a:latin typeface="+mn-lt"/>
              <a:ea typeface="+mn-ea"/>
              <a:cs typeface="+mn-cs"/>
            </a:endParaRPr>
          </a:p>
        </p:txBody>
      </p:sp>
      <p:sp>
        <p:nvSpPr>
          <p:cNvPr id="30724"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32</a:t>
            </a:fld>
            <a:endParaRPr lang="zh-CN" altLang="en-US" sz="1000" b="1" dirty="0">
              <a:latin typeface="+mn-lt"/>
              <a:ea typeface="+mn-ea"/>
              <a:cs typeface="+mn-cs"/>
            </a:endParaRPr>
          </a:p>
        </p:txBody>
      </p:sp>
      <p:grpSp>
        <p:nvGrpSpPr>
          <p:cNvPr id="33797" name="Group 3"/>
          <p:cNvGrpSpPr/>
          <p:nvPr/>
        </p:nvGrpSpPr>
        <p:grpSpPr>
          <a:xfrm>
            <a:off x="1258888" y="5711403"/>
            <a:ext cx="6819900" cy="669925"/>
            <a:chOff x="554" y="0"/>
            <a:chExt cx="3670" cy="549"/>
          </a:xfrm>
        </p:grpSpPr>
        <p:sp>
          <p:nvSpPr>
            <p:cNvPr id="30726" name="Text Box 5"/>
            <p:cNvSpPr txBox="1"/>
            <p:nvPr/>
          </p:nvSpPr>
          <p:spPr>
            <a:xfrm>
              <a:off x="3614" y="27"/>
              <a:ext cx="610"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lnSpc>
                  <a:spcPct val="96000"/>
                </a:lnSpc>
                <a:spcBef>
                  <a:spcPct val="0"/>
                </a:spcBef>
                <a:buClrTx/>
                <a:buNone/>
              </a:pPr>
              <a:r>
                <a:rPr lang="zh-CN" altLang="zh-CN" dirty="0">
                  <a:latin typeface="Times New Roman" panose="02020603050405020304" pitchFamily="18" charset="0"/>
                  <a:ea typeface="宋体" panose="02010600030101010101" pitchFamily="2" charset="-122"/>
                </a:rPr>
                <a:t>d   ^</a:t>
              </a:r>
              <a:r>
                <a:rPr lang="zh-CN" altLang="zh-CN" sz="1000" dirty="0">
                  <a:latin typeface="Times New Roman" panose="02020603050405020304" pitchFamily="18" charset="0"/>
                  <a:ea typeface="宋体" panose="02010600030101010101" pitchFamily="2" charset="-122"/>
                </a:rPr>
                <a:t>        </a:t>
              </a:r>
            </a:p>
          </p:txBody>
        </p:sp>
        <p:sp>
          <p:nvSpPr>
            <p:cNvPr id="30727" name="Text Box 6"/>
            <p:cNvSpPr txBox="1"/>
            <p:nvPr/>
          </p:nvSpPr>
          <p:spPr>
            <a:xfrm>
              <a:off x="2724" y="0"/>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c</a:t>
              </a:r>
              <a:endParaRPr lang="zh-CN" altLang="zh-CN" sz="1000" dirty="0">
                <a:latin typeface="Times New Roman" panose="02020603050405020304" pitchFamily="18" charset="0"/>
                <a:ea typeface="宋体" panose="02010600030101010101" pitchFamily="2" charset="-122"/>
              </a:endParaRPr>
            </a:p>
          </p:txBody>
        </p:sp>
        <p:sp>
          <p:nvSpPr>
            <p:cNvPr id="30728" name="Text Box 7"/>
            <p:cNvSpPr txBox="1"/>
            <p:nvPr/>
          </p:nvSpPr>
          <p:spPr>
            <a:xfrm>
              <a:off x="1805" y="27"/>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b</a:t>
              </a:r>
              <a:endParaRPr lang="zh-CN" altLang="zh-CN" sz="1000" dirty="0">
                <a:latin typeface="Times New Roman" panose="02020603050405020304" pitchFamily="18" charset="0"/>
                <a:ea typeface="宋体" panose="02010600030101010101" pitchFamily="2" charset="-122"/>
              </a:endParaRPr>
            </a:p>
          </p:txBody>
        </p:sp>
        <p:sp>
          <p:nvSpPr>
            <p:cNvPr id="30729" name="Text Box 8"/>
            <p:cNvSpPr txBox="1"/>
            <p:nvPr/>
          </p:nvSpPr>
          <p:spPr>
            <a:xfrm>
              <a:off x="916" y="0"/>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a</a:t>
              </a:r>
              <a:endParaRPr lang="zh-CN" altLang="zh-CN" sz="1000" dirty="0">
                <a:latin typeface="Times New Roman" panose="02020603050405020304" pitchFamily="18" charset="0"/>
                <a:ea typeface="宋体" panose="02010600030101010101" pitchFamily="2" charset="-122"/>
              </a:endParaRPr>
            </a:p>
          </p:txBody>
        </p:sp>
        <p:grpSp>
          <p:nvGrpSpPr>
            <p:cNvPr id="30730" name="Group 9"/>
            <p:cNvGrpSpPr/>
            <p:nvPr/>
          </p:nvGrpSpPr>
          <p:grpSpPr>
            <a:xfrm>
              <a:off x="900" y="67"/>
              <a:ext cx="543" cy="348"/>
              <a:chOff x="0" y="0"/>
              <a:chExt cx="840" cy="312"/>
            </a:xfrm>
          </p:grpSpPr>
          <p:sp>
            <p:nvSpPr>
              <p:cNvPr id="30744" name="Rectangle 10"/>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5" name="Line 11"/>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1" name="Group 12"/>
            <p:cNvGrpSpPr/>
            <p:nvPr/>
          </p:nvGrpSpPr>
          <p:grpSpPr>
            <a:xfrm>
              <a:off x="2709" y="67"/>
              <a:ext cx="543" cy="348"/>
              <a:chOff x="0" y="0"/>
              <a:chExt cx="840" cy="312"/>
            </a:xfrm>
          </p:grpSpPr>
          <p:sp>
            <p:nvSpPr>
              <p:cNvPr id="30742" name="Rectangle 13"/>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3" name="Line 14"/>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2" name="Group 15"/>
            <p:cNvGrpSpPr/>
            <p:nvPr/>
          </p:nvGrpSpPr>
          <p:grpSpPr>
            <a:xfrm>
              <a:off x="1805" y="67"/>
              <a:ext cx="542" cy="348"/>
              <a:chOff x="0" y="0"/>
              <a:chExt cx="840" cy="312"/>
            </a:xfrm>
          </p:grpSpPr>
          <p:sp>
            <p:nvSpPr>
              <p:cNvPr id="30740" name="Rectangle 16"/>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1" name="Line 17"/>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3" name="Group 18"/>
            <p:cNvGrpSpPr/>
            <p:nvPr/>
          </p:nvGrpSpPr>
          <p:grpSpPr>
            <a:xfrm>
              <a:off x="3614" y="67"/>
              <a:ext cx="542" cy="348"/>
              <a:chOff x="0" y="0"/>
              <a:chExt cx="840" cy="312"/>
            </a:xfrm>
          </p:grpSpPr>
          <p:sp>
            <p:nvSpPr>
              <p:cNvPr id="30738" name="Rectangle 19"/>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39" name="Line 20"/>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0734" name="Line 21"/>
            <p:cNvSpPr/>
            <p:nvPr/>
          </p:nvSpPr>
          <p:spPr>
            <a:xfrm>
              <a:off x="554" y="67"/>
              <a:ext cx="346" cy="174"/>
            </a:xfrm>
            <a:prstGeom prst="line">
              <a:avLst/>
            </a:prstGeom>
            <a:ln w="9525" cap="flat" cmpd="sng">
              <a:solidFill>
                <a:schemeClr val="tx1"/>
              </a:solidFill>
              <a:prstDash val="solid"/>
              <a:headEnd type="none" w="med" len="med"/>
              <a:tailEnd type="triangle" w="med" len="med"/>
            </a:ln>
          </p:spPr>
        </p:sp>
        <p:sp>
          <p:nvSpPr>
            <p:cNvPr id="30735" name="Line 22"/>
            <p:cNvSpPr/>
            <p:nvPr/>
          </p:nvSpPr>
          <p:spPr>
            <a:xfrm>
              <a:off x="1307" y="241"/>
              <a:ext cx="475" cy="0"/>
            </a:xfrm>
            <a:prstGeom prst="line">
              <a:avLst/>
            </a:prstGeom>
            <a:ln w="9525" cap="flat" cmpd="sng">
              <a:solidFill>
                <a:schemeClr val="tx1"/>
              </a:solidFill>
              <a:prstDash val="solid"/>
              <a:headEnd type="none" w="med" len="med"/>
              <a:tailEnd type="triangle" w="med" len="med"/>
            </a:ln>
          </p:spPr>
        </p:sp>
        <p:sp>
          <p:nvSpPr>
            <p:cNvPr id="30736" name="Line 23"/>
            <p:cNvSpPr/>
            <p:nvPr/>
          </p:nvSpPr>
          <p:spPr>
            <a:xfrm>
              <a:off x="2257" y="241"/>
              <a:ext cx="475" cy="0"/>
            </a:xfrm>
            <a:prstGeom prst="line">
              <a:avLst/>
            </a:prstGeom>
            <a:ln w="9525" cap="flat" cmpd="sng">
              <a:solidFill>
                <a:schemeClr val="tx1"/>
              </a:solidFill>
              <a:prstDash val="solid"/>
              <a:headEnd type="none" w="med" len="med"/>
              <a:tailEnd type="triangle" w="med" len="med"/>
            </a:ln>
          </p:spPr>
        </p:sp>
        <p:sp>
          <p:nvSpPr>
            <p:cNvPr id="30737" name="Line 24"/>
            <p:cNvSpPr/>
            <p:nvPr/>
          </p:nvSpPr>
          <p:spPr>
            <a:xfrm>
              <a:off x="3139" y="241"/>
              <a:ext cx="475"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0" dur="500"/>
                                        <p:tgtEl>
                                          <p:spTgt spid="33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5" dur="500"/>
                                        <p:tgtEl>
                                          <p:spTgt spid="337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0" dur="500"/>
                                        <p:tgtEl>
                                          <p:spTgt spid="337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7"/>
                                        </p:tgtEl>
                                        <p:attrNameLst>
                                          <p:attrName>style.visibility</p:attrName>
                                        </p:attrNameLst>
                                      </p:cBhvr>
                                      <p:to>
                                        <p:strVal val="visible"/>
                                      </p:to>
                                    </p:set>
                                    <p:anim calcmode="lin" valueType="num">
                                      <p:cBhvr additive="base">
                                        <p:cTn id="25" dur="500" fill="hold"/>
                                        <p:tgtEl>
                                          <p:spTgt spid="33797"/>
                                        </p:tgtEl>
                                        <p:attrNameLst>
                                          <p:attrName>ppt_x</p:attrName>
                                        </p:attrNameLst>
                                      </p:cBhvr>
                                      <p:tavLst>
                                        <p:tav tm="0">
                                          <p:val>
                                            <p:strVal val="#ppt_x"/>
                                          </p:val>
                                        </p:tav>
                                        <p:tav tm="100000">
                                          <p:val>
                                            <p:strVal val="#ppt_x"/>
                                          </p:val>
                                        </p:tav>
                                      </p:tavLst>
                                    </p:anim>
                                    <p:anim calcmode="lin" valueType="num">
                                      <p:cBhvr additive="base">
                                        <p:cTn id="26"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4819" name="内容占位符 2"/>
          <p:cNvSpPr>
            <a:spLocks noGrp="1"/>
          </p:cNvSpPr>
          <p:nvPr>
            <p:ph idx="1"/>
          </p:nvPr>
        </p:nvSpPr>
        <p:spPr>
          <a:xfrm>
            <a:off x="468313" y="1125538"/>
            <a:ext cx="8207375" cy="5183782"/>
          </a:xfrm>
        </p:spPr>
        <p:txBody>
          <a:bodyPr vert="horz" wrap="square" lIns="91440" tIns="45720" rIns="91440" bIns="45720" anchor="t"/>
          <a:lstStyle/>
          <a:p>
            <a:r>
              <a:rPr lang="zh-CN" altLang="en-US" dirty="0">
                <a:latin typeface="+mn-lt"/>
                <a:ea typeface="+mn-ea"/>
                <a:cs typeface="+mn-cs"/>
              </a:rPr>
              <a:t>表示每个数据元素的两部分信息组合在一起被称为</a:t>
            </a:r>
            <a:r>
              <a:rPr lang="zh-CN" altLang="en-US" dirty="0">
                <a:solidFill>
                  <a:srgbClr val="FF0000"/>
                </a:solidFill>
                <a:latin typeface="+mn-lt"/>
                <a:ea typeface="+mn-ea"/>
                <a:cs typeface="+mn-cs"/>
              </a:rPr>
              <a:t>结点</a:t>
            </a:r>
            <a:endParaRPr lang="en-US" altLang="zh-CN" dirty="0">
              <a:latin typeface="+mn-lt"/>
              <a:ea typeface="+mn-ea"/>
              <a:cs typeface="+mn-cs"/>
            </a:endParaRPr>
          </a:p>
          <a:p>
            <a:pPr lvl="1"/>
            <a:r>
              <a:rPr lang="zh-CN" altLang="en-US" dirty="0">
                <a:latin typeface="+mn-lt"/>
                <a:ea typeface="+mn-ea"/>
              </a:rPr>
              <a:t>其中表示数据元素内容的部分被称为</a:t>
            </a:r>
            <a:r>
              <a:rPr lang="zh-CN" altLang="en-US" dirty="0">
                <a:solidFill>
                  <a:srgbClr val="FF0000"/>
                </a:solidFill>
                <a:latin typeface="+mn-lt"/>
                <a:ea typeface="+mn-ea"/>
              </a:rPr>
              <a:t>数据域</a:t>
            </a:r>
            <a:endParaRPr lang="en-US" altLang="zh-CN" dirty="0">
              <a:latin typeface="+mn-lt"/>
              <a:ea typeface="+mn-ea"/>
            </a:endParaRPr>
          </a:p>
          <a:p>
            <a:pPr lvl="1"/>
            <a:r>
              <a:rPr lang="zh-CN" altLang="en-US" dirty="0">
                <a:latin typeface="+mn-lt"/>
                <a:ea typeface="+mn-ea"/>
              </a:rPr>
              <a:t>表示直接后继元素存储地址的部分被称为指针或</a:t>
            </a:r>
            <a:r>
              <a:rPr lang="zh-CN" altLang="en-US" dirty="0">
                <a:solidFill>
                  <a:srgbClr val="FF0000"/>
                </a:solidFill>
                <a:latin typeface="+mn-lt"/>
                <a:ea typeface="+mn-ea"/>
              </a:rPr>
              <a:t>指针域</a:t>
            </a:r>
            <a:endParaRPr lang="en-US" altLang="zh-CN" dirty="0">
              <a:latin typeface="+mn-lt"/>
              <a:ea typeface="+mn-ea"/>
            </a:endParaRPr>
          </a:p>
          <a:p>
            <a:endParaRPr lang="en-US" altLang="zh-CN" dirty="0" smtClean="0">
              <a:latin typeface="+mn-lt"/>
              <a:ea typeface="+mn-ea"/>
              <a:cs typeface="+mn-cs"/>
            </a:endParaRPr>
          </a:p>
          <a:p>
            <a:endParaRPr lang="en-US" altLang="zh-CN" dirty="0"/>
          </a:p>
          <a:p>
            <a:r>
              <a:rPr lang="zh-CN" altLang="en-US" dirty="0" smtClean="0">
                <a:latin typeface="+mn-lt"/>
                <a:ea typeface="+mn-ea"/>
                <a:cs typeface="+mn-cs"/>
              </a:rPr>
              <a:t>单</a:t>
            </a:r>
            <a:r>
              <a:rPr lang="zh-CN" altLang="en-US" dirty="0">
                <a:latin typeface="+mn-lt"/>
                <a:ea typeface="+mn-ea"/>
                <a:cs typeface="+mn-cs"/>
              </a:rPr>
              <a:t>链表中最后一个结点没有直接</a:t>
            </a:r>
            <a:r>
              <a:rPr lang="zh-CN" altLang="en-US" dirty="0" smtClean="0">
                <a:latin typeface="+mn-lt"/>
                <a:ea typeface="+mn-ea"/>
                <a:cs typeface="+mn-cs"/>
              </a:rPr>
              <a:t>后继，</a:t>
            </a:r>
            <a:r>
              <a:rPr lang="zh-CN" altLang="en-US" dirty="0">
                <a:latin typeface="+mn-lt"/>
                <a:ea typeface="+mn-ea"/>
                <a:cs typeface="+mn-cs"/>
              </a:rPr>
              <a:t>它的指针域放入一个特殊的值</a:t>
            </a:r>
            <a:r>
              <a:rPr lang="en-US" altLang="zh-CN" dirty="0">
                <a:latin typeface="+mn-lt"/>
                <a:ea typeface="+mn-ea"/>
                <a:cs typeface="+mn-cs"/>
              </a:rPr>
              <a:t>NULL</a:t>
            </a:r>
          </a:p>
        </p:txBody>
      </p:sp>
      <p:sp>
        <p:nvSpPr>
          <p:cNvPr id="31748"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33</a:t>
            </a:fld>
            <a:endParaRPr lang="zh-CN" altLang="en-US" sz="1000" b="1" dirty="0">
              <a:latin typeface="+mn-lt"/>
              <a:ea typeface="+mn-ea"/>
              <a:cs typeface="+mn-cs"/>
            </a:endParaRPr>
          </a:p>
        </p:txBody>
      </p:sp>
      <p:grpSp>
        <p:nvGrpSpPr>
          <p:cNvPr id="31749" name="组合 1"/>
          <p:cNvGrpSpPr/>
          <p:nvPr/>
        </p:nvGrpSpPr>
        <p:grpSpPr>
          <a:xfrm>
            <a:off x="3347864" y="3861048"/>
            <a:ext cx="1728788" cy="792163"/>
            <a:chOff x="2987675" y="4437112"/>
            <a:chExt cx="1728788" cy="792163"/>
          </a:xfrm>
        </p:grpSpPr>
        <p:sp>
          <p:nvSpPr>
            <p:cNvPr id="31751" name="TextBox 92"/>
            <p:cNvSpPr txBox="1"/>
            <p:nvPr/>
          </p:nvSpPr>
          <p:spPr>
            <a:xfrm>
              <a:off x="2987675" y="4437112"/>
              <a:ext cx="172878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r>
                <a:rPr lang="en-US" altLang="zh-CN" sz="1800" dirty="0">
                  <a:ea typeface="宋体" panose="02010600030101010101" pitchFamily="2" charset="-122"/>
                </a:rPr>
                <a:t>data    next</a:t>
              </a:r>
              <a:endParaRPr lang="zh-CN" altLang="en-US" sz="1800" dirty="0">
                <a:ea typeface="宋体" panose="02010600030101010101" pitchFamily="2" charset="-122"/>
              </a:endParaRPr>
            </a:p>
          </p:txBody>
        </p:sp>
        <p:sp>
          <p:nvSpPr>
            <p:cNvPr id="31752" name="矩形 119"/>
            <p:cNvSpPr/>
            <p:nvPr/>
          </p:nvSpPr>
          <p:spPr>
            <a:xfrm>
              <a:off x="3132138" y="4797475"/>
              <a:ext cx="576262" cy="431800"/>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1800" i="1" dirty="0"/>
            </a:p>
          </p:txBody>
        </p:sp>
        <p:sp>
          <p:nvSpPr>
            <p:cNvPr id="31753" name="矩形 120"/>
            <p:cNvSpPr/>
            <p:nvPr/>
          </p:nvSpPr>
          <p:spPr>
            <a:xfrm>
              <a:off x="3708400" y="4797475"/>
              <a:ext cx="574675" cy="431800"/>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1800" i="1" dirty="0"/>
            </a:p>
          </p:txBody>
        </p:sp>
        <p:cxnSp>
          <p:nvCxnSpPr>
            <p:cNvPr id="31754" name="直接箭头连接符 140"/>
            <p:cNvCxnSpPr/>
            <p:nvPr/>
          </p:nvCxnSpPr>
          <p:spPr>
            <a:xfrm>
              <a:off x="4140200" y="5013375"/>
              <a:ext cx="503238" cy="0"/>
            </a:xfrm>
            <a:prstGeom prst="straightConnector1">
              <a:avLst/>
            </a:prstGeom>
            <a:ln w="9525" cap="flat" cmpd="sng">
              <a:solidFill>
                <a:schemeClr val="tx1"/>
              </a:solidFill>
              <a:prstDash val="soli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277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为了简化对链表的操作，人们经常在链表的第一个数据结点之前附加一个结点，并称为</a:t>
            </a:r>
            <a:r>
              <a:rPr lang="zh-CN" altLang="en-US" dirty="0">
                <a:solidFill>
                  <a:srgbClr val="4C34FE"/>
                </a:solidFill>
                <a:latin typeface="+mn-lt"/>
                <a:ea typeface="+mn-ea"/>
                <a:cs typeface="+mn-cs"/>
              </a:rPr>
              <a:t>头结点</a:t>
            </a:r>
          </a:p>
          <a:p>
            <a:endParaRPr lang="zh-CN" altLang="en-US" dirty="0">
              <a:latin typeface="+mn-lt"/>
              <a:ea typeface="+mn-ea"/>
              <a:cs typeface="+mn-cs"/>
            </a:endParaRPr>
          </a:p>
        </p:txBody>
      </p:sp>
      <p:sp>
        <p:nvSpPr>
          <p:cNvPr id="32772"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34</a:t>
            </a:fld>
            <a:endParaRPr lang="zh-CN" altLang="en-US" sz="1000" b="1" dirty="0">
              <a:latin typeface="+mn-lt"/>
              <a:ea typeface="+mn-ea"/>
              <a:cs typeface="+mn-cs"/>
            </a:endParaRPr>
          </a:p>
        </p:txBody>
      </p:sp>
      <p:grpSp>
        <p:nvGrpSpPr>
          <p:cNvPr id="3" name="组合 2"/>
          <p:cNvGrpSpPr/>
          <p:nvPr/>
        </p:nvGrpSpPr>
        <p:grpSpPr>
          <a:xfrm>
            <a:off x="971550" y="2676425"/>
            <a:ext cx="7092262" cy="703146"/>
            <a:chOff x="584200" y="2878766"/>
            <a:chExt cx="7092262" cy="703146"/>
          </a:xfrm>
        </p:grpSpPr>
        <p:grpSp>
          <p:nvGrpSpPr>
            <p:cNvPr id="32774" name="Group 5"/>
            <p:cNvGrpSpPr/>
            <p:nvPr/>
          </p:nvGrpSpPr>
          <p:grpSpPr>
            <a:xfrm>
              <a:off x="584200" y="2879427"/>
              <a:ext cx="7092262" cy="693894"/>
              <a:chOff x="527" y="-47"/>
              <a:chExt cx="4440" cy="525"/>
            </a:xfrm>
          </p:grpSpPr>
          <p:sp>
            <p:nvSpPr>
              <p:cNvPr id="32779" name="Text Box 10"/>
              <p:cNvSpPr txBox="1"/>
              <p:nvPr/>
            </p:nvSpPr>
            <p:spPr>
              <a:xfrm>
                <a:off x="1806" y="-47"/>
                <a:ext cx="377" cy="5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smtClean="0">
                    <a:latin typeface="Times New Roman" panose="02020603050405020304" pitchFamily="18" charset="0"/>
                    <a:ea typeface="宋体" panose="02010600030101010101" pitchFamily="2" charset="-122"/>
                  </a:rPr>
                  <a:t>a</a:t>
                </a:r>
                <a:r>
                  <a:rPr lang="en-US" altLang="zh-CN" sz="4000" baseline="-25000" dirty="0" smtClean="0">
                    <a:latin typeface="Times New Roman" panose="02020603050405020304" pitchFamily="18" charset="0"/>
                    <a:ea typeface="宋体" panose="02010600030101010101" pitchFamily="2" charset="-122"/>
                  </a:rPr>
                  <a:t>1</a:t>
                </a:r>
                <a:endParaRPr lang="zh-CN" altLang="zh-CN" sz="1000" baseline="-25000" dirty="0">
                  <a:latin typeface="Times New Roman" panose="02020603050405020304" pitchFamily="18" charset="0"/>
                  <a:ea typeface="宋体" panose="02010600030101010101" pitchFamily="2" charset="-122"/>
                </a:endParaRPr>
              </a:p>
            </p:txBody>
          </p:sp>
          <p:grpSp>
            <p:nvGrpSpPr>
              <p:cNvPr id="32780" name="Group 11"/>
              <p:cNvGrpSpPr/>
              <p:nvPr/>
            </p:nvGrpSpPr>
            <p:grpSpPr>
              <a:xfrm>
                <a:off x="1835" y="94"/>
                <a:ext cx="522" cy="350"/>
                <a:chOff x="0" y="0"/>
                <a:chExt cx="840" cy="312"/>
              </a:xfrm>
            </p:grpSpPr>
            <p:sp>
              <p:nvSpPr>
                <p:cNvPr id="32800" name="Rectangle 12"/>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801" name="Line 13"/>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1" name="Group 14"/>
              <p:cNvGrpSpPr/>
              <p:nvPr/>
            </p:nvGrpSpPr>
            <p:grpSpPr>
              <a:xfrm>
                <a:off x="3575" y="94"/>
                <a:ext cx="522" cy="350"/>
                <a:chOff x="0" y="0"/>
                <a:chExt cx="840" cy="312"/>
              </a:xfrm>
            </p:grpSpPr>
            <p:sp>
              <p:nvSpPr>
                <p:cNvPr id="32798" name="Rectangle 15"/>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9" name="Line 16"/>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2" name="Group 17"/>
              <p:cNvGrpSpPr/>
              <p:nvPr/>
            </p:nvGrpSpPr>
            <p:grpSpPr>
              <a:xfrm>
                <a:off x="2704" y="94"/>
                <a:ext cx="523" cy="350"/>
                <a:chOff x="0" y="0"/>
                <a:chExt cx="840" cy="312"/>
              </a:xfrm>
            </p:grpSpPr>
            <p:sp>
              <p:nvSpPr>
                <p:cNvPr id="32796" name="Rectangle 18"/>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7" name="Line 19"/>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3" name="Group 20"/>
              <p:cNvGrpSpPr/>
              <p:nvPr/>
            </p:nvGrpSpPr>
            <p:grpSpPr>
              <a:xfrm>
                <a:off x="4445" y="94"/>
                <a:ext cx="522" cy="350"/>
                <a:chOff x="0" y="0"/>
                <a:chExt cx="840" cy="312"/>
              </a:xfrm>
            </p:grpSpPr>
            <p:sp>
              <p:nvSpPr>
                <p:cNvPr id="32794" name="Rectangle 21"/>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5" name="Line 22"/>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2784" name="Line 23"/>
              <p:cNvSpPr/>
              <p:nvPr/>
            </p:nvSpPr>
            <p:spPr>
              <a:xfrm>
                <a:off x="527" y="175"/>
                <a:ext cx="388" cy="94"/>
              </a:xfrm>
              <a:prstGeom prst="line">
                <a:avLst/>
              </a:prstGeom>
              <a:ln w="9525" cap="flat" cmpd="sng">
                <a:solidFill>
                  <a:schemeClr val="tx1"/>
                </a:solidFill>
                <a:prstDash val="solid"/>
                <a:headEnd type="none" w="med" len="med"/>
                <a:tailEnd type="triangle" w="med" len="med"/>
              </a:ln>
            </p:spPr>
          </p:sp>
          <p:sp>
            <p:nvSpPr>
              <p:cNvPr id="32785" name="Line 24"/>
              <p:cNvSpPr/>
              <p:nvPr/>
            </p:nvSpPr>
            <p:spPr>
              <a:xfrm>
                <a:off x="2226" y="269"/>
                <a:ext cx="457" cy="0"/>
              </a:xfrm>
              <a:prstGeom prst="line">
                <a:avLst/>
              </a:prstGeom>
              <a:ln w="9525" cap="flat" cmpd="sng">
                <a:solidFill>
                  <a:schemeClr val="tx1"/>
                </a:solidFill>
                <a:prstDash val="solid"/>
                <a:headEnd type="none" w="med" len="med"/>
                <a:tailEnd type="triangle" w="med" len="med"/>
              </a:ln>
            </p:spPr>
          </p:sp>
          <p:sp>
            <p:nvSpPr>
              <p:cNvPr id="32786" name="Line 25"/>
              <p:cNvSpPr/>
              <p:nvPr/>
            </p:nvSpPr>
            <p:spPr>
              <a:xfrm>
                <a:off x="3140" y="269"/>
                <a:ext cx="456" cy="0"/>
              </a:xfrm>
              <a:prstGeom prst="line">
                <a:avLst/>
              </a:prstGeom>
              <a:ln w="9525" cap="flat" cmpd="sng">
                <a:solidFill>
                  <a:schemeClr val="tx1"/>
                </a:solidFill>
                <a:prstDash val="solid"/>
                <a:headEnd type="none" w="med" len="med"/>
                <a:tailEnd type="triangle" w="med" len="med"/>
              </a:ln>
            </p:spPr>
          </p:sp>
          <p:sp>
            <p:nvSpPr>
              <p:cNvPr id="32787" name="Line 26"/>
              <p:cNvSpPr/>
              <p:nvPr/>
            </p:nvSpPr>
            <p:spPr>
              <a:xfrm>
                <a:off x="3988" y="269"/>
                <a:ext cx="457" cy="0"/>
              </a:xfrm>
              <a:prstGeom prst="line">
                <a:avLst/>
              </a:prstGeom>
              <a:ln w="9525" cap="flat" cmpd="sng">
                <a:solidFill>
                  <a:schemeClr val="tx1"/>
                </a:solidFill>
                <a:prstDash val="solid"/>
                <a:headEnd type="none" w="med" len="med"/>
                <a:tailEnd type="triangle" w="med" len="med"/>
              </a:ln>
            </p:spPr>
          </p:sp>
          <p:grpSp>
            <p:nvGrpSpPr>
              <p:cNvPr id="32788" name="Group 27"/>
              <p:cNvGrpSpPr/>
              <p:nvPr/>
            </p:nvGrpSpPr>
            <p:grpSpPr>
              <a:xfrm>
                <a:off x="930" y="94"/>
                <a:ext cx="522" cy="350"/>
                <a:chOff x="0" y="0"/>
                <a:chExt cx="840" cy="312"/>
              </a:xfrm>
            </p:grpSpPr>
            <p:sp>
              <p:nvSpPr>
                <p:cNvPr id="32792" name="Rectangle 28"/>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3" name="Line 29"/>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2789" name="Line 30"/>
              <p:cNvSpPr/>
              <p:nvPr/>
            </p:nvSpPr>
            <p:spPr>
              <a:xfrm>
                <a:off x="1387" y="269"/>
                <a:ext cx="457" cy="0"/>
              </a:xfrm>
              <a:prstGeom prst="line">
                <a:avLst/>
              </a:prstGeom>
              <a:ln w="9525" cap="flat" cmpd="sng">
                <a:solidFill>
                  <a:schemeClr val="tx1"/>
                </a:solidFill>
                <a:prstDash val="solid"/>
                <a:headEnd type="none" w="med" len="med"/>
                <a:tailEnd type="triangle" w="med" len="med"/>
              </a:ln>
            </p:spPr>
          </p:sp>
          <p:sp>
            <p:nvSpPr>
              <p:cNvPr id="32790" name="Line 31"/>
              <p:cNvSpPr/>
              <p:nvPr/>
            </p:nvSpPr>
            <p:spPr>
              <a:xfrm flipH="1">
                <a:off x="995" y="175"/>
                <a:ext cx="66" cy="175"/>
              </a:xfrm>
              <a:prstGeom prst="line">
                <a:avLst/>
              </a:prstGeom>
              <a:ln w="9525" cap="flat" cmpd="sng">
                <a:solidFill>
                  <a:schemeClr val="tx1"/>
                </a:solidFill>
                <a:prstDash val="solid"/>
                <a:headEnd type="none" w="med" len="med"/>
                <a:tailEnd type="none" w="med" len="med"/>
              </a:ln>
            </p:spPr>
          </p:sp>
          <p:sp>
            <p:nvSpPr>
              <p:cNvPr id="32791" name="Line 32"/>
              <p:cNvSpPr/>
              <p:nvPr/>
            </p:nvSpPr>
            <p:spPr>
              <a:xfrm flipH="1">
                <a:off x="1070" y="215"/>
                <a:ext cx="65" cy="175"/>
              </a:xfrm>
              <a:prstGeom prst="line">
                <a:avLst/>
              </a:prstGeom>
              <a:ln w="9525" cap="flat" cmpd="sng">
                <a:solidFill>
                  <a:schemeClr val="tx1"/>
                </a:solidFill>
                <a:prstDash val="solid"/>
                <a:headEnd type="none" w="med" len="med"/>
                <a:tailEnd type="none" w="med" len="med"/>
              </a:ln>
            </p:spPr>
          </p:sp>
        </p:grpSp>
        <p:sp>
          <p:nvSpPr>
            <p:cNvPr id="34" name="Text Box 10"/>
            <p:cNvSpPr txBox="1"/>
            <p:nvPr/>
          </p:nvSpPr>
          <p:spPr>
            <a:xfrm>
              <a:off x="3995936" y="2888018"/>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smtClean="0">
                  <a:latin typeface="Times New Roman" panose="02020603050405020304" pitchFamily="18" charset="0"/>
                  <a:ea typeface="宋体" panose="02010600030101010101" pitchFamily="2" charset="-122"/>
                </a:rPr>
                <a:t>a</a:t>
              </a:r>
              <a:r>
                <a:rPr lang="en-US" altLang="zh-CN" sz="4000" baseline="-25000" dirty="0">
                  <a:latin typeface="Times New Roman" panose="02020603050405020304" pitchFamily="18" charset="0"/>
                  <a:ea typeface="宋体" panose="02010600030101010101" pitchFamily="2" charset="-122"/>
                </a:rPr>
                <a:t>2</a:t>
              </a:r>
              <a:endParaRPr lang="zh-CN" altLang="zh-CN" sz="1000" baseline="-25000" dirty="0">
                <a:latin typeface="Times New Roman" panose="02020603050405020304" pitchFamily="18" charset="0"/>
                <a:ea typeface="宋体" panose="02010600030101010101" pitchFamily="2" charset="-122"/>
              </a:endParaRPr>
            </a:p>
          </p:txBody>
        </p:sp>
        <p:sp>
          <p:nvSpPr>
            <p:cNvPr id="35" name="Text Box 10"/>
            <p:cNvSpPr txBox="1"/>
            <p:nvPr/>
          </p:nvSpPr>
          <p:spPr>
            <a:xfrm>
              <a:off x="6784337" y="2878766"/>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smtClean="0">
                  <a:latin typeface="Times New Roman" panose="02020603050405020304" pitchFamily="18" charset="0"/>
                  <a:ea typeface="宋体" panose="02010600030101010101" pitchFamily="2" charset="-122"/>
                </a:rPr>
                <a:t>a</a:t>
              </a:r>
              <a:r>
                <a:rPr lang="en-US" altLang="zh-CN" sz="4000" baseline="-25000" dirty="0">
                  <a:latin typeface="Times New Roman" panose="02020603050405020304" pitchFamily="18" charset="0"/>
                  <a:ea typeface="宋体" panose="02010600030101010101" pitchFamily="2" charset="-122"/>
                </a:rPr>
                <a:t>n</a:t>
              </a:r>
              <a:endParaRPr lang="zh-CN" altLang="zh-CN" sz="1000" baseline="-25000" dirty="0">
                <a:latin typeface="Times New Roman" panose="02020603050405020304" pitchFamily="18" charset="0"/>
                <a:ea typeface="宋体" panose="02010600030101010101" pitchFamily="2" charset="-122"/>
              </a:endParaRPr>
            </a:p>
          </p:txBody>
        </p:sp>
        <p:sp>
          <p:nvSpPr>
            <p:cNvPr id="36" name="Text Box 10"/>
            <p:cNvSpPr txBox="1"/>
            <p:nvPr/>
          </p:nvSpPr>
          <p:spPr>
            <a:xfrm>
              <a:off x="5334397" y="2888018"/>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en-US" altLang="zh-CN" sz="4000" dirty="0" smtClean="0">
                  <a:latin typeface="Times New Roman" panose="02020603050405020304" pitchFamily="18" charset="0"/>
                  <a:ea typeface="宋体" panose="02010600030101010101" pitchFamily="2" charset="-122"/>
                </a:rPr>
                <a:t>…</a:t>
              </a:r>
              <a:endParaRPr lang="zh-CN" altLang="zh-CN" sz="1000" baseline="-25000" dirty="0">
                <a:latin typeface="Times New Roman" panose="02020603050405020304" pitchFamily="18" charset="0"/>
                <a:ea typeface="宋体" panose="02010600030101010101" pitchFamily="2" charset="-122"/>
              </a:endParaRPr>
            </a:p>
          </p:txBody>
        </p:sp>
      </p:grpSp>
      <p:sp>
        <p:nvSpPr>
          <p:cNvPr id="37" name="Rectangle 50"/>
          <p:cNvSpPr>
            <a:spLocks noChangeArrowheads="1"/>
          </p:cNvSpPr>
          <p:nvPr/>
        </p:nvSpPr>
        <p:spPr bwMode="auto">
          <a:xfrm>
            <a:off x="7298139" y="3079424"/>
            <a:ext cx="4667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t>^</a:t>
            </a:r>
          </a:p>
        </p:txBody>
      </p:sp>
      <p:sp>
        <p:nvSpPr>
          <p:cNvPr id="39" name="Text Box 57"/>
          <p:cNvSpPr txBox="1">
            <a:spLocks noChangeArrowheads="1"/>
          </p:cNvSpPr>
          <p:nvPr/>
        </p:nvSpPr>
        <p:spPr bwMode="auto">
          <a:xfrm>
            <a:off x="365918" y="3576104"/>
            <a:ext cx="8412163" cy="3046095"/>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3200" b="1" u="sng" dirty="0">
                <a:solidFill>
                  <a:srgbClr val="FF0000"/>
                </a:solidFill>
                <a:latin typeface="楷体_GB2312"/>
                <a:ea typeface="楷体_GB2312"/>
                <a:cs typeface="楷体_GB2312"/>
              </a:rPr>
              <a:t>头指针</a:t>
            </a:r>
            <a:r>
              <a:rPr lang="zh-CN" altLang="en-US" sz="3200" b="1" dirty="0">
                <a:latin typeface="楷体_GB2312"/>
                <a:ea typeface="楷体_GB2312"/>
                <a:cs typeface="楷体_GB2312"/>
              </a:rPr>
              <a:t>是指向链表中第一个结点的指针</a:t>
            </a:r>
          </a:p>
          <a:p>
            <a:pPr eaLnBrk="1" hangingPunct="1">
              <a:spcBef>
                <a:spcPct val="50000"/>
              </a:spcBef>
            </a:pPr>
            <a:r>
              <a:rPr lang="zh-CN" altLang="en-US" sz="3200" b="1" u="sng" dirty="0">
                <a:solidFill>
                  <a:srgbClr val="FF0000"/>
                </a:solidFill>
                <a:latin typeface="楷体_GB2312"/>
                <a:ea typeface="楷体_GB2312"/>
                <a:cs typeface="楷体_GB2312"/>
              </a:rPr>
              <a:t>首元结点</a:t>
            </a:r>
            <a:r>
              <a:rPr lang="zh-CN" altLang="en-US" sz="3200" b="1" dirty="0">
                <a:latin typeface="楷体_GB2312"/>
                <a:ea typeface="楷体_GB2312"/>
                <a:cs typeface="楷体_GB2312"/>
              </a:rPr>
              <a:t>是指链表中存储第一个数据元素</a:t>
            </a:r>
            <a:r>
              <a:rPr lang="en-US" altLang="zh-CN" sz="3200" b="1" dirty="0">
                <a:latin typeface="楷体_GB2312"/>
                <a:ea typeface="楷体_GB2312"/>
                <a:cs typeface="楷体_GB2312"/>
              </a:rPr>
              <a:t>a</a:t>
            </a:r>
            <a:r>
              <a:rPr lang="en-US" altLang="zh-CN" sz="3200" b="1" baseline="-30000" dirty="0">
                <a:latin typeface="楷体_GB2312"/>
                <a:ea typeface="楷体_GB2312"/>
                <a:cs typeface="楷体_GB2312"/>
              </a:rPr>
              <a:t>1</a:t>
            </a:r>
            <a:r>
              <a:rPr lang="zh-CN" altLang="en-US" sz="3200" b="1" dirty="0">
                <a:latin typeface="楷体_GB2312"/>
                <a:ea typeface="楷体_GB2312"/>
                <a:cs typeface="楷体_GB2312"/>
              </a:rPr>
              <a:t>的</a:t>
            </a:r>
            <a:r>
              <a:rPr lang="zh-CN" altLang="en-US" sz="3200" b="1" dirty="0" smtClean="0">
                <a:latin typeface="楷体_GB2312"/>
                <a:ea typeface="楷体_GB2312"/>
                <a:cs typeface="楷体_GB2312"/>
              </a:rPr>
              <a:t>结点（</a:t>
            </a:r>
            <a:r>
              <a:rPr lang="zh-CN" altLang="en-US" sz="3200" b="1" dirty="0" smtClean="0">
                <a:solidFill>
                  <a:srgbClr val="FF0000"/>
                </a:solidFill>
                <a:latin typeface="楷体_GB2312"/>
                <a:ea typeface="楷体_GB2312"/>
                <a:cs typeface="楷体_GB2312"/>
              </a:rPr>
              <a:t>第一个数据结点</a:t>
            </a:r>
            <a:r>
              <a:rPr lang="zh-CN" altLang="en-US" sz="3200" b="1" dirty="0" smtClean="0">
                <a:latin typeface="楷体_GB2312"/>
                <a:ea typeface="楷体_GB2312"/>
                <a:cs typeface="楷体_GB2312"/>
              </a:rPr>
              <a:t>）</a:t>
            </a:r>
            <a:endParaRPr lang="zh-CN" altLang="en-US" sz="3200" b="1" dirty="0">
              <a:latin typeface="楷体_GB2312"/>
              <a:ea typeface="楷体_GB2312"/>
              <a:cs typeface="楷体_GB2312"/>
            </a:endParaRPr>
          </a:p>
          <a:p>
            <a:pPr eaLnBrk="1" hangingPunct="1">
              <a:spcBef>
                <a:spcPct val="50000"/>
              </a:spcBef>
            </a:pPr>
            <a:r>
              <a:rPr lang="zh-CN" altLang="en-US" sz="3200" b="1" u="sng" dirty="0">
                <a:solidFill>
                  <a:srgbClr val="FF0000"/>
                </a:solidFill>
                <a:latin typeface="楷体_GB2312"/>
                <a:ea typeface="楷体_GB2312"/>
                <a:cs typeface="楷体_GB2312"/>
              </a:rPr>
              <a:t>头结点</a:t>
            </a:r>
            <a:r>
              <a:rPr lang="zh-CN" altLang="en-US" sz="3200" b="1" dirty="0">
                <a:latin typeface="楷体_GB2312"/>
                <a:ea typeface="楷体_GB2312"/>
                <a:cs typeface="楷体_GB2312"/>
              </a:rPr>
              <a:t>是在链表的首元结点之前附设的一个结点；数据域内只放空表标志和表长等</a:t>
            </a:r>
            <a:r>
              <a:rPr lang="zh-CN" altLang="en-US" sz="3200" b="1" dirty="0" smtClean="0">
                <a:latin typeface="楷体_GB2312"/>
                <a:ea typeface="楷体_GB2312"/>
                <a:cs typeface="楷体_GB2312"/>
              </a:rPr>
              <a:t>信息</a:t>
            </a:r>
            <a:endParaRPr lang="zh-CN" altLang="en-US" sz="3200" b="1" dirty="0">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strips(downRigh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strips(downRight)">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strips(downRight)">
                                      <p:cBhvr>
                                        <p:cTn id="17"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为何要设置头结点</a:t>
            </a:r>
            <a:endParaRPr lang="zh-CN" altLang="en-US" dirty="0"/>
          </a:p>
        </p:txBody>
      </p:sp>
      <p:sp>
        <p:nvSpPr>
          <p:cNvPr id="3" name="内容占位符 2"/>
          <p:cNvSpPr>
            <a:spLocks noGrp="1"/>
          </p:cNvSpPr>
          <p:nvPr>
            <p:ph idx="1"/>
          </p:nvPr>
        </p:nvSpPr>
        <p:spPr/>
        <p:txBody>
          <a:bodyPr/>
          <a:lstStyle/>
          <a:p>
            <a:r>
              <a:rPr lang="zh-CN" altLang="en-US" dirty="0"/>
              <a:t>便于首元结点的</a:t>
            </a:r>
            <a:r>
              <a:rPr lang="zh-CN" altLang="en-US" dirty="0" smtClean="0"/>
              <a:t>处理</a:t>
            </a:r>
            <a:endParaRPr lang="en-US" altLang="zh-CN" dirty="0" smtClean="0"/>
          </a:p>
          <a:p>
            <a:pPr lvl="1"/>
            <a:r>
              <a:rPr lang="zh-CN" altLang="en-US" dirty="0"/>
              <a:t>首元结点的地址保存在头结点的指针域中</a:t>
            </a:r>
            <a:r>
              <a:rPr lang="en-US" altLang="zh-CN" dirty="0"/>
              <a:t>,</a:t>
            </a:r>
            <a:r>
              <a:rPr lang="zh-CN" altLang="en-US" dirty="0"/>
              <a:t>所以在链表的第一个位置上的操作和其它位置一致，无须进行特殊处理</a:t>
            </a:r>
            <a:r>
              <a:rPr lang="en-US" altLang="zh-CN" dirty="0" smtClean="0"/>
              <a:t>;</a:t>
            </a:r>
            <a:endParaRPr lang="zh-CN" altLang="en-US" dirty="0" smtClean="0"/>
          </a:p>
          <a:p>
            <a:r>
              <a:rPr lang="zh-CN" altLang="en-US" dirty="0" smtClean="0"/>
              <a:t>便于</a:t>
            </a:r>
            <a:r>
              <a:rPr lang="zh-CN" altLang="en-US" dirty="0"/>
              <a:t>空表和非空表的统一</a:t>
            </a:r>
            <a:r>
              <a:rPr lang="zh-CN" altLang="en-US" dirty="0" smtClean="0"/>
              <a:t>处理</a:t>
            </a:r>
            <a:endParaRPr lang="en-US" altLang="zh-CN" dirty="0" smtClean="0"/>
          </a:p>
          <a:p>
            <a:pPr lvl="1"/>
            <a:r>
              <a:rPr lang="zh-CN" altLang="en-US" dirty="0"/>
              <a:t>无论链表是否为空，头指针都是指向头结点的非空指针，因此空表和非空表的处理也就统一了</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链式存储结构的特点</a:t>
            </a:r>
          </a:p>
        </p:txBody>
      </p:sp>
      <p:sp>
        <p:nvSpPr>
          <p:cNvPr id="3789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线性表中的数据元素在存储单元中的存放顺序与逻辑顺序不一定一致</a:t>
            </a:r>
          </a:p>
          <a:p>
            <a:r>
              <a:rPr lang="zh-CN" altLang="en-US" dirty="0"/>
              <a:t>单链表是由表头唯一确定，因此单链表可以用头指针的名字来</a:t>
            </a:r>
            <a:r>
              <a:rPr lang="zh-CN" altLang="en-US" dirty="0" smtClean="0"/>
              <a:t>命名</a:t>
            </a:r>
            <a:endParaRPr lang="en-US" altLang="zh-CN" dirty="0" smtClean="0"/>
          </a:p>
          <a:p>
            <a:pPr lvl="1"/>
            <a:r>
              <a:rPr lang="zh-CN" altLang="en-US" b="1" dirty="0">
                <a:ea typeface="楷体_GB2312"/>
                <a:cs typeface="楷体_GB2312"/>
              </a:rPr>
              <a:t>若头指针名是</a:t>
            </a:r>
            <a:r>
              <a:rPr lang="en-US" altLang="zh-CN" b="1" dirty="0">
                <a:ea typeface="楷体_GB2312"/>
                <a:cs typeface="楷体_GB2312"/>
              </a:rPr>
              <a:t>L</a:t>
            </a:r>
            <a:r>
              <a:rPr lang="zh-CN" altLang="en-US" b="1" dirty="0">
                <a:ea typeface="楷体_GB2312"/>
                <a:cs typeface="楷体_GB2312"/>
              </a:rPr>
              <a:t>，则把链表称为表</a:t>
            </a:r>
            <a:r>
              <a:rPr lang="en-US" altLang="zh-CN" b="1" dirty="0"/>
              <a:t>L</a:t>
            </a:r>
            <a:endParaRPr lang="zh-CN" altLang="en-US" dirty="0"/>
          </a:p>
          <a:p>
            <a:r>
              <a:rPr lang="zh-CN" altLang="en-US" dirty="0" smtClean="0">
                <a:latin typeface="+mn-lt"/>
                <a:ea typeface="+mn-ea"/>
                <a:cs typeface="+mn-cs"/>
              </a:rPr>
              <a:t>通过</a:t>
            </a:r>
            <a:r>
              <a:rPr lang="zh-CN" altLang="en-US" dirty="0">
                <a:latin typeface="+mn-lt"/>
                <a:ea typeface="+mn-ea"/>
                <a:cs typeface="+mn-cs"/>
              </a:rPr>
              <a:t>结点的指针域访问后继结点</a:t>
            </a:r>
            <a:endParaRPr lang="en-US" altLang="zh-CN" dirty="0">
              <a:latin typeface="+mn-lt"/>
              <a:ea typeface="+mn-ea"/>
              <a:cs typeface="+mn-cs"/>
            </a:endParaRPr>
          </a:p>
          <a:p>
            <a:r>
              <a:rPr lang="zh-CN" altLang="en-US" dirty="0">
                <a:latin typeface="+mn-lt"/>
                <a:ea typeface="+mn-ea"/>
                <a:cs typeface="+mn-cs"/>
              </a:rPr>
              <a:t>寻找第一个结点和寻找最后一个结点所花费的时间</a:t>
            </a:r>
            <a:r>
              <a:rPr lang="zh-CN" altLang="en-US" dirty="0" smtClean="0">
                <a:latin typeface="+mn-lt"/>
                <a:ea typeface="+mn-ea"/>
                <a:cs typeface="+mn-cs"/>
              </a:rPr>
              <a:t>不等</a:t>
            </a:r>
            <a:endParaRPr lang="en-US" altLang="zh-CN" dirty="0" smtClean="0">
              <a:latin typeface="+mn-lt"/>
              <a:ea typeface="+mn-ea"/>
              <a:cs typeface="+mn-cs"/>
            </a:endParaRPr>
          </a:p>
          <a:p>
            <a:pPr lvl="1"/>
            <a:r>
              <a:rPr lang="zh-CN" altLang="en-US" dirty="0" smtClean="0">
                <a:cs typeface="+mn-cs"/>
              </a:rPr>
              <a:t>顺序存取</a:t>
            </a:r>
            <a:endParaRPr lang="zh-CN" altLang="en-US" dirty="0">
              <a:latin typeface="+mn-lt"/>
              <a:ea typeface="+mn-ea"/>
              <a:cs typeface="+mn-cs"/>
            </a:endParaRPr>
          </a:p>
        </p:txBody>
      </p:sp>
      <p:sp>
        <p:nvSpPr>
          <p:cNvPr id="33796"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36</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链式存储的几种形式</a:t>
            </a:r>
          </a:p>
        </p:txBody>
      </p:sp>
      <p:sp>
        <p:nvSpPr>
          <p:cNvPr id="34819"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单链表</a:t>
            </a:r>
          </a:p>
          <a:p>
            <a:r>
              <a:rPr lang="zh-CN" altLang="en-US" dirty="0">
                <a:latin typeface="+mn-lt"/>
                <a:ea typeface="+mn-ea"/>
                <a:cs typeface="+mn-cs"/>
              </a:rPr>
              <a:t>循环链表</a:t>
            </a:r>
          </a:p>
          <a:p>
            <a:r>
              <a:rPr lang="zh-CN" altLang="en-US" dirty="0">
                <a:latin typeface="+mn-lt"/>
                <a:ea typeface="+mn-ea"/>
                <a:cs typeface="+mn-cs"/>
              </a:rPr>
              <a:t>双向</a:t>
            </a:r>
            <a:r>
              <a:rPr lang="zh-CN" altLang="en-US" dirty="0" smtClean="0">
                <a:latin typeface="+mn-lt"/>
                <a:ea typeface="+mn-ea"/>
                <a:cs typeface="+mn-cs"/>
              </a:rPr>
              <a:t>链表</a:t>
            </a:r>
            <a:endParaRPr lang="zh-CN" altLang="en-US" dirty="0">
              <a:latin typeface="+mn-lt"/>
              <a:ea typeface="+mn-ea"/>
              <a:cs typeface="+mn-cs"/>
            </a:endParaRPr>
          </a:p>
        </p:txBody>
      </p:sp>
      <p:sp>
        <p:nvSpPr>
          <p:cNvPr id="34820"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37</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单链表</a:t>
            </a:r>
            <a:r>
              <a:rPr lang="zh-CN" altLang="en-US" dirty="0" smtClean="0">
                <a:latin typeface="+mj-lt"/>
                <a:ea typeface="+mj-ea"/>
                <a:cs typeface="+mj-cs"/>
              </a:rPr>
              <a:t>的存储结构定义</a:t>
            </a:r>
            <a:endParaRPr lang="zh-CN" altLang="en-US" dirty="0">
              <a:latin typeface="+mj-lt"/>
              <a:ea typeface="+mj-ea"/>
              <a:cs typeface="+mj-cs"/>
            </a:endParaRPr>
          </a:p>
        </p:txBody>
      </p:sp>
      <p:sp>
        <p:nvSpPr>
          <p:cNvPr id="35843" name="内容占位符 2"/>
          <p:cNvSpPr>
            <a:spLocks noGrp="1"/>
          </p:cNvSpPr>
          <p:nvPr>
            <p:ph idx="1"/>
          </p:nvPr>
        </p:nvSpPr>
        <p:spPr>
          <a:xfrm>
            <a:off x="468313" y="1125538"/>
            <a:ext cx="8207375" cy="790575"/>
          </a:xfrm>
        </p:spPr>
        <p:txBody>
          <a:bodyPr vert="horz" wrap="square" lIns="91440" tIns="45720" rIns="91440" bIns="45720" anchor="t"/>
          <a:lstStyle/>
          <a:p>
            <a:r>
              <a:rPr lang="zh-CN" altLang="en-US" dirty="0">
                <a:latin typeface="+mn-lt"/>
                <a:ea typeface="+mn-ea"/>
                <a:cs typeface="+mn-cs"/>
              </a:rPr>
              <a:t>链表的每个元素构成一个结点，定义如下</a:t>
            </a:r>
          </a:p>
        </p:txBody>
      </p:sp>
      <p:sp>
        <p:nvSpPr>
          <p:cNvPr id="35844"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38</a:t>
            </a:fld>
            <a:endParaRPr lang="zh-CN" altLang="en-US" sz="1000" b="1" dirty="0">
              <a:latin typeface="+mn-lt"/>
              <a:ea typeface="+mn-ea"/>
              <a:cs typeface="+mn-cs"/>
            </a:endParaRPr>
          </a:p>
        </p:txBody>
      </p:sp>
      <p:sp>
        <p:nvSpPr>
          <p:cNvPr id="35845" name="文本框 4"/>
          <p:cNvSpPr txBox="1"/>
          <p:nvPr/>
        </p:nvSpPr>
        <p:spPr>
          <a:xfrm>
            <a:off x="1692275" y="2133600"/>
            <a:ext cx="5903913" cy="223445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data;       //</a:t>
            </a:r>
            <a:r>
              <a:rPr lang="zh-CN" altLang="en-US" sz="2400" dirty="0">
                <a:latin typeface="Cambria Math" panose="02040503050406030204" pitchFamily="18" charset="0"/>
                <a:ea typeface="Cambria Math" panose="02040503050406030204" pitchFamily="18" charset="0"/>
                <a:cs typeface="Arial Unicode MS" panose="020B0604020202020204" charset="-122"/>
              </a:rPr>
              <a:t>数据域</a:t>
            </a:r>
          </a:p>
          <a:p>
            <a:pPr marL="0" lvl="0" indent="0">
              <a:buNone/>
            </a:pP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*next;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指针域</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LinkList</a:t>
            </a:r>
            <a:r>
              <a:rPr lang="zh-CN" altLang="en-US" sz="2400" dirty="0">
                <a:latin typeface="Cambria Math" panose="02040503050406030204" pitchFamily="18" charset="0"/>
                <a:ea typeface="Cambria Math" panose="02040503050406030204" pitchFamily="18" charset="0"/>
                <a:cs typeface="Arial Unicode MS" panose="020B0604020202020204" charset="-122"/>
              </a:rPr>
              <a:t>为</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zh-CN" altLang="en-US" sz="2400" dirty="0">
                <a:latin typeface="Cambria Math" panose="02040503050406030204" pitchFamily="18" charset="0"/>
                <a:ea typeface="Cambria Math" panose="02040503050406030204" pitchFamily="18" charset="0"/>
                <a:cs typeface="Arial Unicode MS" panose="020B0604020202020204" charset="-122"/>
              </a:rPr>
              <a:t>类型的指针</a:t>
            </a:r>
          </a:p>
        </p:txBody>
      </p:sp>
      <p:grpSp>
        <p:nvGrpSpPr>
          <p:cNvPr id="8" name="Group 10"/>
          <p:cNvGrpSpPr/>
          <p:nvPr/>
        </p:nvGrpSpPr>
        <p:grpSpPr bwMode="auto">
          <a:xfrm>
            <a:off x="1558131" y="4757222"/>
            <a:ext cx="6172200" cy="701675"/>
            <a:chOff x="521" y="2841"/>
            <a:chExt cx="3888" cy="442"/>
          </a:xfrm>
        </p:grpSpPr>
        <p:sp>
          <p:nvSpPr>
            <p:cNvPr id="9" name="Rectangle 7"/>
            <p:cNvSpPr>
              <a:spLocks noChangeArrowheads="1"/>
            </p:cNvSpPr>
            <p:nvPr/>
          </p:nvSpPr>
          <p:spPr bwMode="auto">
            <a:xfrm>
              <a:off x="521" y="2841"/>
              <a:ext cx="1458" cy="44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a:solidFill>
                    <a:srgbClr val="FF0000"/>
                  </a:solidFill>
                </a:rPr>
                <a:t>LNode *p</a:t>
              </a:r>
            </a:p>
          </p:txBody>
        </p:sp>
        <p:sp>
          <p:nvSpPr>
            <p:cNvPr id="10" name="Rectangle 8"/>
            <p:cNvSpPr>
              <a:spLocks noChangeArrowheads="1"/>
            </p:cNvSpPr>
            <p:nvPr/>
          </p:nvSpPr>
          <p:spPr bwMode="auto">
            <a:xfrm>
              <a:off x="2843" y="2841"/>
              <a:ext cx="1566" cy="44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dirty="0" err="1">
                  <a:solidFill>
                    <a:srgbClr val="FF0000"/>
                  </a:solidFill>
                </a:rPr>
                <a:t>LinkList</a:t>
              </a:r>
              <a:r>
                <a:rPr lang="en-US" altLang="zh-CN" sz="4000" b="1" dirty="0"/>
                <a:t> </a:t>
              </a:r>
              <a:r>
                <a:rPr lang="en-US" altLang="zh-CN" sz="4000" b="1" dirty="0">
                  <a:solidFill>
                    <a:srgbClr val="FF0000"/>
                  </a:solidFill>
                </a:rPr>
                <a:t>p</a:t>
              </a:r>
            </a:p>
          </p:txBody>
        </p:sp>
        <p:sp>
          <p:nvSpPr>
            <p:cNvPr id="11" name="AutoShape 9"/>
            <p:cNvSpPr>
              <a:spLocks noChangeArrowheads="1"/>
            </p:cNvSpPr>
            <p:nvPr/>
          </p:nvSpPr>
          <p:spPr bwMode="auto">
            <a:xfrm>
              <a:off x="2154" y="2976"/>
              <a:ext cx="499" cy="182"/>
            </a:xfrm>
            <a:prstGeom prst="leftRightArrow">
              <a:avLst>
                <a:gd name="adj1" fmla="val 50000"/>
                <a:gd name="adj2" fmla="val 54835"/>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指针变量 </a:t>
            </a:r>
            <a:r>
              <a:rPr lang="en-US" altLang="zh-CN" dirty="0" smtClean="0"/>
              <a:t>vs </a:t>
            </a:r>
            <a:r>
              <a:rPr lang="zh-CN" altLang="en-US" dirty="0" smtClean="0"/>
              <a:t>结点变量</a:t>
            </a:r>
            <a:endParaRPr lang="zh-CN" altLang="en-US" dirty="0"/>
          </a:p>
        </p:txBody>
      </p:sp>
      <p:sp>
        <p:nvSpPr>
          <p:cNvPr id="3" name="内容占位符 2"/>
          <p:cNvSpPr>
            <a:spLocks noGrp="1"/>
          </p:cNvSpPr>
          <p:nvPr>
            <p:ph idx="1"/>
          </p:nvPr>
        </p:nvSpPr>
        <p:spPr>
          <a:xfrm>
            <a:off x="468313" y="1125538"/>
            <a:ext cx="8207375" cy="1583382"/>
          </a:xfrm>
        </p:spPr>
        <p:txBody>
          <a:bodyPr/>
          <a:lstStyle/>
          <a:p>
            <a:r>
              <a:rPr lang="zh-CN" altLang="en-US" smtClean="0"/>
              <a:t>指针变量</a:t>
            </a:r>
            <a:r>
              <a:rPr lang="en-US" altLang="zh-CN" smtClean="0"/>
              <a:t>p</a:t>
            </a:r>
            <a:r>
              <a:rPr lang="zh-CN" altLang="en-US" smtClean="0"/>
              <a:t>：表示结点地址</a:t>
            </a:r>
          </a:p>
          <a:p>
            <a:r>
              <a:rPr lang="zh-CN" altLang="en-US" smtClean="0"/>
              <a:t>结点变量*</a:t>
            </a:r>
            <a:r>
              <a:rPr lang="en-US" altLang="zh-CN" smtClean="0"/>
              <a:t>p</a:t>
            </a:r>
            <a:r>
              <a:rPr lang="zh-CN" altLang="en-US" smtClean="0"/>
              <a:t>：表示一个结点</a:t>
            </a:r>
          </a:p>
          <a:p>
            <a:endParaRPr lang="zh-CN" altLang="en-US" dirty="0"/>
          </a:p>
        </p:txBody>
      </p:sp>
      <p:sp>
        <p:nvSpPr>
          <p:cNvPr id="4" name="Rectangle 6"/>
          <p:cNvSpPr>
            <a:spLocks noChangeArrowheads="1"/>
          </p:cNvSpPr>
          <p:nvPr/>
        </p:nvSpPr>
        <p:spPr bwMode="auto">
          <a:xfrm>
            <a:off x="6124575" y="1412875"/>
            <a:ext cx="2314575" cy="701675"/>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dirty="0" err="1">
                <a:solidFill>
                  <a:srgbClr val="FF0000"/>
                </a:solidFill>
              </a:rPr>
              <a:t>LNode</a:t>
            </a:r>
            <a:r>
              <a:rPr lang="en-US" altLang="zh-CN" sz="4000" b="1" dirty="0">
                <a:solidFill>
                  <a:srgbClr val="FF0000"/>
                </a:solidFill>
              </a:rPr>
              <a:t> *p</a:t>
            </a:r>
          </a:p>
        </p:txBody>
      </p:sp>
      <p:grpSp>
        <p:nvGrpSpPr>
          <p:cNvPr id="8" name="Group 12"/>
          <p:cNvGrpSpPr/>
          <p:nvPr/>
        </p:nvGrpSpPr>
        <p:grpSpPr bwMode="auto">
          <a:xfrm>
            <a:off x="1112837" y="3212976"/>
            <a:ext cx="6918325" cy="1930400"/>
            <a:chOff x="336" y="2078"/>
            <a:chExt cx="4358" cy="1216"/>
          </a:xfrm>
        </p:grpSpPr>
        <p:sp>
          <p:nvSpPr>
            <p:cNvPr id="9" name="Rectangle 10"/>
            <p:cNvSpPr>
              <a:spLocks noChangeArrowheads="1"/>
            </p:cNvSpPr>
            <p:nvPr/>
          </p:nvSpPr>
          <p:spPr bwMode="auto">
            <a:xfrm>
              <a:off x="336" y="2736"/>
              <a:ext cx="4358" cy="558"/>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marL="0" marR="0" lvl="0" indent="0" defTabSz="914400" eaLnBrk="1" fontAlgn="auto" latinLnBrk="0" hangingPunct="1">
                <a:lnSpc>
                  <a:spcPct val="130000"/>
                </a:lnSpc>
                <a:spcBef>
                  <a:spcPts val="0"/>
                </a:spcBef>
                <a:spcAft>
                  <a:spcPts val="0"/>
                </a:spcAft>
                <a:buClrTx/>
                <a:buSzTx/>
                <a:buFont typeface="Wingdings" panose="05000000000000000000" pitchFamily="2" charset="2"/>
                <a:buNone/>
                <a:defRPr/>
              </a:pPr>
              <a:r>
                <a:rPr kumimoji="1" lang="zh-CN" altLang="en-US"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若</a:t>
              </a:r>
              <a:r>
                <a:rPr kumimoji="1" lang="en-US"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p-&gt;data=a</a:t>
              </a:r>
              <a:r>
                <a:rPr kumimoji="1" lang="en-US" altLang="zh-CN" sz="32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rPr>
                <a:t>i, </a:t>
              </a:r>
              <a:r>
                <a:rPr kumimoji="1" lang="zh-CN" altLang="en-US"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则</a:t>
              </a:r>
              <a:r>
                <a:rPr kumimoji="1" lang="en-US"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p-&gt;next-&gt;data=a</a:t>
              </a:r>
              <a:r>
                <a:rPr kumimoji="1" lang="en-US" altLang="zh-CN" sz="32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rPr>
                <a:t>i+1</a:t>
              </a:r>
            </a:p>
            <a:p>
              <a:pPr marL="0" marR="0" lvl="0" indent="0" defTabSz="914400" eaLnBrk="1" fontAlgn="auto" latinLnBrk="0" hangingPunct="1">
                <a:lnSpc>
                  <a:spcPct val="130000"/>
                </a:lnSpc>
                <a:spcBef>
                  <a:spcPts val="0"/>
                </a:spcBef>
                <a:spcAft>
                  <a:spcPts val="0"/>
                </a:spcAft>
                <a:buClrTx/>
                <a:buSzTx/>
                <a:buFontTx/>
                <a:buNone/>
                <a:defRPr/>
              </a:pPr>
              <a:r>
                <a:rPr kumimoji="1" lang="en-US"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p>
          </p:txBody>
        </p:sp>
        <p:graphicFrame>
          <p:nvGraphicFramePr>
            <p:cNvPr id="10" name="Object 11"/>
            <p:cNvGraphicFramePr>
              <a:graphicFrameLocks noChangeAspect="1"/>
            </p:cNvGraphicFramePr>
            <p:nvPr/>
          </p:nvGraphicFramePr>
          <p:xfrm>
            <a:off x="336" y="2078"/>
            <a:ext cx="4178" cy="473"/>
          </p:xfrm>
          <a:graphic>
            <a:graphicData uri="http://schemas.openxmlformats.org/presentationml/2006/ole">
              <p:oleObj spid="_x0000_s5150" name="VISIO" r:id="rId3" imgW="5256360" imgH="56016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a:t>
            </a:r>
            <a:r>
              <a:rPr lang="zh-CN" altLang="en-US" dirty="0" smtClean="0">
                <a:latin typeface="+mj-lt"/>
                <a:ea typeface="+mj-ea"/>
                <a:cs typeface="+mj-cs"/>
              </a:rPr>
              <a:t>的</a:t>
            </a:r>
            <a:r>
              <a:rPr lang="zh-CN" altLang="en-US" dirty="0"/>
              <a:t>概念</a:t>
            </a:r>
            <a:endParaRPr lang="en-US" altLang="zh-CN" dirty="0">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lstStyle/>
          <a:p>
            <a:r>
              <a:rPr lang="zh-CN" altLang="en-US" dirty="0">
                <a:solidFill>
                  <a:srgbClr val="FF0000"/>
                </a:solidFill>
                <a:latin typeface="+mn-lt"/>
                <a:ea typeface="黑体" panose="02010609060101010101" pitchFamily="49" charset="-122"/>
                <a:cs typeface="+mn-cs"/>
              </a:rPr>
              <a:t>线性表</a:t>
            </a:r>
            <a:r>
              <a:rPr lang="zh-CN" altLang="en-US" dirty="0">
                <a:latin typeface="+mn-lt"/>
                <a:ea typeface="+mn-ea"/>
                <a:cs typeface="+mn-cs"/>
              </a:rPr>
              <a:t>是由</a:t>
            </a:r>
            <a:r>
              <a:rPr lang="en-US" altLang="zh-CN" dirty="0">
                <a:latin typeface="+mn-lt"/>
                <a:ea typeface="+mn-ea"/>
                <a:cs typeface="+mn-cs"/>
              </a:rPr>
              <a:t>n</a:t>
            </a:r>
            <a:r>
              <a:rPr lang="zh-CN" altLang="en-US" dirty="0">
                <a:latin typeface="+mn-lt"/>
                <a:ea typeface="+mn-ea"/>
                <a:cs typeface="+mn-cs"/>
              </a:rPr>
              <a:t>（</a:t>
            </a:r>
            <a:r>
              <a:rPr lang="en-US" altLang="zh-CN" dirty="0">
                <a:latin typeface="+mn-lt"/>
                <a:ea typeface="+mn-ea"/>
                <a:cs typeface="+mn-cs"/>
              </a:rPr>
              <a:t>n</a:t>
            </a:r>
            <a:r>
              <a:rPr lang="en-US" altLang="zh-CN" dirty="0">
                <a:latin typeface="宋体" panose="02010600030101010101" pitchFamily="2" charset="-122"/>
                <a:ea typeface="+mn-ea"/>
                <a:cs typeface="+mn-cs"/>
              </a:rPr>
              <a:t>≥</a:t>
            </a:r>
            <a:r>
              <a:rPr lang="en-US" altLang="zh-CN" dirty="0">
                <a:latin typeface="+mn-lt"/>
                <a:ea typeface="+mn-ea"/>
                <a:cs typeface="+mn-cs"/>
              </a:rPr>
              <a:t>0</a:t>
            </a:r>
            <a:r>
              <a:rPr lang="zh-CN" altLang="en-US" dirty="0">
                <a:latin typeface="+mn-lt"/>
                <a:ea typeface="+mn-ea"/>
                <a:cs typeface="+mn-cs"/>
              </a:rPr>
              <a:t>）个</a:t>
            </a:r>
            <a:r>
              <a:rPr lang="zh-CN" altLang="en-US" dirty="0">
                <a:solidFill>
                  <a:srgbClr val="00B050"/>
                </a:solidFill>
                <a:latin typeface="+mn-lt"/>
                <a:ea typeface="+mn-ea"/>
                <a:cs typeface="+mn-cs"/>
              </a:rPr>
              <a:t>类型相同</a:t>
            </a:r>
            <a:r>
              <a:rPr lang="zh-CN" altLang="en-US" dirty="0">
                <a:latin typeface="+mn-lt"/>
                <a:ea typeface="+mn-ea"/>
                <a:cs typeface="+mn-cs"/>
              </a:rPr>
              <a:t>的数据元素组成的</a:t>
            </a:r>
            <a:r>
              <a:rPr lang="zh-CN" altLang="en-US" dirty="0">
                <a:solidFill>
                  <a:srgbClr val="00B050"/>
                </a:solidFill>
                <a:latin typeface="+mn-lt"/>
                <a:ea typeface="+mn-ea"/>
                <a:cs typeface="+mn-cs"/>
              </a:rPr>
              <a:t>有限序列</a:t>
            </a:r>
            <a:endParaRPr lang="en-US" altLang="zh-CN" dirty="0">
              <a:solidFill>
                <a:srgbClr val="00B050"/>
              </a:solidFill>
              <a:latin typeface="+mn-lt"/>
              <a:ea typeface="+mn-ea"/>
              <a:cs typeface="+mn-cs"/>
            </a:endParaRPr>
          </a:p>
          <a:p>
            <a:r>
              <a:rPr lang="en-US" altLang="zh-CN" dirty="0">
                <a:latin typeface="+mn-lt"/>
                <a:ea typeface="+mn-ea"/>
                <a:cs typeface="+mn-cs"/>
              </a:rPr>
              <a:t>L=( a</a:t>
            </a:r>
            <a:r>
              <a:rPr lang="en-US" altLang="zh-CN" baseline="-25000" dirty="0">
                <a:latin typeface="+mn-lt"/>
                <a:ea typeface="+mn-ea"/>
                <a:cs typeface="+mn-cs"/>
              </a:rPr>
              <a:t>1</a:t>
            </a:r>
            <a:r>
              <a:rPr lang="en-US" altLang="zh-CN" dirty="0">
                <a:latin typeface="+mn-lt"/>
                <a:ea typeface="+mn-ea"/>
                <a:cs typeface="+mn-cs"/>
              </a:rPr>
              <a:t>, a</a:t>
            </a:r>
            <a:r>
              <a:rPr lang="en-US" altLang="zh-CN" baseline="-25000" dirty="0">
                <a:latin typeface="+mn-lt"/>
                <a:ea typeface="+mn-ea"/>
                <a:cs typeface="+mn-cs"/>
              </a:rPr>
              <a:t>2</a:t>
            </a:r>
            <a:r>
              <a:rPr lang="en-US" altLang="zh-CN" dirty="0">
                <a:latin typeface="+mn-lt"/>
                <a:ea typeface="+mn-ea"/>
                <a:cs typeface="+mn-cs"/>
              </a:rPr>
              <a:t>,...,a</a:t>
            </a:r>
            <a:r>
              <a:rPr lang="en-US" altLang="zh-CN" baseline="-25000" dirty="0">
                <a:latin typeface="+mn-lt"/>
                <a:ea typeface="+mn-ea"/>
                <a:cs typeface="+mn-cs"/>
              </a:rPr>
              <a:t>i-1</a:t>
            </a:r>
            <a:r>
              <a:rPr lang="en-US" altLang="zh-CN" dirty="0">
                <a:latin typeface="+mn-lt"/>
                <a:ea typeface="+mn-ea"/>
                <a:cs typeface="+mn-cs"/>
              </a:rPr>
              <a:t>,a</a:t>
            </a:r>
            <a:r>
              <a:rPr lang="en-US" altLang="zh-CN" baseline="-25000" dirty="0">
                <a:latin typeface="+mn-lt"/>
                <a:ea typeface="+mn-ea"/>
                <a:cs typeface="+mn-cs"/>
              </a:rPr>
              <a:t>i</a:t>
            </a:r>
            <a:r>
              <a:rPr lang="en-US" altLang="zh-CN" dirty="0">
                <a:latin typeface="+mn-lt"/>
                <a:ea typeface="+mn-ea"/>
                <a:cs typeface="+mn-cs"/>
              </a:rPr>
              <a:t>,a</a:t>
            </a:r>
            <a:r>
              <a:rPr lang="en-US" altLang="zh-CN" baseline="-25000" dirty="0">
                <a:latin typeface="+mn-lt"/>
                <a:ea typeface="+mn-ea"/>
                <a:cs typeface="+mn-cs"/>
              </a:rPr>
              <a:t>i+1</a:t>
            </a:r>
            <a:r>
              <a:rPr lang="en-US" altLang="zh-CN" dirty="0">
                <a:latin typeface="+mn-lt"/>
                <a:ea typeface="+mn-ea"/>
                <a:cs typeface="+mn-cs"/>
              </a:rPr>
              <a:t>,...,a</a:t>
            </a:r>
            <a:r>
              <a:rPr lang="en-US" altLang="zh-CN" baseline="-25000" dirty="0">
                <a:latin typeface="+mn-lt"/>
                <a:ea typeface="+mn-ea"/>
                <a:cs typeface="+mn-cs"/>
              </a:rPr>
              <a:t>n</a:t>
            </a:r>
            <a:r>
              <a:rPr lang="en-US" altLang="zh-CN" dirty="0">
                <a:latin typeface="+mn-lt"/>
                <a:ea typeface="+mn-ea"/>
                <a:cs typeface="+mn-cs"/>
              </a:rPr>
              <a:t>)</a:t>
            </a:r>
          </a:p>
          <a:p>
            <a:pPr lvl="1"/>
            <a:r>
              <a:rPr lang="en-US" altLang="zh-CN" dirty="0">
                <a:latin typeface="+mn-lt"/>
                <a:ea typeface="+mn-ea"/>
              </a:rPr>
              <a:t>L</a:t>
            </a:r>
            <a:r>
              <a:rPr lang="zh-CN" altLang="en-US" dirty="0">
                <a:latin typeface="+mn-lt"/>
                <a:ea typeface="+mn-ea"/>
              </a:rPr>
              <a:t>为表名，习惯用大写书写</a:t>
            </a:r>
            <a:endParaRPr lang="en-US" altLang="zh-CN" dirty="0">
              <a:latin typeface="+mn-lt"/>
              <a:ea typeface="+mn-ea"/>
            </a:endParaRPr>
          </a:p>
          <a:p>
            <a:pPr lvl="1"/>
            <a:r>
              <a:rPr lang="en-US" altLang="zh-CN" dirty="0">
                <a:latin typeface="+mn-lt"/>
                <a:ea typeface="+mn-ea"/>
              </a:rPr>
              <a:t>a</a:t>
            </a:r>
            <a:r>
              <a:rPr lang="en-US" altLang="zh-CN" baseline="-25000" dirty="0">
                <a:latin typeface="+mn-lt"/>
                <a:ea typeface="+mn-ea"/>
              </a:rPr>
              <a:t>i</a:t>
            </a:r>
            <a:r>
              <a:rPr lang="zh-CN" altLang="en-US" dirty="0">
                <a:latin typeface="+mn-lt"/>
                <a:ea typeface="+mn-ea"/>
              </a:rPr>
              <a:t>为该线性表的数据元素，习惯用小写书写</a:t>
            </a:r>
            <a:endParaRPr lang="en-US" altLang="zh-CN" dirty="0">
              <a:latin typeface="+mn-lt"/>
              <a:ea typeface="+mn-ea"/>
            </a:endParaRPr>
          </a:p>
          <a:p>
            <a:r>
              <a:rPr lang="zh-CN" altLang="en-US" dirty="0">
                <a:latin typeface="+mn-lt"/>
                <a:ea typeface="+mn-ea"/>
                <a:cs typeface="+mn-cs"/>
              </a:rPr>
              <a:t>线性表中相邻数据元素之间存在着</a:t>
            </a:r>
            <a:r>
              <a:rPr lang="zh-CN" altLang="en-US" dirty="0">
                <a:solidFill>
                  <a:srgbClr val="FF6600"/>
                </a:solidFill>
                <a:latin typeface="+mn-lt"/>
                <a:ea typeface="+mn-ea"/>
                <a:cs typeface="+mn-cs"/>
              </a:rPr>
              <a:t>线性关系</a:t>
            </a:r>
            <a:endParaRPr lang="en-US" altLang="zh-CN" dirty="0">
              <a:solidFill>
                <a:srgbClr val="FF6600"/>
              </a:solidFill>
              <a:latin typeface="+mn-lt"/>
              <a:ea typeface="+mn-ea"/>
              <a:cs typeface="+mn-cs"/>
            </a:endParaRPr>
          </a:p>
          <a:p>
            <a:endParaRPr lang="en-US" altLang="zh-CN" dirty="0">
              <a:solidFill>
                <a:schemeClr val="folHlink"/>
              </a:solidFill>
              <a:latin typeface="+mn-lt"/>
              <a:ea typeface="+mn-ea"/>
              <a:cs typeface="+mn-cs"/>
            </a:endParaRPr>
          </a:p>
        </p:txBody>
      </p:sp>
      <p:sp>
        <p:nvSpPr>
          <p:cNvPr id="8196" name="Slide Number Placeholder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初始化链表</a:t>
            </a:r>
            <a:endParaRPr lang="zh-CN" altLang="en-US" dirty="0"/>
          </a:p>
        </p:txBody>
      </p:sp>
      <p:sp>
        <p:nvSpPr>
          <p:cNvPr id="3" name="内容占位符 2"/>
          <p:cNvSpPr>
            <a:spLocks noGrp="1"/>
          </p:cNvSpPr>
          <p:nvPr>
            <p:ph idx="1"/>
          </p:nvPr>
        </p:nvSpPr>
        <p:spPr>
          <a:xfrm>
            <a:off x="468313" y="1125538"/>
            <a:ext cx="8207375" cy="791294"/>
          </a:xfrm>
        </p:spPr>
        <p:txBody>
          <a:bodyPr/>
          <a:lstStyle/>
          <a:p>
            <a:r>
              <a:rPr lang="zh-CN" altLang="en-US" dirty="0" smtClean="0"/>
              <a:t>构造一个空链表</a:t>
            </a:r>
            <a:endParaRPr lang="zh-CN" altLang="en-US" dirty="0"/>
          </a:p>
        </p:txBody>
      </p:sp>
      <p:graphicFrame>
        <p:nvGraphicFramePr>
          <p:cNvPr id="4" name="Object 5"/>
          <p:cNvGraphicFramePr>
            <a:graphicFrameLocks noChangeAspect="1"/>
          </p:cNvGraphicFramePr>
          <p:nvPr/>
        </p:nvGraphicFramePr>
        <p:xfrm>
          <a:off x="4572000" y="1155243"/>
          <a:ext cx="1752600" cy="533400"/>
        </p:xfrm>
        <a:graphic>
          <a:graphicData uri="http://schemas.openxmlformats.org/presentationml/2006/ole">
            <p:oleObj spid="_x0000_s6175" name="VISIO" r:id="rId3" imgW="1296360" imgH="396360" progId="">
              <p:embed/>
            </p:oleObj>
          </a:graphicData>
        </a:graphic>
      </p:graphicFrame>
      <p:sp>
        <p:nvSpPr>
          <p:cNvPr id="5" name="文本框 4"/>
          <p:cNvSpPr txBox="1"/>
          <p:nvPr/>
        </p:nvSpPr>
        <p:spPr>
          <a:xfrm>
            <a:off x="1331640" y="2276872"/>
            <a:ext cx="5903913" cy="267589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InitList_L</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&amp;L){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L=new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endParaRPr>
          </a:p>
          <a:p>
            <a:pPr marL="0" lvl="0" indent="0">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 if</a:t>
            </a:r>
            <a:r>
              <a:rPr lang="en-US" altLang="zh-CN" sz="2400" dirty="0">
                <a:latin typeface="Cambria Math" panose="02040503050406030204" pitchFamily="18" charset="0"/>
                <a:ea typeface="Cambria Math" panose="02040503050406030204" pitchFamily="18" charset="0"/>
                <a:cs typeface="Arial Unicode MS" panose="020B0604020202020204" charset="-122"/>
              </a:rPr>
              <a:t>(!L) exit(OVERFLOW);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L-&gt;next=NULL;</a:t>
            </a: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return OK;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9" name="Text Box 3"/>
          <p:cNvSpPr txBox="1"/>
          <p:nvPr/>
        </p:nvSpPr>
        <p:spPr>
          <a:xfrm>
            <a:off x="2418715" y="548068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10" name="Text Box 4"/>
          <p:cNvSpPr txBox="1"/>
          <p:nvPr/>
        </p:nvSpPr>
        <p:spPr>
          <a:xfrm>
            <a:off x="4557078" y="552354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销毁链表</a:t>
            </a:r>
            <a:endParaRPr lang="zh-CN" altLang="en-US" dirty="0"/>
          </a:p>
        </p:txBody>
      </p:sp>
      <p:sp>
        <p:nvSpPr>
          <p:cNvPr id="3" name="内容占位符 2"/>
          <p:cNvSpPr>
            <a:spLocks noGrp="1"/>
          </p:cNvSpPr>
          <p:nvPr>
            <p:ph idx="1"/>
          </p:nvPr>
        </p:nvSpPr>
        <p:spPr>
          <a:xfrm>
            <a:off x="468630" y="1125855"/>
            <a:ext cx="8207375" cy="558800"/>
          </a:xfrm>
        </p:spPr>
        <p:txBody>
          <a:bodyPr/>
          <a:lstStyle/>
          <a:p>
            <a:r>
              <a:rPr lang="zh-CN" altLang="en-US"/>
              <a:t>释放链表所占用的全部内存空间</a:t>
            </a:r>
          </a:p>
        </p:txBody>
      </p:sp>
      <p:graphicFrame>
        <p:nvGraphicFramePr>
          <p:cNvPr id="10" name="Object 11"/>
          <p:cNvGraphicFramePr>
            <a:graphicFrameLocks noChangeAspect="1"/>
          </p:cNvGraphicFramePr>
          <p:nvPr/>
        </p:nvGraphicFramePr>
        <p:xfrm>
          <a:off x="1150937" y="1795656"/>
          <a:ext cx="6632575" cy="750888"/>
        </p:xfrm>
        <a:graphic>
          <a:graphicData uri="http://schemas.openxmlformats.org/presentationml/2006/ole">
            <p:oleObj spid="_x0000_s7195" name="VISIO" r:id="rId3" imgW="5256360" imgH="560160" progId="">
              <p:embed/>
            </p:oleObj>
          </a:graphicData>
        </a:graphic>
      </p:graphicFrame>
      <p:sp>
        <p:nvSpPr>
          <p:cNvPr id="5" name="文本框 4"/>
          <p:cNvSpPr txBox="1"/>
          <p:nvPr/>
        </p:nvSpPr>
        <p:spPr>
          <a:xfrm>
            <a:off x="1514520" y="2830284"/>
            <a:ext cx="5903913" cy="3416320"/>
          </a:xfrm>
          <a:prstGeom prst="rect">
            <a:avLst/>
          </a:prstGeom>
          <a:noFill/>
          <a:ln w="9525"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Status DestroyList_L(LinkList &amp;L</a:t>
            </a:r>
            <a:r>
              <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rPr>
              <a:t>){</a:t>
            </a:r>
          </a:p>
          <a:p>
            <a:pPr marL="0" lvl="0" indent="0" algn="l">
              <a:spcBef>
                <a:spcPts val="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 = L</a:t>
            </a:r>
            <a:endPar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endParaRPr>
          </a:p>
          <a:p>
            <a:pPr marL="0" lvl="0" indent="0" algn="l">
              <a:spcBef>
                <a:spcPts val="0"/>
              </a:spcBef>
              <a:buNone/>
            </a:pPr>
            <a:r>
              <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rPr>
              <a:t>       while(p){</a:t>
            </a:r>
          </a:p>
          <a:p>
            <a:pPr marL="0" lvl="0" indent="0" algn="l">
              <a:spcBef>
                <a:spcPts val="0"/>
              </a:spcBef>
              <a:buNone/>
            </a:pPr>
            <a:r>
              <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rPr>
              <a:t>            q=p;  </a:t>
            </a:r>
            <a:endPar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endParaRP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rPr>
              <a:t>p=p-</a:t>
            </a: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&gt;next;</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delete </a:t>
            </a:r>
            <a:r>
              <a:rPr lang="en-US" altLang="zh-CN" sz="2400" dirty="0" smtClean="0">
                <a:ln>
                  <a:noFill/>
                </a:ln>
                <a:latin typeface="Cambria Math" panose="02040503050406030204" pitchFamily="18" charset="0"/>
                <a:ea typeface="Cambria Math" panose="02040503050406030204" pitchFamily="18" charset="0"/>
                <a:cs typeface="Arial Unicode MS" panose="020B0604020202020204" charset="-122"/>
                <a:sym typeface="+mn-ea"/>
              </a:rPr>
              <a:t>q;  </a:t>
            </a:r>
            <a:endPar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endParaRP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return OK;</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a:t>
            </a:r>
          </a:p>
        </p:txBody>
      </p:sp>
      <p:sp>
        <p:nvSpPr>
          <p:cNvPr id="6" name="矩形 5"/>
          <p:cNvSpPr/>
          <p:nvPr/>
        </p:nvSpPr>
        <p:spPr>
          <a:xfrm>
            <a:off x="1548130" y="2708910"/>
            <a:ext cx="6048375" cy="3391535"/>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Text Box 3"/>
          <p:cNvSpPr txBox="1"/>
          <p:nvPr/>
        </p:nvSpPr>
        <p:spPr>
          <a:xfrm>
            <a:off x="4499610" y="5121910"/>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7" name="Text Box 4"/>
          <p:cNvSpPr txBox="1"/>
          <p:nvPr/>
        </p:nvSpPr>
        <p:spPr>
          <a:xfrm>
            <a:off x="6637973" y="5164773"/>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链表判空</a:t>
            </a:r>
          </a:p>
        </p:txBody>
      </p:sp>
      <p:graphicFrame>
        <p:nvGraphicFramePr>
          <p:cNvPr id="10" name="Object 11"/>
          <p:cNvGraphicFramePr>
            <a:graphicFrameLocks noChangeAspect="1"/>
          </p:cNvGraphicFramePr>
          <p:nvPr/>
        </p:nvGraphicFramePr>
        <p:xfrm>
          <a:off x="1105217" y="1160497"/>
          <a:ext cx="6632575" cy="747395"/>
        </p:xfrm>
        <a:graphic>
          <a:graphicData uri="http://schemas.openxmlformats.org/presentationml/2006/ole">
            <p:oleObj spid="_x0000_s8237" name="VISIO" r:id="rId3" imgW="5256360" imgH="560160" progId="">
              <p:embed/>
            </p:oleObj>
          </a:graphicData>
        </a:graphic>
      </p:graphicFrame>
      <p:graphicFrame>
        <p:nvGraphicFramePr>
          <p:cNvPr id="4" name="Object 5"/>
          <p:cNvGraphicFramePr>
            <a:graphicFrameLocks noChangeAspect="1"/>
          </p:cNvGraphicFramePr>
          <p:nvPr/>
        </p:nvGraphicFramePr>
        <p:xfrm>
          <a:off x="3618230" y="2039620"/>
          <a:ext cx="1908175" cy="581025"/>
        </p:xfrm>
        <a:graphic>
          <a:graphicData uri="http://schemas.openxmlformats.org/presentationml/2006/ole">
            <p:oleObj spid="_x0000_s8238" name="VISIO" r:id="rId4" imgW="1296360" imgH="396360" progId="">
              <p:embed/>
            </p:oleObj>
          </a:graphicData>
        </a:graphic>
      </p:graphicFrame>
      <p:sp>
        <p:nvSpPr>
          <p:cNvPr id="5" name="文本框 4"/>
          <p:cNvSpPr txBox="1"/>
          <p:nvPr/>
        </p:nvSpPr>
        <p:spPr>
          <a:xfrm>
            <a:off x="1469435" y="2876312"/>
            <a:ext cx="5903913" cy="311912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int ListEmpty(LinkList 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//若L为空表，则返回1，否则返回0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if(L-&gt;next)   //非空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else</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1;</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9" name="Text Box 3"/>
          <p:cNvSpPr txBox="1"/>
          <p:nvPr/>
        </p:nvSpPr>
        <p:spPr>
          <a:xfrm>
            <a:off x="4140835" y="490664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7" name="Text Box 4"/>
          <p:cNvSpPr txBox="1"/>
          <p:nvPr/>
        </p:nvSpPr>
        <p:spPr>
          <a:xfrm>
            <a:off x="6279198" y="494950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链表长度</a:t>
            </a:r>
          </a:p>
        </p:txBody>
      </p:sp>
      <p:graphicFrame>
        <p:nvGraphicFramePr>
          <p:cNvPr id="10" name="Object 11"/>
          <p:cNvGraphicFramePr>
            <a:graphicFrameLocks noChangeAspect="1"/>
          </p:cNvGraphicFramePr>
          <p:nvPr/>
        </p:nvGraphicFramePr>
        <p:xfrm>
          <a:off x="1105852" y="1684372"/>
          <a:ext cx="6632575" cy="747395"/>
        </p:xfrm>
        <a:graphic>
          <a:graphicData uri="http://schemas.openxmlformats.org/presentationml/2006/ole">
            <p:oleObj spid="_x0000_s9240" name="VISIO" r:id="rId3" imgW="5256360" imgH="560160" progId="">
              <p:embed/>
            </p:oleObj>
          </a:graphicData>
        </a:graphic>
      </p:graphicFrame>
      <p:sp>
        <p:nvSpPr>
          <p:cNvPr id="5" name="文本框 4"/>
          <p:cNvSpPr txBox="1"/>
          <p:nvPr/>
        </p:nvSpPr>
        <p:spPr>
          <a:xfrm>
            <a:off x="1470070" y="2431812"/>
            <a:ext cx="5903913" cy="304609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int  ListLength_L(LinkList L){</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  //p指向第一个结点</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i=0;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while(p){//遍历单链表,统计结点数</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i;         </a:t>
            </a:r>
            <a:r>
              <a:rPr lang="en-US" altLang="zh-CN" sz="2400" b="1" dirty="0">
                <a:latin typeface="Times New Roman" panose="02020603050405020304" pitchFamily="18" charset="0"/>
                <a:sym typeface="+mn-ea"/>
              </a:rPr>
              <a:t>                    </a:t>
            </a:r>
            <a:endParaRPr lang="en-US" altLang="zh-CN" sz="2400" b="1" dirty="0">
              <a:latin typeface="Times New Roman" panose="02020603050405020304" pitchFamily="18" charset="0"/>
            </a:endParaRPr>
          </a:p>
          <a:p>
            <a:pPr marL="0" indent="0">
              <a:lnSpc>
                <a:spcPct val="100000"/>
              </a:lnSpc>
              <a:spcBef>
                <a:spcPts val="0"/>
              </a:spcBef>
              <a:buNone/>
            </a:pPr>
            <a:r>
              <a:rPr lang="en-US" altLang="zh-CN" sz="2400" b="1" dirty="0">
                <a:latin typeface="Times New Roman" panose="02020603050405020304" pitchFamily="18" charset="0"/>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3" name="内容占位符 2"/>
          <p:cNvSpPr>
            <a:spLocks noGrp="1"/>
          </p:cNvSpPr>
          <p:nvPr>
            <p:ph idx="1"/>
          </p:nvPr>
        </p:nvSpPr>
        <p:spPr>
          <a:xfrm>
            <a:off x="468630" y="1125855"/>
            <a:ext cx="8207375" cy="558800"/>
          </a:xfrm>
        </p:spPr>
        <p:txBody>
          <a:bodyPr/>
          <a:lstStyle/>
          <a:p>
            <a:r>
              <a:rPr lang="zh-CN" altLang="en-US"/>
              <a:t>表中元素的个数（</a:t>
            </a:r>
            <a:r>
              <a:rPr lang="en-US" altLang="zh-CN"/>
              <a:t>“</a:t>
            </a:r>
            <a:r>
              <a:rPr lang="zh-CN" altLang="en-US"/>
              <a:t>数</a:t>
            </a:r>
            <a:r>
              <a:rPr lang="en-US" altLang="zh-CN"/>
              <a:t>”</a:t>
            </a:r>
            <a:r>
              <a:rPr lang="zh-CN" altLang="en-US"/>
              <a:t>结点个数）</a:t>
            </a:r>
            <a:endParaRPr lang="en-US" altLang="zh-CN"/>
          </a:p>
        </p:txBody>
      </p:sp>
      <p:sp>
        <p:nvSpPr>
          <p:cNvPr id="9" name="Text Box 3"/>
          <p:cNvSpPr txBox="1"/>
          <p:nvPr/>
        </p:nvSpPr>
        <p:spPr>
          <a:xfrm>
            <a:off x="3208020" y="591121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6" name="Text Box 4"/>
          <p:cNvSpPr txBox="1"/>
          <p:nvPr/>
        </p:nvSpPr>
        <p:spPr>
          <a:xfrm>
            <a:off x="5346383" y="595407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链表取值</a:t>
            </a:r>
          </a:p>
        </p:txBody>
      </p:sp>
      <p:sp>
        <p:nvSpPr>
          <p:cNvPr id="36867"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44</a:t>
            </a:fld>
            <a:endParaRPr lang="zh-CN" altLang="en-US" sz="1000" b="1" dirty="0">
              <a:latin typeface="+mn-lt"/>
              <a:ea typeface="+mn-ea"/>
              <a:cs typeface="+mn-cs"/>
            </a:endParaRPr>
          </a:p>
        </p:txBody>
      </p:sp>
      <p:sp>
        <p:nvSpPr>
          <p:cNvPr id="10" name="Text Box 7"/>
          <p:cNvSpPr txBox="1">
            <a:spLocks noChangeArrowheads="1"/>
          </p:cNvSpPr>
          <p:nvPr/>
        </p:nvSpPr>
        <p:spPr bwMode="auto">
          <a:xfrm>
            <a:off x="491173" y="1223963"/>
            <a:ext cx="7532688"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zh-CN" altLang="en-US" sz="2800" kern="1200" cap="none" spc="0" normalizeH="0" baseline="0" noProof="0" dirty="0">
                <a:latin typeface="+mn-ea"/>
                <a:ea typeface="+mn-ea"/>
                <a:cs typeface="+mn-cs"/>
              </a:rPr>
              <a:t> </a:t>
            </a:r>
            <a:r>
              <a:rPr kumimoji="0" lang="en-US" altLang="zh-CN" sz="2800" b="1" kern="1200" cap="none" spc="0" normalizeH="0" baseline="0" noProof="0" dirty="0" err="1">
                <a:latin typeface="+mn-ea"/>
                <a:ea typeface="+mn-ea"/>
                <a:cs typeface="+mn-cs"/>
              </a:rPr>
              <a:t>GetElem</a:t>
            </a:r>
            <a:r>
              <a:rPr kumimoji="0" lang="en-US" altLang="zh-CN" sz="2800" b="1" kern="1200" cap="none" spc="0" normalizeH="0" baseline="0" noProof="0" dirty="0">
                <a:latin typeface="+mn-ea"/>
                <a:ea typeface="+mn-ea"/>
                <a:cs typeface="+mn-cs"/>
              </a:rPr>
              <a:t>(L, </a:t>
            </a:r>
            <a:r>
              <a:rPr kumimoji="0" lang="en-US" altLang="zh-CN" sz="2800" b="1" kern="1200" cap="none" spc="0" normalizeH="0" baseline="0" noProof="0" dirty="0" err="1">
                <a:latin typeface="+mn-ea"/>
                <a:ea typeface="+mn-ea"/>
                <a:cs typeface="+mn-cs"/>
              </a:rPr>
              <a:t>i</a:t>
            </a:r>
            <a:r>
              <a:rPr kumimoji="0" lang="en-US" altLang="zh-CN" sz="2800" b="1" kern="1200" cap="none" spc="0" normalizeH="0" baseline="0" noProof="0" dirty="0">
                <a:latin typeface="+mn-ea"/>
                <a:ea typeface="+mn-ea"/>
                <a:cs typeface="+mn-cs"/>
              </a:rPr>
              <a:t>, &amp;e)</a:t>
            </a:r>
            <a:endParaRPr kumimoji="0" lang="en-US" altLang="zh-CN" sz="2800" kern="1200" cap="none" spc="0" normalizeH="0" baseline="0" noProof="0" dirty="0">
              <a:latin typeface="+mn-ea"/>
              <a:ea typeface="+mn-ea"/>
              <a:cs typeface="+mn-cs"/>
            </a:endParaRPr>
          </a:p>
        </p:txBody>
      </p:sp>
      <p:grpSp>
        <p:nvGrpSpPr>
          <p:cNvPr id="4" name="组合 3"/>
          <p:cNvGrpSpPr/>
          <p:nvPr/>
        </p:nvGrpSpPr>
        <p:grpSpPr>
          <a:xfrm>
            <a:off x="468630" y="2205355"/>
            <a:ext cx="7691120" cy="1371600"/>
            <a:chOff x="738" y="3473"/>
            <a:chExt cx="12112" cy="2160"/>
          </a:xfrm>
        </p:grpSpPr>
        <p:grpSp>
          <p:nvGrpSpPr>
            <p:cNvPr id="5" name="Group 2"/>
            <p:cNvGrpSpPr/>
            <p:nvPr/>
          </p:nvGrpSpPr>
          <p:grpSpPr>
            <a:xfrm>
              <a:off x="738" y="3473"/>
              <a:ext cx="1682" cy="2160"/>
              <a:chOff x="95" y="1900"/>
              <a:chExt cx="769" cy="980"/>
            </a:xfrm>
          </p:grpSpPr>
          <p:sp>
            <p:nvSpPr>
              <p:cNvPr id="36911" name="Rectangle 3"/>
              <p:cNvSpPr/>
              <p:nvPr/>
            </p:nvSpPr>
            <p:spPr>
              <a:xfrm>
                <a:off x="28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zh-CN" sz="3600" dirty="0">
                  <a:ea typeface="宋体" panose="02010600030101010101" pitchFamily="2" charset="-122"/>
                </a:endParaRPr>
              </a:p>
            </p:txBody>
          </p:sp>
          <p:sp>
            <p:nvSpPr>
              <p:cNvPr id="36912" name="Line 4"/>
              <p:cNvSpPr/>
              <p:nvPr/>
            </p:nvSpPr>
            <p:spPr>
              <a:xfrm>
                <a:off x="672" y="2544"/>
                <a:ext cx="0" cy="336"/>
              </a:xfrm>
              <a:prstGeom prst="line">
                <a:avLst/>
              </a:prstGeom>
              <a:ln w="9525" cap="flat" cmpd="sng">
                <a:solidFill>
                  <a:srgbClr val="008080"/>
                </a:solidFill>
                <a:prstDash val="solid"/>
                <a:headEnd type="none" w="med" len="med"/>
                <a:tailEnd type="none" w="med" len="med"/>
              </a:ln>
            </p:spPr>
          </p:sp>
          <p:sp>
            <p:nvSpPr>
              <p:cNvPr id="36913" name="Text Box 5"/>
              <p:cNvSpPr txBox="1"/>
              <p:nvPr/>
            </p:nvSpPr>
            <p:spPr>
              <a:xfrm>
                <a:off x="96" y="1900"/>
                <a:ext cx="352" cy="45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L</a:t>
                </a:r>
                <a:endParaRPr lang="en-US" altLang="zh-CN" sz="3600" dirty="0">
                  <a:ea typeface="宋体" panose="02010600030101010101" pitchFamily="2" charset="-122"/>
                </a:endParaRPr>
              </a:p>
            </p:txBody>
          </p:sp>
          <p:sp>
            <p:nvSpPr>
              <p:cNvPr id="36914" name="Arc 6"/>
              <p:cNvSpPr/>
              <p:nvPr/>
            </p:nvSpPr>
            <p:spPr>
              <a:xfrm rot="-10459146">
                <a:off x="95" y="2176"/>
                <a:ext cx="433" cy="553"/>
              </a:xfrm>
              <a:custGeom>
                <a:avLst/>
                <a:gdLst/>
                <a:ahLst/>
                <a:cxnLst>
                  <a:cxn ang="0">
                    <a:pos x="0" y="0"/>
                  </a:cxn>
                  <a:cxn ang="0">
                    <a:pos x="0" y="0"/>
                  </a:cxn>
                  <a:cxn ang="0">
                    <a:pos x="0" y="0"/>
                  </a:cxn>
                </a:cxnLst>
                <a:rect l="0" t="0" r="0" b="0"/>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cap="flat" cmpd="sng">
                <a:solidFill>
                  <a:srgbClr val="000099">
                    <a:alpha val="100000"/>
                  </a:srgbClr>
                </a:solidFill>
                <a:prstDash val="solid"/>
                <a:round/>
                <a:headEnd type="triangle" w="med" len="med"/>
                <a:tailEnd type="none" w="med" len="lg"/>
              </a:ln>
            </p:spPr>
            <p:txBody>
              <a:bodyPr/>
              <a:lstStyle/>
              <a:p>
                <a:endParaRPr lang="zh-CN" altLang="en-US"/>
              </a:p>
            </p:txBody>
          </p:sp>
        </p:grpSp>
        <p:grpSp>
          <p:nvGrpSpPr>
            <p:cNvPr id="11" name="Group 8"/>
            <p:cNvGrpSpPr/>
            <p:nvPr/>
          </p:nvGrpSpPr>
          <p:grpSpPr>
            <a:xfrm>
              <a:off x="2418" y="4913"/>
              <a:ext cx="1922" cy="720"/>
              <a:chOff x="768" y="2544"/>
              <a:chExt cx="864" cy="336"/>
            </a:xfrm>
          </p:grpSpPr>
          <p:sp>
            <p:nvSpPr>
              <p:cNvPr id="36908" name="Rectangle 9"/>
              <p:cNvSpPr/>
              <p:nvPr/>
            </p:nvSpPr>
            <p:spPr>
              <a:xfrm>
                <a:off x="105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21</a:t>
                </a:r>
                <a:endParaRPr lang="en-US" altLang="zh-CN" sz="2400" dirty="0">
                  <a:ea typeface="宋体" panose="02010600030101010101" pitchFamily="2" charset="-122"/>
                </a:endParaRPr>
              </a:p>
            </p:txBody>
          </p:sp>
          <p:sp>
            <p:nvSpPr>
              <p:cNvPr id="36909" name="Line 10"/>
              <p:cNvSpPr/>
              <p:nvPr/>
            </p:nvSpPr>
            <p:spPr>
              <a:xfrm>
                <a:off x="1440" y="2544"/>
                <a:ext cx="0" cy="336"/>
              </a:xfrm>
              <a:prstGeom prst="line">
                <a:avLst/>
              </a:prstGeom>
              <a:ln w="9525" cap="flat" cmpd="sng">
                <a:solidFill>
                  <a:srgbClr val="008080"/>
                </a:solidFill>
                <a:prstDash val="solid"/>
                <a:headEnd type="none" w="med" len="med"/>
                <a:tailEnd type="none" w="med" len="med"/>
              </a:ln>
            </p:spPr>
          </p:sp>
          <p:sp>
            <p:nvSpPr>
              <p:cNvPr id="36910" name="Line 11"/>
              <p:cNvSpPr/>
              <p:nvPr/>
            </p:nvSpPr>
            <p:spPr>
              <a:xfrm>
                <a:off x="768" y="2736"/>
                <a:ext cx="288" cy="0"/>
              </a:xfrm>
              <a:prstGeom prst="line">
                <a:avLst/>
              </a:prstGeom>
              <a:ln w="25400" cap="flat" cmpd="sng">
                <a:solidFill>
                  <a:srgbClr val="008080"/>
                </a:solidFill>
                <a:prstDash val="solid"/>
                <a:headEnd type="oval" w="sm" len="sm"/>
                <a:tailEnd type="triangle" w="med" len="lg"/>
              </a:ln>
            </p:spPr>
          </p:sp>
        </p:grpSp>
        <p:grpSp>
          <p:nvGrpSpPr>
            <p:cNvPr id="15" name="Group 12"/>
            <p:cNvGrpSpPr/>
            <p:nvPr/>
          </p:nvGrpSpPr>
          <p:grpSpPr>
            <a:xfrm>
              <a:off x="4098" y="4913"/>
              <a:ext cx="1922" cy="720"/>
              <a:chOff x="1536" y="2544"/>
              <a:chExt cx="864" cy="336"/>
            </a:xfrm>
          </p:grpSpPr>
          <p:sp>
            <p:nvSpPr>
              <p:cNvPr id="36905" name="Rectangle 13"/>
              <p:cNvSpPr/>
              <p:nvPr/>
            </p:nvSpPr>
            <p:spPr>
              <a:xfrm>
                <a:off x="1824"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18</a:t>
                </a:r>
                <a:endParaRPr lang="en-US" altLang="zh-CN" sz="2400" dirty="0">
                  <a:ea typeface="宋体" panose="02010600030101010101" pitchFamily="2" charset="-122"/>
                </a:endParaRPr>
              </a:p>
            </p:txBody>
          </p:sp>
          <p:sp>
            <p:nvSpPr>
              <p:cNvPr id="36906" name="Line 14"/>
              <p:cNvSpPr/>
              <p:nvPr/>
            </p:nvSpPr>
            <p:spPr>
              <a:xfrm>
                <a:off x="2208" y="2544"/>
                <a:ext cx="0" cy="336"/>
              </a:xfrm>
              <a:prstGeom prst="line">
                <a:avLst/>
              </a:prstGeom>
              <a:ln w="9525" cap="flat" cmpd="sng">
                <a:solidFill>
                  <a:srgbClr val="008080"/>
                </a:solidFill>
                <a:prstDash val="solid"/>
                <a:headEnd type="none" w="med" len="med"/>
                <a:tailEnd type="none" w="med" len="med"/>
              </a:ln>
            </p:spPr>
          </p:sp>
          <p:sp>
            <p:nvSpPr>
              <p:cNvPr id="36907" name="Line 15"/>
              <p:cNvSpPr/>
              <p:nvPr/>
            </p:nvSpPr>
            <p:spPr>
              <a:xfrm>
                <a:off x="1536" y="2736"/>
                <a:ext cx="288" cy="0"/>
              </a:xfrm>
              <a:prstGeom prst="line">
                <a:avLst/>
              </a:prstGeom>
              <a:ln w="25400" cap="flat" cmpd="sng">
                <a:solidFill>
                  <a:srgbClr val="008080"/>
                </a:solidFill>
                <a:prstDash val="solid"/>
                <a:headEnd type="oval" w="sm" len="sm"/>
                <a:tailEnd type="triangle" w="med" len="lg"/>
              </a:ln>
            </p:spPr>
          </p:sp>
        </p:grpSp>
        <p:grpSp>
          <p:nvGrpSpPr>
            <p:cNvPr id="19" name="Group 16"/>
            <p:cNvGrpSpPr/>
            <p:nvPr/>
          </p:nvGrpSpPr>
          <p:grpSpPr>
            <a:xfrm>
              <a:off x="5778" y="4913"/>
              <a:ext cx="2042" cy="720"/>
              <a:chOff x="2304" y="2544"/>
              <a:chExt cx="864" cy="336"/>
            </a:xfrm>
          </p:grpSpPr>
          <p:sp>
            <p:nvSpPr>
              <p:cNvPr id="36902" name="Rectangle 17"/>
              <p:cNvSpPr/>
              <p:nvPr/>
            </p:nvSpPr>
            <p:spPr>
              <a:xfrm>
                <a:off x="2592"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30</a:t>
                </a:r>
                <a:endParaRPr lang="en-US" altLang="zh-CN" sz="2400" dirty="0">
                  <a:ea typeface="宋体" panose="02010600030101010101" pitchFamily="2" charset="-122"/>
                </a:endParaRPr>
              </a:p>
            </p:txBody>
          </p:sp>
          <p:sp>
            <p:nvSpPr>
              <p:cNvPr id="36903" name="Line 18"/>
              <p:cNvSpPr/>
              <p:nvPr/>
            </p:nvSpPr>
            <p:spPr>
              <a:xfrm>
                <a:off x="2976" y="2544"/>
                <a:ext cx="0" cy="336"/>
              </a:xfrm>
              <a:prstGeom prst="line">
                <a:avLst/>
              </a:prstGeom>
              <a:ln w="9525" cap="flat" cmpd="sng">
                <a:solidFill>
                  <a:srgbClr val="008080"/>
                </a:solidFill>
                <a:prstDash val="solid"/>
                <a:headEnd type="none" w="med" len="med"/>
                <a:tailEnd type="none" w="med" len="med"/>
              </a:ln>
            </p:spPr>
          </p:sp>
          <p:sp>
            <p:nvSpPr>
              <p:cNvPr id="36904" name="Line 19"/>
              <p:cNvSpPr/>
              <p:nvPr/>
            </p:nvSpPr>
            <p:spPr>
              <a:xfrm>
                <a:off x="2304" y="2736"/>
                <a:ext cx="288" cy="0"/>
              </a:xfrm>
              <a:prstGeom prst="line">
                <a:avLst/>
              </a:prstGeom>
              <a:ln w="25400" cap="flat" cmpd="sng">
                <a:solidFill>
                  <a:srgbClr val="008080"/>
                </a:solidFill>
                <a:prstDash val="solid"/>
                <a:headEnd type="oval" w="sm" len="sm"/>
                <a:tailEnd type="triangle" w="med" len="lg"/>
              </a:ln>
            </p:spPr>
          </p:sp>
        </p:grpSp>
        <p:grpSp>
          <p:nvGrpSpPr>
            <p:cNvPr id="23" name="Group 20"/>
            <p:cNvGrpSpPr/>
            <p:nvPr/>
          </p:nvGrpSpPr>
          <p:grpSpPr>
            <a:xfrm>
              <a:off x="7578" y="4913"/>
              <a:ext cx="1922" cy="720"/>
              <a:chOff x="3072" y="2544"/>
              <a:chExt cx="864" cy="336"/>
            </a:xfrm>
          </p:grpSpPr>
          <p:sp>
            <p:nvSpPr>
              <p:cNvPr id="36899" name="Rectangle 21"/>
              <p:cNvSpPr/>
              <p:nvPr/>
            </p:nvSpPr>
            <p:spPr>
              <a:xfrm>
                <a:off x="3360"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75</a:t>
                </a:r>
                <a:endParaRPr lang="en-US" altLang="zh-CN" sz="2400" dirty="0">
                  <a:ea typeface="宋体" panose="02010600030101010101" pitchFamily="2" charset="-122"/>
                </a:endParaRPr>
              </a:p>
            </p:txBody>
          </p:sp>
          <p:sp>
            <p:nvSpPr>
              <p:cNvPr id="36900" name="Line 22"/>
              <p:cNvSpPr/>
              <p:nvPr/>
            </p:nvSpPr>
            <p:spPr>
              <a:xfrm>
                <a:off x="3744" y="2544"/>
                <a:ext cx="0" cy="336"/>
              </a:xfrm>
              <a:prstGeom prst="line">
                <a:avLst/>
              </a:prstGeom>
              <a:ln w="9525" cap="flat" cmpd="sng">
                <a:solidFill>
                  <a:srgbClr val="008080"/>
                </a:solidFill>
                <a:prstDash val="solid"/>
                <a:headEnd type="none" w="med" len="med"/>
                <a:tailEnd type="none" w="med" len="med"/>
              </a:ln>
            </p:spPr>
          </p:sp>
          <p:sp>
            <p:nvSpPr>
              <p:cNvPr id="36901" name="Line 23"/>
              <p:cNvSpPr/>
              <p:nvPr/>
            </p:nvSpPr>
            <p:spPr>
              <a:xfrm>
                <a:off x="3072" y="2736"/>
                <a:ext cx="288" cy="0"/>
              </a:xfrm>
              <a:prstGeom prst="line">
                <a:avLst/>
              </a:prstGeom>
              <a:ln w="25400" cap="flat" cmpd="sng">
                <a:solidFill>
                  <a:srgbClr val="008080"/>
                </a:solidFill>
                <a:prstDash val="solid"/>
                <a:headEnd type="oval" w="sm" len="sm"/>
                <a:tailEnd type="triangle" w="med" len="lg"/>
              </a:ln>
            </p:spPr>
          </p:sp>
        </p:grpSp>
        <p:grpSp>
          <p:nvGrpSpPr>
            <p:cNvPr id="27" name="Group 24"/>
            <p:cNvGrpSpPr/>
            <p:nvPr/>
          </p:nvGrpSpPr>
          <p:grpSpPr>
            <a:xfrm>
              <a:off x="9258" y="4913"/>
              <a:ext cx="1922" cy="720"/>
              <a:chOff x="3840" y="2544"/>
              <a:chExt cx="864" cy="336"/>
            </a:xfrm>
          </p:grpSpPr>
          <p:sp>
            <p:nvSpPr>
              <p:cNvPr id="36896" name="Rectangle 25"/>
              <p:cNvSpPr/>
              <p:nvPr/>
            </p:nvSpPr>
            <p:spPr>
              <a:xfrm>
                <a:off x="412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42</a:t>
                </a:r>
                <a:endParaRPr lang="en-US" altLang="zh-CN" sz="2400" dirty="0">
                  <a:ea typeface="宋体" panose="02010600030101010101" pitchFamily="2" charset="-122"/>
                </a:endParaRPr>
              </a:p>
            </p:txBody>
          </p:sp>
          <p:sp>
            <p:nvSpPr>
              <p:cNvPr id="36897" name="Line 26"/>
              <p:cNvSpPr/>
              <p:nvPr/>
            </p:nvSpPr>
            <p:spPr>
              <a:xfrm>
                <a:off x="4512" y="2544"/>
                <a:ext cx="0" cy="336"/>
              </a:xfrm>
              <a:prstGeom prst="line">
                <a:avLst/>
              </a:prstGeom>
              <a:ln w="9525" cap="flat" cmpd="sng">
                <a:solidFill>
                  <a:srgbClr val="008080"/>
                </a:solidFill>
                <a:prstDash val="solid"/>
                <a:headEnd type="none" w="med" len="med"/>
                <a:tailEnd type="none" w="med" len="med"/>
              </a:ln>
            </p:spPr>
          </p:sp>
          <p:sp>
            <p:nvSpPr>
              <p:cNvPr id="36898" name="Line 27"/>
              <p:cNvSpPr/>
              <p:nvPr/>
            </p:nvSpPr>
            <p:spPr>
              <a:xfrm>
                <a:off x="3840" y="2736"/>
                <a:ext cx="288" cy="0"/>
              </a:xfrm>
              <a:prstGeom prst="line">
                <a:avLst/>
              </a:prstGeom>
              <a:ln w="25400" cap="flat" cmpd="sng">
                <a:solidFill>
                  <a:srgbClr val="008080"/>
                </a:solidFill>
                <a:prstDash val="solid"/>
                <a:headEnd type="oval" w="sm" len="sm"/>
                <a:tailEnd type="triangle" w="med" len="lg"/>
              </a:ln>
            </p:spPr>
          </p:sp>
        </p:grpSp>
        <p:grpSp>
          <p:nvGrpSpPr>
            <p:cNvPr id="31" name="Group 28"/>
            <p:cNvGrpSpPr/>
            <p:nvPr/>
          </p:nvGrpSpPr>
          <p:grpSpPr>
            <a:xfrm>
              <a:off x="10938" y="4891"/>
              <a:ext cx="1913" cy="740"/>
              <a:chOff x="4608" y="2535"/>
              <a:chExt cx="900" cy="345"/>
            </a:xfrm>
          </p:grpSpPr>
          <p:sp>
            <p:nvSpPr>
              <p:cNvPr id="36892" name="Rectangle 29"/>
              <p:cNvSpPr/>
              <p:nvPr/>
            </p:nvSpPr>
            <p:spPr>
              <a:xfrm>
                <a:off x="489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56</a:t>
                </a:r>
                <a:endParaRPr lang="en-US" altLang="zh-CN" sz="2400" dirty="0">
                  <a:ea typeface="宋体" panose="02010600030101010101" pitchFamily="2" charset="-122"/>
                </a:endParaRPr>
              </a:p>
            </p:txBody>
          </p:sp>
          <p:sp>
            <p:nvSpPr>
              <p:cNvPr id="36893" name="Line 30"/>
              <p:cNvSpPr/>
              <p:nvPr/>
            </p:nvSpPr>
            <p:spPr>
              <a:xfrm>
                <a:off x="5280" y="2544"/>
                <a:ext cx="0" cy="336"/>
              </a:xfrm>
              <a:prstGeom prst="line">
                <a:avLst/>
              </a:prstGeom>
              <a:ln w="9525" cap="flat" cmpd="sng">
                <a:solidFill>
                  <a:srgbClr val="008080"/>
                </a:solidFill>
                <a:prstDash val="solid"/>
                <a:headEnd type="none" w="med" len="med"/>
                <a:tailEnd type="none" w="med" len="med"/>
              </a:ln>
            </p:spPr>
          </p:sp>
          <p:sp>
            <p:nvSpPr>
              <p:cNvPr id="36894" name="Text Box 31"/>
              <p:cNvSpPr txBox="1"/>
              <p:nvPr/>
            </p:nvSpPr>
            <p:spPr>
              <a:xfrm>
                <a:off x="5205" y="2535"/>
                <a:ext cx="303"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a:t>
                </a:r>
                <a:endParaRPr lang="en-US" altLang="zh-CN" sz="2400" dirty="0">
                  <a:ea typeface="宋体" panose="02010600030101010101" pitchFamily="2" charset="-122"/>
                </a:endParaRPr>
              </a:p>
            </p:txBody>
          </p:sp>
          <p:sp>
            <p:nvSpPr>
              <p:cNvPr id="36895" name="Line 32"/>
              <p:cNvSpPr/>
              <p:nvPr/>
            </p:nvSpPr>
            <p:spPr>
              <a:xfrm>
                <a:off x="4608" y="2736"/>
                <a:ext cx="288" cy="0"/>
              </a:xfrm>
              <a:prstGeom prst="line">
                <a:avLst/>
              </a:prstGeom>
              <a:ln w="25400" cap="flat" cmpd="sng">
                <a:solidFill>
                  <a:srgbClr val="008080"/>
                </a:solidFill>
                <a:prstDash val="solid"/>
                <a:headEnd type="oval" w="sm" len="sm"/>
                <a:tailEnd type="triangle" w="med" len="lg"/>
              </a:ln>
            </p:spPr>
          </p:sp>
        </p:grpSp>
      </p:grpSp>
      <p:grpSp>
        <p:nvGrpSpPr>
          <p:cNvPr id="36" name="Group 33"/>
          <p:cNvGrpSpPr/>
          <p:nvPr/>
        </p:nvGrpSpPr>
        <p:grpSpPr>
          <a:xfrm>
            <a:off x="2089150" y="3653155"/>
            <a:ext cx="438150" cy="990600"/>
            <a:chOff x="1212" y="2880"/>
            <a:chExt cx="276" cy="624"/>
          </a:xfrm>
        </p:grpSpPr>
        <p:sp>
          <p:nvSpPr>
            <p:cNvPr id="36890" name="Line 34"/>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91" name="Text Box 35"/>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39" name="Group 36"/>
          <p:cNvGrpSpPr/>
          <p:nvPr/>
        </p:nvGrpSpPr>
        <p:grpSpPr>
          <a:xfrm>
            <a:off x="3289300" y="3653155"/>
            <a:ext cx="438150" cy="990600"/>
            <a:chOff x="1212" y="2880"/>
            <a:chExt cx="276" cy="624"/>
          </a:xfrm>
        </p:grpSpPr>
        <p:sp>
          <p:nvSpPr>
            <p:cNvPr id="36888" name="Line 37"/>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9" name="Text Box 38"/>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42" name="Group 39"/>
          <p:cNvGrpSpPr/>
          <p:nvPr/>
        </p:nvGrpSpPr>
        <p:grpSpPr>
          <a:xfrm>
            <a:off x="4527550" y="3653155"/>
            <a:ext cx="438150" cy="990600"/>
            <a:chOff x="1212" y="2880"/>
            <a:chExt cx="276" cy="624"/>
          </a:xfrm>
        </p:grpSpPr>
        <p:sp>
          <p:nvSpPr>
            <p:cNvPr id="36886" name="Line 40"/>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7" name="Text Box 41"/>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sp>
        <p:nvSpPr>
          <p:cNvPr id="45" name="Text Box 42"/>
          <p:cNvSpPr txBox="1"/>
          <p:nvPr/>
        </p:nvSpPr>
        <p:spPr>
          <a:xfrm>
            <a:off x="589280" y="3867785"/>
            <a:ext cx="336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j</a:t>
            </a:r>
            <a:endParaRPr lang="en-US" altLang="zh-CN" sz="3600" dirty="0">
              <a:ea typeface="宋体" panose="02010600030101010101" pitchFamily="2" charset="-122"/>
            </a:endParaRPr>
          </a:p>
        </p:txBody>
      </p:sp>
      <p:sp>
        <p:nvSpPr>
          <p:cNvPr id="46" name="Text Box 43"/>
          <p:cNvSpPr txBox="1"/>
          <p:nvPr/>
        </p:nvSpPr>
        <p:spPr>
          <a:xfrm>
            <a:off x="1046480" y="3902710"/>
            <a:ext cx="641350" cy="650875"/>
          </a:xfrm>
          <a:prstGeom prst="rect">
            <a:avLst/>
          </a:prstGeom>
          <a:solidFill>
            <a:srgbClr val="FFFF99">
              <a:alpha val="50195"/>
            </a:srgbClr>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1</a:t>
            </a:r>
            <a:endParaRPr lang="en-US" altLang="zh-CN" sz="3600" dirty="0">
              <a:ea typeface="宋体" panose="02010600030101010101" pitchFamily="2" charset="-122"/>
            </a:endParaRPr>
          </a:p>
        </p:txBody>
      </p:sp>
      <p:sp>
        <p:nvSpPr>
          <p:cNvPr id="47" name="Text Box 44"/>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2</a:t>
            </a:r>
            <a:endParaRPr lang="en-US" altLang="zh-CN" sz="3600" dirty="0">
              <a:ea typeface="宋体" panose="02010600030101010101" pitchFamily="2" charset="-122"/>
            </a:endParaRPr>
          </a:p>
        </p:txBody>
      </p:sp>
      <p:sp>
        <p:nvSpPr>
          <p:cNvPr id="48" name="Text Box 45"/>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3</a:t>
            </a:r>
            <a:endParaRPr lang="en-US" altLang="zh-CN" sz="3600" dirty="0">
              <a:ea typeface="宋体" panose="02010600030101010101" pitchFamily="2" charset="-122"/>
            </a:endParaRPr>
          </a:p>
        </p:txBody>
      </p:sp>
      <p:sp useBgFill="1">
        <p:nvSpPr>
          <p:cNvPr id="49" name="Rectangle 46"/>
          <p:cNvSpPr/>
          <p:nvPr/>
        </p:nvSpPr>
        <p:spPr>
          <a:xfrm>
            <a:off x="1993900" y="3653155"/>
            <a:ext cx="457200" cy="1143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0" name="Rectangle 47"/>
          <p:cNvSpPr/>
          <p:nvPr/>
        </p:nvSpPr>
        <p:spPr>
          <a:xfrm>
            <a:off x="3211830" y="3653155"/>
            <a:ext cx="457200" cy="1143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1" name="文本框 50"/>
          <p:cNvSpPr txBox="1"/>
          <p:nvPr/>
        </p:nvSpPr>
        <p:spPr>
          <a:xfrm>
            <a:off x="993775" y="1997393"/>
            <a:ext cx="163036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solidFill>
                  <a:srgbClr val="000000"/>
                </a:solidFill>
                <a:latin typeface="华文细黑" panose="02010600040101010101" pitchFamily="2" charset="-122"/>
              </a:rPr>
              <a:t>例：</a:t>
            </a:r>
            <a:r>
              <a:rPr lang="en-US" altLang="zh-CN" sz="2800" dirty="0">
                <a:solidFill>
                  <a:srgbClr val="000000"/>
                </a:solidFill>
                <a:latin typeface="华文细黑" panose="02010600040101010101" pitchFamily="2" charset="-122"/>
              </a:rPr>
              <a:t>i=3</a:t>
            </a:r>
          </a:p>
        </p:txBody>
      </p:sp>
      <p:sp>
        <p:nvSpPr>
          <p:cNvPr id="2" name="文本框 1"/>
          <p:cNvSpPr txBox="1"/>
          <p:nvPr/>
        </p:nvSpPr>
        <p:spPr>
          <a:xfrm>
            <a:off x="1167130" y="5342890"/>
            <a:ext cx="240792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有什么问题？</a:t>
            </a:r>
            <a:endParaRPr lang="zh-CN" altLang="en-US" sz="2800" dirty="0">
              <a:solidFill>
                <a:srgbClr val="000000"/>
              </a:solidFill>
              <a:latin typeface="华文细黑" panose="02010600040101010101" pitchFamily="2" charset="-122"/>
            </a:endParaRPr>
          </a:p>
        </p:txBody>
      </p:sp>
      <p:sp>
        <p:nvSpPr>
          <p:cNvPr id="3" name="文本框 2"/>
          <p:cNvSpPr txBox="1"/>
          <p:nvPr/>
        </p:nvSpPr>
        <p:spPr>
          <a:xfrm>
            <a:off x="4739640" y="1224280"/>
            <a:ext cx="1771650" cy="1364615"/>
          </a:xfrm>
          <a:prstGeom prst="rect">
            <a:avLst/>
          </a:prstGeom>
          <a:noFill/>
          <a:ln>
            <a:solidFill>
              <a:schemeClr val="tx1"/>
            </a:solidFill>
          </a:ln>
        </p:spPr>
        <p:txBody>
          <a:bodyPr wrap="square" rtlCol="0" anchor="t">
            <a:spAutoFit/>
          </a:bodyPr>
          <a:lstStyle/>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while(j&lt;i){</a:t>
            </a:r>
            <a:r>
              <a:rPr lang="zh-CN" altLang="en-US" dirty="0">
                <a:ln>
                  <a:solidFill>
                    <a:schemeClr val="tx1"/>
                  </a:solidFill>
                </a:ln>
                <a:latin typeface="Times New Roman" panose="02020603050405020304" pitchFamily="18" charset="0"/>
                <a:sym typeface="+mn-ea"/>
              </a:rPr>
              <a:t> </a:t>
            </a:r>
          </a:p>
          <a:p>
            <a:pPr marL="342900" indent="-342900" eaLnBrk="0" hangingPunct="0">
              <a:spcBef>
                <a:spcPct val="20000"/>
              </a:spcBef>
            </a:pPr>
            <a:r>
              <a:rPr lang="zh-CN" altLang="en-US" dirty="0">
                <a:ln>
                  <a:solidFill>
                    <a:schemeClr val="tx1"/>
                  </a:solidFill>
                </a:ln>
                <a:latin typeface="Times New Roman" panose="02020603050405020304" pitchFamily="18" charset="0"/>
                <a:sym typeface="+mn-ea"/>
              </a:rPr>
              <a:t>       </a:t>
            </a:r>
            <a:r>
              <a:rPr lang="en-US" altLang="zh-CN" dirty="0">
                <a:ln>
                  <a:solidFill>
                    <a:schemeClr val="tx1"/>
                  </a:solidFill>
                </a:ln>
                <a:latin typeface="Times New Roman" panose="02020603050405020304" pitchFamily="18" charset="0"/>
                <a:sym typeface="+mn-ea"/>
              </a:rPr>
              <a:t>p=p-&gt;next;</a:t>
            </a:r>
          </a:p>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	 ++j; </a:t>
            </a:r>
          </a:p>
          <a:p>
            <a:pPr marL="342900" indent="-342900" eaLnBrk="0" hangingPunct="0">
              <a:spcBef>
                <a:spcPct val="20000"/>
              </a:spcBef>
            </a:pPr>
            <a:r>
              <a:rPr lang="en-US" altLang="zh-CN">
                <a:ln>
                  <a:solidFill>
                    <a:schemeClr val="tx1"/>
                  </a:solidFill>
                </a:ln>
              </a:rPr>
              <a:t>}</a:t>
            </a:r>
          </a:p>
        </p:txBody>
      </p:sp>
      <p:sp>
        <p:nvSpPr>
          <p:cNvPr id="6" name="文本框 5"/>
          <p:cNvSpPr txBox="1"/>
          <p:nvPr/>
        </p:nvSpPr>
        <p:spPr>
          <a:xfrm>
            <a:off x="3877310" y="5326380"/>
            <a:ext cx="378841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当</a:t>
            </a:r>
            <a:r>
              <a:rPr lang="en-US" altLang="zh-CN" sz="2800" dirty="0">
                <a:solidFill>
                  <a:srgbClr val="000000"/>
                </a:solidFill>
                <a:latin typeface="华文细黑" panose="02010600040101010101" pitchFamily="2" charset="-122"/>
              </a:rPr>
              <a:t>i=7</a:t>
            </a:r>
            <a:r>
              <a:rPr lang="zh-CN" altLang="en-US" sz="2800" dirty="0">
                <a:solidFill>
                  <a:srgbClr val="000000"/>
                </a:solidFill>
                <a:latin typeface="华文细黑" panose="02010600040101010101" pitchFamily="2" charset="-122"/>
              </a:rPr>
              <a:t>时会发生什么</a:t>
            </a:r>
            <a:r>
              <a:rPr lang="zh-CN" sz="2800" dirty="0">
                <a:solidFill>
                  <a:srgbClr val="000000"/>
                </a:solidFill>
                <a:latin typeface="华文细黑" panose="02010600040101010101" pitchFamily="2" charset="-122"/>
              </a:rPr>
              <a:t>？</a:t>
            </a:r>
            <a:endParaRPr lang="zh-CN" altLang="en-US" sz="2800" dirty="0">
              <a:solidFill>
                <a:srgbClr val="000000"/>
              </a:solidFill>
              <a:latin typeface="华文细黑" panose="02010600040101010101" pitchFamily="2" charset="-122"/>
            </a:endParaRPr>
          </a:p>
        </p:txBody>
      </p:sp>
      <p:sp>
        <p:nvSpPr>
          <p:cNvPr id="7" name="文本框 6"/>
          <p:cNvSpPr txBox="1"/>
          <p:nvPr/>
        </p:nvSpPr>
        <p:spPr>
          <a:xfrm>
            <a:off x="6828084" y="1745933"/>
            <a:ext cx="1195777" cy="369332"/>
          </a:xfrm>
          <a:prstGeom prst="rect">
            <a:avLst/>
          </a:prstGeom>
          <a:noFill/>
        </p:spPr>
        <p:txBody>
          <a:bodyPr wrap="square" rtlCol="0">
            <a:spAutoFit/>
          </a:bodyPr>
          <a:lstStyle/>
          <a:p>
            <a:r>
              <a:rPr lang="zh-CN" altLang="en-US" dirty="0" smtClean="0">
                <a:solidFill>
                  <a:srgbClr val="FF0000"/>
                </a:solidFill>
              </a:rPr>
              <a:t>错误</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bldLvl="0" animBg="1"/>
      <p:bldP spid="47" grpId="0" bldLvl="0" animBg="1"/>
      <p:bldP spid="48" grpId="0" bldLvl="0" animBg="1"/>
      <p:bldP spid="49" grpId="0" animBg="1"/>
      <p:bldP spid="50" grpId="0" bldLvl="0" animBg="1"/>
      <p:bldP spid="51" grpId="0"/>
      <p:bldP spid="2" grpId="0"/>
      <p:bldP spid="3" grpId="0" bldLvl="0" animBg="1"/>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链表取值</a:t>
            </a:r>
          </a:p>
        </p:txBody>
      </p:sp>
      <p:graphicFrame>
        <p:nvGraphicFramePr>
          <p:cNvPr id="10" name="Object 11"/>
          <p:cNvGraphicFramePr>
            <a:graphicFrameLocks noChangeAspect="1"/>
          </p:cNvGraphicFramePr>
          <p:nvPr/>
        </p:nvGraphicFramePr>
        <p:xfrm>
          <a:off x="623832" y="1144622"/>
          <a:ext cx="6632575" cy="747395"/>
        </p:xfrm>
        <a:graphic>
          <a:graphicData uri="http://schemas.openxmlformats.org/presentationml/2006/ole">
            <p:oleObj spid="_x0000_s10266" name="VISIO" r:id="rId3" imgW="5256360" imgH="560160" progId="">
              <p:embed/>
            </p:oleObj>
          </a:graphicData>
        </a:graphic>
      </p:graphicFrame>
      <p:sp>
        <p:nvSpPr>
          <p:cNvPr id="4" name="文本框 3"/>
          <p:cNvSpPr txBox="1"/>
          <p:nvPr/>
        </p:nvSpPr>
        <p:spPr>
          <a:xfrm>
            <a:off x="623515" y="2023110"/>
            <a:ext cx="7908925" cy="400494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GetElem_L(LinkList L,int i,ElemType &amp;e){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 j=1; //初始化</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while(p&amp;&amp;j&lt;i){	//直到p为空或p指向第i个元素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++j;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if(!p || j&gt;i)return ERROR; //第i个元素不存在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e=p-&gt;data; //取第i个元素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}//GetElem_L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5" name="Text Box 3"/>
          <p:cNvSpPr txBox="1"/>
          <p:nvPr/>
        </p:nvSpPr>
        <p:spPr>
          <a:xfrm>
            <a:off x="4302328" y="5373216"/>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6" name="Text Box 4"/>
          <p:cNvSpPr txBox="1"/>
          <p:nvPr/>
        </p:nvSpPr>
        <p:spPr>
          <a:xfrm>
            <a:off x="6678592" y="5395441"/>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链表查找</a:t>
            </a:r>
          </a:p>
        </p:txBody>
      </p:sp>
      <p:sp>
        <p:nvSpPr>
          <p:cNvPr id="36867"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46</a:t>
            </a:fld>
            <a:endParaRPr lang="zh-CN" altLang="en-US" sz="1000" b="1" dirty="0">
              <a:latin typeface="+mn-lt"/>
              <a:ea typeface="+mn-ea"/>
              <a:cs typeface="+mn-cs"/>
            </a:endParaRPr>
          </a:p>
        </p:txBody>
      </p:sp>
      <p:sp>
        <p:nvSpPr>
          <p:cNvPr id="10" name="Text Box 7"/>
          <p:cNvSpPr txBox="1">
            <a:spLocks noChangeArrowheads="1"/>
          </p:cNvSpPr>
          <p:nvPr/>
        </p:nvSpPr>
        <p:spPr bwMode="auto">
          <a:xfrm>
            <a:off x="491173" y="1223963"/>
            <a:ext cx="7532688"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zh-CN" altLang="en-US" sz="2800" kern="1200" cap="none" spc="0" normalizeH="0" baseline="0" noProof="0" dirty="0">
                <a:latin typeface="+mn-ea"/>
                <a:ea typeface="+mn-ea"/>
                <a:cs typeface="+mn-cs"/>
              </a:rPr>
              <a:t> </a:t>
            </a:r>
            <a:r>
              <a:rPr kumimoji="0" lang="en-US" altLang="zh-CN" sz="2800" b="1" kern="1200" cap="none" spc="0" normalizeH="0" baseline="0" noProof="0" dirty="0" err="1">
                <a:latin typeface="+mn-ea"/>
                <a:ea typeface="+mn-ea"/>
                <a:cs typeface="+mn-cs"/>
              </a:rPr>
              <a:t>LocateElem</a:t>
            </a:r>
            <a:r>
              <a:rPr kumimoji="0" lang="en-US" altLang="zh-CN" sz="2800" b="1" kern="1200" cap="none" spc="0" normalizeH="0" baseline="0" noProof="0" dirty="0">
                <a:latin typeface="+mn-ea"/>
                <a:ea typeface="+mn-ea"/>
                <a:cs typeface="+mn-cs"/>
              </a:rPr>
              <a:t>(L, e, &amp;i)</a:t>
            </a:r>
            <a:endParaRPr kumimoji="0" lang="en-US" altLang="zh-CN" sz="2800" kern="1200" cap="none" spc="0" normalizeH="0" baseline="0" noProof="0" dirty="0">
              <a:latin typeface="+mn-ea"/>
              <a:ea typeface="+mn-ea"/>
              <a:cs typeface="+mn-cs"/>
            </a:endParaRPr>
          </a:p>
        </p:txBody>
      </p:sp>
      <p:grpSp>
        <p:nvGrpSpPr>
          <p:cNvPr id="4" name="组合 3"/>
          <p:cNvGrpSpPr/>
          <p:nvPr/>
        </p:nvGrpSpPr>
        <p:grpSpPr>
          <a:xfrm>
            <a:off x="468630" y="2205355"/>
            <a:ext cx="7691120" cy="1371600"/>
            <a:chOff x="738" y="3473"/>
            <a:chExt cx="12112" cy="2160"/>
          </a:xfrm>
        </p:grpSpPr>
        <p:grpSp>
          <p:nvGrpSpPr>
            <p:cNvPr id="5" name="Group 2"/>
            <p:cNvGrpSpPr/>
            <p:nvPr/>
          </p:nvGrpSpPr>
          <p:grpSpPr>
            <a:xfrm>
              <a:off x="738" y="3473"/>
              <a:ext cx="1682" cy="2160"/>
              <a:chOff x="95" y="1900"/>
              <a:chExt cx="769" cy="980"/>
            </a:xfrm>
          </p:grpSpPr>
          <p:sp>
            <p:nvSpPr>
              <p:cNvPr id="36911" name="Rectangle 3"/>
              <p:cNvSpPr/>
              <p:nvPr/>
            </p:nvSpPr>
            <p:spPr>
              <a:xfrm>
                <a:off x="28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zh-CN" sz="3600" dirty="0">
                  <a:ea typeface="宋体" panose="02010600030101010101" pitchFamily="2" charset="-122"/>
                </a:endParaRPr>
              </a:p>
            </p:txBody>
          </p:sp>
          <p:sp>
            <p:nvSpPr>
              <p:cNvPr id="36912" name="Line 4"/>
              <p:cNvSpPr/>
              <p:nvPr/>
            </p:nvSpPr>
            <p:spPr>
              <a:xfrm>
                <a:off x="672" y="2544"/>
                <a:ext cx="0" cy="336"/>
              </a:xfrm>
              <a:prstGeom prst="line">
                <a:avLst/>
              </a:prstGeom>
              <a:ln w="9525" cap="flat" cmpd="sng">
                <a:solidFill>
                  <a:srgbClr val="008080"/>
                </a:solidFill>
                <a:prstDash val="solid"/>
                <a:headEnd type="none" w="med" len="med"/>
                <a:tailEnd type="none" w="med" len="med"/>
              </a:ln>
            </p:spPr>
          </p:sp>
          <p:sp>
            <p:nvSpPr>
              <p:cNvPr id="36913" name="Text Box 5"/>
              <p:cNvSpPr txBox="1"/>
              <p:nvPr/>
            </p:nvSpPr>
            <p:spPr>
              <a:xfrm>
                <a:off x="96" y="1900"/>
                <a:ext cx="352" cy="45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L</a:t>
                </a:r>
                <a:endParaRPr lang="en-US" altLang="zh-CN" sz="3600" dirty="0">
                  <a:ea typeface="宋体" panose="02010600030101010101" pitchFamily="2" charset="-122"/>
                </a:endParaRPr>
              </a:p>
            </p:txBody>
          </p:sp>
          <p:sp>
            <p:nvSpPr>
              <p:cNvPr id="36914" name="Arc 6"/>
              <p:cNvSpPr/>
              <p:nvPr/>
            </p:nvSpPr>
            <p:spPr>
              <a:xfrm rot="-10459146">
                <a:off x="95" y="2176"/>
                <a:ext cx="433" cy="553"/>
              </a:xfrm>
              <a:custGeom>
                <a:avLst/>
                <a:gdLst/>
                <a:ahLst/>
                <a:cxnLst>
                  <a:cxn ang="0">
                    <a:pos x="0" y="0"/>
                  </a:cxn>
                  <a:cxn ang="0">
                    <a:pos x="0" y="0"/>
                  </a:cxn>
                  <a:cxn ang="0">
                    <a:pos x="0" y="0"/>
                  </a:cxn>
                </a:cxnLst>
                <a:rect l="0" t="0" r="0" b="0"/>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cap="flat" cmpd="sng">
                <a:solidFill>
                  <a:srgbClr val="000099">
                    <a:alpha val="100000"/>
                  </a:srgbClr>
                </a:solidFill>
                <a:prstDash val="solid"/>
                <a:round/>
                <a:headEnd type="triangle" w="med" len="med"/>
                <a:tailEnd type="none" w="med" len="lg"/>
              </a:ln>
            </p:spPr>
            <p:txBody>
              <a:bodyPr/>
              <a:lstStyle/>
              <a:p>
                <a:endParaRPr lang="zh-CN" altLang="en-US"/>
              </a:p>
            </p:txBody>
          </p:sp>
        </p:grpSp>
        <p:grpSp>
          <p:nvGrpSpPr>
            <p:cNvPr id="11" name="Group 8"/>
            <p:cNvGrpSpPr/>
            <p:nvPr/>
          </p:nvGrpSpPr>
          <p:grpSpPr>
            <a:xfrm>
              <a:off x="2418" y="4913"/>
              <a:ext cx="1922" cy="720"/>
              <a:chOff x="768" y="2544"/>
              <a:chExt cx="864" cy="336"/>
            </a:xfrm>
          </p:grpSpPr>
          <p:sp>
            <p:nvSpPr>
              <p:cNvPr id="36908" name="Rectangle 9"/>
              <p:cNvSpPr/>
              <p:nvPr/>
            </p:nvSpPr>
            <p:spPr>
              <a:xfrm>
                <a:off x="105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21</a:t>
                </a:r>
                <a:endParaRPr lang="en-US" altLang="zh-CN" sz="2400" dirty="0">
                  <a:ea typeface="宋体" panose="02010600030101010101" pitchFamily="2" charset="-122"/>
                </a:endParaRPr>
              </a:p>
            </p:txBody>
          </p:sp>
          <p:sp>
            <p:nvSpPr>
              <p:cNvPr id="36909" name="Line 10"/>
              <p:cNvSpPr/>
              <p:nvPr/>
            </p:nvSpPr>
            <p:spPr>
              <a:xfrm>
                <a:off x="1440" y="2544"/>
                <a:ext cx="0" cy="336"/>
              </a:xfrm>
              <a:prstGeom prst="line">
                <a:avLst/>
              </a:prstGeom>
              <a:ln w="9525" cap="flat" cmpd="sng">
                <a:solidFill>
                  <a:srgbClr val="008080"/>
                </a:solidFill>
                <a:prstDash val="solid"/>
                <a:headEnd type="none" w="med" len="med"/>
                <a:tailEnd type="none" w="med" len="med"/>
              </a:ln>
            </p:spPr>
          </p:sp>
          <p:sp>
            <p:nvSpPr>
              <p:cNvPr id="36910" name="Line 11"/>
              <p:cNvSpPr/>
              <p:nvPr/>
            </p:nvSpPr>
            <p:spPr>
              <a:xfrm>
                <a:off x="768" y="2736"/>
                <a:ext cx="288" cy="0"/>
              </a:xfrm>
              <a:prstGeom prst="line">
                <a:avLst/>
              </a:prstGeom>
              <a:ln w="25400" cap="flat" cmpd="sng">
                <a:solidFill>
                  <a:srgbClr val="008080"/>
                </a:solidFill>
                <a:prstDash val="solid"/>
                <a:headEnd type="oval" w="sm" len="sm"/>
                <a:tailEnd type="triangle" w="med" len="lg"/>
              </a:ln>
            </p:spPr>
          </p:sp>
        </p:grpSp>
        <p:grpSp>
          <p:nvGrpSpPr>
            <p:cNvPr id="15" name="Group 12"/>
            <p:cNvGrpSpPr/>
            <p:nvPr/>
          </p:nvGrpSpPr>
          <p:grpSpPr>
            <a:xfrm>
              <a:off x="4098" y="4913"/>
              <a:ext cx="1922" cy="720"/>
              <a:chOff x="1536" y="2544"/>
              <a:chExt cx="864" cy="336"/>
            </a:xfrm>
          </p:grpSpPr>
          <p:sp>
            <p:nvSpPr>
              <p:cNvPr id="36905" name="Rectangle 13"/>
              <p:cNvSpPr/>
              <p:nvPr/>
            </p:nvSpPr>
            <p:spPr>
              <a:xfrm>
                <a:off x="1824"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18</a:t>
                </a:r>
                <a:endParaRPr lang="en-US" altLang="zh-CN" sz="2400" dirty="0">
                  <a:ea typeface="宋体" panose="02010600030101010101" pitchFamily="2" charset="-122"/>
                </a:endParaRPr>
              </a:p>
            </p:txBody>
          </p:sp>
          <p:sp>
            <p:nvSpPr>
              <p:cNvPr id="36906" name="Line 14"/>
              <p:cNvSpPr/>
              <p:nvPr/>
            </p:nvSpPr>
            <p:spPr>
              <a:xfrm>
                <a:off x="2208" y="2544"/>
                <a:ext cx="0" cy="336"/>
              </a:xfrm>
              <a:prstGeom prst="line">
                <a:avLst/>
              </a:prstGeom>
              <a:ln w="9525" cap="flat" cmpd="sng">
                <a:solidFill>
                  <a:srgbClr val="008080"/>
                </a:solidFill>
                <a:prstDash val="solid"/>
                <a:headEnd type="none" w="med" len="med"/>
                <a:tailEnd type="none" w="med" len="med"/>
              </a:ln>
            </p:spPr>
          </p:sp>
          <p:sp>
            <p:nvSpPr>
              <p:cNvPr id="36907" name="Line 15"/>
              <p:cNvSpPr/>
              <p:nvPr/>
            </p:nvSpPr>
            <p:spPr>
              <a:xfrm>
                <a:off x="1536" y="2736"/>
                <a:ext cx="288" cy="0"/>
              </a:xfrm>
              <a:prstGeom prst="line">
                <a:avLst/>
              </a:prstGeom>
              <a:ln w="25400" cap="flat" cmpd="sng">
                <a:solidFill>
                  <a:srgbClr val="008080"/>
                </a:solidFill>
                <a:prstDash val="solid"/>
                <a:headEnd type="oval" w="sm" len="sm"/>
                <a:tailEnd type="triangle" w="med" len="lg"/>
              </a:ln>
            </p:spPr>
          </p:sp>
        </p:grpSp>
        <p:grpSp>
          <p:nvGrpSpPr>
            <p:cNvPr id="19" name="Group 16"/>
            <p:cNvGrpSpPr/>
            <p:nvPr/>
          </p:nvGrpSpPr>
          <p:grpSpPr>
            <a:xfrm>
              <a:off x="5778" y="4913"/>
              <a:ext cx="2042" cy="720"/>
              <a:chOff x="2304" y="2544"/>
              <a:chExt cx="864" cy="336"/>
            </a:xfrm>
          </p:grpSpPr>
          <p:sp>
            <p:nvSpPr>
              <p:cNvPr id="36902" name="Rectangle 17"/>
              <p:cNvSpPr/>
              <p:nvPr/>
            </p:nvSpPr>
            <p:spPr>
              <a:xfrm>
                <a:off x="2592"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30</a:t>
                </a:r>
                <a:endParaRPr lang="en-US" altLang="zh-CN" sz="2400" dirty="0">
                  <a:ea typeface="宋体" panose="02010600030101010101" pitchFamily="2" charset="-122"/>
                </a:endParaRPr>
              </a:p>
            </p:txBody>
          </p:sp>
          <p:sp>
            <p:nvSpPr>
              <p:cNvPr id="36903" name="Line 18"/>
              <p:cNvSpPr/>
              <p:nvPr/>
            </p:nvSpPr>
            <p:spPr>
              <a:xfrm>
                <a:off x="2976" y="2544"/>
                <a:ext cx="0" cy="336"/>
              </a:xfrm>
              <a:prstGeom prst="line">
                <a:avLst/>
              </a:prstGeom>
              <a:ln w="9525" cap="flat" cmpd="sng">
                <a:solidFill>
                  <a:srgbClr val="008080"/>
                </a:solidFill>
                <a:prstDash val="solid"/>
                <a:headEnd type="none" w="med" len="med"/>
                <a:tailEnd type="none" w="med" len="med"/>
              </a:ln>
            </p:spPr>
          </p:sp>
          <p:sp>
            <p:nvSpPr>
              <p:cNvPr id="36904" name="Line 19"/>
              <p:cNvSpPr/>
              <p:nvPr/>
            </p:nvSpPr>
            <p:spPr>
              <a:xfrm>
                <a:off x="2304" y="2736"/>
                <a:ext cx="288" cy="0"/>
              </a:xfrm>
              <a:prstGeom prst="line">
                <a:avLst/>
              </a:prstGeom>
              <a:ln w="25400" cap="flat" cmpd="sng">
                <a:solidFill>
                  <a:srgbClr val="008080"/>
                </a:solidFill>
                <a:prstDash val="solid"/>
                <a:headEnd type="oval" w="sm" len="sm"/>
                <a:tailEnd type="triangle" w="med" len="lg"/>
              </a:ln>
            </p:spPr>
          </p:sp>
        </p:grpSp>
        <p:grpSp>
          <p:nvGrpSpPr>
            <p:cNvPr id="23" name="Group 20"/>
            <p:cNvGrpSpPr/>
            <p:nvPr/>
          </p:nvGrpSpPr>
          <p:grpSpPr>
            <a:xfrm>
              <a:off x="7578" y="4913"/>
              <a:ext cx="1922" cy="720"/>
              <a:chOff x="3072" y="2544"/>
              <a:chExt cx="864" cy="336"/>
            </a:xfrm>
          </p:grpSpPr>
          <p:sp>
            <p:nvSpPr>
              <p:cNvPr id="36899" name="Rectangle 21"/>
              <p:cNvSpPr/>
              <p:nvPr/>
            </p:nvSpPr>
            <p:spPr>
              <a:xfrm>
                <a:off x="3360"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75</a:t>
                </a:r>
                <a:endParaRPr lang="en-US" altLang="zh-CN" sz="2400" dirty="0">
                  <a:ea typeface="宋体" panose="02010600030101010101" pitchFamily="2" charset="-122"/>
                </a:endParaRPr>
              </a:p>
            </p:txBody>
          </p:sp>
          <p:sp>
            <p:nvSpPr>
              <p:cNvPr id="36900" name="Line 22"/>
              <p:cNvSpPr/>
              <p:nvPr/>
            </p:nvSpPr>
            <p:spPr>
              <a:xfrm>
                <a:off x="3744" y="2544"/>
                <a:ext cx="0" cy="336"/>
              </a:xfrm>
              <a:prstGeom prst="line">
                <a:avLst/>
              </a:prstGeom>
              <a:ln w="9525" cap="flat" cmpd="sng">
                <a:solidFill>
                  <a:srgbClr val="008080"/>
                </a:solidFill>
                <a:prstDash val="solid"/>
                <a:headEnd type="none" w="med" len="med"/>
                <a:tailEnd type="none" w="med" len="med"/>
              </a:ln>
            </p:spPr>
          </p:sp>
          <p:sp>
            <p:nvSpPr>
              <p:cNvPr id="36901" name="Line 23"/>
              <p:cNvSpPr/>
              <p:nvPr/>
            </p:nvSpPr>
            <p:spPr>
              <a:xfrm>
                <a:off x="3072" y="2736"/>
                <a:ext cx="288" cy="0"/>
              </a:xfrm>
              <a:prstGeom prst="line">
                <a:avLst/>
              </a:prstGeom>
              <a:ln w="25400" cap="flat" cmpd="sng">
                <a:solidFill>
                  <a:srgbClr val="008080"/>
                </a:solidFill>
                <a:prstDash val="solid"/>
                <a:headEnd type="oval" w="sm" len="sm"/>
                <a:tailEnd type="triangle" w="med" len="lg"/>
              </a:ln>
            </p:spPr>
          </p:sp>
        </p:grpSp>
        <p:grpSp>
          <p:nvGrpSpPr>
            <p:cNvPr id="27" name="Group 24"/>
            <p:cNvGrpSpPr/>
            <p:nvPr/>
          </p:nvGrpSpPr>
          <p:grpSpPr>
            <a:xfrm>
              <a:off x="9258" y="4913"/>
              <a:ext cx="1922" cy="720"/>
              <a:chOff x="3840" y="2544"/>
              <a:chExt cx="864" cy="336"/>
            </a:xfrm>
          </p:grpSpPr>
          <p:sp>
            <p:nvSpPr>
              <p:cNvPr id="36896" name="Rectangle 25"/>
              <p:cNvSpPr/>
              <p:nvPr/>
            </p:nvSpPr>
            <p:spPr>
              <a:xfrm>
                <a:off x="412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42</a:t>
                </a:r>
                <a:endParaRPr lang="en-US" altLang="zh-CN" sz="2400" dirty="0">
                  <a:ea typeface="宋体" panose="02010600030101010101" pitchFamily="2" charset="-122"/>
                </a:endParaRPr>
              </a:p>
            </p:txBody>
          </p:sp>
          <p:sp>
            <p:nvSpPr>
              <p:cNvPr id="36897" name="Line 26"/>
              <p:cNvSpPr/>
              <p:nvPr/>
            </p:nvSpPr>
            <p:spPr>
              <a:xfrm>
                <a:off x="4512" y="2544"/>
                <a:ext cx="0" cy="336"/>
              </a:xfrm>
              <a:prstGeom prst="line">
                <a:avLst/>
              </a:prstGeom>
              <a:ln w="9525" cap="flat" cmpd="sng">
                <a:solidFill>
                  <a:srgbClr val="008080"/>
                </a:solidFill>
                <a:prstDash val="solid"/>
                <a:headEnd type="none" w="med" len="med"/>
                <a:tailEnd type="none" w="med" len="med"/>
              </a:ln>
            </p:spPr>
          </p:sp>
          <p:sp>
            <p:nvSpPr>
              <p:cNvPr id="36898" name="Line 27"/>
              <p:cNvSpPr/>
              <p:nvPr/>
            </p:nvSpPr>
            <p:spPr>
              <a:xfrm>
                <a:off x="3840" y="2736"/>
                <a:ext cx="288" cy="0"/>
              </a:xfrm>
              <a:prstGeom prst="line">
                <a:avLst/>
              </a:prstGeom>
              <a:ln w="25400" cap="flat" cmpd="sng">
                <a:solidFill>
                  <a:srgbClr val="008080"/>
                </a:solidFill>
                <a:prstDash val="solid"/>
                <a:headEnd type="oval" w="sm" len="sm"/>
                <a:tailEnd type="triangle" w="med" len="lg"/>
              </a:ln>
            </p:spPr>
          </p:sp>
        </p:grpSp>
        <p:grpSp>
          <p:nvGrpSpPr>
            <p:cNvPr id="31" name="Group 28"/>
            <p:cNvGrpSpPr/>
            <p:nvPr/>
          </p:nvGrpSpPr>
          <p:grpSpPr>
            <a:xfrm>
              <a:off x="10938" y="4891"/>
              <a:ext cx="1913" cy="740"/>
              <a:chOff x="4608" y="2535"/>
              <a:chExt cx="900" cy="345"/>
            </a:xfrm>
          </p:grpSpPr>
          <p:sp>
            <p:nvSpPr>
              <p:cNvPr id="36892" name="Rectangle 29"/>
              <p:cNvSpPr/>
              <p:nvPr/>
            </p:nvSpPr>
            <p:spPr>
              <a:xfrm>
                <a:off x="489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56</a:t>
                </a:r>
                <a:endParaRPr lang="en-US" altLang="zh-CN" sz="2400" dirty="0">
                  <a:ea typeface="宋体" panose="02010600030101010101" pitchFamily="2" charset="-122"/>
                </a:endParaRPr>
              </a:p>
            </p:txBody>
          </p:sp>
          <p:sp>
            <p:nvSpPr>
              <p:cNvPr id="36893" name="Line 30"/>
              <p:cNvSpPr/>
              <p:nvPr/>
            </p:nvSpPr>
            <p:spPr>
              <a:xfrm>
                <a:off x="5280" y="2544"/>
                <a:ext cx="0" cy="336"/>
              </a:xfrm>
              <a:prstGeom prst="line">
                <a:avLst/>
              </a:prstGeom>
              <a:ln w="9525" cap="flat" cmpd="sng">
                <a:solidFill>
                  <a:srgbClr val="008080"/>
                </a:solidFill>
                <a:prstDash val="solid"/>
                <a:headEnd type="none" w="med" len="med"/>
                <a:tailEnd type="none" w="med" len="med"/>
              </a:ln>
            </p:spPr>
          </p:sp>
          <p:sp>
            <p:nvSpPr>
              <p:cNvPr id="36894" name="Text Box 31"/>
              <p:cNvSpPr txBox="1"/>
              <p:nvPr/>
            </p:nvSpPr>
            <p:spPr>
              <a:xfrm>
                <a:off x="5205" y="2535"/>
                <a:ext cx="303"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a:t>
                </a:r>
                <a:endParaRPr lang="en-US" altLang="zh-CN" sz="2400" dirty="0">
                  <a:ea typeface="宋体" panose="02010600030101010101" pitchFamily="2" charset="-122"/>
                </a:endParaRPr>
              </a:p>
            </p:txBody>
          </p:sp>
          <p:sp>
            <p:nvSpPr>
              <p:cNvPr id="36895" name="Line 32"/>
              <p:cNvSpPr/>
              <p:nvPr/>
            </p:nvSpPr>
            <p:spPr>
              <a:xfrm>
                <a:off x="4608" y="2736"/>
                <a:ext cx="288" cy="0"/>
              </a:xfrm>
              <a:prstGeom prst="line">
                <a:avLst/>
              </a:prstGeom>
              <a:ln w="25400" cap="flat" cmpd="sng">
                <a:solidFill>
                  <a:srgbClr val="008080"/>
                </a:solidFill>
                <a:prstDash val="solid"/>
                <a:headEnd type="oval" w="sm" len="sm"/>
                <a:tailEnd type="triangle" w="med" len="lg"/>
              </a:ln>
            </p:spPr>
          </p:sp>
        </p:grpSp>
      </p:grpSp>
      <p:grpSp>
        <p:nvGrpSpPr>
          <p:cNvPr id="36" name="Group 33"/>
          <p:cNvGrpSpPr/>
          <p:nvPr/>
        </p:nvGrpSpPr>
        <p:grpSpPr>
          <a:xfrm>
            <a:off x="2089150" y="3653155"/>
            <a:ext cx="438150" cy="990600"/>
            <a:chOff x="1212" y="2880"/>
            <a:chExt cx="276" cy="624"/>
          </a:xfrm>
        </p:grpSpPr>
        <p:sp>
          <p:nvSpPr>
            <p:cNvPr id="36890" name="Line 34"/>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91" name="Text Box 35"/>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39" name="Group 36"/>
          <p:cNvGrpSpPr/>
          <p:nvPr/>
        </p:nvGrpSpPr>
        <p:grpSpPr>
          <a:xfrm>
            <a:off x="3289300" y="3653155"/>
            <a:ext cx="438150" cy="990600"/>
            <a:chOff x="1212" y="2880"/>
            <a:chExt cx="276" cy="624"/>
          </a:xfrm>
        </p:grpSpPr>
        <p:sp>
          <p:nvSpPr>
            <p:cNvPr id="36888" name="Line 37"/>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9" name="Text Box 38"/>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42" name="Group 39"/>
          <p:cNvGrpSpPr/>
          <p:nvPr/>
        </p:nvGrpSpPr>
        <p:grpSpPr>
          <a:xfrm>
            <a:off x="4527550" y="3653155"/>
            <a:ext cx="438150" cy="990600"/>
            <a:chOff x="1212" y="2880"/>
            <a:chExt cx="276" cy="624"/>
          </a:xfrm>
        </p:grpSpPr>
        <p:sp>
          <p:nvSpPr>
            <p:cNvPr id="36886" name="Line 40"/>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7" name="Text Box 41"/>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sp>
        <p:nvSpPr>
          <p:cNvPr id="45" name="Text Box 42"/>
          <p:cNvSpPr txBox="1"/>
          <p:nvPr/>
        </p:nvSpPr>
        <p:spPr>
          <a:xfrm>
            <a:off x="589280" y="3867785"/>
            <a:ext cx="336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j</a:t>
            </a:r>
            <a:endParaRPr lang="en-US" altLang="zh-CN" sz="3600" dirty="0">
              <a:ea typeface="宋体" panose="02010600030101010101" pitchFamily="2" charset="-122"/>
            </a:endParaRPr>
          </a:p>
        </p:txBody>
      </p:sp>
      <p:sp>
        <p:nvSpPr>
          <p:cNvPr id="46" name="Text Box 43"/>
          <p:cNvSpPr txBox="1"/>
          <p:nvPr/>
        </p:nvSpPr>
        <p:spPr>
          <a:xfrm>
            <a:off x="1046480" y="3902710"/>
            <a:ext cx="641350" cy="650875"/>
          </a:xfrm>
          <a:prstGeom prst="rect">
            <a:avLst/>
          </a:prstGeom>
          <a:solidFill>
            <a:srgbClr val="FFFF99">
              <a:alpha val="50195"/>
            </a:srgbClr>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1</a:t>
            </a:r>
            <a:endParaRPr lang="en-US" altLang="zh-CN" sz="3600" dirty="0">
              <a:ea typeface="宋体" panose="02010600030101010101" pitchFamily="2" charset="-122"/>
            </a:endParaRPr>
          </a:p>
        </p:txBody>
      </p:sp>
      <p:sp>
        <p:nvSpPr>
          <p:cNvPr id="47" name="Text Box 44"/>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2</a:t>
            </a:r>
            <a:endParaRPr lang="en-US" altLang="zh-CN" sz="3600" dirty="0">
              <a:ea typeface="宋体" panose="02010600030101010101" pitchFamily="2" charset="-122"/>
            </a:endParaRPr>
          </a:p>
        </p:txBody>
      </p:sp>
      <p:sp>
        <p:nvSpPr>
          <p:cNvPr id="48" name="Text Box 45"/>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3</a:t>
            </a:r>
            <a:endParaRPr lang="en-US" altLang="zh-CN" sz="3600" dirty="0">
              <a:ea typeface="宋体" panose="02010600030101010101" pitchFamily="2" charset="-122"/>
            </a:endParaRPr>
          </a:p>
        </p:txBody>
      </p:sp>
      <p:sp useBgFill="1">
        <p:nvSpPr>
          <p:cNvPr id="49" name="Rectangle 46"/>
          <p:cNvSpPr/>
          <p:nvPr/>
        </p:nvSpPr>
        <p:spPr>
          <a:xfrm>
            <a:off x="1993900" y="3653155"/>
            <a:ext cx="457200" cy="1143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0" name="Rectangle 47"/>
          <p:cNvSpPr/>
          <p:nvPr/>
        </p:nvSpPr>
        <p:spPr>
          <a:xfrm>
            <a:off x="3211830" y="3653155"/>
            <a:ext cx="457200" cy="1143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1" name="文本框 50"/>
          <p:cNvSpPr txBox="1"/>
          <p:nvPr/>
        </p:nvSpPr>
        <p:spPr>
          <a:xfrm>
            <a:off x="993775" y="1997710"/>
            <a:ext cx="201549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solidFill>
                  <a:srgbClr val="000000"/>
                </a:solidFill>
                <a:latin typeface="华文细黑" panose="02010600040101010101" pitchFamily="2" charset="-122"/>
              </a:rPr>
              <a:t>例：</a:t>
            </a:r>
            <a:r>
              <a:rPr lang="en-US" altLang="zh-CN" sz="2800" dirty="0">
                <a:solidFill>
                  <a:srgbClr val="000000"/>
                </a:solidFill>
                <a:latin typeface="华文细黑" panose="02010600040101010101" pitchFamily="2" charset="-122"/>
              </a:rPr>
              <a:t>e=30</a:t>
            </a:r>
          </a:p>
        </p:txBody>
      </p:sp>
      <p:sp>
        <p:nvSpPr>
          <p:cNvPr id="2" name="文本框 1"/>
          <p:cNvSpPr txBox="1"/>
          <p:nvPr/>
        </p:nvSpPr>
        <p:spPr>
          <a:xfrm>
            <a:off x="1270000" y="4981575"/>
            <a:ext cx="4723765"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有什么问题？</a:t>
            </a:r>
          </a:p>
          <a:p>
            <a:pPr marL="0" lvl="0" indent="0">
              <a:spcBef>
                <a:spcPct val="0"/>
              </a:spcBef>
              <a:buClrTx/>
              <a:buNone/>
            </a:pPr>
            <a:r>
              <a:rPr lang="zh-CN" altLang="en-US" sz="2800" dirty="0">
                <a:solidFill>
                  <a:srgbClr val="000000"/>
                </a:solidFill>
                <a:latin typeface="华文细黑" panose="02010600040101010101" pitchFamily="2" charset="-122"/>
              </a:rPr>
              <a:t>什么情况下代码有问题？</a:t>
            </a:r>
          </a:p>
        </p:txBody>
      </p:sp>
      <p:sp>
        <p:nvSpPr>
          <p:cNvPr id="3" name="文本框 2"/>
          <p:cNvSpPr txBox="1"/>
          <p:nvPr/>
        </p:nvSpPr>
        <p:spPr>
          <a:xfrm>
            <a:off x="5562600" y="1288415"/>
            <a:ext cx="2462530" cy="1364615"/>
          </a:xfrm>
          <a:prstGeom prst="rect">
            <a:avLst/>
          </a:prstGeom>
          <a:noFill/>
          <a:ln>
            <a:solidFill>
              <a:schemeClr val="tx1"/>
            </a:solidFill>
          </a:ln>
        </p:spPr>
        <p:txBody>
          <a:bodyPr wrap="square" rtlCol="0" anchor="t">
            <a:spAutoFit/>
          </a:bodyPr>
          <a:lstStyle/>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while(</a:t>
            </a:r>
            <a:r>
              <a:rPr lang="en-US" altLang="zh-CN" b="1" dirty="0">
                <a:latin typeface="Times New Roman" panose="02020603050405020304" pitchFamily="18" charset="0"/>
                <a:sym typeface="+mn-ea"/>
              </a:rPr>
              <a:t>p-&gt;data!=e</a:t>
            </a:r>
            <a:r>
              <a:rPr lang="en-US" altLang="zh-CN" dirty="0">
                <a:ln>
                  <a:solidFill>
                    <a:schemeClr val="tx1"/>
                  </a:solidFill>
                </a:ln>
                <a:latin typeface="Times New Roman" panose="02020603050405020304" pitchFamily="18" charset="0"/>
                <a:sym typeface="+mn-ea"/>
              </a:rPr>
              <a:t>){</a:t>
            </a:r>
            <a:r>
              <a:rPr lang="zh-CN" altLang="en-US" dirty="0">
                <a:ln>
                  <a:solidFill>
                    <a:schemeClr val="tx1"/>
                  </a:solidFill>
                </a:ln>
                <a:latin typeface="Times New Roman" panose="02020603050405020304" pitchFamily="18" charset="0"/>
                <a:sym typeface="+mn-ea"/>
              </a:rPr>
              <a:t> </a:t>
            </a:r>
          </a:p>
          <a:p>
            <a:pPr marL="342900" indent="-342900" eaLnBrk="0" hangingPunct="0">
              <a:spcBef>
                <a:spcPct val="20000"/>
              </a:spcBef>
            </a:pPr>
            <a:r>
              <a:rPr lang="zh-CN" altLang="en-US" dirty="0">
                <a:ln>
                  <a:solidFill>
                    <a:schemeClr val="tx1"/>
                  </a:solidFill>
                </a:ln>
                <a:latin typeface="Times New Roman" panose="02020603050405020304" pitchFamily="18" charset="0"/>
                <a:sym typeface="+mn-ea"/>
              </a:rPr>
              <a:t>       </a:t>
            </a:r>
            <a:r>
              <a:rPr lang="en-US" altLang="zh-CN" dirty="0">
                <a:ln>
                  <a:solidFill>
                    <a:schemeClr val="tx1"/>
                  </a:solidFill>
                </a:ln>
                <a:latin typeface="Times New Roman" panose="02020603050405020304" pitchFamily="18" charset="0"/>
                <a:sym typeface="+mn-ea"/>
              </a:rPr>
              <a:t>p=p-&gt;next;</a:t>
            </a:r>
          </a:p>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	 ++j; </a:t>
            </a:r>
          </a:p>
          <a:p>
            <a:pPr marL="342900" indent="-342900" eaLnBrk="0" hangingPunct="0">
              <a:spcBef>
                <a:spcPct val="20000"/>
              </a:spcBef>
            </a:pPr>
            <a:r>
              <a:rPr lang="en-US" altLang="zh-CN" dirty="0">
                <a:ln>
                  <a:solidFill>
                    <a:schemeClr val="tx1"/>
                  </a:solidFill>
                </a:ln>
              </a:rPr>
              <a:t>}</a:t>
            </a:r>
          </a:p>
        </p:txBody>
      </p:sp>
      <p:sp>
        <p:nvSpPr>
          <p:cNvPr id="6" name="文本框 5"/>
          <p:cNvSpPr txBox="1"/>
          <p:nvPr/>
        </p:nvSpPr>
        <p:spPr>
          <a:xfrm>
            <a:off x="8160385" y="1745933"/>
            <a:ext cx="660087" cy="369332"/>
          </a:xfrm>
          <a:prstGeom prst="rect">
            <a:avLst/>
          </a:prstGeom>
          <a:noFill/>
        </p:spPr>
        <p:txBody>
          <a:bodyPr wrap="square" rtlCol="0">
            <a:spAutoFit/>
          </a:bodyPr>
          <a:lstStyle/>
          <a:p>
            <a:r>
              <a:rPr lang="zh-CN" altLang="en-US" dirty="0" smtClean="0">
                <a:solidFill>
                  <a:srgbClr val="FF0000"/>
                </a:solidFill>
              </a:rPr>
              <a:t>错误</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bldLvl="0" animBg="1"/>
      <p:bldP spid="47" grpId="0" bldLvl="0" animBg="1"/>
      <p:bldP spid="48" grpId="0" bldLvl="0" animBg="1"/>
      <p:bldP spid="49" grpId="0" animBg="1"/>
      <p:bldP spid="50" grpId="0" bldLvl="0" animBg="1"/>
      <p:bldP spid="51" grpId="0"/>
      <p:bldP spid="2" grpId="0"/>
      <p:bldP spid="3" grpId="0" bldLvl="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链表查找</a:t>
            </a:r>
          </a:p>
        </p:txBody>
      </p:sp>
      <p:graphicFrame>
        <p:nvGraphicFramePr>
          <p:cNvPr id="10" name="Object 11"/>
          <p:cNvGraphicFramePr>
            <a:graphicFrameLocks noChangeAspect="1"/>
          </p:cNvGraphicFramePr>
          <p:nvPr/>
        </p:nvGraphicFramePr>
        <p:xfrm>
          <a:off x="1243329" y="1163637"/>
          <a:ext cx="6632575" cy="747395"/>
        </p:xfrm>
        <a:graphic>
          <a:graphicData uri="http://schemas.openxmlformats.org/presentationml/2006/ole">
            <p:oleObj spid="_x0000_s11293" name="VISIO" r:id="rId3" imgW="5256360" imgH="560160" progId="">
              <p:embed/>
            </p:oleObj>
          </a:graphicData>
        </a:graphic>
      </p:graphicFrame>
      <p:sp>
        <p:nvSpPr>
          <p:cNvPr id="4" name="文本框 3"/>
          <p:cNvSpPr txBox="1"/>
          <p:nvPr/>
        </p:nvSpPr>
        <p:spPr>
          <a:xfrm>
            <a:off x="605155" y="2166620"/>
            <a:ext cx="7908925" cy="3564053"/>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LocateELem_L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L,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ElemType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e)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next;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=1;</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&amp;&amp;p-&gt;data!=e)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if(p) return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return ERROR;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Locate</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Elem_L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5" name="Text Box 3"/>
          <p:cNvSpPr txBox="1"/>
          <p:nvPr/>
        </p:nvSpPr>
        <p:spPr>
          <a:xfrm>
            <a:off x="3275856" y="5786206"/>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6" name="Text Box 4"/>
          <p:cNvSpPr txBox="1"/>
          <p:nvPr/>
        </p:nvSpPr>
        <p:spPr>
          <a:xfrm>
            <a:off x="5652120" y="5808431"/>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链表查找</a:t>
            </a:r>
          </a:p>
        </p:txBody>
      </p:sp>
      <p:graphicFrame>
        <p:nvGraphicFramePr>
          <p:cNvPr id="10" name="Object 11"/>
          <p:cNvGraphicFramePr>
            <a:graphicFrameLocks noChangeAspect="1"/>
          </p:cNvGraphicFramePr>
          <p:nvPr/>
        </p:nvGraphicFramePr>
        <p:xfrm>
          <a:off x="1243329" y="2115209"/>
          <a:ext cx="6632575" cy="747395"/>
        </p:xfrm>
        <a:graphic>
          <a:graphicData uri="http://schemas.openxmlformats.org/presentationml/2006/ole">
            <p:oleObj spid="_x0000_s13336" name="VISIO" r:id="rId3" imgW="5256360" imgH="560160" progId="">
              <p:embed/>
            </p:oleObj>
          </a:graphicData>
        </a:graphic>
      </p:graphicFrame>
      <p:sp>
        <p:nvSpPr>
          <p:cNvPr id="4" name="文本框 3"/>
          <p:cNvSpPr txBox="1"/>
          <p:nvPr/>
        </p:nvSpPr>
        <p:spPr>
          <a:xfrm>
            <a:off x="605155" y="3118192"/>
            <a:ext cx="7908925" cy="267765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*LocateELem_L (LinkList L，ElemType 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&amp;&amp;p-&gt;data!=e)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p;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}//GetElem_L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5" name="内容占位符 2"/>
          <p:cNvSpPr>
            <a:spLocks noGrp="1"/>
          </p:cNvSpPr>
          <p:nvPr>
            <p:ph idx="1"/>
          </p:nvPr>
        </p:nvSpPr>
        <p:spPr>
          <a:xfrm>
            <a:off x="468313" y="1124744"/>
            <a:ext cx="8207375" cy="576064"/>
          </a:xfrm>
        </p:spPr>
        <p:txBody>
          <a:bodyPr/>
          <a:lstStyle/>
          <a:p>
            <a:r>
              <a:rPr lang="zh-CN" altLang="en-US" dirty="0" smtClean="0"/>
              <a:t>返回</a:t>
            </a:r>
            <a:r>
              <a:rPr lang="zh-CN" altLang="en-US" dirty="0"/>
              <a:t>元素</a:t>
            </a:r>
            <a:r>
              <a:rPr lang="zh-CN" altLang="en-US" dirty="0" smtClean="0"/>
              <a:t>地址，查找失败返回</a:t>
            </a:r>
            <a:r>
              <a:rPr lang="en-US" altLang="zh-CN" dirty="0" smtClean="0"/>
              <a:t>NULL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vert="horz" wrap="square" lIns="91440" tIns="45720" rIns="91440" bIns="45720" anchor="ctr"/>
          <a:lstStyle/>
          <a:p>
            <a:r>
              <a:rPr lang="zh-CN" altLang="en-US" dirty="0" smtClean="0">
                <a:latin typeface="+mj-lt"/>
                <a:ea typeface="+mj-ea"/>
                <a:cs typeface="+mj-cs"/>
              </a:rPr>
              <a:t>链表插入</a:t>
            </a:r>
            <a:endParaRPr lang="zh-CN" altLang="en-US" dirty="0">
              <a:latin typeface="+mj-lt"/>
              <a:ea typeface="+mj-ea"/>
              <a:cs typeface="+mj-cs"/>
            </a:endParaRPr>
          </a:p>
        </p:txBody>
      </p:sp>
      <p:sp>
        <p:nvSpPr>
          <p:cNvPr id="38915"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49</a:t>
            </a:fld>
            <a:endParaRPr lang="zh-CN" altLang="en-US" sz="1000" b="1" dirty="0">
              <a:latin typeface="+mn-lt"/>
              <a:ea typeface="+mn-ea"/>
              <a:cs typeface="+mn-cs"/>
            </a:endParaRPr>
          </a:p>
        </p:txBody>
      </p:sp>
      <p:grpSp>
        <p:nvGrpSpPr>
          <p:cNvPr id="5" name="Group 2"/>
          <p:cNvGrpSpPr/>
          <p:nvPr/>
        </p:nvGrpSpPr>
        <p:grpSpPr>
          <a:xfrm>
            <a:off x="1449288" y="4196680"/>
            <a:ext cx="1981200" cy="609600"/>
            <a:chOff x="864" y="2880"/>
            <a:chExt cx="1248" cy="384"/>
          </a:xfrm>
        </p:grpSpPr>
        <p:sp>
          <p:nvSpPr>
            <p:cNvPr id="38933" name="Rectangle 3"/>
            <p:cNvSpPr/>
            <p:nvPr/>
          </p:nvSpPr>
          <p:spPr>
            <a:xfrm>
              <a:off x="1440" y="288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38934" name="Line 4"/>
            <p:cNvSpPr/>
            <p:nvPr/>
          </p:nvSpPr>
          <p:spPr>
            <a:xfrm>
              <a:off x="1920" y="2880"/>
              <a:ext cx="0" cy="384"/>
            </a:xfrm>
            <a:prstGeom prst="line">
              <a:avLst/>
            </a:prstGeom>
            <a:ln w="9525" cap="flat" cmpd="sng">
              <a:solidFill>
                <a:srgbClr val="000099"/>
              </a:solidFill>
              <a:prstDash val="solid"/>
              <a:headEnd type="none" w="med" len="med"/>
              <a:tailEnd type="none" w="med" len="med"/>
            </a:ln>
          </p:spPr>
        </p:sp>
        <p:sp>
          <p:nvSpPr>
            <p:cNvPr id="38935" name="Line 5"/>
            <p:cNvSpPr/>
            <p:nvPr/>
          </p:nvSpPr>
          <p:spPr>
            <a:xfrm>
              <a:off x="864" y="3072"/>
              <a:ext cx="576" cy="0"/>
            </a:xfrm>
            <a:prstGeom prst="line">
              <a:avLst/>
            </a:prstGeom>
            <a:ln w="31750" cap="flat" cmpd="sng">
              <a:solidFill>
                <a:srgbClr val="000080"/>
              </a:solidFill>
              <a:prstDash val="solid"/>
              <a:headEnd type="oval" w="sm" len="sm"/>
              <a:tailEnd type="triangle" w="med" len="lg"/>
            </a:ln>
          </p:spPr>
        </p:sp>
      </p:grpSp>
      <p:sp>
        <p:nvSpPr>
          <p:cNvPr id="9" name="Text Box 6"/>
          <p:cNvSpPr txBox="1"/>
          <p:nvPr/>
        </p:nvSpPr>
        <p:spPr>
          <a:xfrm>
            <a:off x="664816" y="1196752"/>
            <a:ext cx="4051200" cy="6093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800" b="1" dirty="0" err="1" smtClean="0">
                <a:latin typeface="楷体_GB2312" pitchFamily="49" charset="-122"/>
                <a:ea typeface="楷体_GB2312" pitchFamily="49" charset="-122"/>
              </a:rPr>
              <a:t>ListInsert</a:t>
            </a:r>
            <a:r>
              <a:rPr lang="en-US" altLang="zh-CN" sz="2800" b="1" dirty="0">
                <a:latin typeface="楷体_GB2312" pitchFamily="49" charset="-122"/>
                <a:ea typeface="楷体_GB2312" pitchFamily="49" charset="-122"/>
              </a:rPr>
              <a:t>(&amp;L, i, e</a:t>
            </a:r>
            <a:r>
              <a:rPr lang="en-US" altLang="zh-CN" sz="2800" b="1" dirty="0" smtClean="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
        <p:nvSpPr>
          <p:cNvPr id="10" name="Text Box 7"/>
          <p:cNvSpPr txBox="1"/>
          <p:nvPr/>
        </p:nvSpPr>
        <p:spPr>
          <a:xfrm>
            <a:off x="2041458" y="2457623"/>
            <a:ext cx="4738687" cy="149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40000"/>
              </a:lnSpc>
              <a:spcBef>
                <a:spcPct val="0"/>
              </a:spcBef>
              <a:buClrTx/>
              <a:buNone/>
            </a:pPr>
            <a:r>
              <a:rPr lang="en-US" altLang="zh-CN" sz="1800" dirty="0">
                <a:ea typeface="宋体" panose="02010600030101010101" pitchFamily="2" charset="-122"/>
              </a:rPr>
              <a:t> </a:t>
            </a:r>
            <a:r>
              <a:rPr lang="zh-CN" altLang="en-US" sz="2400" b="1" dirty="0">
                <a:ea typeface="宋体" panose="02010600030101010101" pitchFamily="2" charset="-122"/>
              </a:rPr>
              <a:t>有序对 </a:t>
            </a:r>
            <a:r>
              <a:rPr lang="en-US" altLang="zh-CN" sz="2400" b="1" dirty="0">
                <a:ea typeface="宋体" panose="02010600030101010101" pitchFamily="2" charset="-122"/>
              </a:rPr>
              <a:t>&lt;a</a:t>
            </a:r>
            <a:r>
              <a:rPr lang="en-US" altLang="zh-CN" sz="2400" b="1" baseline="-25000" dirty="0">
                <a:ea typeface="宋体" panose="02010600030101010101" pitchFamily="2" charset="-122"/>
              </a:rPr>
              <a:t>i-1</a:t>
            </a:r>
            <a:r>
              <a:rPr lang="en-US" altLang="zh-CN" sz="2400" b="1" dirty="0">
                <a:ea typeface="宋体" panose="02010600030101010101" pitchFamily="2" charset="-122"/>
              </a:rPr>
              <a:t>, </a:t>
            </a:r>
            <a:r>
              <a:rPr lang="en-US" altLang="zh-CN" sz="2400" b="1" dirty="0" err="1">
                <a:ea typeface="宋体" panose="02010600030101010101" pitchFamily="2" charset="-122"/>
              </a:rPr>
              <a:t>a</a:t>
            </a:r>
            <a:r>
              <a:rPr lang="en-US" altLang="zh-CN" sz="2400" b="1" baseline="-25000" dirty="0" err="1">
                <a:ea typeface="宋体" panose="02010600030101010101" pitchFamily="2" charset="-122"/>
              </a:rPr>
              <a:t>i</a:t>
            </a:r>
            <a:r>
              <a:rPr lang="en-US" altLang="zh-CN" sz="2400" b="1" dirty="0" smtClean="0">
                <a:ea typeface="宋体" panose="02010600030101010101" pitchFamily="2" charset="-122"/>
              </a:rPr>
              <a:t>&gt;</a:t>
            </a:r>
          </a:p>
          <a:p>
            <a:pPr marL="0" lvl="0" indent="0">
              <a:lnSpc>
                <a:spcPct val="140000"/>
              </a:lnSpc>
              <a:spcBef>
                <a:spcPct val="0"/>
              </a:spcBef>
              <a:buClrTx/>
              <a:buNone/>
            </a:pPr>
            <a:r>
              <a:rPr lang="en-US" altLang="zh-CN" sz="2400" b="1" dirty="0" smtClean="0">
                <a:ea typeface="宋体" panose="02010600030101010101" pitchFamily="2" charset="-122"/>
              </a:rPr>
              <a:t>             </a:t>
            </a:r>
            <a:r>
              <a:rPr lang="zh-CN" altLang="en-US" sz="2400" b="1" dirty="0" smtClean="0">
                <a:ea typeface="宋体" panose="02010600030101010101" pitchFamily="2" charset="-122"/>
              </a:rPr>
              <a:t>改变为 </a:t>
            </a:r>
            <a:r>
              <a:rPr lang="en-US" altLang="zh-CN" sz="2400" b="1" dirty="0" smtClean="0">
                <a:ea typeface="宋体" panose="02010600030101010101" pitchFamily="2" charset="-122"/>
              </a:rPr>
              <a:t>&lt;a</a:t>
            </a:r>
            <a:r>
              <a:rPr lang="en-US" altLang="zh-CN" sz="2400" b="1" baseline="-25000" dirty="0" smtClean="0">
                <a:ea typeface="宋体" panose="02010600030101010101" pitchFamily="2" charset="-122"/>
              </a:rPr>
              <a:t>i-1</a:t>
            </a:r>
            <a:r>
              <a:rPr lang="en-US" altLang="zh-CN" sz="2400" b="1" dirty="0" smtClean="0">
                <a:ea typeface="宋体" panose="02010600030101010101" pitchFamily="2" charset="-122"/>
              </a:rPr>
              <a:t>, e&gt; </a:t>
            </a:r>
            <a:r>
              <a:rPr lang="zh-CN" altLang="en-US" sz="2400" b="1" dirty="0" smtClean="0">
                <a:ea typeface="宋体" panose="02010600030101010101" pitchFamily="2" charset="-122"/>
              </a:rPr>
              <a:t>和</a:t>
            </a:r>
            <a:r>
              <a:rPr lang="en-US" altLang="zh-CN" sz="2400" b="1" dirty="0" smtClean="0">
                <a:ea typeface="宋体" panose="02010600030101010101" pitchFamily="2" charset="-122"/>
              </a:rPr>
              <a:t>&lt;e, </a:t>
            </a:r>
            <a:r>
              <a:rPr lang="en-US" altLang="zh-CN" sz="2400" b="1" dirty="0" err="1" smtClean="0">
                <a:ea typeface="宋体" panose="02010600030101010101" pitchFamily="2" charset="-122"/>
              </a:rPr>
              <a:t>a</a:t>
            </a:r>
            <a:r>
              <a:rPr lang="en-US" altLang="zh-CN" sz="2400" b="1" baseline="-25000" dirty="0" err="1" smtClean="0">
                <a:ea typeface="宋体" panose="02010600030101010101" pitchFamily="2" charset="-122"/>
              </a:rPr>
              <a:t>i</a:t>
            </a:r>
            <a:r>
              <a:rPr lang="en-US" altLang="zh-CN" sz="2400" b="1" dirty="0" smtClean="0">
                <a:ea typeface="宋体" panose="02010600030101010101" pitchFamily="2" charset="-122"/>
              </a:rPr>
              <a:t>&gt;</a:t>
            </a:r>
            <a:endParaRPr lang="en-US" altLang="zh-CN" sz="2400" dirty="0" smtClean="0">
              <a:ea typeface="宋体" panose="02010600030101010101" pitchFamily="2" charset="-122"/>
            </a:endParaRPr>
          </a:p>
          <a:p>
            <a:pPr marL="0" lvl="0" indent="0">
              <a:spcBef>
                <a:spcPct val="0"/>
              </a:spcBef>
              <a:buClrTx/>
              <a:buNone/>
            </a:pPr>
            <a:endParaRPr lang="en-US" altLang="zh-CN" sz="2400" dirty="0">
              <a:ea typeface="宋体" panose="02010600030101010101" pitchFamily="2" charset="-122"/>
            </a:endParaRPr>
          </a:p>
        </p:txBody>
      </p:sp>
      <p:grpSp>
        <p:nvGrpSpPr>
          <p:cNvPr id="11" name="Group 8"/>
          <p:cNvGrpSpPr/>
          <p:nvPr/>
        </p:nvGrpSpPr>
        <p:grpSpPr>
          <a:xfrm>
            <a:off x="4116288" y="5339680"/>
            <a:ext cx="1066800" cy="609600"/>
            <a:chOff x="2544" y="3600"/>
            <a:chExt cx="672" cy="384"/>
          </a:xfrm>
        </p:grpSpPr>
        <p:sp>
          <p:nvSpPr>
            <p:cNvPr id="38931" name="Rectangle 9"/>
            <p:cNvSpPr/>
            <p:nvPr/>
          </p:nvSpPr>
          <p:spPr>
            <a:xfrm>
              <a:off x="2544" y="3600"/>
              <a:ext cx="672" cy="384"/>
            </a:xfrm>
            <a:prstGeom prst="rect">
              <a:avLst/>
            </a:prstGeom>
            <a:solidFill>
              <a:srgbClr val="FFCC99">
                <a:alpha val="50195"/>
              </a:srgbClr>
            </a:solidFill>
            <a:ln w="25400"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 e</a:t>
              </a:r>
              <a:endParaRPr lang="en-US" altLang="zh-CN" sz="3600" dirty="0">
                <a:ea typeface="宋体" panose="02010600030101010101" pitchFamily="2" charset="-122"/>
              </a:endParaRPr>
            </a:p>
          </p:txBody>
        </p:sp>
        <p:sp>
          <p:nvSpPr>
            <p:cNvPr id="38932" name="Line 10"/>
            <p:cNvSpPr/>
            <p:nvPr/>
          </p:nvSpPr>
          <p:spPr>
            <a:xfrm>
              <a:off x="3024" y="3600"/>
              <a:ext cx="0" cy="384"/>
            </a:xfrm>
            <a:prstGeom prst="line">
              <a:avLst/>
            </a:prstGeom>
            <a:ln w="25400" cap="flat" cmpd="sng">
              <a:solidFill>
                <a:srgbClr val="993300"/>
              </a:solidFill>
              <a:prstDash val="solid"/>
              <a:headEnd type="none" w="med" len="med"/>
              <a:tailEnd type="none" w="med" len="med"/>
            </a:ln>
          </p:spPr>
        </p:sp>
      </p:grpSp>
      <p:grpSp>
        <p:nvGrpSpPr>
          <p:cNvPr id="14" name="Group 11"/>
          <p:cNvGrpSpPr/>
          <p:nvPr/>
        </p:nvGrpSpPr>
        <p:grpSpPr>
          <a:xfrm>
            <a:off x="3278088" y="4196680"/>
            <a:ext cx="3886200" cy="609600"/>
            <a:chOff x="2016" y="2880"/>
            <a:chExt cx="2448" cy="384"/>
          </a:xfrm>
        </p:grpSpPr>
        <p:sp>
          <p:nvSpPr>
            <p:cNvPr id="38927" name="Line 12"/>
            <p:cNvSpPr/>
            <p:nvPr/>
          </p:nvSpPr>
          <p:spPr>
            <a:xfrm>
              <a:off x="2016" y="3072"/>
              <a:ext cx="1344" cy="0"/>
            </a:xfrm>
            <a:prstGeom prst="line">
              <a:avLst/>
            </a:prstGeom>
            <a:ln w="31750" cap="flat" cmpd="sng">
              <a:solidFill>
                <a:srgbClr val="000080"/>
              </a:solidFill>
              <a:prstDash val="solid"/>
              <a:headEnd type="oval" w="sm" len="sm"/>
              <a:tailEnd type="triangle" w="med" len="lg"/>
            </a:ln>
          </p:spPr>
        </p:sp>
        <p:sp>
          <p:nvSpPr>
            <p:cNvPr id="38928" name="Rectangle 13"/>
            <p:cNvSpPr/>
            <p:nvPr/>
          </p:nvSpPr>
          <p:spPr>
            <a:xfrm>
              <a:off x="3360" y="288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38929" name="Line 14"/>
            <p:cNvSpPr/>
            <p:nvPr/>
          </p:nvSpPr>
          <p:spPr>
            <a:xfrm>
              <a:off x="3840" y="2880"/>
              <a:ext cx="0" cy="384"/>
            </a:xfrm>
            <a:prstGeom prst="line">
              <a:avLst/>
            </a:prstGeom>
            <a:ln w="9525" cap="flat" cmpd="sng">
              <a:solidFill>
                <a:srgbClr val="000099"/>
              </a:solidFill>
              <a:prstDash val="solid"/>
              <a:headEnd type="none" w="med" len="med"/>
              <a:tailEnd type="none" w="med" len="med"/>
            </a:ln>
          </p:spPr>
        </p:sp>
        <p:sp>
          <p:nvSpPr>
            <p:cNvPr id="38930" name="Line 15"/>
            <p:cNvSpPr/>
            <p:nvPr/>
          </p:nvSpPr>
          <p:spPr>
            <a:xfrm>
              <a:off x="3936" y="3072"/>
              <a:ext cx="528" cy="0"/>
            </a:xfrm>
            <a:prstGeom prst="line">
              <a:avLst/>
            </a:prstGeom>
            <a:ln w="31750" cap="flat" cmpd="sng">
              <a:solidFill>
                <a:srgbClr val="000080"/>
              </a:solidFill>
              <a:prstDash val="solid"/>
              <a:headEnd type="oval" w="sm" len="sm"/>
              <a:tailEnd type="triangle" w="med" len="lg"/>
            </a:ln>
          </p:spPr>
        </p:sp>
      </p:grpSp>
      <p:sp useBgFill="1">
        <p:nvSpPr>
          <p:cNvPr id="19" name="Rectangle 16"/>
          <p:cNvSpPr/>
          <p:nvPr/>
        </p:nvSpPr>
        <p:spPr>
          <a:xfrm>
            <a:off x="3164950" y="4302969"/>
            <a:ext cx="2240969" cy="350167"/>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20" name="Group 17"/>
          <p:cNvGrpSpPr/>
          <p:nvPr/>
        </p:nvGrpSpPr>
        <p:grpSpPr>
          <a:xfrm>
            <a:off x="2363688" y="4196680"/>
            <a:ext cx="1066800" cy="609600"/>
            <a:chOff x="1440" y="3504"/>
            <a:chExt cx="672" cy="384"/>
          </a:xfrm>
        </p:grpSpPr>
        <p:sp>
          <p:nvSpPr>
            <p:cNvPr id="38925" name="Rectangle 18"/>
            <p:cNvSpPr/>
            <p:nvPr/>
          </p:nvSpPr>
          <p:spPr>
            <a:xfrm>
              <a:off x="1440" y="350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38926" name="Line 19"/>
            <p:cNvSpPr/>
            <p:nvPr/>
          </p:nvSpPr>
          <p:spPr>
            <a:xfrm>
              <a:off x="1920" y="3504"/>
              <a:ext cx="0" cy="384"/>
            </a:xfrm>
            <a:prstGeom prst="line">
              <a:avLst/>
            </a:prstGeom>
            <a:ln w="9525" cap="flat" cmpd="sng">
              <a:solidFill>
                <a:srgbClr val="000099"/>
              </a:solidFill>
              <a:prstDash val="solid"/>
              <a:headEnd type="none" w="med" len="med"/>
              <a:tailEnd type="none" w="med" len="med"/>
            </a:ln>
          </p:spPr>
        </p:sp>
      </p:grpSp>
      <p:cxnSp>
        <p:nvCxnSpPr>
          <p:cNvPr id="23" name="AutoShape 20"/>
          <p:cNvCxnSpPr>
            <a:endCxn id="38931" idx="1"/>
          </p:cNvCxnSpPr>
          <p:nvPr/>
        </p:nvCxnSpPr>
        <p:spPr>
          <a:xfrm rot="5400000" flipV="1">
            <a:off x="3146425" y="4674870"/>
            <a:ext cx="1143000" cy="795655"/>
          </a:xfrm>
          <a:prstGeom prst="bentConnector2">
            <a:avLst/>
          </a:prstGeom>
          <a:ln w="31750" cap="flat" cmpd="sng">
            <a:solidFill>
              <a:srgbClr val="008080"/>
            </a:solidFill>
            <a:prstDash val="solid"/>
            <a:miter/>
            <a:headEnd type="oval" w="sm" len="sm"/>
            <a:tailEnd type="triangle" w="med" len="lg"/>
          </a:ln>
        </p:spPr>
      </p:cxnSp>
      <p:cxnSp>
        <p:nvCxnSpPr>
          <p:cNvPr id="38924" name="AutoShape 21"/>
          <p:cNvCxnSpPr>
            <a:endCxn id="38928" idx="2"/>
          </p:cNvCxnSpPr>
          <p:nvPr/>
        </p:nvCxnSpPr>
        <p:spPr>
          <a:xfrm flipV="1">
            <a:off x="5004435" y="4806315"/>
            <a:ext cx="940435" cy="855345"/>
          </a:xfrm>
          <a:prstGeom prst="bentConnector2">
            <a:avLst/>
          </a:prstGeom>
          <a:ln w="31750" cap="flat" cmpd="sng">
            <a:solidFill>
              <a:srgbClr val="008080"/>
            </a:solidFill>
            <a:prstDash val="solid"/>
            <a:miter/>
            <a:headEnd type="oval" w="sm" len="sm"/>
            <a:tailEnd type="triangle" w="med" len="lg"/>
          </a:ln>
        </p:spPr>
      </p:cxnSp>
      <p:grpSp>
        <p:nvGrpSpPr>
          <p:cNvPr id="4" name="组合 3"/>
          <p:cNvGrpSpPr/>
          <p:nvPr/>
        </p:nvGrpSpPr>
        <p:grpSpPr>
          <a:xfrm>
            <a:off x="2622550" y="5644515"/>
            <a:ext cx="1481455" cy="521970"/>
            <a:chOff x="4149" y="8649"/>
            <a:chExt cx="2333" cy="822"/>
          </a:xfrm>
        </p:grpSpPr>
        <p:sp>
          <p:nvSpPr>
            <p:cNvPr id="2" name="Line 5"/>
            <p:cNvSpPr/>
            <p:nvPr/>
          </p:nvSpPr>
          <p:spPr>
            <a:xfrm flipV="1">
              <a:off x="5057" y="8773"/>
              <a:ext cx="1425" cy="373"/>
            </a:xfrm>
            <a:prstGeom prst="line">
              <a:avLst/>
            </a:prstGeom>
            <a:ln w="31750" cap="flat" cmpd="sng">
              <a:solidFill>
                <a:srgbClr val="000080"/>
              </a:solidFill>
              <a:prstDash val="solid"/>
              <a:headEnd type="oval" w="sm" len="sm"/>
              <a:tailEnd type="triangle" w="med" len="lg"/>
            </a:ln>
          </p:spPr>
        </p:sp>
        <p:sp>
          <p:nvSpPr>
            <p:cNvPr id="3" name="文本框 2"/>
            <p:cNvSpPr txBox="1"/>
            <p:nvPr/>
          </p:nvSpPr>
          <p:spPr>
            <a:xfrm>
              <a:off x="4149" y="8649"/>
              <a:ext cx="783" cy="822"/>
            </a:xfrm>
            <a:prstGeom prst="rect">
              <a:avLst/>
            </a:prstGeom>
            <a:noFill/>
          </p:spPr>
          <p:txBody>
            <a:bodyPr wrap="square" rtlCol="0">
              <a:spAutoFit/>
            </a:bodyPr>
            <a:lstStyle/>
            <a:p>
              <a:pPr algn="r"/>
              <a:r>
                <a:rPr lang="en-US" altLang="zh-CN" sz="28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924"/>
                                        </p:tgtEl>
                                        <p:attrNameLst>
                                          <p:attrName>style.visibility</p:attrName>
                                        </p:attrNameLst>
                                      </p:cBhvr>
                                      <p:to>
                                        <p:strVal val="visible"/>
                                      </p:to>
                                    </p:set>
                                    <p:animEffect transition="in" filter="wipe(left)">
                                      <p:cBhvr>
                                        <p:cTn id="34" dur="500"/>
                                        <p:tgtEl>
                                          <p:spTgt spid="389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20"/>
                                        </p:tgtEl>
                                        <p:attrNameLst>
                                          <p:attrName>style.visibility</p:attrName>
                                        </p:attrNameLst>
                                      </p:cBhvr>
                                      <p:to>
                                        <p:strVal val="visible"/>
                                      </p:to>
                                    </p:se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lstStyle/>
          <a:p>
            <a:r>
              <a:rPr lang="zh-CN" altLang="en-US" dirty="0"/>
              <a:t>线性表的概念</a:t>
            </a:r>
            <a:endParaRPr lang="en-US" altLang="zh-CN" dirty="0">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lstStyle/>
          <a:p>
            <a:r>
              <a:rPr lang="zh-CN" altLang="en-US" dirty="0">
                <a:latin typeface="+mn-lt"/>
                <a:ea typeface="+mn-ea"/>
                <a:cs typeface="+mn-cs"/>
              </a:rPr>
              <a:t>线性表中数据元素的个数被称为</a:t>
            </a:r>
            <a:r>
              <a:rPr lang="zh-CN" altLang="en-US" dirty="0">
                <a:solidFill>
                  <a:srgbClr val="008000"/>
                </a:solidFill>
                <a:latin typeface="+mn-lt"/>
                <a:ea typeface="黑体" panose="02010609060101010101" pitchFamily="49" charset="-122"/>
                <a:cs typeface="+mn-cs"/>
              </a:rPr>
              <a:t>线性表的长度</a:t>
            </a:r>
            <a:endParaRPr lang="en-US" altLang="zh-CN" dirty="0">
              <a:solidFill>
                <a:srgbClr val="008000"/>
              </a:solidFill>
              <a:latin typeface="+mn-lt"/>
              <a:ea typeface="+mn-ea"/>
              <a:cs typeface="+mn-cs"/>
            </a:endParaRPr>
          </a:p>
          <a:p>
            <a:r>
              <a:rPr lang="zh-CN" altLang="en-US" dirty="0">
                <a:latin typeface="+mn-lt"/>
                <a:ea typeface="+mn-ea"/>
                <a:cs typeface="+mn-cs"/>
              </a:rPr>
              <a:t>当</a:t>
            </a:r>
            <a:r>
              <a:rPr lang="en-US" altLang="zh-CN" dirty="0">
                <a:latin typeface="+mn-lt"/>
                <a:ea typeface="+mn-ea"/>
                <a:cs typeface="+mn-cs"/>
              </a:rPr>
              <a:t>n=0</a:t>
            </a:r>
            <a:r>
              <a:rPr lang="zh-CN" altLang="en-US" dirty="0">
                <a:latin typeface="+mn-lt"/>
                <a:ea typeface="+mn-ea"/>
                <a:cs typeface="+mn-cs"/>
              </a:rPr>
              <a:t>时，称为</a:t>
            </a:r>
            <a:r>
              <a:rPr lang="zh-CN" altLang="en-US" dirty="0">
                <a:solidFill>
                  <a:srgbClr val="008000"/>
                </a:solidFill>
                <a:latin typeface="+mn-lt"/>
                <a:ea typeface="黑体" panose="02010609060101010101" pitchFamily="49" charset="-122"/>
                <a:cs typeface="+mn-cs"/>
              </a:rPr>
              <a:t>空线性表</a:t>
            </a:r>
            <a:endParaRPr lang="en-US" altLang="zh-CN" dirty="0">
              <a:solidFill>
                <a:srgbClr val="008000"/>
              </a:solidFill>
              <a:latin typeface="+mn-lt"/>
              <a:ea typeface="黑体" panose="02010609060101010101" pitchFamily="49" charset="-122"/>
              <a:cs typeface="+mn-cs"/>
            </a:endParaRPr>
          </a:p>
          <a:p>
            <a:r>
              <a:rPr lang="en-US" altLang="zh-CN" dirty="0">
                <a:latin typeface="+mn-lt"/>
                <a:ea typeface="黑体" panose="02010609060101010101" pitchFamily="49" charset="-122"/>
                <a:cs typeface="+mn-cs"/>
              </a:rPr>
              <a:t>1&lt;i&lt;n</a:t>
            </a:r>
            <a:r>
              <a:rPr lang="zh-CN" altLang="en-US" dirty="0">
                <a:latin typeface="+mn-lt"/>
                <a:ea typeface="黑体" panose="02010609060101010101" pitchFamily="49" charset="-122"/>
                <a:cs typeface="+mn-cs"/>
              </a:rPr>
              <a:t>时</a:t>
            </a:r>
          </a:p>
          <a:p>
            <a:pPr lvl="1"/>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a:t>
            </a:r>
            <a:r>
              <a:rPr lang="zh-CN" altLang="en-US" dirty="0">
                <a:latin typeface="+mn-lt"/>
                <a:ea typeface="黑体" panose="02010609060101010101" pitchFamily="49" charset="-122"/>
              </a:rPr>
              <a:t>的</a:t>
            </a:r>
            <a:r>
              <a:rPr lang="zh-CN" altLang="en-US" dirty="0">
                <a:solidFill>
                  <a:srgbClr val="4C34FE"/>
                </a:solidFill>
                <a:latin typeface="+mn-lt"/>
                <a:ea typeface="黑体" panose="02010609060101010101" pitchFamily="49" charset="-122"/>
              </a:rPr>
              <a:t>直接前驱</a:t>
            </a:r>
            <a:r>
              <a:rPr lang="zh-CN" altLang="en-US" dirty="0">
                <a:latin typeface="+mn-lt"/>
                <a:ea typeface="黑体" panose="02010609060101010101" pitchFamily="49" charset="-122"/>
              </a:rPr>
              <a:t>是</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i-1</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1</a:t>
            </a:r>
            <a:r>
              <a:rPr lang="zh-CN" altLang="en-US" dirty="0">
                <a:latin typeface="+mn-lt"/>
                <a:ea typeface="黑体" panose="02010609060101010101" pitchFamily="49" charset="-122"/>
              </a:rPr>
              <a:t>无直接前驱</a:t>
            </a:r>
          </a:p>
          <a:p>
            <a:pPr lvl="1"/>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a:t>
            </a:r>
            <a:r>
              <a:rPr lang="zh-CN" altLang="en-US" dirty="0">
                <a:latin typeface="+mn-lt"/>
                <a:ea typeface="黑体" panose="02010609060101010101" pitchFamily="49" charset="-122"/>
              </a:rPr>
              <a:t>的</a:t>
            </a:r>
            <a:r>
              <a:rPr lang="zh-CN" altLang="en-US" dirty="0">
                <a:solidFill>
                  <a:srgbClr val="4C34FE"/>
                </a:solidFill>
                <a:latin typeface="+mn-lt"/>
                <a:ea typeface="黑体" panose="02010609060101010101" pitchFamily="49" charset="-122"/>
              </a:rPr>
              <a:t>直接后继</a:t>
            </a:r>
            <a:r>
              <a:rPr lang="zh-CN" altLang="en-US" dirty="0">
                <a:latin typeface="+mn-lt"/>
                <a:ea typeface="黑体" panose="02010609060101010101" pitchFamily="49" charset="-122"/>
              </a:rPr>
              <a:t>是</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i+1</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n</a:t>
            </a:r>
            <a:r>
              <a:rPr lang="zh-CN" altLang="en-US" dirty="0">
                <a:latin typeface="+mn-lt"/>
                <a:ea typeface="黑体" panose="02010609060101010101" pitchFamily="49" charset="-122"/>
              </a:rPr>
              <a:t>无直接后继</a:t>
            </a:r>
          </a:p>
        </p:txBody>
      </p:sp>
      <p:sp>
        <p:nvSpPr>
          <p:cNvPr id="9220" name="Slide Number Placeholder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5</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链表插入</a:t>
            </a:r>
            <a:endParaRPr lang="zh-CN" altLang="en-US" dirty="0"/>
          </a:p>
        </p:txBody>
      </p:sp>
      <p:sp>
        <p:nvSpPr>
          <p:cNvPr id="4" name="Rectangle 7"/>
          <p:cNvSpPr>
            <a:spLocks noChangeArrowheads="1"/>
          </p:cNvSpPr>
          <p:nvPr/>
        </p:nvSpPr>
        <p:spPr bwMode="auto">
          <a:xfrm>
            <a:off x="179512" y="3981623"/>
            <a:ext cx="8856984" cy="2687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dirty="0" smtClean="0">
                <a:latin typeface="+mn-ea"/>
                <a:ea typeface="+mn-ea"/>
                <a:cs typeface="楷体_GB2312"/>
              </a:rPr>
              <a:t>（</a:t>
            </a:r>
            <a:r>
              <a:rPr lang="en-US" altLang="zh-CN" dirty="0">
                <a:latin typeface="+mn-ea"/>
                <a:ea typeface="+mn-ea"/>
                <a:cs typeface="楷体_GB2312"/>
              </a:rPr>
              <a:t>1</a:t>
            </a:r>
            <a:r>
              <a:rPr lang="zh-CN" altLang="en-US" dirty="0">
                <a:latin typeface="+mn-ea"/>
                <a:ea typeface="+mn-ea"/>
                <a:cs typeface="楷体_GB2312"/>
              </a:rPr>
              <a:t>）找到</a:t>
            </a:r>
            <a:r>
              <a:rPr lang="en-US" altLang="zh-CN" dirty="0">
                <a:latin typeface="+mn-ea"/>
                <a:ea typeface="+mn-ea"/>
                <a:cs typeface="楷体_GB2312"/>
              </a:rPr>
              <a:t>a</a:t>
            </a:r>
            <a:r>
              <a:rPr lang="en-US" altLang="zh-CN" baseline="-30000" dirty="0">
                <a:latin typeface="+mn-ea"/>
                <a:ea typeface="+mn-ea"/>
                <a:cs typeface="楷体_GB2312"/>
              </a:rPr>
              <a:t>i-1</a:t>
            </a:r>
            <a:r>
              <a:rPr lang="zh-CN" altLang="en-US" dirty="0">
                <a:latin typeface="+mn-ea"/>
                <a:ea typeface="+mn-ea"/>
                <a:cs typeface="楷体_GB2312"/>
              </a:rPr>
              <a:t>存储位置</a:t>
            </a:r>
            <a:r>
              <a:rPr lang="en-US" altLang="zh-CN" dirty="0">
                <a:latin typeface="+mn-ea"/>
                <a:ea typeface="+mn-ea"/>
                <a:cs typeface="楷体_GB2312"/>
              </a:rPr>
              <a:t>p</a:t>
            </a:r>
          </a:p>
          <a:p>
            <a:pPr>
              <a:spcBef>
                <a:spcPct val="20000"/>
              </a:spcBef>
            </a:pPr>
            <a:r>
              <a:rPr lang="zh-CN" altLang="en-US" dirty="0">
                <a:latin typeface="+mn-ea"/>
                <a:ea typeface="+mn-ea"/>
                <a:cs typeface="楷体_GB2312"/>
              </a:rPr>
              <a:t>（</a:t>
            </a:r>
            <a:r>
              <a:rPr lang="en-US" altLang="zh-CN" dirty="0">
                <a:latin typeface="+mn-ea"/>
                <a:ea typeface="+mn-ea"/>
                <a:cs typeface="楷体_GB2312"/>
              </a:rPr>
              <a:t>2</a:t>
            </a:r>
            <a:r>
              <a:rPr lang="zh-CN" altLang="en-US" dirty="0">
                <a:latin typeface="+mn-ea"/>
                <a:ea typeface="+mn-ea"/>
                <a:cs typeface="楷体_GB2312"/>
              </a:rPr>
              <a:t>）生成一个新结点*</a:t>
            </a:r>
            <a:r>
              <a:rPr lang="en-US" altLang="zh-CN" dirty="0" smtClean="0">
                <a:latin typeface="+mn-ea"/>
                <a:ea typeface="+mn-ea"/>
                <a:cs typeface="楷体_GB2312"/>
              </a:rPr>
              <a:t>s</a:t>
            </a:r>
            <a:endParaRPr lang="en-US" altLang="zh-CN" dirty="0">
              <a:latin typeface="+mn-ea"/>
              <a:ea typeface="+mn-ea"/>
              <a:cs typeface="楷体_GB2312"/>
            </a:endParaRPr>
          </a:p>
          <a:p>
            <a:pPr>
              <a:spcBef>
                <a:spcPct val="20000"/>
              </a:spcBef>
            </a:pPr>
            <a:r>
              <a:rPr lang="zh-CN" altLang="en-US" dirty="0" smtClean="0">
                <a:latin typeface="+mn-ea"/>
                <a:ea typeface="+mn-ea"/>
                <a:cs typeface="楷体_GB2312"/>
              </a:rPr>
              <a:t>（</a:t>
            </a:r>
            <a:r>
              <a:rPr lang="en-US" altLang="zh-CN" dirty="0" smtClean="0">
                <a:latin typeface="+mn-ea"/>
                <a:ea typeface="+mn-ea"/>
                <a:cs typeface="楷体_GB2312"/>
              </a:rPr>
              <a:t>3</a:t>
            </a:r>
            <a:r>
              <a:rPr lang="zh-CN" altLang="en-US" dirty="0" smtClean="0">
                <a:latin typeface="+mn-ea"/>
                <a:ea typeface="+mn-ea"/>
                <a:cs typeface="楷体_GB2312"/>
              </a:rPr>
              <a:t>）将</a:t>
            </a:r>
            <a:r>
              <a:rPr lang="zh-CN" altLang="en-US" dirty="0">
                <a:latin typeface="+mn-ea"/>
                <a:ea typeface="+mn-ea"/>
                <a:cs typeface="楷体_GB2312"/>
              </a:rPr>
              <a:t>新结点*</a:t>
            </a:r>
            <a:r>
              <a:rPr lang="en-US" altLang="zh-CN" dirty="0">
                <a:latin typeface="+mn-ea"/>
                <a:ea typeface="+mn-ea"/>
                <a:cs typeface="楷体_GB2312"/>
              </a:rPr>
              <a:t>s</a:t>
            </a:r>
            <a:r>
              <a:rPr lang="zh-CN" altLang="en-US" dirty="0">
                <a:latin typeface="+mn-ea"/>
                <a:ea typeface="+mn-ea"/>
                <a:cs typeface="楷体_GB2312"/>
              </a:rPr>
              <a:t>的数据域置为</a:t>
            </a:r>
            <a:r>
              <a:rPr lang="en-US" altLang="zh-CN" dirty="0">
                <a:latin typeface="+mn-ea"/>
                <a:ea typeface="+mn-ea"/>
                <a:cs typeface="楷体_GB2312"/>
              </a:rPr>
              <a:t>x</a:t>
            </a:r>
          </a:p>
          <a:p>
            <a:pPr>
              <a:spcBef>
                <a:spcPct val="20000"/>
              </a:spcBef>
            </a:pPr>
            <a:r>
              <a:rPr lang="zh-CN" altLang="en-US" dirty="0">
                <a:latin typeface="+mn-ea"/>
                <a:ea typeface="+mn-ea"/>
                <a:cs typeface="楷体_GB2312"/>
              </a:rPr>
              <a:t>（</a:t>
            </a:r>
            <a:r>
              <a:rPr lang="en-US" altLang="zh-CN" dirty="0">
                <a:latin typeface="+mn-ea"/>
                <a:ea typeface="+mn-ea"/>
                <a:cs typeface="楷体_GB2312"/>
              </a:rPr>
              <a:t>4</a:t>
            </a:r>
            <a:r>
              <a:rPr lang="zh-CN" altLang="en-US" dirty="0">
                <a:latin typeface="+mn-ea"/>
                <a:ea typeface="+mn-ea"/>
                <a:cs typeface="楷体_GB2312"/>
              </a:rPr>
              <a:t>）新结点*</a:t>
            </a:r>
            <a:r>
              <a:rPr lang="en-US" altLang="zh-CN" dirty="0">
                <a:latin typeface="+mn-ea"/>
                <a:ea typeface="+mn-ea"/>
                <a:cs typeface="楷体_GB2312"/>
              </a:rPr>
              <a:t>s</a:t>
            </a:r>
            <a:r>
              <a:rPr lang="zh-CN" altLang="en-US" dirty="0">
                <a:latin typeface="+mn-ea"/>
                <a:ea typeface="+mn-ea"/>
                <a:cs typeface="楷体_GB2312"/>
              </a:rPr>
              <a:t>的指针域指向结点</a:t>
            </a:r>
            <a:r>
              <a:rPr lang="en-US" altLang="zh-CN" dirty="0" err="1">
                <a:latin typeface="+mn-ea"/>
                <a:ea typeface="+mn-ea"/>
                <a:cs typeface="楷体_GB2312"/>
              </a:rPr>
              <a:t>a</a:t>
            </a:r>
            <a:r>
              <a:rPr lang="en-US" altLang="zh-CN" baseline="-30000" dirty="0" err="1">
                <a:latin typeface="+mn-ea"/>
                <a:ea typeface="+mn-ea"/>
                <a:cs typeface="楷体_GB2312"/>
              </a:rPr>
              <a:t>i</a:t>
            </a:r>
            <a:endParaRPr lang="en-US" altLang="zh-CN" dirty="0">
              <a:latin typeface="+mn-ea"/>
              <a:ea typeface="+mn-ea"/>
              <a:cs typeface="楷体_GB2312"/>
            </a:endParaRPr>
          </a:p>
          <a:p>
            <a:pPr>
              <a:spcBef>
                <a:spcPct val="20000"/>
              </a:spcBef>
            </a:pPr>
            <a:r>
              <a:rPr lang="zh-CN" altLang="en-US" dirty="0">
                <a:latin typeface="+mn-ea"/>
                <a:ea typeface="+mn-ea"/>
                <a:cs typeface="楷体_GB2312"/>
              </a:rPr>
              <a:t>（</a:t>
            </a:r>
            <a:r>
              <a:rPr lang="en-US" altLang="zh-CN" dirty="0">
                <a:latin typeface="+mn-ea"/>
                <a:ea typeface="+mn-ea"/>
                <a:cs typeface="楷体_GB2312"/>
              </a:rPr>
              <a:t>5</a:t>
            </a:r>
            <a:r>
              <a:rPr lang="zh-CN" altLang="en-US" dirty="0">
                <a:latin typeface="+mn-ea"/>
                <a:ea typeface="+mn-ea"/>
                <a:cs typeface="楷体_GB2312"/>
              </a:rPr>
              <a:t>）令结点*</a:t>
            </a:r>
            <a:r>
              <a:rPr lang="en-US" altLang="zh-CN" dirty="0">
                <a:latin typeface="+mn-ea"/>
                <a:ea typeface="+mn-ea"/>
                <a:cs typeface="楷体_GB2312"/>
              </a:rPr>
              <a:t>p</a:t>
            </a:r>
            <a:r>
              <a:rPr lang="zh-CN" altLang="en-US" dirty="0">
                <a:latin typeface="+mn-ea"/>
                <a:ea typeface="+mn-ea"/>
                <a:cs typeface="楷体_GB2312"/>
              </a:rPr>
              <a:t>的指针域指向新结点*</a:t>
            </a:r>
            <a:r>
              <a:rPr lang="en-US" altLang="zh-CN" dirty="0">
                <a:latin typeface="+mn-ea"/>
                <a:ea typeface="+mn-ea"/>
                <a:cs typeface="楷体_GB2312"/>
              </a:rPr>
              <a:t>s</a:t>
            </a:r>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5940" y="1125711"/>
            <a:ext cx="8064128" cy="2855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a:t>
            </a:r>
            <a:r>
              <a:rPr lang="zh-CN" altLang="en-US" dirty="0"/>
              <a:t>插入</a:t>
            </a:r>
          </a:p>
        </p:txBody>
      </p:sp>
      <p:sp>
        <p:nvSpPr>
          <p:cNvPr id="4" name="文本框 3"/>
          <p:cNvSpPr txBox="1"/>
          <p:nvPr/>
        </p:nvSpPr>
        <p:spPr>
          <a:xfrm>
            <a:off x="605155" y="1127641"/>
            <a:ext cx="7908925" cy="533684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ListInsert_L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&amp;L,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ElemType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e)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p=L; j=0;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&amp;&amp; j&lt;i-1)  { </a:t>
            </a:r>
            <a:r>
              <a:rPr lang="en-US" altLang="zh-CN" sz="2400" b="1" dirty="0" smtClean="0"/>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寻找第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个结点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j++</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if(!p || j&gt;i-1) return ERROR;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 = new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s-&gt;data = 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s-&gt;next = p-&gt;next;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p-&gt;next = s;</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return OK;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ListInsert_L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pic>
        <p:nvPicPr>
          <p:cNvPr id="3" name="图片 2"/>
          <p:cNvPicPr>
            <a:picLocks noChangeAspect="1"/>
          </p:cNvPicPr>
          <p:nvPr/>
        </p:nvPicPr>
        <p:blipFill>
          <a:blip r:embed="rId2" cstate="print"/>
          <a:stretch>
            <a:fillRect/>
          </a:stretch>
        </p:blipFill>
        <p:spPr>
          <a:xfrm>
            <a:off x="5076056" y="4149080"/>
            <a:ext cx="3739589" cy="2016224"/>
          </a:xfrm>
          <a:prstGeom prst="rect">
            <a:avLst/>
          </a:prstGeom>
        </p:spPr>
      </p:pic>
      <p:sp>
        <p:nvSpPr>
          <p:cNvPr id="6" name="Text Box 3"/>
          <p:cNvSpPr txBox="1"/>
          <p:nvPr/>
        </p:nvSpPr>
        <p:spPr>
          <a:xfrm>
            <a:off x="5076056" y="292494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7" name="Text Box 4"/>
          <p:cNvSpPr txBox="1"/>
          <p:nvPr/>
        </p:nvSpPr>
        <p:spPr>
          <a:xfrm>
            <a:off x="7452320" y="294716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0-#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ctr"/>
          <a:lstStyle/>
          <a:p>
            <a:r>
              <a:rPr lang="zh-CN" altLang="en-US" dirty="0" smtClean="0">
                <a:latin typeface="+mj-lt"/>
                <a:ea typeface="+mj-ea"/>
                <a:cs typeface="+mj-cs"/>
              </a:rPr>
              <a:t>链表删除</a:t>
            </a:r>
            <a:endParaRPr lang="zh-CN" altLang="en-US" dirty="0">
              <a:latin typeface="+mj-lt"/>
              <a:ea typeface="+mj-ea"/>
              <a:cs typeface="+mj-cs"/>
            </a:endParaRPr>
          </a:p>
        </p:txBody>
      </p:sp>
      <p:sp>
        <p:nvSpPr>
          <p:cNvPr id="41987"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52</a:t>
            </a:fld>
            <a:endParaRPr lang="zh-CN" altLang="en-US" sz="1000" b="1" dirty="0">
              <a:latin typeface="+mn-lt"/>
              <a:ea typeface="+mn-ea"/>
              <a:cs typeface="+mn-cs"/>
            </a:endParaRPr>
          </a:p>
        </p:txBody>
      </p:sp>
      <p:sp>
        <p:nvSpPr>
          <p:cNvPr id="5" name="Text Box 2"/>
          <p:cNvSpPr txBox="1"/>
          <p:nvPr/>
        </p:nvSpPr>
        <p:spPr>
          <a:xfrm>
            <a:off x="971550" y="1125538"/>
            <a:ext cx="6705600" cy="60939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800" b="1" dirty="0" err="1" smtClean="0">
                <a:ea typeface="宋体" panose="02010600030101010101" pitchFamily="2" charset="-122"/>
              </a:rPr>
              <a:t>ListDelete</a:t>
            </a:r>
            <a:r>
              <a:rPr lang="en-US" altLang="zh-CN" sz="2800" b="1" dirty="0" smtClean="0">
                <a:ea typeface="宋体" panose="02010600030101010101" pitchFamily="2" charset="-122"/>
              </a:rPr>
              <a:t> </a:t>
            </a:r>
            <a:r>
              <a:rPr lang="en-US" altLang="zh-CN" sz="2800" b="1" dirty="0">
                <a:ea typeface="宋体" panose="02010600030101010101" pitchFamily="2" charset="-122"/>
              </a:rPr>
              <a:t>(&amp;L, i, &amp;e</a:t>
            </a:r>
            <a:r>
              <a:rPr lang="en-US" altLang="zh-CN" sz="2800" b="1" dirty="0" smtClean="0">
                <a:ea typeface="宋体" panose="02010600030101010101" pitchFamily="2" charset="-122"/>
              </a:rPr>
              <a:t>)</a:t>
            </a:r>
            <a:endParaRPr lang="en-US" altLang="zh-CN" sz="2800" dirty="0">
              <a:ea typeface="宋体" panose="02010600030101010101" pitchFamily="2" charset="-122"/>
            </a:endParaRPr>
          </a:p>
        </p:txBody>
      </p:sp>
      <p:sp>
        <p:nvSpPr>
          <p:cNvPr id="6" name="Text Box 3"/>
          <p:cNvSpPr txBox="1"/>
          <p:nvPr/>
        </p:nvSpPr>
        <p:spPr>
          <a:xfrm>
            <a:off x="1470818" y="1901824"/>
            <a:ext cx="6035675"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40000"/>
              </a:lnSpc>
              <a:spcBef>
                <a:spcPct val="0"/>
              </a:spcBef>
              <a:buClrTx/>
              <a:buNone/>
            </a:pPr>
            <a:r>
              <a:rPr lang="zh-CN" altLang="en-US" sz="2800" b="1" dirty="0">
                <a:latin typeface="楷体_GB2312" pitchFamily="49" charset="-122"/>
                <a:ea typeface="楷体_GB2312" pitchFamily="49" charset="-122"/>
              </a:rPr>
              <a:t>有序对</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a:t>
            </a:r>
            <a:r>
              <a:rPr lang="en-US" altLang="zh-CN" sz="2800" b="1" dirty="0">
                <a:latin typeface="楷体_GB2312" pitchFamily="49" charset="-122"/>
                <a:ea typeface="楷体_GB2312" pitchFamily="49" charset="-122"/>
              </a:rPr>
              <a:t>&gt; </a:t>
            </a:r>
            <a:r>
              <a:rPr lang="zh-CN" altLang="en-US" sz="2800" b="1" dirty="0">
                <a:latin typeface="楷体_GB2312" pitchFamily="49" charset="-122"/>
                <a:ea typeface="楷体_GB2312" pitchFamily="49" charset="-122"/>
              </a:rPr>
              <a:t>和 </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latin typeface="楷体_GB2312" pitchFamily="49" charset="-122"/>
                <a:ea typeface="楷体_GB2312" pitchFamily="49" charset="-122"/>
              </a:rPr>
              <a:t>&gt; </a:t>
            </a:r>
          </a:p>
          <a:p>
            <a:pPr marL="0" lvl="0" indent="0">
              <a:lnSpc>
                <a:spcPct val="140000"/>
              </a:lnSpc>
              <a:spcBef>
                <a:spcPct val="0"/>
              </a:spcBef>
              <a:buClrTx/>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改变为 </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latin typeface="楷体_GB2312" pitchFamily="49" charset="-122"/>
                <a:ea typeface="楷体_GB2312" pitchFamily="49" charset="-122"/>
              </a:rPr>
              <a:t>&gt;</a:t>
            </a:r>
          </a:p>
        </p:txBody>
      </p:sp>
      <p:grpSp>
        <p:nvGrpSpPr>
          <p:cNvPr id="7" name="Group 4"/>
          <p:cNvGrpSpPr/>
          <p:nvPr/>
        </p:nvGrpSpPr>
        <p:grpSpPr>
          <a:xfrm>
            <a:off x="1259632" y="3865563"/>
            <a:ext cx="2057400" cy="609600"/>
            <a:chOff x="672" y="2976"/>
            <a:chExt cx="1296" cy="384"/>
          </a:xfrm>
        </p:grpSpPr>
        <p:sp>
          <p:nvSpPr>
            <p:cNvPr id="42006" name="Rectangle 5"/>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2007" name="Line 6"/>
            <p:cNvSpPr/>
            <p:nvPr/>
          </p:nvSpPr>
          <p:spPr>
            <a:xfrm>
              <a:off x="1776" y="2976"/>
              <a:ext cx="0" cy="384"/>
            </a:xfrm>
            <a:prstGeom prst="line">
              <a:avLst/>
            </a:prstGeom>
            <a:ln w="9525" cap="flat" cmpd="sng">
              <a:solidFill>
                <a:srgbClr val="000099"/>
              </a:solidFill>
              <a:prstDash val="solid"/>
              <a:headEnd type="none" w="med" len="med"/>
              <a:tailEnd type="none" w="med" len="med"/>
            </a:ln>
          </p:spPr>
        </p:sp>
        <p:sp>
          <p:nvSpPr>
            <p:cNvPr id="42008" name="Line 7"/>
            <p:cNvSpPr/>
            <p:nvPr/>
          </p:nvSpPr>
          <p:spPr>
            <a:xfrm>
              <a:off x="672" y="3168"/>
              <a:ext cx="624" cy="0"/>
            </a:xfrm>
            <a:prstGeom prst="line">
              <a:avLst/>
            </a:prstGeom>
            <a:ln w="31750" cap="flat" cmpd="sng">
              <a:solidFill>
                <a:srgbClr val="0000FF"/>
              </a:solidFill>
              <a:prstDash val="solid"/>
              <a:headEnd type="oval" w="sm" len="sm"/>
              <a:tailEnd type="triangle" w="med" len="lg"/>
            </a:ln>
          </p:spPr>
        </p:sp>
      </p:grpSp>
      <p:grpSp>
        <p:nvGrpSpPr>
          <p:cNvPr id="11" name="Group 8"/>
          <p:cNvGrpSpPr/>
          <p:nvPr/>
        </p:nvGrpSpPr>
        <p:grpSpPr>
          <a:xfrm>
            <a:off x="3164632" y="3865563"/>
            <a:ext cx="2133600" cy="609600"/>
            <a:chOff x="1872" y="2976"/>
            <a:chExt cx="1344" cy="384"/>
          </a:xfrm>
        </p:grpSpPr>
        <p:sp>
          <p:nvSpPr>
            <p:cNvPr id="42003" name="Rectangle 9"/>
            <p:cNvSpPr/>
            <p:nvPr/>
          </p:nvSpPr>
          <p:spPr>
            <a:xfrm>
              <a:off x="2544"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42004" name="Line 10"/>
            <p:cNvSpPr/>
            <p:nvPr/>
          </p:nvSpPr>
          <p:spPr>
            <a:xfrm>
              <a:off x="3024" y="2976"/>
              <a:ext cx="0" cy="384"/>
            </a:xfrm>
            <a:prstGeom prst="line">
              <a:avLst/>
            </a:prstGeom>
            <a:ln w="9525" cap="flat" cmpd="sng">
              <a:solidFill>
                <a:srgbClr val="000099"/>
              </a:solidFill>
              <a:prstDash val="solid"/>
              <a:headEnd type="none" w="med" len="med"/>
              <a:tailEnd type="none" w="med" len="med"/>
            </a:ln>
          </p:spPr>
        </p:sp>
        <p:sp>
          <p:nvSpPr>
            <p:cNvPr id="42005" name="Line 11"/>
            <p:cNvSpPr/>
            <p:nvPr/>
          </p:nvSpPr>
          <p:spPr>
            <a:xfrm>
              <a:off x="1872" y="3168"/>
              <a:ext cx="672" cy="0"/>
            </a:xfrm>
            <a:prstGeom prst="line">
              <a:avLst/>
            </a:prstGeom>
            <a:ln w="31750" cap="flat" cmpd="sng">
              <a:solidFill>
                <a:srgbClr val="0000FF"/>
              </a:solidFill>
              <a:prstDash val="solid"/>
              <a:headEnd type="oval" w="sm" len="sm"/>
              <a:tailEnd type="triangle" w="med" len="lg"/>
            </a:ln>
          </p:spPr>
        </p:sp>
      </p:grpSp>
      <p:grpSp>
        <p:nvGrpSpPr>
          <p:cNvPr id="15" name="Group 12"/>
          <p:cNvGrpSpPr/>
          <p:nvPr/>
        </p:nvGrpSpPr>
        <p:grpSpPr>
          <a:xfrm>
            <a:off x="5145832" y="3865563"/>
            <a:ext cx="3048000" cy="609600"/>
            <a:chOff x="3120" y="2976"/>
            <a:chExt cx="1920" cy="384"/>
          </a:xfrm>
        </p:grpSpPr>
        <p:sp>
          <p:nvSpPr>
            <p:cNvPr id="41999" name="Rectangle 13"/>
            <p:cNvSpPr/>
            <p:nvPr/>
          </p:nvSpPr>
          <p:spPr>
            <a:xfrm>
              <a:off x="3792"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2000" name="Line 14"/>
            <p:cNvSpPr/>
            <p:nvPr/>
          </p:nvSpPr>
          <p:spPr>
            <a:xfrm>
              <a:off x="4272" y="2976"/>
              <a:ext cx="0" cy="384"/>
            </a:xfrm>
            <a:prstGeom prst="line">
              <a:avLst/>
            </a:prstGeom>
            <a:ln w="9525" cap="flat" cmpd="sng">
              <a:solidFill>
                <a:srgbClr val="000099"/>
              </a:solidFill>
              <a:prstDash val="solid"/>
              <a:headEnd type="none" w="med" len="med"/>
              <a:tailEnd type="none" w="med" len="med"/>
            </a:ln>
          </p:spPr>
        </p:sp>
        <p:sp>
          <p:nvSpPr>
            <p:cNvPr id="42001" name="Line 15"/>
            <p:cNvSpPr/>
            <p:nvPr/>
          </p:nvSpPr>
          <p:spPr>
            <a:xfrm>
              <a:off x="3120" y="3168"/>
              <a:ext cx="672" cy="0"/>
            </a:xfrm>
            <a:prstGeom prst="line">
              <a:avLst/>
            </a:prstGeom>
            <a:ln w="31750" cap="flat" cmpd="sng">
              <a:solidFill>
                <a:srgbClr val="0000FF"/>
              </a:solidFill>
              <a:prstDash val="solid"/>
              <a:headEnd type="oval" w="sm" len="sm"/>
              <a:tailEnd type="triangle" w="med" len="lg"/>
            </a:ln>
          </p:spPr>
        </p:sp>
        <p:sp>
          <p:nvSpPr>
            <p:cNvPr id="42002" name="Line 16"/>
            <p:cNvSpPr/>
            <p:nvPr/>
          </p:nvSpPr>
          <p:spPr>
            <a:xfrm>
              <a:off x="4368" y="3168"/>
              <a:ext cx="672" cy="0"/>
            </a:xfrm>
            <a:prstGeom prst="line">
              <a:avLst/>
            </a:prstGeom>
            <a:ln w="31750" cap="flat" cmpd="sng">
              <a:solidFill>
                <a:srgbClr val="0000FF"/>
              </a:solidFill>
              <a:prstDash val="solid"/>
              <a:headEnd type="oval" w="sm" len="sm"/>
              <a:tailEnd type="triangle" w="med" len="lg"/>
            </a:ln>
          </p:spPr>
        </p:sp>
      </p:grpSp>
      <p:sp useBgFill="1">
        <p:nvSpPr>
          <p:cNvPr id="20" name="Rectangle 17"/>
          <p:cNvSpPr/>
          <p:nvPr/>
        </p:nvSpPr>
        <p:spPr>
          <a:xfrm>
            <a:off x="3088432" y="4094163"/>
            <a:ext cx="1143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21" name="Group 18"/>
          <p:cNvGrpSpPr/>
          <p:nvPr/>
        </p:nvGrpSpPr>
        <p:grpSpPr>
          <a:xfrm>
            <a:off x="2250232" y="3865563"/>
            <a:ext cx="1066800" cy="609600"/>
            <a:chOff x="1296" y="2976"/>
            <a:chExt cx="672" cy="384"/>
          </a:xfrm>
        </p:grpSpPr>
        <p:sp>
          <p:nvSpPr>
            <p:cNvPr id="41997" name="Rectangle 19"/>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1998" name="Line 20"/>
            <p:cNvSpPr/>
            <p:nvPr/>
          </p:nvSpPr>
          <p:spPr>
            <a:xfrm>
              <a:off x="1776" y="2976"/>
              <a:ext cx="0" cy="384"/>
            </a:xfrm>
            <a:prstGeom prst="line">
              <a:avLst/>
            </a:prstGeom>
            <a:ln w="9525" cap="flat" cmpd="sng">
              <a:solidFill>
                <a:srgbClr val="000099"/>
              </a:solidFill>
              <a:prstDash val="solid"/>
              <a:headEnd type="none" w="med" len="med"/>
              <a:tailEnd type="none" w="med" len="med"/>
            </a:ln>
          </p:spPr>
        </p:sp>
      </p:grpSp>
      <p:cxnSp>
        <p:nvCxnSpPr>
          <p:cNvPr id="24" name="AutoShape 21"/>
          <p:cNvCxnSpPr>
            <a:stCxn id="41997" idx="3"/>
            <a:endCxn id="41999" idx="2"/>
          </p:cNvCxnSpPr>
          <p:nvPr/>
        </p:nvCxnSpPr>
        <p:spPr>
          <a:xfrm>
            <a:off x="3331319" y="4170363"/>
            <a:ext cx="3414713" cy="319087"/>
          </a:xfrm>
          <a:prstGeom prst="bentConnector4">
            <a:avLst>
              <a:gd name="adj1" fmla="val 20500"/>
              <a:gd name="adj2" fmla="val 417412"/>
            </a:avLst>
          </a:prstGeom>
          <a:ln w="31750" cap="flat" cmpd="sng">
            <a:solidFill>
              <a:srgbClr val="008080"/>
            </a:solidFill>
            <a:prstDash val="solid"/>
            <a:miter/>
            <a:headEnd type="oval" w="sm" len="med"/>
            <a:tailEnd type="triangle" w="med" len="lg"/>
          </a:ln>
        </p:spPr>
      </p:cxnSp>
      <p:sp useBgFill="1">
        <p:nvSpPr>
          <p:cNvPr id="25" name="Rectangle 22"/>
          <p:cNvSpPr/>
          <p:nvPr/>
        </p:nvSpPr>
        <p:spPr>
          <a:xfrm>
            <a:off x="4155232" y="3789363"/>
            <a:ext cx="2057400" cy="762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4" name="组合 3"/>
          <p:cNvGrpSpPr/>
          <p:nvPr/>
        </p:nvGrpSpPr>
        <p:grpSpPr>
          <a:xfrm>
            <a:off x="3511550" y="3319145"/>
            <a:ext cx="1481455" cy="521970"/>
            <a:chOff x="4149" y="8649"/>
            <a:chExt cx="2333" cy="822"/>
          </a:xfrm>
        </p:grpSpPr>
        <p:sp>
          <p:nvSpPr>
            <p:cNvPr id="2" name="Line 5"/>
            <p:cNvSpPr/>
            <p:nvPr/>
          </p:nvSpPr>
          <p:spPr>
            <a:xfrm>
              <a:off x="5057" y="9146"/>
              <a:ext cx="1425" cy="325"/>
            </a:xfrm>
            <a:prstGeom prst="line">
              <a:avLst/>
            </a:prstGeom>
            <a:ln w="31750" cap="flat" cmpd="sng">
              <a:solidFill>
                <a:srgbClr val="000080"/>
              </a:solidFill>
              <a:prstDash val="solid"/>
              <a:headEnd type="oval" w="sm" len="sm"/>
              <a:tailEnd type="triangle" w="med" len="lg"/>
            </a:ln>
          </p:spPr>
        </p:sp>
        <p:sp>
          <p:nvSpPr>
            <p:cNvPr id="3" name="文本框 2"/>
            <p:cNvSpPr txBox="1"/>
            <p:nvPr/>
          </p:nvSpPr>
          <p:spPr>
            <a:xfrm>
              <a:off x="4149" y="8649"/>
              <a:ext cx="783" cy="822"/>
            </a:xfrm>
            <a:prstGeom prst="rect">
              <a:avLst/>
            </a:prstGeom>
            <a:noFill/>
          </p:spPr>
          <p:txBody>
            <a:bodyPr wrap="square" rtlCol="0">
              <a:spAutoFit/>
            </a:bodyPr>
            <a:lstStyle/>
            <a:p>
              <a:pPr algn="r"/>
              <a:r>
                <a:rPr lang="en-US" altLang="zh-CN" sz="2800"/>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链表删除</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124744"/>
            <a:ext cx="8064128"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7"/>
          <p:cNvSpPr>
            <a:spLocks noChangeArrowheads="1"/>
          </p:cNvSpPr>
          <p:nvPr/>
        </p:nvSpPr>
        <p:spPr bwMode="auto">
          <a:xfrm>
            <a:off x="179512" y="3789040"/>
            <a:ext cx="8856984" cy="2687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dirty="0" smtClean="0">
                <a:latin typeface="+mn-ea"/>
                <a:ea typeface="+mn-ea"/>
                <a:cs typeface="楷体_GB2312"/>
              </a:rPr>
              <a:t>（</a:t>
            </a:r>
            <a:r>
              <a:rPr lang="en-US" altLang="zh-CN" dirty="0">
                <a:latin typeface="+mn-ea"/>
                <a:ea typeface="+mn-ea"/>
                <a:cs typeface="楷体_GB2312"/>
              </a:rPr>
              <a:t>1</a:t>
            </a:r>
            <a:r>
              <a:rPr lang="zh-CN" altLang="en-US" dirty="0">
                <a:latin typeface="+mn-ea"/>
                <a:ea typeface="+mn-ea"/>
                <a:cs typeface="楷体_GB2312"/>
              </a:rPr>
              <a:t>）找到</a:t>
            </a:r>
            <a:r>
              <a:rPr lang="en-US" altLang="zh-CN" dirty="0">
                <a:latin typeface="+mn-ea"/>
                <a:ea typeface="+mn-ea"/>
                <a:cs typeface="楷体_GB2312"/>
              </a:rPr>
              <a:t>a</a:t>
            </a:r>
            <a:r>
              <a:rPr lang="en-US" altLang="zh-CN" baseline="-30000" dirty="0">
                <a:latin typeface="+mn-ea"/>
                <a:ea typeface="+mn-ea"/>
                <a:cs typeface="楷体_GB2312"/>
              </a:rPr>
              <a:t>i-1</a:t>
            </a:r>
            <a:r>
              <a:rPr lang="zh-CN" altLang="en-US" dirty="0">
                <a:latin typeface="+mn-ea"/>
                <a:ea typeface="+mn-ea"/>
                <a:cs typeface="楷体_GB2312"/>
              </a:rPr>
              <a:t>存储位置</a:t>
            </a:r>
            <a:r>
              <a:rPr lang="en-US" altLang="zh-CN" dirty="0">
                <a:latin typeface="+mn-ea"/>
                <a:ea typeface="+mn-ea"/>
                <a:cs typeface="楷体_GB2312"/>
              </a:rPr>
              <a:t>p</a:t>
            </a:r>
          </a:p>
          <a:p>
            <a:pPr>
              <a:spcBef>
                <a:spcPct val="20000"/>
              </a:spcBef>
            </a:pPr>
            <a:r>
              <a:rPr lang="zh-CN" altLang="en-US" dirty="0">
                <a:latin typeface="+mn-ea"/>
                <a:ea typeface="+mn-ea"/>
                <a:cs typeface="楷体_GB2312"/>
              </a:rPr>
              <a:t>（</a:t>
            </a:r>
            <a:r>
              <a:rPr lang="en-US" altLang="zh-CN" dirty="0">
                <a:latin typeface="+mn-ea"/>
                <a:ea typeface="+mn-ea"/>
                <a:cs typeface="楷体_GB2312"/>
              </a:rPr>
              <a:t>2</a:t>
            </a:r>
            <a:r>
              <a:rPr lang="zh-CN" altLang="en-US" dirty="0">
                <a:latin typeface="+mn-ea"/>
                <a:ea typeface="+mn-ea"/>
                <a:cs typeface="楷体_GB2312"/>
              </a:rPr>
              <a:t>）临时保存结点</a:t>
            </a:r>
            <a:r>
              <a:rPr lang="en-US" altLang="zh-CN" dirty="0" err="1">
                <a:latin typeface="+mn-ea"/>
                <a:ea typeface="+mn-ea"/>
                <a:cs typeface="楷体_GB2312"/>
              </a:rPr>
              <a:t>ai</a:t>
            </a:r>
            <a:r>
              <a:rPr lang="zh-CN" altLang="en-US" dirty="0">
                <a:latin typeface="+mn-ea"/>
                <a:ea typeface="+mn-ea"/>
                <a:cs typeface="楷体_GB2312"/>
              </a:rPr>
              <a:t>的地址</a:t>
            </a:r>
            <a:r>
              <a:rPr lang="zh-CN" altLang="en-US" dirty="0" smtClean="0">
                <a:latin typeface="+mn-ea"/>
                <a:ea typeface="+mn-ea"/>
                <a:cs typeface="楷体_GB2312"/>
              </a:rPr>
              <a:t>在</a:t>
            </a:r>
            <a:r>
              <a:rPr lang="en-US" altLang="zh-CN" dirty="0" smtClean="0">
                <a:latin typeface="+mn-ea"/>
                <a:ea typeface="+mn-ea"/>
                <a:cs typeface="楷体_GB2312"/>
              </a:rPr>
              <a:t>r</a:t>
            </a:r>
            <a:r>
              <a:rPr lang="zh-CN" altLang="en-US" dirty="0" smtClean="0">
                <a:latin typeface="+mn-ea"/>
                <a:ea typeface="+mn-ea"/>
                <a:cs typeface="楷体_GB2312"/>
              </a:rPr>
              <a:t>中</a:t>
            </a:r>
            <a:r>
              <a:rPr lang="zh-CN" altLang="en-US" dirty="0">
                <a:latin typeface="+mn-ea"/>
                <a:ea typeface="+mn-ea"/>
                <a:cs typeface="楷体_GB2312"/>
              </a:rPr>
              <a:t>，以备释放</a:t>
            </a:r>
          </a:p>
          <a:p>
            <a:pPr>
              <a:spcBef>
                <a:spcPct val="20000"/>
              </a:spcBef>
            </a:pPr>
            <a:r>
              <a:rPr lang="zh-CN" altLang="en-US" dirty="0">
                <a:latin typeface="+mn-ea"/>
                <a:ea typeface="+mn-ea"/>
                <a:cs typeface="楷体_GB2312"/>
              </a:rPr>
              <a:t>（</a:t>
            </a:r>
            <a:r>
              <a:rPr lang="en-US" altLang="zh-CN" dirty="0">
                <a:latin typeface="+mn-ea"/>
                <a:ea typeface="+mn-ea"/>
                <a:cs typeface="楷体_GB2312"/>
              </a:rPr>
              <a:t>3</a:t>
            </a:r>
            <a:r>
              <a:rPr lang="zh-CN" altLang="en-US" dirty="0">
                <a:latin typeface="+mn-ea"/>
                <a:ea typeface="+mn-ea"/>
                <a:cs typeface="楷体_GB2312"/>
              </a:rPr>
              <a:t>）令</a:t>
            </a:r>
            <a:r>
              <a:rPr lang="en-US" altLang="zh-CN" dirty="0">
                <a:latin typeface="+mn-ea"/>
                <a:ea typeface="+mn-ea"/>
                <a:cs typeface="楷体_GB2312"/>
              </a:rPr>
              <a:t>p-&gt;next</a:t>
            </a:r>
            <a:r>
              <a:rPr lang="zh-CN" altLang="en-US" dirty="0">
                <a:latin typeface="+mn-ea"/>
                <a:ea typeface="+mn-ea"/>
                <a:cs typeface="楷体_GB2312"/>
              </a:rPr>
              <a:t>指向</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的直接后继结点</a:t>
            </a:r>
          </a:p>
          <a:p>
            <a:pPr>
              <a:spcBef>
                <a:spcPct val="20000"/>
              </a:spcBef>
            </a:pPr>
            <a:r>
              <a:rPr lang="zh-CN" altLang="en-US" dirty="0">
                <a:latin typeface="+mn-ea"/>
                <a:ea typeface="+mn-ea"/>
                <a:cs typeface="楷体_GB2312"/>
              </a:rPr>
              <a:t>（</a:t>
            </a:r>
            <a:r>
              <a:rPr lang="en-US" altLang="zh-CN" dirty="0">
                <a:latin typeface="+mn-ea"/>
                <a:ea typeface="+mn-ea"/>
                <a:cs typeface="楷体_GB2312"/>
              </a:rPr>
              <a:t>4</a:t>
            </a:r>
            <a:r>
              <a:rPr lang="zh-CN" altLang="en-US" dirty="0">
                <a:latin typeface="+mn-ea"/>
                <a:ea typeface="+mn-ea"/>
                <a:cs typeface="楷体_GB2312"/>
              </a:rPr>
              <a:t>）将</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的值保留在</a:t>
            </a:r>
            <a:r>
              <a:rPr lang="en-US" altLang="zh-CN" dirty="0">
                <a:latin typeface="+mn-ea"/>
                <a:ea typeface="+mn-ea"/>
                <a:cs typeface="楷体_GB2312"/>
              </a:rPr>
              <a:t>e</a:t>
            </a:r>
            <a:r>
              <a:rPr lang="zh-CN" altLang="en-US" dirty="0">
                <a:latin typeface="+mn-ea"/>
                <a:ea typeface="+mn-ea"/>
                <a:cs typeface="楷体_GB2312"/>
              </a:rPr>
              <a:t>中</a:t>
            </a:r>
          </a:p>
          <a:p>
            <a:pPr>
              <a:spcBef>
                <a:spcPct val="20000"/>
              </a:spcBef>
            </a:pPr>
            <a:r>
              <a:rPr lang="zh-CN" altLang="en-US" dirty="0">
                <a:latin typeface="+mn-ea"/>
                <a:ea typeface="+mn-ea"/>
                <a:cs typeface="楷体_GB2312"/>
              </a:rPr>
              <a:t>（</a:t>
            </a:r>
            <a:r>
              <a:rPr lang="en-US" altLang="zh-CN" dirty="0">
                <a:latin typeface="+mn-ea"/>
                <a:ea typeface="+mn-ea"/>
                <a:cs typeface="楷体_GB2312"/>
              </a:rPr>
              <a:t>5</a:t>
            </a:r>
            <a:r>
              <a:rPr lang="zh-CN" altLang="en-US" dirty="0">
                <a:latin typeface="+mn-ea"/>
                <a:ea typeface="+mn-ea"/>
                <a:cs typeface="楷体_GB2312"/>
              </a:rPr>
              <a:t>）释放</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的空间</a:t>
            </a:r>
          </a:p>
          <a:p>
            <a:pPr>
              <a:spcBef>
                <a:spcPct val="20000"/>
              </a:spcBef>
            </a:pPr>
            <a:endParaRPr lang="en-US" altLang="zh-CN" dirty="0">
              <a:latin typeface="+mn-ea"/>
              <a:ea typeface="+mn-ea"/>
              <a:cs typeface="楷体_GB231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链表删除</a:t>
            </a:r>
            <a:endParaRPr lang="zh-CN" altLang="en-US" dirty="0"/>
          </a:p>
        </p:txBody>
      </p:sp>
      <p:sp>
        <p:nvSpPr>
          <p:cNvPr id="4" name="文本框 3"/>
          <p:cNvSpPr txBox="1"/>
          <p:nvPr/>
        </p:nvSpPr>
        <p:spPr>
          <a:xfrm>
            <a:off x="605155" y="1127641"/>
            <a:ext cx="7908925" cy="489140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ListDelete_L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&amp;L,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p=L; j=0;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while(p-&gt;next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&amp;&amp; j&lt;i-1)  { </a:t>
            </a:r>
            <a:r>
              <a:rPr lang="en-US" altLang="zh-CN" sz="2400" b="1" dirty="0" smtClean="0"/>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寻找第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个结点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j++</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if(!(p-&gt;next) || j&gt;i-1) return ERROR;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 = p-&gt;next;</a:t>
            </a: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p-&gt;next = r-&gt;next;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delete r;</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return OK;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ListDelete_L</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5076056" y="292494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7" name="Text Box 4"/>
          <p:cNvSpPr txBox="1"/>
          <p:nvPr/>
        </p:nvSpPr>
        <p:spPr>
          <a:xfrm>
            <a:off x="7452320" y="294716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pic>
        <p:nvPicPr>
          <p:cNvPr id="5" name="图片 4"/>
          <p:cNvPicPr>
            <a:picLocks noChangeAspect="1"/>
          </p:cNvPicPr>
          <p:nvPr/>
        </p:nvPicPr>
        <p:blipFill>
          <a:blip r:embed="rId2" cstate="print"/>
          <a:stretch>
            <a:fillRect/>
          </a:stretch>
        </p:blipFill>
        <p:spPr>
          <a:xfrm>
            <a:off x="4594145" y="4003873"/>
            <a:ext cx="3750463" cy="180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clickPar">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Par">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Par">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Par">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Par">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Par">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Par">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zh-CN" altLang="en-US" dirty="0" smtClean="0"/>
              <a:t>创建（后插法）</a:t>
            </a:r>
            <a:endParaRPr lang="zh-CN" altLang="en-US" dirty="0"/>
          </a:p>
        </p:txBody>
      </p:sp>
      <p:sp>
        <p:nvSpPr>
          <p:cNvPr id="3" name="内容占位符 2"/>
          <p:cNvSpPr>
            <a:spLocks noGrp="1"/>
          </p:cNvSpPr>
          <p:nvPr>
            <p:ph idx="1"/>
          </p:nvPr>
        </p:nvSpPr>
        <p:spPr>
          <a:xfrm>
            <a:off x="611188" y="1052736"/>
            <a:ext cx="8207375" cy="2448272"/>
          </a:xfrm>
        </p:spPr>
        <p:txBody>
          <a:bodyPr/>
          <a:lstStyle/>
          <a:p>
            <a:r>
              <a:rPr lang="zh-CN" altLang="en-US" dirty="0"/>
              <a:t>从一个空表开始，重复读入数据：</a:t>
            </a:r>
          </a:p>
          <a:p>
            <a:pPr lvl="1"/>
            <a:r>
              <a:rPr lang="zh-CN" altLang="en-US" dirty="0"/>
              <a:t>生成新结点</a:t>
            </a:r>
          </a:p>
          <a:p>
            <a:pPr lvl="1"/>
            <a:r>
              <a:rPr lang="zh-CN" altLang="en-US" dirty="0"/>
              <a:t>将读入数据存放到新结点的数据域中</a:t>
            </a:r>
          </a:p>
          <a:p>
            <a:pPr lvl="1"/>
            <a:r>
              <a:rPr lang="zh-CN" altLang="en-US" dirty="0"/>
              <a:t>将该新结点插入到链表</a:t>
            </a:r>
            <a:r>
              <a:rPr lang="zh-CN" altLang="en-US" dirty="0" smtClean="0"/>
              <a:t>的尾结点后</a:t>
            </a:r>
            <a:endParaRPr lang="zh-CN" altLang="en-US" dirty="0"/>
          </a:p>
        </p:txBody>
      </p:sp>
      <p:graphicFrame>
        <p:nvGraphicFramePr>
          <p:cNvPr id="5" name="Object 7"/>
          <p:cNvGraphicFramePr>
            <a:graphicFrameLocks noChangeAspect="1"/>
          </p:cNvGraphicFramePr>
          <p:nvPr/>
        </p:nvGraphicFramePr>
        <p:xfrm>
          <a:off x="611560" y="3430289"/>
          <a:ext cx="7989887" cy="3167063"/>
        </p:xfrm>
        <a:graphic>
          <a:graphicData uri="http://schemas.openxmlformats.org/presentationml/2006/ole">
            <p:oleObj spid="_x0000_s16408" name="图片" r:id="rId3" imgW="5686560" imgH="1981440" progId="Word.Picture.8">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链表创建（尾插法）</a:t>
            </a:r>
          </a:p>
        </p:txBody>
      </p:sp>
      <p:sp>
        <p:nvSpPr>
          <p:cNvPr id="4" name="文本框 3"/>
          <p:cNvSpPr txBox="1"/>
          <p:nvPr/>
        </p:nvSpPr>
        <p:spPr>
          <a:xfrm>
            <a:off x="605155" y="1127641"/>
            <a:ext cx="7908925" cy="533463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CreateList_T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&amp;L,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n)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L = new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L-&gt;next = NULL;</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 = 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for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=0;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&lt;n;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 = new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cin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&gt;&gt; p-&gt;data;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p-&gt;next = NULL;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r-&gt;next = p;</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r = 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return OK;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ListDelete_T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4932040" y="5661248"/>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7" name="Text Box 4"/>
          <p:cNvSpPr txBox="1"/>
          <p:nvPr/>
        </p:nvSpPr>
        <p:spPr>
          <a:xfrm>
            <a:off x="7308304" y="5683473"/>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0-#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zh-CN" altLang="en-US" dirty="0" smtClean="0"/>
              <a:t>创建（头插法）</a:t>
            </a:r>
            <a:endParaRPr lang="zh-CN" altLang="en-US" dirty="0"/>
          </a:p>
        </p:txBody>
      </p:sp>
      <p:sp>
        <p:nvSpPr>
          <p:cNvPr id="3" name="内容占位符 2"/>
          <p:cNvSpPr>
            <a:spLocks noGrp="1"/>
          </p:cNvSpPr>
          <p:nvPr>
            <p:ph idx="1"/>
          </p:nvPr>
        </p:nvSpPr>
        <p:spPr>
          <a:xfrm>
            <a:off x="611188" y="1052736"/>
            <a:ext cx="8207375" cy="2448272"/>
          </a:xfrm>
        </p:spPr>
        <p:txBody>
          <a:bodyPr/>
          <a:lstStyle/>
          <a:p>
            <a:r>
              <a:rPr lang="zh-CN" altLang="en-US" dirty="0"/>
              <a:t>从一个空表开始，重复读入数据：</a:t>
            </a:r>
          </a:p>
          <a:p>
            <a:pPr lvl="1"/>
            <a:r>
              <a:rPr lang="zh-CN" altLang="en-US" dirty="0"/>
              <a:t>生成新结点</a:t>
            </a:r>
          </a:p>
          <a:p>
            <a:pPr lvl="1"/>
            <a:r>
              <a:rPr lang="zh-CN" altLang="en-US" dirty="0"/>
              <a:t>将读入数据存放到新结点的数据域中</a:t>
            </a:r>
          </a:p>
          <a:p>
            <a:pPr lvl="1"/>
            <a:r>
              <a:rPr lang="zh-CN" altLang="en-US" dirty="0"/>
              <a:t>将该新结点插入到链表的前端</a:t>
            </a:r>
          </a:p>
          <a:p>
            <a:endParaRPr lang="zh-CN" altLang="en-US" dirty="0"/>
          </a:p>
        </p:txBody>
      </p:sp>
      <p:graphicFrame>
        <p:nvGraphicFramePr>
          <p:cNvPr id="4" name="Object 6"/>
          <p:cNvGraphicFramePr>
            <a:graphicFrameLocks noChangeAspect="1"/>
          </p:cNvGraphicFramePr>
          <p:nvPr/>
        </p:nvGraphicFramePr>
        <p:xfrm>
          <a:off x="611188" y="3501008"/>
          <a:ext cx="7991475" cy="3022600"/>
        </p:xfrm>
        <a:graphic>
          <a:graphicData uri="http://schemas.openxmlformats.org/presentationml/2006/ole">
            <p:oleObj spid="_x0000_s15384" name="图片" r:id="rId3" imgW="4638960" imgH="1752480" progId="Word.Picture.8">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链表创建（前插法）</a:t>
            </a:r>
          </a:p>
        </p:txBody>
      </p:sp>
      <p:sp>
        <p:nvSpPr>
          <p:cNvPr id="4" name="文本框 3"/>
          <p:cNvSpPr txBox="1"/>
          <p:nvPr/>
        </p:nvSpPr>
        <p:spPr>
          <a:xfrm>
            <a:off x="605155" y="1127641"/>
            <a:ext cx="7908925" cy="489140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CreateList_H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&amp;L,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n)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L = new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L-&gt;next = NULL;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for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=n;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&gt;0;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 = new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cin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&gt;&gt; p-&gt;data;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p-&gt;next = L-&gt;next;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L-&gt;next = 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return OK;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ListDelete_H</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4572000" y="508518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a:t>
            </a:r>
            <a:r>
              <a:rPr lang="zh-CN" altLang="en-US" sz="2000" b="1" dirty="0" smtClean="0">
                <a:ea typeface="隶书" panose="02010509060101010101" pitchFamily="49" charset="-122"/>
              </a:rPr>
              <a:t>度</a:t>
            </a:r>
            <a:r>
              <a:rPr lang="en-US" altLang="zh-CN" sz="2000" dirty="0" smtClean="0">
                <a:ea typeface="宋体" panose="02010600030101010101" pitchFamily="2" charset="-122"/>
              </a:rPr>
              <a:t>:</a:t>
            </a:r>
            <a:endParaRPr lang="en-US" altLang="zh-CN" sz="2000" dirty="0">
              <a:ea typeface="宋体" panose="02010600030101010101" pitchFamily="2" charset="-122"/>
            </a:endParaRPr>
          </a:p>
        </p:txBody>
      </p:sp>
      <p:sp>
        <p:nvSpPr>
          <p:cNvPr id="7" name="Text Box 4"/>
          <p:cNvSpPr txBox="1"/>
          <p:nvPr/>
        </p:nvSpPr>
        <p:spPr>
          <a:xfrm>
            <a:off x="6948264" y="510740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smtClean="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链表的其他操作</a:t>
            </a:r>
          </a:p>
        </p:txBody>
      </p:sp>
      <p:sp>
        <p:nvSpPr>
          <p:cNvPr id="3" name="内容占位符 2"/>
          <p:cNvSpPr>
            <a:spLocks noGrp="1"/>
          </p:cNvSpPr>
          <p:nvPr>
            <p:ph idx="1"/>
          </p:nvPr>
        </p:nvSpPr>
        <p:spPr>
          <a:xfrm>
            <a:off x="468313" y="2204864"/>
            <a:ext cx="8207375" cy="4083224"/>
          </a:xfrm>
        </p:spPr>
        <p:txBody>
          <a:bodyPr/>
          <a:lstStyle/>
          <a:p>
            <a:r>
              <a:rPr lang="zh-CN" altLang="en-US" dirty="0" smtClean="0"/>
              <a:t>获取前驱</a:t>
            </a:r>
            <a:endParaRPr lang="en-US" altLang="zh-CN" dirty="0" smtClean="0"/>
          </a:p>
          <a:p>
            <a:pPr lvl="1"/>
            <a:r>
              <a:rPr lang="en-US" altLang="zh-CN" dirty="0" smtClean="0"/>
              <a:t>while(p-&gt;next&amp;&amp;p-&gt;next-&gt;data!=e) …</a:t>
            </a:r>
          </a:p>
          <a:p>
            <a:r>
              <a:rPr lang="zh-CN" altLang="en-US" dirty="0"/>
              <a:t>获取</a:t>
            </a:r>
            <a:r>
              <a:rPr lang="zh-CN" altLang="en-US" dirty="0" smtClean="0"/>
              <a:t>后继：</a:t>
            </a:r>
            <a:r>
              <a:rPr lang="en-US" altLang="zh-CN" dirty="0" smtClean="0"/>
              <a:t>return p-&gt;next;</a:t>
            </a:r>
            <a:endParaRPr lang="zh-CN" altLang="en-US" dirty="0"/>
          </a:p>
          <a:p>
            <a:r>
              <a:rPr lang="zh-CN" altLang="en-US" dirty="0" smtClean="0"/>
              <a:t>遍历</a:t>
            </a:r>
            <a:endParaRPr lang="zh-CN" altLang="en-US" dirty="0"/>
          </a:p>
          <a:p>
            <a:r>
              <a:rPr lang="zh-CN" altLang="en-US" dirty="0"/>
              <a:t>清空</a:t>
            </a:r>
          </a:p>
          <a:p>
            <a:endParaRPr lang="zh-CN" altLang="en-US" dirty="0"/>
          </a:p>
        </p:txBody>
      </p:sp>
      <p:graphicFrame>
        <p:nvGraphicFramePr>
          <p:cNvPr id="4" name="Object 11"/>
          <p:cNvGraphicFramePr>
            <a:graphicFrameLocks noChangeAspect="1"/>
          </p:cNvGraphicFramePr>
          <p:nvPr/>
        </p:nvGraphicFramePr>
        <p:xfrm>
          <a:off x="1507331" y="1196752"/>
          <a:ext cx="6632575" cy="747395"/>
        </p:xfrm>
        <a:graphic>
          <a:graphicData uri="http://schemas.openxmlformats.org/presentationml/2006/ole">
            <p:oleObj spid="_x0000_s12313" name="VISIO" r:id="rId3" imgW="5256360" imgH="560160"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lstStyle/>
          <a:p>
            <a:r>
              <a:rPr lang="zh-CN" altLang="en-US" dirty="0"/>
              <a:t>线性表的概念</a:t>
            </a:r>
            <a:endParaRPr lang="en-US" altLang="zh-CN" dirty="0">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lstStyle/>
          <a:p>
            <a:r>
              <a:rPr lang="zh-CN" altLang="en-US" dirty="0">
                <a:latin typeface="+mn-lt"/>
                <a:ea typeface="+mn-ea"/>
                <a:cs typeface="+mn-cs"/>
              </a:rPr>
              <a:t>线性表中的数据元素也称为</a:t>
            </a:r>
            <a:r>
              <a:rPr lang="zh-CN" altLang="en-US" dirty="0">
                <a:solidFill>
                  <a:srgbClr val="008000"/>
                </a:solidFill>
                <a:latin typeface="+mn-lt"/>
                <a:ea typeface="+mn-ea"/>
                <a:cs typeface="+mn-cs"/>
              </a:rPr>
              <a:t>结点</a:t>
            </a:r>
            <a:r>
              <a:rPr lang="zh-CN" altLang="en-US" dirty="0">
                <a:latin typeface="+mn-lt"/>
                <a:ea typeface="+mn-ea"/>
                <a:cs typeface="+mn-cs"/>
              </a:rPr>
              <a:t>或记录</a:t>
            </a:r>
            <a:endParaRPr lang="en-US" altLang="zh-CN" dirty="0">
              <a:latin typeface="+mn-lt"/>
              <a:ea typeface="+mn-ea"/>
              <a:cs typeface="+mn-cs"/>
            </a:endParaRPr>
          </a:p>
          <a:p>
            <a:pPr lvl="1"/>
            <a:r>
              <a:rPr lang="zh-CN" altLang="en-US" dirty="0">
                <a:latin typeface="+mn-lt"/>
                <a:ea typeface="+mn-ea"/>
              </a:rPr>
              <a:t>可以是</a:t>
            </a:r>
            <a:r>
              <a:rPr lang="zh-CN" altLang="en-US" dirty="0">
                <a:solidFill>
                  <a:srgbClr val="DE580E"/>
                </a:solidFill>
                <a:latin typeface="+mn-lt"/>
                <a:ea typeface="+mn-ea"/>
              </a:rPr>
              <a:t>原子类型</a:t>
            </a:r>
            <a:r>
              <a:rPr lang="en-US" altLang="zh-CN" dirty="0">
                <a:latin typeface="+mn-lt"/>
                <a:ea typeface="+mn-ea"/>
              </a:rPr>
              <a:t>(</a:t>
            </a:r>
            <a:r>
              <a:rPr lang="zh-CN" altLang="en-US" dirty="0">
                <a:latin typeface="+mn-lt"/>
                <a:ea typeface="+mn-ea"/>
              </a:rPr>
              <a:t>整型等</a:t>
            </a:r>
            <a:r>
              <a:rPr lang="en-US" altLang="zh-CN" dirty="0">
                <a:latin typeface="+mn-lt"/>
                <a:ea typeface="+mn-ea"/>
              </a:rPr>
              <a:t>)</a:t>
            </a:r>
          </a:p>
          <a:p>
            <a:pPr lvl="2"/>
            <a:r>
              <a:rPr lang="zh-CN" altLang="en-US" dirty="0">
                <a:latin typeface="+mn-lt"/>
                <a:ea typeface="+mn-ea"/>
              </a:rPr>
              <a:t>每个元素只有一个数据项</a:t>
            </a:r>
            <a:endParaRPr lang="en-US" altLang="zh-CN" dirty="0">
              <a:latin typeface="+mn-lt"/>
              <a:ea typeface="+mn-ea"/>
            </a:endParaRPr>
          </a:p>
          <a:p>
            <a:pPr lvl="1"/>
            <a:r>
              <a:rPr lang="zh-CN" altLang="en-US" dirty="0">
                <a:latin typeface="+mn-lt"/>
                <a:ea typeface="+mn-ea"/>
              </a:rPr>
              <a:t>也可以是</a:t>
            </a:r>
            <a:r>
              <a:rPr lang="zh-CN" altLang="en-US" dirty="0">
                <a:solidFill>
                  <a:srgbClr val="DE580E"/>
                </a:solidFill>
                <a:latin typeface="+mn-lt"/>
                <a:ea typeface="+mn-ea"/>
              </a:rPr>
              <a:t>聚合类型</a:t>
            </a:r>
            <a:r>
              <a:rPr lang="en-US" altLang="zh-CN" dirty="0">
                <a:latin typeface="+mn-lt"/>
                <a:ea typeface="+mn-ea"/>
              </a:rPr>
              <a:t>(</a:t>
            </a:r>
            <a:r>
              <a:rPr lang="zh-CN" altLang="en-US" dirty="0">
                <a:latin typeface="+mn-lt"/>
                <a:ea typeface="+mn-ea"/>
              </a:rPr>
              <a:t>结构体类型等）</a:t>
            </a:r>
            <a:endParaRPr lang="en-US" altLang="zh-CN" dirty="0">
              <a:latin typeface="+mn-lt"/>
              <a:ea typeface="+mn-ea"/>
            </a:endParaRPr>
          </a:p>
          <a:p>
            <a:pPr lvl="2"/>
            <a:r>
              <a:rPr lang="zh-CN" altLang="en-US" dirty="0">
                <a:latin typeface="+mn-lt"/>
                <a:ea typeface="+mn-ea"/>
              </a:rPr>
              <a:t>每个元素含有多个数据项 ，每个项称为结点的一个域</a:t>
            </a:r>
            <a:endParaRPr lang="en-US" altLang="zh-CN" dirty="0">
              <a:latin typeface="+mn-lt"/>
              <a:ea typeface="+mn-ea"/>
            </a:endParaRPr>
          </a:p>
        </p:txBody>
      </p:sp>
      <p:sp>
        <p:nvSpPr>
          <p:cNvPr id="10244" name="Slide Number Placeholder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练习</a:t>
            </a:r>
          </a:p>
        </p:txBody>
      </p:sp>
      <p:sp>
        <p:nvSpPr>
          <p:cNvPr id="46083" name="内容占位符 2"/>
          <p:cNvSpPr>
            <a:spLocks noGrp="1"/>
          </p:cNvSpPr>
          <p:nvPr>
            <p:ph idx="1"/>
          </p:nvPr>
        </p:nvSpPr>
        <p:spPr>
          <a:xfrm>
            <a:off x="468313" y="1125538"/>
            <a:ext cx="8207375" cy="1223962"/>
          </a:xfrm>
        </p:spPr>
        <p:txBody>
          <a:bodyPr vert="horz" wrap="square" lIns="91440" tIns="45720" rIns="91440" bIns="45720" anchor="t"/>
          <a:lstStyle/>
          <a:p>
            <a:r>
              <a:rPr lang="zh-CN" altLang="en-US" dirty="0">
                <a:latin typeface="+mn-lt"/>
                <a:ea typeface="+mn-ea"/>
                <a:cs typeface="+mn-cs"/>
              </a:rPr>
              <a:t>创建</a:t>
            </a:r>
            <a:r>
              <a:rPr lang="en-US" altLang="zh-CN" dirty="0">
                <a:latin typeface="+mn-lt"/>
                <a:ea typeface="+mn-ea"/>
                <a:cs typeface="+mn-cs"/>
              </a:rPr>
              <a:t>10</a:t>
            </a:r>
            <a:r>
              <a:rPr lang="zh-CN" altLang="en-US" dirty="0">
                <a:latin typeface="+mn-lt"/>
                <a:ea typeface="+mn-ea"/>
                <a:cs typeface="+mn-cs"/>
              </a:rPr>
              <a:t>个学生的链表，并定义其</a:t>
            </a:r>
            <a:r>
              <a:rPr lang="zh-CN" altLang="en-US" dirty="0" smtClean="0">
                <a:latin typeface="+mn-lt"/>
                <a:ea typeface="+mn-ea"/>
                <a:cs typeface="+mn-cs"/>
              </a:rPr>
              <a:t>操作</a:t>
            </a:r>
            <a:endParaRPr lang="en-US" altLang="zh-CN" dirty="0" smtClean="0">
              <a:latin typeface="+mn-lt"/>
              <a:ea typeface="+mn-ea"/>
              <a:cs typeface="+mn-cs"/>
            </a:endParaRPr>
          </a:p>
          <a:p>
            <a:pPr lvl="1"/>
            <a:r>
              <a:rPr lang="zh-CN" altLang="en-US" dirty="0" smtClean="0">
                <a:cs typeface="+mn-cs"/>
              </a:rPr>
              <a:t>创建、查找、插入、删除、遍历</a:t>
            </a:r>
            <a:endParaRPr lang="zh-CN" altLang="en-US" dirty="0">
              <a:latin typeface="+mn-lt"/>
              <a:ea typeface="+mn-ea"/>
              <a:cs typeface="+mn-cs"/>
            </a:endParaRPr>
          </a:p>
        </p:txBody>
      </p:sp>
      <p:sp>
        <p:nvSpPr>
          <p:cNvPr id="46084"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60</a:t>
            </a:fld>
            <a:endParaRPr lang="zh-CN" altLang="en-US" sz="1000" b="1" dirty="0">
              <a:latin typeface="+mn-lt"/>
              <a:ea typeface="+mn-ea"/>
              <a:cs typeface="+mn-cs"/>
            </a:endParaRPr>
          </a:p>
        </p:txBody>
      </p:sp>
      <p:sp>
        <p:nvSpPr>
          <p:cNvPr id="46085" name="文本框 4"/>
          <p:cNvSpPr txBox="1"/>
          <p:nvPr/>
        </p:nvSpPr>
        <p:spPr>
          <a:xfrm>
            <a:off x="971550" y="2737485"/>
            <a:ext cx="4424045" cy="304609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typedef struct{</a:t>
            </a:r>
          </a:p>
          <a:p>
            <a:pPr marL="0" lvl="0" indent="0">
              <a:spcBef>
                <a:spcPct val="0"/>
              </a:spcBef>
              <a:buClrTx/>
              <a:buNone/>
            </a:pPr>
            <a:r>
              <a:rPr lang="en-US" altLang="zh-CN" sz="2400" dirty="0">
                <a:ea typeface="宋体" panose="02010600030101010101" pitchFamily="2" charset="-122"/>
              </a:rPr>
              <a:t>	int id;</a:t>
            </a:r>
          </a:p>
          <a:p>
            <a:pPr marL="0" lvl="0" indent="0">
              <a:spcBef>
                <a:spcPct val="0"/>
              </a:spcBef>
              <a:buClrTx/>
              <a:buNone/>
            </a:pPr>
            <a:r>
              <a:rPr lang="en-US" altLang="zh-CN" sz="2400" dirty="0">
                <a:ea typeface="宋体" panose="02010600030101010101" pitchFamily="2" charset="-122"/>
              </a:rPr>
              <a:t>	char name[20];</a:t>
            </a:r>
          </a:p>
          <a:p>
            <a:pPr marL="0" lvl="0" indent="0">
              <a:spcBef>
                <a:spcPct val="0"/>
              </a:spcBef>
              <a:buClrTx/>
              <a:buNone/>
            </a:pPr>
            <a:r>
              <a:rPr lang="en-US" altLang="zh-CN" sz="2400" dirty="0">
                <a:ea typeface="宋体" panose="02010600030101010101" pitchFamily="2" charset="-122"/>
              </a:rPr>
              <a:t>}Student;</a:t>
            </a:r>
          </a:p>
          <a:p>
            <a:pPr marL="0" lvl="0" indent="0">
              <a:spcBef>
                <a:spcPct val="0"/>
              </a:spcBef>
              <a:buClrTx/>
              <a:buNone/>
            </a:pPr>
            <a:r>
              <a:rPr lang="en-US" altLang="zh-CN" sz="2400" dirty="0">
                <a:ea typeface="宋体" panose="02010600030101010101" pitchFamily="2" charset="-122"/>
              </a:rPr>
              <a:t>typedef struct StdNode{</a:t>
            </a:r>
          </a:p>
          <a:p>
            <a:pPr marL="0" lvl="0" indent="0">
              <a:spcBef>
                <a:spcPct val="0"/>
              </a:spcBef>
              <a:buClrTx/>
              <a:buNone/>
            </a:pPr>
            <a:r>
              <a:rPr lang="en-US" altLang="zh-CN" sz="2400" dirty="0">
                <a:ea typeface="宋体" panose="02010600030101010101" pitchFamily="2" charset="-122"/>
              </a:rPr>
              <a:t>	Student data;</a:t>
            </a:r>
          </a:p>
          <a:p>
            <a:pPr marL="0" lvl="0" indent="0">
              <a:spcBef>
                <a:spcPct val="0"/>
              </a:spcBef>
              <a:buClrTx/>
              <a:buNone/>
            </a:pPr>
            <a:r>
              <a:rPr lang="en-US" altLang="zh-CN" sz="2400" dirty="0">
                <a:ea typeface="宋体" panose="02010600030101010101" pitchFamily="2" charset="-122"/>
              </a:rPr>
              <a:t>	struct StdNode *next;</a:t>
            </a:r>
          </a:p>
          <a:p>
            <a:pPr marL="0" lvl="0" indent="0">
              <a:spcBef>
                <a:spcPct val="0"/>
              </a:spcBef>
              <a:buClrTx/>
              <a:buNone/>
            </a:pPr>
            <a:r>
              <a:rPr lang="en-US" altLang="zh-CN" sz="2400" dirty="0">
                <a:ea typeface="宋体" panose="02010600030101010101" pitchFamily="2" charset="-122"/>
              </a:rPr>
              <a:t>} StdNode, *StdList ;</a:t>
            </a:r>
          </a:p>
        </p:txBody>
      </p:sp>
      <p:sp>
        <p:nvSpPr>
          <p:cNvPr id="28678" name="文本框 5"/>
          <p:cNvSpPr txBox="1"/>
          <p:nvPr/>
        </p:nvSpPr>
        <p:spPr>
          <a:xfrm>
            <a:off x="5884863" y="3244140"/>
            <a:ext cx="2592387"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char names[10][20] = {</a:t>
            </a:r>
          </a:p>
          <a:p>
            <a:pPr marL="0" lvl="0" indent="0">
              <a:spcBef>
                <a:spcPct val="0"/>
              </a:spcBef>
              <a:buClrTx/>
              <a:buNone/>
            </a:pPr>
            <a:r>
              <a:rPr lang="en-US" altLang="zh-CN" sz="1800" dirty="0">
                <a:ea typeface="宋体" panose="02010600030101010101" pitchFamily="2" charset="-122"/>
              </a:rPr>
              <a:t>	"std0", "std1",</a:t>
            </a:r>
          </a:p>
          <a:p>
            <a:pPr marL="0" lvl="0" indent="0">
              <a:spcBef>
                <a:spcPct val="0"/>
              </a:spcBef>
              <a:buClrTx/>
              <a:buNone/>
            </a:pPr>
            <a:r>
              <a:rPr lang="en-US" altLang="zh-CN" sz="1800" dirty="0">
                <a:ea typeface="宋体" panose="02010600030101010101" pitchFamily="2" charset="-122"/>
              </a:rPr>
              <a:t>	 "std2", "std3",</a:t>
            </a:r>
          </a:p>
          <a:p>
            <a:pPr marL="0" lvl="0" indent="0">
              <a:spcBef>
                <a:spcPct val="0"/>
              </a:spcBef>
              <a:buClrTx/>
              <a:buNone/>
            </a:pPr>
            <a:r>
              <a:rPr lang="en-US" altLang="zh-CN" sz="1800" dirty="0">
                <a:ea typeface="宋体" panose="02010600030101010101" pitchFamily="2" charset="-122"/>
              </a:rPr>
              <a:t>	 "std4", "std5",</a:t>
            </a:r>
          </a:p>
          <a:p>
            <a:pPr marL="0" lvl="0" indent="0">
              <a:spcBef>
                <a:spcPct val="0"/>
              </a:spcBef>
              <a:buClrTx/>
              <a:buNone/>
            </a:pPr>
            <a:r>
              <a:rPr lang="en-US" altLang="zh-CN" sz="1800" dirty="0">
                <a:ea typeface="宋体" panose="02010600030101010101" pitchFamily="2" charset="-122"/>
              </a:rPr>
              <a:t>	 "std6", "std7",</a:t>
            </a:r>
          </a:p>
          <a:p>
            <a:pPr marL="0" lvl="0" indent="0">
              <a:spcBef>
                <a:spcPct val="0"/>
              </a:spcBef>
              <a:buClrTx/>
              <a:buNone/>
            </a:pPr>
            <a:r>
              <a:rPr lang="en-US" altLang="zh-CN" sz="1800" dirty="0">
                <a:ea typeface="宋体" panose="02010600030101010101" pitchFamily="2" charset="-122"/>
              </a:rPr>
              <a:t>	 "std8", "std9",</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循环</a:t>
            </a:r>
            <a:r>
              <a:rPr lang="zh-CN" altLang="en-US" dirty="0" smtClean="0">
                <a:latin typeface="+mj-lt"/>
                <a:ea typeface="+mj-ea"/>
                <a:cs typeface="+mj-cs"/>
              </a:rPr>
              <a:t>链表</a:t>
            </a:r>
            <a:endParaRPr lang="zh-CN" altLang="en-US" dirty="0">
              <a:latin typeface="+mj-lt"/>
              <a:ea typeface="+mj-ea"/>
              <a:cs typeface="+mj-cs"/>
            </a:endParaRPr>
          </a:p>
        </p:txBody>
      </p:sp>
      <p:sp>
        <p:nvSpPr>
          <p:cNvPr id="3" name="内容占位符 2"/>
          <p:cNvSpPr>
            <a:spLocks noGrp="1"/>
          </p:cNvSpPr>
          <p:nvPr>
            <p:ph idx="1"/>
          </p:nvPr>
        </p:nvSpPr>
        <p:spPr>
          <a:xfrm>
            <a:off x="468313" y="1125538"/>
            <a:ext cx="8207375" cy="4319587"/>
          </a:xfrm>
        </p:spPr>
        <p:txBody>
          <a:bodyPr vert="horz" wrap="square" lIns="91440" tIns="45720" rIns="91440" bIns="45720" anchor="t"/>
          <a:lstStyle/>
          <a:p>
            <a:r>
              <a:rPr lang="zh-CN" altLang="en-US" dirty="0">
                <a:latin typeface="+mn-lt"/>
                <a:ea typeface="+mn-ea"/>
                <a:cs typeface="+mn-cs"/>
              </a:rPr>
              <a:t>循环</a:t>
            </a:r>
            <a:r>
              <a:rPr lang="zh-CN" altLang="en-US" dirty="0" smtClean="0">
                <a:latin typeface="+mn-lt"/>
                <a:ea typeface="+mn-ea"/>
                <a:cs typeface="+mn-cs"/>
              </a:rPr>
              <a:t>链表</a:t>
            </a:r>
            <a:r>
              <a:rPr lang="en-US" altLang="zh-CN" dirty="0"/>
              <a:t>(circular linked list)</a:t>
            </a:r>
            <a:r>
              <a:rPr lang="zh-CN" altLang="en-US" dirty="0" smtClean="0">
                <a:latin typeface="+mn-lt"/>
                <a:ea typeface="+mn-ea"/>
                <a:cs typeface="+mn-cs"/>
              </a:rPr>
              <a:t>是</a:t>
            </a:r>
            <a:r>
              <a:rPr lang="zh-CN" altLang="en-US" dirty="0">
                <a:latin typeface="+mn-lt"/>
                <a:ea typeface="+mn-ea"/>
                <a:cs typeface="+mn-cs"/>
              </a:rPr>
              <a:t>表中最后一个结点的指针指向头结点，使链表构成环状</a:t>
            </a:r>
          </a:p>
          <a:p>
            <a:pPr lvl="1"/>
            <a:r>
              <a:rPr lang="zh-CN" altLang="en-US" sz="2400" dirty="0">
                <a:latin typeface="+mn-lt"/>
                <a:ea typeface="+mn-ea"/>
              </a:rPr>
              <a:t>特点：从表中任一结点出发均可找到表中其他结点，提高查找效率</a:t>
            </a:r>
          </a:p>
          <a:p>
            <a:pPr lvl="1"/>
            <a:r>
              <a:rPr lang="zh-CN" altLang="en-US" sz="2400" dirty="0">
                <a:latin typeface="+mn-lt"/>
                <a:ea typeface="+mn-ea"/>
              </a:rPr>
              <a:t>操作与单链表基本一致</a:t>
            </a:r>
            <a:r>
              <a:rPr lang="en-US" altLang="zh-CN" sz="2400" dirty="0">
                <a:latin typeface="+mn-lt"/>
                <a:ea typeface="+mn-ea"/>
              </a:rPr>
              <a:t>,</a:t>
            </a:r>
            <a:r>
              <a:rPr lang="zh-CN" altLang="en-US" sz="2400" dirty="0">
                <a:latin typeface="+mn-lt"/>
                <a:ea typeface="+mn-ea"/>
              </a:rPr>
              <a:t>循环条件不同</a:t>
            </a:r>
          </a:p>
          <a:p>
            <a:pPr lvl="2"/>
            <a:r>
              <a:rPr lang="zh-CN" altLang="en-US" dirty="0">
                <a:latin typeface="+mn-lt"/>
                <a:ea typeface="+mn-ea"/>
              </a:rPr>
              <a:t>单链表</a:t>
            </a:r>
            <a:r>
              <a:rPr lang="en-US" altLang="zh-CN" dirty="0" smtClean="0">
                <a:latin typeface="+mn-lt"/>
                <a:ea typeface="+mn-ea"/>
              </a:rPr>
              <a:t>p!=0</a:t>
            </a:r>
            <a:r>
              <a:rPr lang="en-US" altLang="zh-CN" dirty="0" smtClean="0"/>
              <a:t>&amp;&amp;</a:t>
            </a:r>
            <a:r>
              <a:rPr lang="en-US" altLang="zh-CN" dirty="0" smtClean="0">
                <a:latin typeface="+mn-lt"/>
                <a:ea typeface="+mn-ea"/>
              </a:rPr>
              <a:t>p-&gt;</a:t>
            </a:r>
            <a:r>
              <a:rPr lang="en-US" altLang="zh-CN" dirty="0" smtClean="0"/>
              <a:t>next!=0</a:t>
            </a:r>
            <a:endParaRPr lang="en-US" altLang="zh-CN" dirty="0">
              <a:latin typeface="+mn-lt"/>
              <a:ea typeface="+mn-ea"/>
            </a:endParaRPr>
          </a:p>
          <a:p>
            <a:pPr lvl="2"/>
            <a:r>
              <a:rPr lang="zh-CN" altLang="en-US" dirty="0">
                <a:latin typeface="+mn-lt"/>
                <a:ea typeface="+mn-ea"/>
              </a:rPr>
              <a:t>循环</a:t>
            </a:r>
            <a:r>
              <a:rPr lang="zh-CN" altLang="en-US" dirty="0" smtClean="0">
                <a:latin typeface="+mn-lt"/>
                <a:ea typeface="+mn-ea"/>
              </a:rPr>
              <a:t>链表</a:t>
            </a:r>
            <a:r>
              <a:rPr lang="en-US" altLang="zh-CN" dirty="0" smtClean="0">
                <a:latin typeface="+mn-lt"/>
                <a:ea typeface="+mn-ea"/>
              </a:rPr>
              <a:t>p-&gt;</a:t>
            </a:r>
            <a:r>
              <a:rPr lang="en-US" altLang="zh-CN" dirty="0" smtClean="0"/>
              <a:t>next!=h</a:t>
            </a:r>
            <a:endParaRPr lang="en-US" altLang="zh-CN" dirty="0">
              <a:latin typeface="+mn-lt"/>
              <a:ea typeface="+mn-ea"/>
            </a:endParaRPr>
          </a:p>
          <a:p>
            <a:endParaRPr lang="zh-CN" altLang="en-US" dirty="0">
              <a:latin typeface="+mn-lt"/>
              <a:ea typeface="+mn-ea"/>
              <a:cs typeface="+mn-cs"/>
            </a:endParaRPr>
          </a:p>
        </p:txBody>
      </p:sp>
      <p:sp>
        <p:nvSpPr>
          <p:cNvPr id="47108"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61</a:t>
            </a:fld>
            <a:endParaRPr lang="zh-CN" altLang="en-US" sz="1000" b="1" dirty="0">
              <a:latin typeface="+mn-lt"/>
              <a:ea typeface="+mn-ea"/>
              <a:cs typeface="+mn-cs"/>
            </a:endParaRPr>
          </a:p>
        </p:txBody>
      </p:sp>
      <p:grpSp>
        <p:nvGrpSpPr>
          <p:cNvPr id="5" name="Group 3"/>
          <p:cNvGrpSpPr/>
          <p:nvPr/>
        </p:nvGrpSpPr>
        <p:grpSpPr>
          <a:xfrm>
            <a:off x="1722438" y="5364163"/>
            <a:ext cx="5111750" cy="709612"/>
            <a:chOff x="1298" y="2215"/>
            <a:chExt cx="3220" cy="447"/>
          </a:xfrm>
        </p:grpSpPr>
        <p:sp>
          <p:nvSpPr>
            <p:cNvPr id="6" name="Text Box 4"/>
            <p:cNvSpPr txBox="1">
              <a:spLocks noChangeArrowheads="1"/>
            </p:cNvSpPr>
            <p:nvPr/>
          </p:nvSpPr>
          <p:spPr bwMode="auto">
            <a:xfrm>
              <a:off x="1298" y="2217"/>
              <a:ext cx="18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R="0" algn="ctr" defTabSz="914400" eaLnBrk="1" fontAlgn="auto" hangingPunct="1">
                <a:spcBef>
                  <a:spcPts val="0"/>
                </a:spcBef>
                <a:spcAft>
                  <a:spcPts val="0"/>
                </a:spcAft>
                <a:buClrTx/>
                <a:buSzTx/>
                <a:buFontTx/>
                <a:buNone/>
                <a:defRPr/>
              </a:pPr>
              <a:r>
                <a:rPr kumimoji="1" lang="en-US"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rPr>
                <a:t>h</a:t>
              </a:r>
            </a:p>
          </p:txBody>
        </p:sp>
        <p:sp>
          <p:nvSpPr>
            <p:cNvPr id="7" name="Line 5"/>
            <p:cNvSpPr>
              <a:spLocks noChangeShapeType="1"/>
            </p:cNvSpPr>
            <p:nvPr/>
          </p:nvSpPr>
          <p:spPr bwMode="auto">
            <a:xfrm>
              <a:off x="1527" y="2341"/>
              <a:ext cx="267"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 name="Rectangle 6"/>
            <p:cNvSpPr>
              <a:spLocks noChangeArrowheads="1"/>
            </p:cNvSpPr>
            <p:nvPr/>
          </p:nvSpPr>
          <p:spPr bwMode="auto">
            <a:xfrm>
              <a:off x="2724" y="2215"/>
              <a:ext cx="666" cy="255"/>
            </a:xfrm>
            <a:prstGeom prst="rect">
              <a:avLst/>
            </a:prstGeom>
            <a:noFill/>
            <a:ln w="9525">
              <a:solidFill>
                <a:srgbClr val="003366"/>
              </a:solidFill>
              <a:miter lim="800000"/>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9" name="Line 7"/>
            <p:cNvSpPr>
              <a:spLocks noChangeShapeType="1"/>
            </p:cNvSpPr>
            <p:nvPr/>
          </p:nvSpPr>
          <p:spPr bwMode="auto">
            <a:xfrm>
              <a:off x="3046" y="2226"/>
              <a:ext cx="0" cy="244"/>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xmlns="">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0" name="Text Box 8"/>
            <p:cNvSpPr txBox="1">
              <a:spLocks noChangeArrowheads="1"/>
            </p:cNvSpPr>
            <p:nvPr/>
          </p:nvSpPr>
          <p:spPr bwMode="auto">
            <a:xfrm>
              <a:off x="2878" y="2222"/>
              <a:ext cx="11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endParaRPr kumimoji="1" lang="zh-CN"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p:nvSpPr>
          <p:spPr bwMode="auto">
            <a:xfrm>
              <a:off x="3698" y="2222"/>
              <a:ext cx="666" cy="255"/>
            </a:xfrm>
            <a:prstGeom prst="rect">
              <a:avLst/>
            </a:prstGeom>
            <a:noFill/>
            <a:ln w="9525">
              <a:solidFill>
                <a:srgbClr val="003366"/>
              </a:solidFill>
              <a:miter lim="800000"/>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2" name="Line 10"/>
            <p:cNvSpPr>
              <a:spLocks noChangeShapeType="1"/>
            </p:cNvSpPr>
            <p:nvPr/>
          </p:nvSpPr>
          <p:spPr bwMode="auto">
            <a:xfrm>
              <a:off x="4020" y="2233"/>
              <a:ext cx="0" cy="244"/>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xmlns="">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3" name="Text Box 11"/>
            <p:cNvSpPr txBox="1">
              <a:spLocks noChangeArrowheads="1"/>
            </p:cNvSpPr>
            <p:nvPr/>
          </p:nvSpPr>
          <p:spPr bwMode="auto">
            <a:xfrm>
              <a:off x="3851" y="2229"/>
              <a:ext cx="11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endParaRPr kumimoji="1" lang="zh-CN"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4" name="Line 12"/>
            <p:cNvSpPr>
              <a:spLocks noChangeShapeType="1"/>
            </p:cNvSpPr>
            <p:nvPr/>
          </p:nvSpPr>
          <p:spPr bwMode="auto">
            <a:xfrm>
              <a:off x="2307" y="2339"/>
              <a:ext cx="422"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3230" y="2339"/>
              <a:ext cx="466"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6" name="Line 14"/>
            <p:cNvSpPr>
              <a:spLocks noChangeShapeType="1"/>
            </p:cNvSpPr>
            <p:nvPr/>
          </p:nvSpPr>
          <p:spPr bwMode="auto">
            <a:xfrm>
              <a:off x="4218" y="2349"/>
              <a:ext cx="300"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7" name="Line 15"/>
            <p:cNvSpPr>
              <a:spLocks noChangeShapeType="1"/>
            </p:cNvSpPr>
            <p:nvPr/>
          </p:nvSpPr>
          <p:spPr bwMode="auto">
            <a:xfrm>
              <a:off x="4508" y="2351"/>
              <a:ext cx="0" cy="311"/>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8" name="Line 16"/>
            <p:cNvSpPr>
              <a:spLocks noChangeShapeType="1"/>
            </p:cNvSpPr>
            <p:nvPr/>
          </p:nvSpPr>
          <p:spPr bwMode="auto">
            <a:xfrm flipH="1">
              <a:off x="1952" y="2662"/>
              <a:ext cx="2556" cy="0"/>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9" name="Line 17"/>
            <p:cNvSpPr>
              <a:spLocks noChangeShapeType="1"/>
            </p:cNvSpPr>
            <p:nvPr/>
          </p:nvSpPr>
          <p:spPr bwMode="auto">
            <a:xfrm flipV="1">
              <a:off x="1952" y="2473"/>
              <a:ext cx="0" cy="189"/>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nvGrpSpPr>
            <p:cNvPr id="47135" name="Group 18"/>
            <p:cNvGrpSpPr/>
            <p:nvPr/>
          </p:nvGrpSpPr>
          <p:grpSpPr>
            <a:xfrm>
              <a:off x="1780" y="2217"/>
              <a:ext cx="681" cy="257"/>
              <a:chOff x="1780" y="2217"/>
              <a:chExt cx="681" cy="257"/>
            </a:xfrm>
          </p:grpSpPr>
          <p:sp>
            <p:nvSpPr>
              <p:cNvPr id="21" name="Rectangle 19" descr="宽上对角线"/>
              <p:cNvSpPr>
                <a:spLocks noChangeArrowheads="1"/>
              </p:cNvSpPr>
              <p:nvPr/>
            </p:nvSpPr>
            <p:spPr bwMode="auto">
              <a:xfrm>
                <a:off x="2117" y="2219"/>
                <a:ext cx="344" cy="255"/>
              </a:xfrm>
              <a:prstGeom prst="rect">
                <a:avLst/>
              </a:prstGeom>
              <a:noFill/>
              <a:ln w="9525">
                <a:solidFill>
                  <a:srgbClr val="003366"/>
                </a:solidFill>
                <a:miter lim="800000"/>
              </a:ln>
              <a:effectLst/>
              <a:extLst>
                <a:ext uri="{909E8E84-426E-40DD-AFC4-6F175D3DCCD1}">
                  <a14:hiddenFill xmlns:a14="http://schemas.microsoft.com/office/drawing/2010/main" xmlns="">
                    <a:pattFill prst="wdUpDiag">
                      <a:fgClr>
                        <a:srgbClr val="FCFDC6"/>
                      </a:fgClr>
                      <a:bgClr>
                        <a:srgbClr val="FFFFFF"/>
                      </a:bgClr>
                    </a:patt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2" name="Rectangle 20" descr="浅色上对角线"/>
              <p:cNvSpPr>
                <a:spLocks noChangeArrowheads="1"/>
              </p:cNvSpPr>
              <p:nvPr/>
            </p:nvSpPr>
            <p:spPr bwMode="auto">
              <a:xfrm>
                <a:off x="1780" y="2217"/>
                <a:ext cx="344" cy="255"/>
              </a:xfrm>
              <a:prstGeom prst="rect">
                <a:avLst/>
              </a:prstGeom>
              <a:pattFill prst="ltUpDiag">
                <a:fgClr>
                  <a:srgbClr val="000000"/>
                </a:fgClr>
                <a:bgClr>
                  <a:srgbClr val="FFFFFF"/>
                </a:bgClr>
              </a:pattFill>
              <a:ln w="9525">
                <a:solidFill>
                  <a:srgbClr val="003366"/>
                </a:solidFill>
                <a:miter lim="800000"/>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grpSp>
        <p:nvGrpSpPr>
          <p:cNvPr id="23" name="Group 21"/>
          <p:cNvGrpSpPr/>
          <p:nvPr/>
        </p:nvGrpSpPr>
        <p:grpSpPr>
          <a:xfrm>
            <a:off x="5256213" y="4192588"/>
            <a:ext cx="3238500" cy="706437"/>
            <a:chOff x="1301" y="2788"/>
            <a:chExt cx="2040" cy="445"/>
          </a:xfrm>
        </p:grpSpPr>
        <p:sp>
          <p:nvSpPr>
            <p:cNvPr id="24" name="Text Box 22"/>
            <p:cNvSpPr txBox="1">
              <a:spLocks noChangeArrowheads="1"/>
            </p:cNvSpPr>
            <p:nvPr/>
          </p:nvSpPr>
          <p:spPr bwMode="auto">
            <a:xfrm>
              <a:off x="1301" y="2788"/>
              <a:ext cx="18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R="0" algn="ctr" defTabSz="914400" eaLnBrk="1" fontAlgn="auto" hangingPunct="1">
                <a:spcBef>
                  <a:spcPts val="0"/>
                </a:spcBef>
                <a:spcAft>
                  <a:spcPts val="0"/>
                </a:spcAft>
                <a:buClrTx/>
                <a:buSzTx/>
                <a:buFontTx/>
                <a:buNone/>
                <a:defRPr/>
              </a:pPr>
              <a:r>
                <a:rPr kumimoji="1" lang="en-US"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rPr>
                <a:t>h</a:t>
              </a:r>
            </a:p>
          </p:txBody>
        </p:sp>
        <p:sp>
          <p:nvSpPr>
            <p:cNvPr id="25" name="Line 23"/>
            <p:cNvSpPr>
              <a:spLocks noChangeShapeType="1"/>
            </p:cNvSpPr>
            <p:nvPr/>
          </p:nvSpPr>
          <p:spPr bwMode="auto">
            <a:xfrm>
              <a:off x="1530" y="2912"/>
              <a:ext cx="267"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6" name="Line 24"/>
            <p:cNvSpPr>
              <a:spLocks noChangeShapeType="1"/>
            </p:cNvSpPr>
            <p:nvPr/>
          </p:nvSpPr>
          <p:spPr bwMode="auto">
            <a:xfrm>
              <a:off x="2310" y="2910"/>
              <a:ext cx="422" cy="0"/>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7" name="Line 25"/>
            <p:cNvSpPr>
              <a:spLocks noChangeShapeType="1"/>
            </p:cNvSpPr>
            <p:nvPr/>
          </p:nvSpPr>
          <p:spPr bwMode="auto">
            <a:xfrm flipH="1">
              <a:off x="1955" y="3233"/>
              <a:ext cx="766" cy="0"/>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8" name="Line 26"/>
            <p:cNvSpPr>
              <a:spLocks noChangeShapeType="1"/>
            </p:cNvSpPr>
            <p:nvPr/>
          </p:nvSpPr>
          <p:spPr bwMode="auto">
            <a:xfrm flipV="1">
              <a:off x="1955" y="3044"/>
              <a:ext cx="0" cy="189"/>
            </a:xfrm>
            <a:prstGeom prst="line">
              <a:avLst/>
            </a:prstGeom>
            <a:noFill/>
            <a:ln w="9525">
              <a:solidFill>
                <a:srgbClr val="003366"/>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9" name="Line 27"/>
            <p:cNvSpPr>
              <a:spLocks noChangeShapeType="1"/>
            </p:cNvSpPr>
            <p:nvPr/>
          </p:nvSpPr>
          <p:spPr bwMode="auto">
            <a:xfrm flipV="1">
              <a:off x="2723" y="2911"/>
              <a:ext cx="0" cy="322"/>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xmlns="">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0" name="Text Box 28"/>
            <p:cNvSpPr txBox="1">
              <a:spLocks noChangeArrowheads="1"/>
            </p:cNvSpPr>
            <p:nvPr/>
          </p:nvSpPr>
          <p:spPr bwMode="auto">
            <a:xfrm>
              <a:off x="2905" y="2853"/>
              <a:ext cx="43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r>
                <a:rPr kumimoji="1" lang="zh-CN" altLang="en-US" sz="2000" kern="0" cap="none" spc="0" normalizeH="0" baseline="0" noProof="0">
                  <a:solidFill>
                    <a:srgbClr val="003366"/>
                  </a:solidFill>
                  <a:latin typeface="Times New Roman" panose="02020603050405020304" pitchFamily="18" charset="0"/>
                  <a:ea typeface="宋体" panose="02010600030101010101" pitchFamily="2" charset="-122"/>
                  <a:cs typeface="+mn-cs"/>
                </a:rPr>
                <a:t>空表</a:t>
              </a:r>
            </a:p>
          </p:txBody>
        </p:sp>
        <p:grpSp>
          <p:nvGrpSpPr>
            <p:cNvPr id="47118" name="Group 29"/>
            <p:cNvGrpSpPr/>
            <p:nvPr/>
          </p:nvGrpSpPr>
          <p:grpSpPr>
            <a:xfrm>
              <a:off x="1786" y="2793"/>
              <a:ext cx="681" cy="255"/>
              <a:chOff x="1786" y="2793"/>
              <a:chExt cx="681" cy="255"/>
            </a:xfrm>
          </p:grpSpPr>
          <p:sp>
            <p:nvSpPr>
              <p:cNvPr id="32" name="Rectangle 30" descr="宽上对角线"/>
              <p:cNvSpPr>
                <a:spLocks noChangeArrowheads="1"/>
              </p:cNvSpPr>
              <p:nvPr/>
            </p:nvSpPr>
            <p:spPr bwMode="auto">
              <a:xfrm>
                <a:off x="2123" y="2793"/>
                <a:ext cx="344" cy="255"/>
              </a:xfrm>
              <a:prstGeom prst="rect">
                <a:avLst/>
              </a:prstGeom>
              <a:noFill/>
              <a:ln w="9525">
                <a:solidFill>
                  <a:srgbClr val="003366"/>
                </a:solidFill>
                <a:miter lim="800000"/>
              </a:ln>
              <a:effectLst/>
              <a:extLst>
                <a:ext uri="{909E8E84-426E-40DD-AFC4-6F175D3DCCD1}">
                  <a14:hiddenFill xmlns:a14="http://schemas.microsoft.com/office/drawing/2010/main" xmlns="">
                    <a:pattFill prst="wdUpDiag">
                      <a:fgClr>
                        <a:srgbClr val="FCFDC6"/>
                      </a:fgClr>
                      <a:bgClr>
                        <a:srgbClr val="FFFFFF"/>
                      </a:bgClr>
                    </a:patt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3" name="Rectangle 31" descr="浅色上对角线"/>
              <p:cNvSpPr>
                <a:spLocks noChangeArrowheads="1"/>
              </p:cNvSpPr>
              <p:nvPr/>
            </p:nvSpPr>
            <p:spPr bwMode="auto">
              <a:xfrm>
                <a:off x="1786" y="2793"/>
                <a:ext cx="344" cy="255"/>
              </a:xfrm>
              <a:prstGeom prst="rect">
                <a:avLst/>
              </a:prstGeom>
              <a:pattFill prst="ltUpDiag">
                <a:fgClr>
                  <a:srgbClr val="000000"/>
                </a:fgClr>
                <a:bgClr>
                  <a:srgbClr val="FFFFFF"/>
                </a:bgClr>
              </a:pattFill>
              <a:ln w="9525">
                <a:solidFill>
                  <a:srgbClr val="003366"/>
                </a:solidFill>
                <a:miter lim="800000"/>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a:t>
            </a:r>
          </a:p>
        </p:txBody>
      </p:sp>
      <p:sp>
        <p:nvSpPr>
          <p:cNvPr id="3" name="内容占位符 2"/>
          <p:cNvSpPr>
            <a:spLocks noGrp="1"/>
          </p:cNvSpPr>
          <p:nvPr>
            <p:ph idx="1"/>
          </p:nvPr>
        </p:nvSpPr>
        <p:spPr>
          <a:xfrm>
            <a:off x="468313" y="1125538"/>
            <a:ext cx="8207375" cy="1929136"/>
          </a:xfrm>
        </p:spPr>
        <p:txBody>
          <a:bodyPr/>
          <a:lstStyle/>
          <a:p>
            <a:r>
              <a:rPr lang="zh-CN" altLang="en-US" dirty="0"/>
              <a:t>对循环链表，有时不给出头指针，而给出尾指针</a:t>
            </a:r>
          </a:p>
          <a:p>
            <a:pPr lvl="1"/>
            <a:r>
              <a:rPr lang="zh-CN" altLang="en-US" dirty="0"/>
              <a:t>可以更方便的找到第一个和最后一个结点</a:t>
            </a:r>
          </a:p>
        </p:txBody>
      </p:sp>
      <p:grpSp>
        <p:nvGrpSpPr>
          <p:cNvPr id="4" name="Group 43"/>
          <p:cNvGrpSpPr/>
          <p:nvPr/>
        </p:nvGrpSpPr>
        <p:grpSpPr bwMode="auto">
          <a:xfrm>
            <a:off x="774700" y="3068960"/>
            <a:ext cx="8097837" cy="1703388"/>
            <a:chOff x="404" y="2789"/>
            <a:chExt cx="5101" cy="1073"/>
          </a:xfrm>
        </p:grpSpPr>
        <p:sp>
          <p:nvSpPr>
            <p:cNvPr id="5" name="Line 44"/>
            <p:cNvSpPr>
              <a:spLocks noChangeShapeType="1"/>
            </p:cNvSpPr>
            <p:nvPr/>
          </p:nvSpPr>
          <p:spPr bwMode="auto">
            <a:xfrm flipV="1">
              <a:off x="4998" y="3265"/>
              <a:ext cx="1" cy="32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6" name="Text Box 45"/>
            <p:cNvSpPr txBox="1">
              <a:spLocks noChangeArrowheads="1"/>
            </p:cNvSpPr>
            <p:nvPr/>
          </p:nvSpPr>
          <p:spPr bwMode="auto">
            <a:xfrm>
              <a:off x="4772" y="3570"/>
              <a:ext cx="48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r>
                <a:rPr lang="en-US" altLang="zh-CN" sz="2400" b="1">
                  <a:solidFill>
                    <a:schemeClr val="tx2"/>
                  </a:solidFill>
                  <a:ea typeface="宋体" panose="02010600030101010101" pitchFamily="2" charset="-122"/>
                </a:rPr>
                <a:t>rear</a:t>
              </a:r>
            </a:p>
          </p:txBody>
        </p:sp>
        <p:sp>
          <p:nvSpPr>
            <p:cNvPr id="7" name="Line 46"/>
            <p:cNvSpPr>
              <a:spLocks noChangeShapeType="1"/>
            </p:cNvSpPr>
            <p:nvPr/>
          </p:nvSpPr>
          <p:spPr bwMode="auto">
            <a:xfrm>
              <a:off x="4390" y="3161"/>
              <a:ext cx="199" cy="0"/>
            </a:xfrm>
            <a:prstGeom prst="line">
              <a:avLst/>
            </a:prstGeom>
            <a:noFill/>
            <a:ln w="28575">
              <a:solidFill>
                <a:srgbClr val="006666"/>
              </a:solidFill>
              <a:prstDash val="dash"/>
              <a:round/>
            </a:ln>
            <a:extLst>
              <a:ext uri="{909E8E84-426E-40DD-AFC4-6F175D3DCCD1}">
                <a14:hiddenFill xmlns:a14="http://schemas.microsoft.com/office/drawing/2010/main" xmlns="">
                  <a:noFill/>
                </a14:hiddenFill>
              </a:ext>
            </a:extLst>
          </p:spPr>
          <p:txBody>
            <a:bodyPr bIns="36000"/>
            <a:lstStyle/>
            <a:p>
              <a:endParaRPr lang="zh-CN" altLang="en-US"/>
            </a:p>
          </p:txBody>
        </p:sp>
        <p:sp>
          <p:nvSpPr>
            <p:cNvPr id="8" name="Text Box 47"/>
            <p:cNvSpPr txBox="1">
              <a:spLocks noChangeArrowheads="1"/>
            </p:cNvSpPr>
            <p:nvPr/>
          </p:nvSpPr>
          <p:spPr bwMode="auto">
            <a:xfrm>
              <a:off x="1481" y="2979"/>
              <a:ext cx="567" cy="272"/>
            </a:xfrm>
            <a:prstGeom prst="rect">
              <a:avLst/>
            </a:prstGeom>
            <a:solidFill>
              <a:srgbClr val="FFFF00"/>
            </a:solidFill>
            <a:ln w="28575">
              <a:solidFill>
                <a:schemeClr val="accent1"/>
              </a:solidFill>
              <a:miter lim="800000"/>
            </a:ln>
          </p:spPr>
          <p:txBody>
            <a:bodyPr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baseline="-25000">
                  <a:solidFill>
                    <a:schemeClr val="tx2"/>
                  </a:solidFill>
                  <a:ea typeface="华文行楷" panose="02010800040101010101" pitchFamily="2" charset="-122"/>
                </a:rPr>
                <a:t>1</a:t>
              </a:r>
            </a:p>
          </p:txBody>
        </p:sp>
        <p:sp>
          <p:nvSpPr>
            <p:cNvPr id="9" name="Line 48"/>
            <p:cNvSpPr>
              <a:spLocks noChangeShapeType="1"/>
            </p:cNvSpPr>
            <p:nvPr/>
          </p:nvSpPr>
          <p:spPr bwMode="auto">
            <a:xfrm>
              <a:off x="1792" y="2979"/>
              <a:ext cx="0" cy="272"/>
            </a:xfrm>
            <a:prstGeom prst="line">
              <a:avLst/>
            </a:prstGeom>
            <a:noFill/>
            <a:ln w="28575">
              <a:solidFill>
                <a:schemeClr val="accent1"/>
              </a:solidFill>
              <a:round/>
            </a:ln>
            <a:extLst>
              <a:ext uri="{909E8E84-426E-40DD-AFC4-6F175D3DCCD1}">
                <a14:hiddenFill xmlns:a14="http://schemas.microsoft.com/office/drawing/2010/main" xmlns="">
                  <a:noFill/>
                </a14:hiddenFill>
              </a:ext>
            </a:extLst>
          </p:spPr>
          <p:txBody>
            <a:bodyPr wrap="none" bIns="72000" anchor="ctr"/>
            <a:lstStyle/>
            <a:p>
              <a:endParaRPr lang="zh-CN" altLang="en-US"/>
            </a:p>
          </p:txBody>
        </p:sp>
        <p:sp>
          <p:nvSpPr>
            <p:cNvPr id="10" name="Text Box 49"/>
            <p:cNvSpPr txBox="1">
              <a:spLocks noChangeArrowheads="1"/>
            </p:cNvSpPr>
            <p:nvPr/>
          </p:nvSpPr>
          <p:spPr bwMode="auto">
            <a:xfrm>
              <a:off x="646" y="2988"/>
              <a:ext cx="567" cy="272"/>
            </a:xfrm>
            <a:prstGeom prst="rect">
              <a:avLst/>
            </a:prstGeom>
            <a:solidFill>
              <a:srgbClr val="FFFF00"/>
            </a:solidFill>
            <a:ln w="28575">
              <a:solidFill>
                <a:schemeClr val="accent1"/>
              </a:solidFill>
              <a:miter lim="800000"/>
            </a:ln>
          </p:spPr>
          <p:txBody>
            <a:bodyPr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endParaRPr lang="en-US" altLang="zh-CN" sz="2400" b="1" baseline="-25000">
                <a:solidFill>
                  <a:schemeClr val="tx2"/>
                </a:solidFill>
                <a:ea typeface="华文行楷" panose="02010800040101010101" pitchFamily="2" charset="-122"/>
              </a:endParaRPr>
            </a:p>
          </p:txBody>
        </p:sp>
        <p:sp>
          <p:nvSpPr>
            <p:cNvPr id="11" name="Line 50"/>
            <p:cNvSpPr>
              <a:spLocks noChangeShapeType="1"/>
            </p:cNvSpPr>
            <p:nvPr/>
          </p:nvSpPr>
          <p:spPr bwMode="auto">
            <a:xfrm>
              <a:off x="957" y="2988"/>
              <a:ext cx="0" cy="272"/>
            </a:xfrm>
            <a:prstGeom prst="line">
              <a:avLst/>
            </a:prstGeom>
            <a:noFill/>
            <a:ln w="28575">
              <a:solidFill>
                <a:schemeClr val="accent1"/>
              </a:solidFill>
              <a:round/>
            </a:ln>
            <a:extLst>
              <a:ext uri="{909E8E84-426E-40DD-AFC4-6F175D3DCCD1}">
                <a14:hiddenFill xmlns:a14="http://schemas.microsoft.com/office/drawing/2010/main" xmlns="">
                  <a:noFill/>
                </a14:hiddenFill>
              </a:ext>
            </a:extLst>
          </p:spPr>
          <p:txBody>
            <a:bodyPr wrap="none" bIns="72000" anchor="ctr"/>
            <a:lstStyle/>
            <a:p>
              <a:endParaRPr lang="zh-CN" altLang="en-US"/>
            </a:p>
          </p:txBody>
        </p:sp>
        <p:sp>
          <p:nvSpPr>
            <p:cNvPr id="12" name="Text Box 51" descr="宽上对角线"/>
            <p:cNvSpPr txBox="1">
              <a:spLocks noChangeArrowheads="1"/>
            </p:cNvSpPr>
            <p:nvPr/>
          </p:nvSpPr>
          <p:spPr bwMode="auto">
            <a:xfrm>
              <a:off x="656" y="2996"/>
              <a:ext cx="275" cy="291"/>
            </a:xfrm>
            <a:prstGeom prst="rect">
              <a:avLst/>
            </a:prstGeom>
            <a:solidFill>
              <a:srgbClr val="FFFF00"/>
            </a:solidFill>
            <a:ln>
              <a:noFill/>
            </a:ln>
            <a:extLst>
              <a:ext uri="{91240B29-F687-4F45-9708-019B960494DF}">
                <a14:hiddenLine xmlns:a14="http://schemas.microsoft.com/office/drawing/2010/main" xmlns="" w="6350">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20000"/>
                </a:spcBef>
              </a:pPr>
              <a:endParaRPr lang="zh-CN" altLang="en-US" sz="2400" b="1">
                <a:solidFill>
                  <a:schemeClr val="tx2"/>
                </a:solidFill>
                <a:latin typeface="Arial" panose="020B0604020202020204" pitchFamily="34" charset="0"/>
                <a:ea typeface="华文行楷" panose="02010800040101010101" pitchFamily="2" charset="-122"/>
              </a:endParaRPr>
            </a:p>
          </p:txBody>
        </p:sp>
        <p:sp>
          <p:nvSpPr>
            <p:cNvPr id="13" name="Line 52"/>
            <p:cNvSpPr>
              <a:spLocks noChangeShapeType="1"/>
            </p:cNvSpPr>
            <p:nvPr/>
          </p:nvSpPr>
          <p:spPr bwMode="auto">
            <a:xfrm>
              <a:off x="1131" y="3163"/>
              <a:ext cx="340"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14" name="Text Box 53"/>
            <p:cNvSpPr txBox="1">
              <a:spLocks noChangeArrowheads="1"/>
            </p:cNvSpPr>
            <p:nvPr/>
          </p:nvSpPr>
          <p:spPr bwMode="auto">
            <a:xfrm>
              <a:off x="2763" y="2978"/>
              <a:ext cx="567" cy="272"/>
            </a:xfrm>
            <a:prstGeom prst="rect">
              <a:avLst/>
            </a:prstGeom>
            <a:solidFill>
              <a:srgbClr val="FFFF00"/>
            </a:solidFill>
            <a:ln w="28575">
              <a:solidFill>
                <a:schemeClr val="accent1"/>
              </a:solidFill>
              <a:miter lim="800000"/>
            </a:ln>
          </p:spPr>
          <p:txBody>
            <a:bodyPr lIns="18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r>
                <a:rPr lang="en-US" altLang="zh-CN" sz="2400" b="1" baseline="-25000">
                  <a:solidFill>
                    <a:schemeClr val="tx2"/>
                  </a:solidFill>
                  <a:ea typeface="华文行楷" panose="02010800040101010101" pitchFamily="2" charset="-122"/>
                </a:rPr>
                <a:t>-1</a:t>
              </a:r>
            </a:p>
          </p:txBody>
        </p:sp>
        <p:sp>
          <p:nvSpPr>
            <p:cNvPr id="15" name="Line 54"/>
            <p:cNvSpPr>
              <a:spLocks noChangeShapeType="1"/>
            </p:cNvSpPr>
            <p:nvPr/>
          </p:nvSpPr>
          <p:spPr bwMode="auto">
            <a:xfrm>
              <a:off x="3074" y="2978"/>
              <a:ext cx="0" cy="272"/>
            </a:xfrm>
            <a:prstGeom prst="line">
              <a:avLst/>
            </a:prstGeom>
            <a:noFill/>
            <a:ln w="28575">
              <a:solidFill>
                <a:schemeClr val="accent1"/>
              </a:solidFill>
              <a:round/>
            </a:ln>
            <a:extLst>
              <a:ext uri="{909E8E84-426E-40DD-AFC4-6F175D3DCCD1}">
                <a14:hiddenFill xmlns:a14="http://schemas.microsoft.com/office/drawing/2010/main" xmlns="">
                  <a:noFill/>
                </a14:hiddenFill>
              </a:ext>
            </a:extLst>
          </p:spPr>
          <p:txBody>
            <a:bodyPr wrap="none" bIns="72000" anchor="ctr"/>
            <a:lstStyle/>
            <a:p>
              <a:endParaRPr lang="zh-CN" altLang="en-US"/>
            </a:p>
          </p:txBody>
        </p:sp>
        <p:sp>
          <p:nvSpPr>
            <p:cNvPr id="16" name="Text Box 55"/>
            <p:cNvSpPr txBox="1">
              <a:spLocks noChangeArrowheads="1"/>
            </p:cNvSpPr>
            <p:nvPr/>
          </p:nvSpPr>
          <p:spPr bwMode="auto">
            <a:xfrm>
              <a:off x="4817" y="2978"/>
              <a:ext cx="567" cy="272"/>
            </a:xfrm>
            <a:prstGeom prst="rect">
              <a:avLst/>
            </a:prstGeom>
            <a:solidFill>
              <a:srgbClr val="FFFF00"/>
            </a:solidFill>
            <a:ln w="28575">
              <a:solidFill>
                <a:schemeClr val="accent1"/>
              </a:solidFill>
              <a:miter lim="800000"/>
            </a:ln>
          </p:spPr>
          <p:txBody>
            <a:bodyPr lIns="72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n</a:t>
              </a:r>
            </a:p>
          </p:txBody>
        </p:sp>
        <p:sp>
          <p:nvSpPr>
            <p:cNvPr id="17" name="Line 56"/>
            <p:cNvSpPr>
              <a:spLocks noChangeShapeType="1"/>
            </p:cNvSpPr>
            <p:nvPr/>
          </p:nvSpPr>
          <p:spPr bwMode="auto">
            <a:xfrm>
              <a:off x="5128" y="2978"/>
              <a:ext cx="0" cy="272"/>
            </a:xfrm>
            <a:prstGeom prst="line">
              <a:avLst/>
            </a:prstGeom>
            <a:noFill/>
            <a:ln w="28575">
              <a:solidFill>
                <a:schemeClr val="accent1"/>
              </a:solidFill>
              <a:round/>
            </a:ln>
            <a:extLst>
              <a:ext uri="{909E8E84-426E-40DD-AFC4-6F175D3DCCD1}">
                <a14:hiddenFill xmlns:a14="http://schemas.microsoft.com/office/drawing/2010/main" xmlns="">
                  <a:noFill/>
                </a14:hiddenFill>
              </a:ext>
            </a:extLst>
          </p:spPr>
          <p:txBody>
            <a:bodyPr wrap="none" bIns="72000" anchor="ctr"/>
            <a:lstStyle/>
            <a:p>
              <a:endParaRPr lang="zh-CN" altLang="en-US"/>
            </a:p>
          </p:txBody>
        </p:sp>
        <p:sp>
          <p:nvSpPr>
            <p:cNvPr id="18" name="Text Box 57"/>
            <p:cNvSpPr txBox="1">
              <a:spLocks noChangeArrowheads="1"/>
            </p:cNvSpPr>
            <p:nvPr/>
          </p:nvSpPr>
          <p:spPr bwMode="auto">
            <a:xfrm>
              <a:off x="3602" y="2978"/>
              <a:ext cx="567" cy="272"/>
            </a:xfrm>
            <a:prstGeom prst="rect">
              <a:avLst/>
            </a:prstGeom>
            <a:solidFill>
              <a:srgbClr val="FFFF00"/>
            </a:solidFill>
            <a:ln w="28575">
              <a:solidFill>
                <a:schemeClr val="accent1"/>
              </a:solidFill>
              <a:miter lim="800000"/>
            </a:ln>
          </p:spPr>
          <p:txBody>
            <a:bodyPr lIns="72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p>
          </p:txBody>
        </p:sp>
        <p:sp>
          <p:nvSpPr>
            <p:cNvPr id="19" name="Line 58"/>
            <p:cNvSpPr>
              <a:spLocks noChangeShapeType="1"/>
            </p:cNvSpPr>
            <p:nvPr/>
          </p:nvSpPr>
          <p:spPr bwMode="auto">
            <a:xfrm>
              <a:off x="3913" y="2978"/>
              <a:ext cx="0" cy="272"/>
            </a:xfrm>
            <a:prstGeom prst="line">
              <a:avLst/>
            </a:prstGeom>
            <a:noFill/>
            <a:ln w="28575">
              <a:solidFill>
                <a:schemeClr val="accent1"/>
              </a:solidFill>
              <a:round/>
            </a:ln>
            <a:extLst>
              <a:ext uri="{909E8E84-426E-40DD-AFC4-6F175D3DCCD1}">
                <a14:hiddenFill xmlns:a14="http://schemas.microsoft.com/office/drawing/2010/main" xmlns="">
                  <a:noFill/>
                </a14:hiddenFill>
              </a:ext>
            </a:extLst>
          </p:spPr>
          <p:txBody>
            <a:bodyPr wrap="none" bIns="72000" anchor="ctr"/>
            <a:lstStyle/>
            <a:p>
              <a:endParaRPr lang="zh-CN" altLang="en-US"/>
            </a:p>
          </p:txBody>
        </p:sp>
        <p:sp>
          <p:nvSpPr>
            <p:cNvPr id="20" name="Line 59"/>
            <p:cNvSpPr>
              <a:spLocks noChangeShapeType="1"/>
            </p:cNvSpPr>
            <p:nvPr/>
          </p:nvSpPr>
          <p:spPr bwMode="auto">
            <a:xfrm>
              <a:off x="4119" y="3162"/>
              <a:ext cx="212"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21" name="Line 60"/>
            <p:cNvSpPr>
              <a:spLocks noChangeShapeType="1"/>
            </p:cNvSpPr>
            <p:nvPr/>
          </p:nvSpPr>
          <p:spPr bwMode="auto">
            <a:xfrm flipV="1">
              <a:off x="4623" y="3162"/>
              <a:ext cx="181"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22" name="Line 61"/>
            <p:cNvSpPr>
              <a:spLocks noChangeShapeType="1"/>
            </p:cNvSpPr>
            <p:nvPr/>
          </p:nvSpPr>
          <p:spPr bwMode="auto">
            <a:xfrm>
              <a:off x="3241" y="3153"/>
              <a:ext cx="340"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23" name="Line 62"/>
            <p:cNvSpPr>
              <a:spLocks noChangeShapeType="1"/>
            </p:cNvSpPr>
            <p:nvPr/>
          </p:nvSpPr>
          <p:spPr bwMode="auto">
            <a:xfrm>
              <a:off x="2279" y="3161"/>
              <a:ext cx="199" cy="0"/>
            </a:xfrm>
            <a:prstGeom prst="line">
              <a:avLst/>
            </a:prstGeom>
            <a:noFill/>
            <a:ln w="28575">
              <a:solidFill>
                <a:srgbClr val="006666"/>
              </a:solidFill>
              <a:prstDash val="dash"/>
              <a:round/>
            </a:ln>
            <a:extLst>
              <a:ext uri="{909E8E84-426E-40DD-AFC4-6F175D3DCCD1}">
                <a14:hiddenFill xmlns:a14="http://schemas.microsoft.com/office/drawing/2010/main" xmlns="">
                  <a:noFill/>
                </a14:hiddenFill>
              </a:ext>
            </a:extLst>
          </p:spPr>
          <p:txBody>
            <a:bodyPr bIns="36000"/>
            <a:lstStyle/>
            <a:p>
              <a:endParaRPr lang="zh-CN" altLang="en-US"/>
            </a:p>
          </p:txBody>
        </p:sp>
        <p:sp>
          <p:nvSpPr>
            <p:cNvPr id="24" name="Line 63"/>
            <p:cNvSpPr>
              <a:spLocks noChangeShapeType="1"/>
            </p:cNvSpPr>
            <p:nvPr/>
          </p:nvSpPr>
          <p:spPr bwMode="auto">
            <a:xfrm>
              <a:off x="1971" y="3162"/>
              <a:ext cx="258"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sp>
          <p:nvSpPr>
            <p:cNvPr id="25" name="Line 64"/>
            <p:cNvSpPr>
              <a:spLocks noChangeShapeType="1"/>
            </p:cNvSpPr>
            <p:nvPr/>
          </p:nvSpPr>
          <p:spPr bwMode="auto">
            <a:xfrm flipV="1">
              <a:off x="2539" y="3162"/>
              <a:ext cx="227"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bIns="36000"/>
            <a:lstStyle/>
            <a:p>
              <a:endParaRPr lang="zh-CN" altLang="en-US"/>
            </a:p>
          </p:txBody>
        </p:sp>
        <p:grpSp>
          <p:nvGrpSpPr>
            <p:cNvPr id="26" name="Group 65"/>
            <p:cNvGrpSpPr/>
            <p:nvPr/>
          </p:nvGrpSpPr>
          <p:grpSpPr bwMode="auto">
            <a:xfrm flipV="1">
              <a:off x="404" y="2789"/>
              <a:ext cx="5101" cy="375"/>
              <a:chOff x="439" y="1549"/>
              <a:chExt cx="5101" cy="375"/>
            </a:xfrm>
          </p:grpSpPr>
          <p:sp>
            <p:nvSpPr>
              <p:cNvPr id="27" name="Line 66"/>
              <p:cNvSpPr>
                <a:spLocks noChangeShapeType="1"/>
              </p:cNvSpPr>
              <p:nvPr/>
            </p:nvSpPr>
            <p:spPr bwMode="auto">
              <a:xfrm flipH="1">
                <a:off x="5376" y="1558"/>
                <a:ext cx="155" cy="0"/>
              </a:xfrm>
              <a:prstGeom prst="line">
                <a:avLst/>
              </a:prstGeom>
              <a:noFill/>
              <a:ln w="28575">
                <a:solidFill>
                  <a:srgbClr val="006666"/>
                </a:solidFill>
                <a:roun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
            <p:nvSpPr>
              <p:cNvPr id="28" name="Line 67"/>
              <p:cNvSpPr>
                <a:spLocks noChangeShapeType="1"/>
              </p:cNvSpPr>
              <p:nvPr/>
            </p:nvSpPr>
            <p:spPr bwMode="auto">
              <a:xfrm flipH="1" flipV="1">
                <a:off x="5540" y="1549"/>
                <a:ext cx="0" cy="357"/>
              </a:xfrm>
              <a:prstGeom prst="line">
                <a:avLst/>
              </a:prstGeom>
              <a:noFill/>
              <a:ln w="28575">
                <a:solidFill>
                  <a:srgbClr val="006666"/>
                </a:solidFill>
                <a:roun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
            <p:nvSpPr>
              <p:cNvPr id="29" name="Line 68"/>
              <p:cNvSpPr>
                <a:spLocks noChangeShapeType="1"/>
              </p:cNvSpPr>
              <p:nvPr/>
            </p:nvSpPr>
            <p:spPr bwMode="auto">
              <a:xfrm>
                <a:off x="439" y="1915"/>
                <a:ext cx="5101" cy="0"/>
              </a:xfrm>
              <a:prstGeom prst="line">
                <a:avLst/>
              </a:prstGeom>
              <a:noFill/>
              <a:ln w="28575">
                <a:solidFill>
                  <a:srgbClr val="006666"/>
                </a:solidFill>
                <a:round/>
              </a:ln>
              <a:extLst>
                <a:ext uri="{909E8E84-426E-40DD-AFC4-6F175D3DCCD1}">
                  <a14:hiddenFill xmlns:a14="http://schemas.microsoft.com/office/drawing/2010/main" xmlns="">
                    <a:noFill/>
                  </a14:hiddenFill>
                </a:ext>
              </a:extLst>
            </p:spPr>
            <p:txBody>
              <a:bodyPr anchor="ctr">
                <a:spAutoFit/>
              </a:bodyPr>
              <a:lstStyle/>
              <a:p>
                <a:endParaRPr lang="zh-CN" altLang="en-US"/>
              </a:p>
            </p:txBody>
          </p:sp>
          <p:sp>
            <p:nvSpPr>
              <p:cNvPr id="30" name="Line 69"/>
              <p:cNvSpPr>
                <a:spLocks noChangeShapeType="1"/>
              </p:cNvSpPr>
              <p:nvPr/>
            </p:nvSpPr>
            <p:spPr bwMode="auto">
              <a:xfrm flipV="1">
                <a:off x="450" y="1613"/>
                <a:ext cx="0" cy="311"/>
              </a:xfrm>
              <a:prstGeom prst="line">
                <a:avLst/>
              </a:prstGeom>
              <a:noFill/>
              <a:ln w="28575">
                <a:solidFill>
                  <a:srgbClr val="006666"/>
                </a:solidFill>
                <a:round/>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sp>
            <p:nvSpPr>
              <p:cNvPr id="31" name="Line 70"/>
              <p:cNvSpPr>
                <a:spLocks noChangeShapeType="1"/>
              </p:cNvSpPr>
              <p:nvPr/>
            </p:nvSpPr>
            <p:spPr bwMode="auto">
              <a:xfrm>
                <a:off x="448" y="1618"/>
                <a:ext cx="210" cy="0"/>
              </a:xfrm>
              <a:prstGeom prst="line">
                <a:avLst/>
              </a:prstGeom>
              <a:noFill/>
              <a:ln w="28575">
                <a:solidFill>
                  <a:srgbClr val="006666"/>
                </a:solidFill>
                <a:round/>
                <a:tailEnd type="stealth" w="lg" len="lg"/>
              </a:ln>
              <a:extLst>
                <a:ext uri="{909E8E84-426E-40DD-AFC4-6F175D3DCCD1}">
                  <a14:hiddenFill xmlns:a14="http://schemas.microsoft.com/office/drawing/2010/main" xmlns="">
                    <a:noFill/>
                  </a14:hiddenFill>
                </a:ext>
              </a:extLst>
            </p:spPr>
            <p:txBody>
              <a:bodyPr wrap="none" anchor="ctr">
                <a:spAutoFit/>
              </a:bodyPr>
              <a:lstStyle/>
              <a:p>
                <a:endParaRPr lang="zh-CN" altLang="en-US"/>
              </a:p>
            </p:txBody>
          </p:sp>
        </p:grpSp>
      </p:grpSp>
      <p:sp>
        <p:nvSpPr>
          <p:cNvPr id="32" name="Text Box 74"/>
          <p:cNvSpPr txBox="1">
            <a:spLocks noChangeArrowheads="1"/>
          </p:cNvSpPr>
          <p:nvPr/>
        </p:nvSpPr>
        <p:spPr bwMode="auto">
          <a:xfrm>
            <a:off x="2204583" y="4515495"/>
            <a:ext cx="5322888" cy="1160463"/>
          </a:xfrm>
          <a:prstGeom prst="rect">
            <a:avLst/>
          </a:prstGeom>
          <a:noFill/>
          <a:ln w="38100">
            <a:solidFill>
              <a:srgbClr val="0000CC"/>
            </a:solidFill>
            <a:miter lim="800000"/>
          </a:ln>
          <a:extLst>
            <a:ext uri="{909E8E84-426E-40DD-AFC4-6F175D3DCCD1}">
              <a14:hiddenFill xmlns:a14="http://schemas.microsoft.com/office/drawing/2010/main" xmlns="">
                <a:solidFill>
                  <a:srgbClr val="FFFFFF"/>
                </a:solidFill>
              </a14:hiddenFill>
            </a:ext>
          </a:extLst>
        </p:spPr>
        <p:txBody>
          <a:bodyPr wrap="none"/>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20000"/>
              </a:spcBef>
            </a:pPr>
            <a:r>
              <a:rPr lang="zh-CN" altLang="en-US" sz="2400" b="1" dirty="0">
                <a:solidFill>
                  <a:schemeClr val="tx2"/>
                </a:solidFill>
                <a:ea typeface="宋体" panose="02010600030101010101" pitchFamily="2" charset="-122"/>
              </a:rPr>
              <a:t>开始结点：</a:t>
            </a:r>
            <a:r>
              <a:rPr lang="en-US" altLang="zh-CN" sz="2400" b="1" dirty="0">
                <a:solidFill>
                  <a:schemeClr val="tx2"/>
                </a:solidFill>
                <a:ea typeface="宋体" panose="02010600030101010101" pitchFamily="2" charset="-122"/>
              </a:rPr>
              <a:t>rear-&gt;next-&gt;next</a:t>
            </a:r>
          </a:p>
          <a:p>
            <a:pPr eaLnBrk="1" hangingPunct="1">
              <a:spcBef>
                <a:spcPct val="20000"/>
              </a:spcBef>
            </a:pPr>
            <a:r>
              <a:rPr lang="zh-CN" altLang="en-US" sz="2400" b="1" dirty="0">
                <a:solidFill>
                  <a:schemeClr val="tx2"/>
                </a:solidFill>
                <a:ea typeface="宋体" panose="02010600030101010101" pitchFamily="2" charset="-122"/>
              </a:rPr>
              <a:t>终端结点：</a:t>
            </a:r>
            <a:r>
              <a:rPr lang="en-US" altLang="zh-CN" sz="2400" b="1" dirty="0">
                <a:solidFill>
                  <a:schemeClr val="tx2"/>
                </a:solidFill>
                <a:ea typeface="宋体" panose="02010600030101010101" pitchFamily="2" charset="-122"/>
              </a:rPr>
              <a:t>rear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循环链表型应用：约瑟夫问题</a:t>
            </a:r>
            <a:endParaRPr lang="zh-CN" altLang="en-US" dirty="0"/>
          </a:p>
        </p:txBody>
      </p:sp>
      <p:sp>
        <p:nvSpPr>
          <p:cNvPr id="3" name="内容占位符 2"/>
          <p:cNvSpPr>
            <a:spLocks noGrp="1"/>
          </p:cNvSpPr>
          <p:nvPr>
            <p:ph idx="1"/>
          </p:nvPr>
        </p:nvSpPr>
        <p:spPr/>
        <p:txBody>
          <a:bodyPr/>
          <a:lstStyle/>
          <a:p>
            <a:r>
              <a:rPr lang="en-US" altLang="zh-CN" dirty="0" smtClean="0"/>
              <a:t>Josephus</a:t>
            </a:r>
            <a:r>
              <a:rPr lang="zh-CN" altLang="en-US" dirty="0" smtClean="0"/>
              <a:t>是著名</a:t>
            </a:r>
            <a:r>
              <a:rPr lang="zh-CN" altLang="en-US" dirty="0"/>
              <a:t>犹太历史学家 </a:t>
            </a:r>
            <a:endParaRPr lang="en-US" altLang="zh-CN" dirty="0" smtClean="0"/>
          </a:p>
          <a:p>
            <a:r>
              <a:rPr lang="zh-CN" altLang="en-US" dirty="0" smtClean="0"/>
              <a:t>在</a:t>
            </a:r>
            <a:r>
              <a:rPr lang="zh-CN" altLang="en-US" dirty="0"/>
              <a:t>罗马人占领乔塔帕特</a:t>
            </a:r>
            <a:r>
              <a:rPr lang="zh-CN" altLang="en-US" dirty="0" smtClean="0"/>
              <a:t>后，</a:t>
            </a:r>
            <a:r>
              <a:rPr lang="en-US" altLang="zh-CN" dirty="0" smtClean="0"/>
              <a:t>39 </a:t>
            </a:r>
            <a:r>
              <a:rPr lang="zh-CN" altLang="en-US" dirty="0"/>
              <a:t>个犹太人与</a:t>
            </a:r>
            <a:r>
              <a:rPr lang="en-US" altLang="zh-CN" dirty="0"/>
              <a:t>Josephus</a:t>
            </a:r>
            <a:r>
              <a:rPr lang="zh-CN" altLang="en-US" dirty="0"/>
              <a:t>及他的朋友躲到一个洞中</a:t>
            </a:r>
          </a:p>
          <a:p>
            <a:r>
              <a:rPr lang="en-US" altLang="zh-CN" dirty="0"/>
              <a:t>39</a:t>
            </a:r>
            <a:r>
              <a:rPr lang="zh-CN" altLang="en-US" dirty="0"/>
              <a:t>个犹太人决定宁愿死也不要被敌人抓到，于是决定了一个自杀方式</a:t>
            </a:r>
          </a:p>
          <a:p>
            <a:r>
              <a:rPr lang="en-US" altLang="zh-CN" dirty="0"/>
              <a:t>41</a:t>
            </a:r>
            <a:r>
              <a:rPr lang="zh-CN" altLang="en-US" dirty="0"/>
              <a:t>个人排成一个圆圈，由第</a:t>
            </a:r>
            <a:r>
              <a:rPr lang="en-US" altLang="zh-CN" dirty="0"/>
              <a:t>1</a:t>
            </a:r>
            <a:r>
              <a:rPr lang="zh-CN" altLang="en-US" dirty="0"/>
              <a:t>个人开始报数，每报数到第</a:t>
            </a:r>
            <a:r>
              <a:rPr lang="en-US" altLang="zh-CN" dirty="0"/>
              <a:t>3</a:t>
            </a:r>
            <a:r>
              <a:rPr lang="zh-CN" altLang="en-US" dirty="0"/>
              <a:t>人该人就必须自杀，然后再由下一个重新报数，直到所有人都自杀身亡</a:t>
            </a:r>
            <a:r>
              <a:rPr lang="zh-CN" altLang="en-US" dirty="0" smtClean="0"/>
              <a:t>为止</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循环链表型应用：约瑟夫问题</a:t>
            </a:r>
          </a:p>
        </p:txBody>
      </p:sp>
      <p:sp>
        <p:nvSpPr>
          <p:cNvPr id="3" name="内容占位符 2"/>
          <p:cNvSpPr>
            <a:spLocks noGrp="1"/>
          </p:cNvSpPr>
          <p:nvPr>
            <p:ph idx="1"/>
          </p:nvPr>
        </p:nvSpPr>
        <p:spPr/>
        <p:txBody>
          <a:bodyPr/>
          <a:lstStyle/>
          <a:p>
            <a:r>
              <a:rPr lang="zh-CN" altLang="en-US" dirty="0" smtClean="0"/>
              <a:t>然而</a:t>
            </a:r>
            <a:r>
              <a:rPr lang="en-US" altLang="zh-CN" dirty="0"/>
              <a:t>Josephus </a:t>
            </a:r>
            <a:r>
              <a:rPr lang="zh-CN" altLang="en-US" dirty="0"/>
              <a:t>和他的朋友并不想遵从，</a:t>
            </a:r>
            <a:r>
              <a:rPr lang="en-US" altLang="zh-CN" dirty="0"/>
              <a:t>Josephus</a:t>
            </a:r>
            <a:r>
              <a:rPr lang="zh-CN" altLang="en-US" dirty="0"/>
              <a:t>要他的朋友先假装遵从，他将朋友与自己安排在第</a:t>
            </a:r>
            <a:r>
              <a:rPr lang="en-US" altLang="zh-CN" dirty="0"/>
              <a:t>16</a:t>
            </a:r>
            <a:r>
              <a:rPr lang="zh-CN" altLang="en-US" dirty="0"/>
              <a:t>个与第</a:t>
            </a:r>
            <a:r>
              <a:rPr lang="en-US" altLang="zh-CN" dirty="0"/>
              <a:t>31</a:t>
            </a:r>
            <a:r>
              <a:rPr lang="zh-CN" altLang="en-US" dirty="0"/>
              <a:t>个位置，于是逃过了这场死亡游戏 </a:t>
            </a:r>
          </a:p>
          <a:p>
            <a:endParaRPr lang="zh-CN" altLang="en-US" dirty="0"/>
          </a:p>
        </p:txBody>
      </p:sp>
      <p:pic>
        <p:nvPicPr>
          <p:cNvPr id="4" name="内容占位符 3"/>
          <p:cNvPicPr>
            <a:picLocks noChangeAspect="1"/>
          </p:cNvPicPr>
          <p:nvPr/>
        </p:nvPicPr>
        <p:blipFill>
          <a:blip r:embed="rId2" cstate="print"/>
          <a:stretch>
            <a:fillRect/>
          </a:stretch>
        </p:blipFill>
        <p:spPr>
          <a:xfrm>
            <a:off x="2699792" y="3284984"/>
            <a:ext cx="4309966" cy="3395596"/>
          </a:xfrm>
          <a:prstGeom prst="rect">
            <a:avLst/>
          </a:prstGeom>
          <a:noFill/>
          <a:ln w="9525">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循环链表型应用：约瑟夫问题</a:t>
            </a:r>
          </a:p>
        </p:txBody>
      </p:sp>
      <p:sp>
        <p:nvSpPr>
          <p:cNvPr id="3" name="文本框 2"/>
          <p:cNvSpPr txBox="1"/>
          <p:nvPr/>
        </p:nvSpPr>
        <p:spPr>
          <a:xfrm>
            <a:off x="617855" y="1311791"/>
            <a:ext cx="7908925" cy="44481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宋体" panose="02010600030101010101" pitchFamily="2" charset="-122"/>
                <a:cs typeface="Arial Unicode MS" panose="020B0604020202020204" charset="-122"/>
              </a:rPr>
              <a:t>用不带头结点的链表实现</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a:t>
            </a:r>
            <a:r>
              <a:rPr lang="zh-CN" altLang="en-US" sz="2400" dirty="0">
                <a:latin typeface="Cambria Math" panose="02040503050406030204" pitchFamily="18" charset="0"/>
                <a:ea typeface="宋体" panose="02010600030101010101" pitchFamily="2" charset="-122"/>
                <a:cs typeface="Arial Unicode MS" panose="020B0604020202020204" charset="-122"/>
              </a:rPr>
              <a:t>指向第一个结点，</a:t>
            </a:r>
            <a:r>
              <a:rPr lang="en-US" altLang="zh-CN" sz="2400" dirty="0">
                <a:latin typeface="Cambria Math" panose="02040503050406030204" pitchFamily="18" charset="0"/>
                <a:ea typeface="宋体" panose="02010600030101010101" pitchFamily="2" charset="-122"/>
                <a:cs typeface="Arial Unicode MS" panose="020B0604020202020204" charset="-122"/>
              </a:rPr>
              <a:t>q</a:t>
            </a:r>
            <a:r>
              <a:rPr lang="zh-CN" altLang="en-US" sz="2400" dirty="0">
                <a:latin typeface="Cambria Math" panose="02040503050406030204" pitchFamily="18" charset="0"/>
                <a:ea typeface="宋体" panose="02010600030101010101" pitchFamily="2" charset="-122"/>
                <a:cs typeface="Arial Unicode MS" panose="020B0604020202020204" charset="-122"/>
              </a:rPr>
              <a:t>指向</a:t>
            </a:r>
            <a:r>
              <a:rPr lang="en-US" altLang="zh-CN" sz="2400" dirty="0">
                <a:latin typeface="Cambria Math" panose="02040503050406030204" pitchFamily="18" charset="0"/>
                <a:ea typeface="宋体" panose="02010600030101010101" pitchFamily="2" charset="-122"/>
                <a:cs typeface="Arial Unicode MS" panose="020B0604020202020204" charset="-122"/>
              </a:rPr>
              <a:t>p</a:t>
            </a:r>
            <a:r>
              <a:rPr lang="zh-CN" altLang="en-US" sz="2400" dirty="0">
                <a:latin typeface="Cambria Math" panose="02040503050406030204" pitchFamily="18" charset="0"/>
                <a:ea typeface="宋体" panose="02010600030101010101" pitchFamily="2" charset="-122"/>
                <a:cs typeface="Arial Unicode MS" panose="020B0604020202020204" charset="-122"/>
              </a:rPr>
              <a:t>的前驱</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while(p-&gt;next-&gt;next!=p){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for (int i=1; i&lt;k; i++){</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 = q-&gt;next; p = p-&gt;next;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q-&gt;next = p-&gt;next;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free(p);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 = q-&gt;next;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a:t>
            </a:r>
            <a:r>
              <a:rPr lang="en-US" altLang="zh-CN" dirty="0">
                <a:latin typeface="+mj-lt"/>
                <a:ea typeface="+mj-ea"/>
                <a:cs typeface="+mj-cs"/>
              </a:rPr>
              <a:t>double linked list</a:t>
            </a:r>
            <a:r>
              <a:rPr lang="zh-CN" altLang="en-US" dirty="0">
                <a:latin typeface="+mj-lt"/>
                <a:ea typeface="+mj-ea"/>
                <a:cs typeface="+mj-cs"/>
              </a:rPr>
              <a:t>）</a:t>
            </a:r>
          </a:p>
        </p:txBody>
      </p:sp>
      <p:sp>
        <p:nvSpPr>
          <p:cNvPr id="48131" name="内容占位符 2"/>
          <p:cNvSpPr>
            <a:spLocks noGrp="1"/>
          </p:cNvSpPr>
          <p:nvPr>
            <p:ph idx="1"/>
          </p:nvPr>
        </p:nvSpPr>
        <p:spPr/>
        <p:txBody>
          <a:bodyPr vert="horz" wrap="square" lIns="91440" tIns="45720" rIns="91440" bIns="45720" anchor="t"/>
          <a:lstStyle/>
          <a:p>
            <a:r>
              <a:rPr lang="zh-CN" altLang="en-US" sz="2800" dirty="0">
                <a:latin typeface="+mn-lt"/>
                <a:ea typeface="+mn-ea"/>
                <a:cs typeface="+mn-cs"/>
              </a:rPr>
              <a:t>结点定义</a:t>
            </a:r>
          </a:p>
          <a:p>
            <a:endParaRPr lang="zh-CN" altLang="en-US" dirty="0">
              <a:latin typeface="+mn-lt"/>
              <a:ea typeface="+mn-ea"/>
              <a:cs typeface="+mn-cs"/>
            </a:endParaRPr>
          </a:p>
        </p:txBody>
      </p:sp>
      <p:sp>
        <p:nvSpPr>
          <p:cNvPr id="48132"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66</a:t>
            </a:fld>
            <a:endParaRPr lang="zh-CN" altLang="en-US" sz="1000" b="1" dirty="0">
              <a:latin typeface="+mn-lt"/>
              <a:ea typeface="+mn-ea"/>
              <a:cs typeface="+mn-cs"/>
            </a:endParaRPr>
          </a:p>
        </p:txBody>
      </p:sp>
      <p:sp>
        <p:nvSpPr>
          <p:cNvPr id="5" name="Text Box 3"/>
          <p:cNvSpPr txBox="1"/>
          <p:nvPr/>
        </p:nvSpPr>
        <p:spPr>
          <a:xfrm>
            <a:off x="809625" y="1550708"/>
            <a:ext cx="4854575" cy="179126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typedef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data;</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*prior,*next;</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rPr>
              <a:t>DULinkList</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grpSp>
        <p:nvGrpSpPr>
          <p:cNvPr id="6" name="Group 4"/>
          <p:cNvGrpSpPr/>
          <p:nvPr/>
        </p:nvGrpSpPr>
        <p:grpSpPr>
          <a:xfrm>
            <a:off x="823913" y="3522663"/>
            <a:ext cx="2614612" cy="425450"/>
            <a:chOff x="1265" y="2401"/>
            <a:chExt cx="1647" cy="268"/>
          </a:xfrm>
        </p:grpSpPr>
        <p:sp>
          <p:nvSpPr>
            <p:cNvPr id="48182" name="Rectangle 5"/>
            <p:cNvSpPr/>
            <p:nvPr/>
          </p:nvSpPr>
          <p:spPr>
            <a:xfrm>
              <a:off x="1310" y="2424"/>
              <a:ext cx="500" cy="245"/>
            </a:xfrm>
            <a:prstGeom prst="rect">
              <a:avLst/>
            </a:prstGeom>
            <a:noFill/>
            <a:ln w="9525"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3" name="Rectangle 6"/>
            <p:cNvSpPr/>
            <p:nvPr/>
          </p:nvSpPr>
          <p:spPr>
            <a:xfrm>
              <a:off x="1806" y="2424"/>
              <a:ext cx="600"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4" name="Rectangle 7"/>
            <p:cNvSpPr/>
            <p:nvPr/>
          </p:nvSpPr>
          <p:spPr>
            <a:xfrm>
              <a:off x="2412" y="2424"/>
              <a:ext cx="500" cy="245"/>
            </a:xfrm>
            <a:prstGeom prst="rect">
              <a:avLst/>
            </a:prstGeom>
            <a:noFill/>
            <a:ln w="9525"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5" name="Text Box 8"/>
            <p:cNvSpPr txBox="1"/>
            <p:nvPr/>
          </p:nvSpPr>
          <p:spPr>
            <a:xfrm>
              <a:off x="1265" y="2419"/>
              <a:ext cx="51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prior</a:t>
              </a:r>
            </a:p>
          </p:txBody>
        </p:sp>
        <p:sp>
          <p:nvSpPr>
            <p:cNvPr id="48186" name="Text Box 9"/>
            <p:cNvSpPr txBox="1"/>
            <p:nvPr/>
          </p:nvSpPr>
          <p:spPr>
            <a:xfrm>
              <a:off x="1886" y="2415"/>
              <a:ext cx="439" cy="25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data</a:t>
              </a:r>
            </a:p>
          </p:txBody>
        </p:sp>
        <p:sp>
          <p:nvSpPr>
            <p:cNvPr id="48187" name="Text Box 10"/>
            <p:cNvSpPr txBox="1"/>
            <p:nvPr/>
          </p:nvSpPr>
          <p:spPr>
            <a:xfrm>
              <a:off x="2431" y="2401"/>
              <a:ext cx="43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next</a:t>
              </a:r>
            </a:p>
          </p:txBody>
        </p:sp>
      </p:grpSp>
      <p:grpSp>
        <p:nvGrpSpPr>
          <p:cNvPr id="13" name="Group 11"/>
          <p:cNvGrpSpPr/>
          <p:nvPr/>
        </p:nvGrpSpPr>
        <p:grpSpPr>
          <a:xfrm>
            <a:off x="3848100" y="3929063"/>
            <a:ext cx="4437063" cy="568325"/>
            <a:chOff x="836" y="1956"/>
            <a:chExt cx="2795" cy="358"/>
          </a:xfrm>
        </p:grpSpPr>
        <p:sp>
          <p:nvSpPr>
            <p:cNvPr id="48168" name="Rectangle 12"/>
            <p:cNvSpPr/>
            <p:nvPr/>
          </p:nvSpPr>
          <p:spPr>
            <a:xfrm>
              <a:off x="2561" y="2069"/>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69" name="Rectangle 13" descr="浅色上对角线"/>
            <p:cNvSpPr/>
            <p:nvPr/>
          </p:nvSpPr>
          <p:spPr>
            <a:xfrm>
              <a:off x="2946" y="2069"/>
              <a:ext cx="356" cy="245"/>
            </a:xfrm>
            <a:prstGeom prst="rect">
              <a:avLst/>
            </a:prstGeom>
            <a:pattFill prst="ltUpDiag">
              <a:fgClr>
                <a:srgbClr val="000000"/>
              </a:fgClr>
              <a:bgClr>
                <a:srgbClr val="FFFFFF"/>
              </a:bgClr>
            </a:patt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70" name="Rectangle 14"/>
            <p:cNvSpPr/>
            <p:nvPr/>
          </p:nvSpPr>
          <p:spPr>
            <a:xfrm>
              <a:off x="3297" y="2069"/>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71" name="Line 15"/>
            <p:cNvSpPr/>
            <p:nvPr/>
          </p:nvSpPr>
          <p:spPr>
            <a:xfrm>
              <a:off x="2333" y="2182"/>
              <a:ext cx="233" cy="0"/>
            </a:xfrm>
            <a:prstGeom prst="line">
              <a:avLst/>
            </a:prstGeom>
            <a:ln w="9525" cap="flat" cmpd="sng">
              <a:solidFill>
                <a:schemeClr val="tx1"/>
              </a:solidFill>
              <a:prstDash val="solid"/>
              <a:headEnd type="none" w="med" len="med"/>
              <a:tailEnd type="triangle" w="med" len="med"/>
            </a:ln>
          </p:spPr>
        </p:sp>
        <p:grpSp>
          <p:nvGrpSpPr>
            <p:cNvPr id="48172" name="Group 16"/>
            <p:cNvGrpSpPr/>
            <p:nvPr/>
          </p:nvGrpSpPr>
          <p:grpSpPr>
            <a:xfrm>
              <a:off x="2733" y="1960"/>
              <a:ext cx="311" cy="234"/>
              <a:chOff x="3645" y="2311"/>
              <a:chExt cx="311" cy="234"/>
            </a:xfrm>
          </p:grpSpPr>
          <p:sp>
            <p:nvSpPr>
              <p:cNvPr id="48179" name="Line 17"/>
              <p:cNvSpPr/>
              <p:nvPr/>
            </p:nvSpPr>
            <p:spPr>
              <a:xfrm flipV="1">
                <a:off x="3645" y="2323"/>
                <a:ext cx="0" cy="222"/>
              </a:xfrm>
              <a:prstGeom prst="line">
                <a:avLst/>
              </a:prstGeom>
              <a:ln w="9525" cap="flat" cmpd="sng">
                <a:solidFill>
                  <a:srgbClr val="6600FF"/>
                </a:solidFill>
                <a:prstDash val="solid"/>
                <a:headEnd type="none" w="med" len="med"/>
                <a:tailEnd type="none" w="med" len="med"/>
              </a:ln>
            </p:spPr>
          </p:sp>
          <p:sp>
            <p:nvSpPr>
              <p:cNvPr id="48180" name="Line 18"/>
              <p:cNvSpPr/>
              <p:nvPr/>
            </p:nvSpPr>
            <p:spPr>
              <a:xfrm>
                <a:off x="3645" y="2311"/>
                <a:ext cx="311" cy="0"/>
              </a:xfrm>
              <a:prstGeom prst="line">
                <a:avLst/>
              </a:prstGeom>
              <a:ln w="9525" cap="flat" cmpd="sng">
                <a:solidFill>
                  <a:srgbClr val="6600FF"/>
                </a:solidFill>
                <a:prstDash val="solid"/>
                <a:headEnd type="none" w="med" len="med"/>
                <a:tailEnd type="none" w="med" len="med"/>
              </a:ln>
            </p:spPr>
          </p:sp>
          <p:sp>
            <p:nvSpPr>
              <p:cNvPr id="48181" name="Line 19"/>
              <p:cNvSpPr/>
              <p:nvPr/>
            </p:nvSpPr>
            <p:spPr>
              <a:xfrm>
                <a:off x="3956" y="2311"/>
                <a:ext cx="0" cy="111"/>
              </a:xfrm>
              <a:prstGeom prst="line">
                <a:avLst/>
              </a:prstGeom>
              <a:ln w="9525" cap="flat" cmpd="sng">
                <a:solidFill>
                  <a:srgbClr val="6600FF"/>
                </a:solidFill>
                <a:prstDash val="solid"/>
                <a:headEnd type="none" w="med" len="med"/>
                <a:tailEnd type="triangle" w="med" len="med"/>
              </a:ln>
            </p:spPr>
          </p:sp>
        </p:grpSp>
        <p:grpSp>
          <p:nvGrpSpPr>
            <p:cNvPr id="48173" name="Group 20"/>
            <p:cNvGrpSpPr/>
            <p:nvPr/>
          </p:nvGrpSpPr>
          <p:grpSpPr>
            <a:xfrm rot="10785916" flipV="1">
              <a:off x="3151" y="1956"/>
              <a:ext cx="311" cy="234"/>
              <a:chOff x="3645" y="2311"/>
              <a:chExt cx="311" cy="234"/>
            </a:xfrm>
          </p:grpSpPr>
          <p:sp>
            <p:nvSpPr>
              <p:cNvPr id="48176" name="Line 21"/>
              <p:cNvSpPr/>
              <p:nvPr/>
            </p:nvSpPr>
            <p:spPr>
              <a:xfrm flipV="1">
                <a:off x="3645" y="2323"/>
                <a:ext cx="0" cy="222"/>
              </a:xfrm>
              <a:prstGeom prst="line">
                <a:avLst/>
              </a:prstGeom>
              <a:ln w="9525" cap="flat" cmpd="sng">
                <a:solidFill>
                  <a:srgbClr val="CC3300"/>
                </a:solidFill>
                <a:prstDash val="solid"/>
                <a:headEnd type="none" w="med" len="med"/>
                <a:tailEnd type="none" w="med" len="med"/>
              </a:ln>
            </p:spPr>
          </p:sp>
          <p:sp>
            <p:nvSpPr>
              <p:cNvPr id="48177" name="Line 22"/>
              <p:cNvSpPr/>
              <p:nvPr/>
            </p:nvSpPr>
            <p:spPr>
              <a:xfrm>
                <a:off x="3645" y="2311"/>
                <a:ext cx="311" cy="0"/>
              </a:xfrm>
              <a:prstGeom prst="line">
                <a:avLst/>
              </a:prstGeom>
              <a:ln w="9525" cap="flat" cmpd="sng">
                <a:solidFill>
                  <a:srgbClr val="CC3300"/>
                </a:solidFill>
                <a:prstDash val="solid"/>
                <a:headEnd type="none" w="med" len="med"/>
                <a:tailEnd type="none" w="med" len="med"/>
              </a:ln>
            </p:spPr>
          </p:sp>
          <p:sp>
            <p:nvSpPr>
              <p:cNvPr id="48178" name="Line 23"/>
              <p:cNvSpPr/>
              <p:nvPr/>
            </p:nvSpPr>
            <p:spPr>
              <a:xfrm>
                <a:off x="3956" y="2311"/>
                <a:ext cx="0" cy="111"/>
              </a:xfrm>
              <a:prstGeom prst="line">
                <a:avLst/>
              </a:prstGeom>
              <a:ln w="9525" cap="flat" cmpd="sng">
                <a:solidFill>
                  <a:srgbClr val="CC3300"/>
                </a:solidFill>
                <a:prstDash val="solid"/>
                <a:headEnd type="none" w="med" len="med"/>
                <a:tailEnd type="triangle" w="med" len="med"/>
              </a:ln>
            </p:spPr>
          </p:sp>
        </p:grpSp>
        <p:sp>
          <p:nvSpPr>
            <p:cNvPr id="48174" name="Text Box 24"/>
            <p:cNvSpPr txBox="1"/>
            <p:nvPr/>
          </p:nvSpPr>
          <p:spPr>
            <a:xfrm>
              <a:off x="2169" y="2057"/>
              <a:ext cx="19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L</a:t>
              </a:r>
            </a:p>
          </p:txBody>
        </p:sp>
        <p:sp>
          <p:nvSpPr>
            <p:cNvPr id="48175" name="Text Box 25"/>
            <p:cNvSpPr txBox="1"/>
            <p:nvPr/>
          </p:nvSpPr>
          <p:spPr>
            <a:xfrm>
              <a:off x="836" y="2029"/>
              <a:ext cx="1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dirty="0">
                  <a:ea typeface="隶书" panose="02010509060101010101" pitchFamily="49" charset="-122"/>
                </a:rPr>
                <a:t>空双向循环链表</a:t>
              </a:r>
              <a:r>
                <a:rPr lang="zh-CN" altLang="en-US" sz="2000" dirty="0">
                  <a:latin typeface="楷体_GB2312" pitchFamily="49" charset="-122"/>
                  <a:ea typeface="楷体_GB2312" pitchFamily="49" charset="-122"/>
                </a:rPr>
                <a:t>：</a:t>
              </a:r>
            </a:p>
          </p:txBody>
        </p:sp>
      </p:grpSp>
      <p:grpSp>
        <p:nvGrpSpPr>
          <p:cNvPr id="28" name="Group 58"/>
          <p:cNvGrpSpPr/>
          <p:nvPr/>
        </p:nvGrpSpPr>
        <p:grpSpPr>
          <a:xfrm>
            <a:off x="647700" y="4478338"/>
            <a:ext cx="7077075" cy="1673225"/>
            <a:chOff x="1008" y="2832"/>
            <a:chExt cx="4458" cy="1054"/>
          </a:xfrm>
        </p:grpSpPr>
        <p:sp>
          <p:nvSpPr>
            <p:cNvPr id="48137" name="Text Box 27"/>
            <p:cNvSpPr txBox="1"/>
            <p:nvPr/>
          </p:nvSpPr>
          <p:spPr>
            <a:xfrm>
              <a:off x="1008" y="2832"/>
              <a:ext cx="15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dirty="0">
                  <a:ea typeface="隶书" panose="02010509060101010101" pitchFamily="49" charset="-122"/>
                </a:rPr>
                <a:t>非空双向循环链表：</a:t>
              </a:r>
            </a:p>
          </p:txBody>
        </p:sp>
        <p:grpSp>
          <p:nvGrpSpPr>
            <p:cNvPr id="48138" name="Group 57"/>
            <p:cNvGrpSpPr/>
            <p:nvPr/>
          </p:nvGrpSpPr>
          <p:grpSpPr>
            <a:xfrm>
              <a:off x="1536" y="3168"/>
              <a:ext cx="3930" cy="718"/>
              <a:chOff x="1686" y="2736"/>
              <a:chExt cx="3930" cy="718"/>
            </a:xfrm>
          </p:grpSpPr>
          <p:sp>
            <p:nvSpPr>
              <p:cNvPr id="48139" name="Rectangle 28"/>
              <p:cNvSpPr/>
              <p:nvPr/>
            </p:nvSpPr>
            <p:spPr>
              <a:xfrm>
                <a:off x="2087" y="2899"/>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0" name="Rectangle 29" descr="浅色上对角线"/>
              <p:cNvSpPr/>
              <p:nvPr/>
            </p:nvSpPr>
            <p:spPr>
              <a:xfrm>
                <a:off x="2461" y="2899"/>
                <a:ext cx="356" cy="245"/>
              </a:xfrm>
              <a:prstGeom prst="rect">
                <a:avLst/>
              </a:prstGeom>
              <a:pattFill prst="ltUpDiag">
                <a:fgClr>
                  <a:srgbClr val="000000"/>
                </a:fgClr>
                <a:bgClr>
                  <a:srgbClr val="FFFFFF"/>
                </a:bgClr>
              </a:patt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1" name="Rectangle 30"/>
              <p:cNvSpPr/>
              <p:nvPr/>
            </p:nvSpPr>
            <p:spPr>
              <a:xfrm>
                <a:off x="2823" y="2899"/>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2" name="Line 31"/>
              <p:cNvSpPr/>
              <p:nvPr/>
            </p:nvSpPr>
            <p:spPr>
              <a:xfrm>
                <a:off x="1859" y="3012"/>
                <a:ext cx="233" cy="0"/>
              </a:xfrm>
              <a:prstGeom prst="line">
                <a:avLst/>
              </a:prstGeom>
              <a:ln w="9525" cap="flat" cmpd="sng">
                <a:solidFill>
                  <a:schemeClr val="tx1"/>
                </a:solidFill>
                <a:prstDash val="solid"/>
                <a:headEnd type="none" w="med" len="med"/>
                <a:tailEnd type="triangle" w="med" len="med"/>
              </a:ln>
            </p:spPr>
          </p:sp>
          <p:sp>
            <p:nvSpPr>
              <p:cNvPr id="48143" name="Text Box 32"/>
              <p:cNvSpPr txBox="1"/>
              <p:nvPr/>
            </p:nvSpPr>
            <p:spPr>
              <a:xfrm>
                <a:off x="1686" y="2887"/>
                <a:ext cx="214"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L</a:t>
                </a:r>
              </a:p>
            </p:txBody>
          </p:sp>
          <p:sp>
            <p:nvSpPr>
              <p:cNvPr id="48144" name="Rectangle 33"/>
              <p:cNvSpPr/>
              <p:nvPr/>
            </p:nvSpPr>
            <p:spPr>
              <a:xfrm>
                <a:off x="3305" y="2884"/>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5" name="Rectangle 34" descr="宽上对角线"/>
              <p:cNvSpPr/>
              <p:nvPr/>
            </p:nvSpPr>
            <p:spPr>
              <a:xfrm>
                <a:off x="3679" y="2884"/>
                <a:ext cx="356" cy="245"/>
              </a:xfrm>
              <a:prstGeom prst="rect">
                <a:avLst/>
              </a:prstGeom>
              <a:no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6" name="Rectangle 35"/>
              <p:cNvSpPr/>
              <p:nvPr/>
            </p:nvSpPr>
            <p:spPr>
              <a:xfrm>
                <a:off x="4030" y="2884"/>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7" name="Rectangle 36"/>
              <p:cNvSpPr/>
              <p:nvPr/>
            </p:nvSpPr>
            <p:spPr>
              <a:xfrm>
                <a:off x="4557" y="2880"/>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8" name="Rectangle 37" descr="宽上对角线"/>
              <p:cNvSpPr/>
              <p:nvPr/>
            </p:nvSpPr>
            <p:spPr>
              <a:xfrm>
                <a:off x="4931" y="2880"/>
                <a:ext cx="356" cy="245"/>
              </a:xfrm>
              <a:prstGeom prst="rect">
                <a:avLst/>
              </a:prstGeom>
              <a:no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9" name="Rectangle 38"/>
              <p:cNvSpPr/>
              <p:nvPr/>
            </p:nvSpPr>
            <p:spPr>
              <a:xfrm>
                <a:off x="5282" y="2880"/>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50" name="Line 39"/>
              <p:cNvSpPr/>
              <p:nvPr/>
            </p:nvSpPr>
            <p:spPr>
              <a:xfrm>
                <a:off x="2986" y="3006"/>
                <a:ext cx="322" cy="0"/>
              </a:xfrm>
              <a:prstGeom prst="line">
                <a:avLst/>
              </a:prstGeom>
              <a:ln w="9525" cap="flat" cmpd="sng">
                <a:solidFill>
                  <a:srgbClr val="CC3300"/>
                </a:solidFill>
                <a:prstDash val="solid"/>
                <a:headEnd type="none" w="med" len="med"/>
                <a:tailEnd type="triangle" w="med" len="med"/>
              </a:ln>
            </p:spPr>
          </p:sp>
          <p:sp>
            <p:nvSpPr>
              <p:cNvPr id="48151" name="Line 40"/>
              <p:cNvSpPr/>
              <p:nvPr/>
            </p:nvSpPr>
            <p:spPr>
              <a:xfrm>
                <a:off x="4219" y="3006"/>
                <a:ext cx="333" cy="0"/>
              </a:xfrm>
              <a:prstGeom prst="line">
                <a:avLst/>
              </a:prstGeom>
              <a:ln w="9525" cap="flat" cmpd="sng">
                <a:solidFill>
                  <a:srgbClr val="CC3300"/>
                </a:solidFill>
                <a:prstDash val="solid"/>
                <a:headEnd type="none" w="med" len="med"/>
                <a:tailEnd type="triangle" w="med" len="med"/>
              </a:ln>
            </p:spPr>
          </p:sp>
          <p:grpSp>
            <p:nvGrpSpPr>
              <p:cNvPr id="48152" name="Group 41"/>
              <p:cNvGrpSpPr/>
              <p:nvPr/>
            </p:nvGrpSpPr>
            <p:grpSpPr>
              <a:xfrm>
                <a:off x="3875" y="3006"/>
                <a:ext cx="889" cy="244"/>
                <a:chOff x="3512" y="3100"/>
                <a:chExt cx="889" cy="244"/>
              </a:xfrm>
            </p:grpSpPr>
            <p:sp>
              <p:nvSpPr>
                <p:cNvPr id="48165" name="Line 42"/>
                <p:cNvSpPr/>
                <p:nvPr/>
              </p:nvSpPr>
              <p:spPr>
                <a:xfrm>
                  <a:off x="4401" y="3100"/>
                  <a:ext cx="0" cy="244"/>
                </a:xfrm>
                <a:prstGeom prst="line">
                  <a:avLst/>
                </a:prstGeom>
                <a:ln w="9525" cap="flat" cmpd="sng">
                  <a:solidFill>
                    <a:srgbClr val="6600FF"/>
                  </a:solidFill>
                  <a:prstDash val="solid"/>
                  <a:headEnd type="none" w="med" len="med"/>
                  <a:tailEnd type="none" w="med" len="med"/>
                </a:ln>
              </p:spPr>
            </p:sp>
            <p:sp>
              <p:nvSpPr>
                <p:cNvPr id="48166" name="Line 43"/>
                <p:cNvSpPr/>
                <p:nvPr/>
              </p:nvSpPr>
              <p:spPr>
                <a:xfrm flipH="1" flipV="1">
                  <a:off x="3512" y="3344"/>
                  <a:ext cx="889" cy="0"/>
                </a:xfrm>
                <a:prstGeom prst="line">
                  <a:avLst/>
                </a:prstGeom>
                <a:ln w="9525" cap="flat" cmpd="sng">
                  <a:solidFill>
                    <a:srgbClr val="6600FF"/>
                  </a:solidFill>
                  <a:prstDash val="solid"/>
                  <a:headEnd type="none" w="med" len="med"/>
                  <a:tailEnd type="none" w="med" len="med"/>
                </a:ln>
              </p:spPr>
            </p:sp>
            <p:sp>
              <p:nvSpPr>
                <p:cNvPr id="48167" name="Line 44"/>
                <p:cNvSpPr/>
                <p:nvPr/>
              </p:nvSpPr>
              <p:spPr>
                <a:xfrm flipV="1">
                  <a:off x="3512" y="3222"/>
                  <a:ext cx="0" cy="122"/>
                </a:xfrm>
                <a:prstGeom prst="line">
                  <a:avLst/>
                </a:prstGeom>
                <a:ln w="9525" cap="flat" cmpd="sng">
                  <a:solidFill>
                    <a:srgbClr val="6600FF"/>
                  </a:solidFill>
                  <a:prstDash val="solid"/>
                  <a:headEnd type="none" w="med" len="med"/>
                  <a:tailEnd type="triangle" w="med" len="med"/>
                </a:ln>
              </p:spPr>
            </p:sp>
          </p:grpSp>
          <p:grpSp>
            <p:nvGrpSpPr>
              <p:cNvPr id="48153" name="Group 45"/>
              <p:cNvGrpSpPr/>
              <p:nvPr/>
            </p:nvGrpSpPr>
            <p:grpSpPr>
              <a:xfrm>
                <a:off x="2615" y="3013"/>
                <a:ext cx="889" cy="244"/>
                <a:chOff x="3512" y="3100"/>
                <a:chExt cx="889" cy="244"/>
              </a:xfrm>
            </p:grpSpPr>
            <p:sp>
              <p:nvSpPr>
                <p:cNvPr id="48162" name="Line 46"/>
                <p:cNvSpPr/>
                <p:nvPr/>
              </p:nvSpPr>
              <p:spPr>
                <a:xfrm>
                  <a:off x="4401" y="3100"/>
                  <a:ext cx="0" cy="244"/>
                </a:xfrm>
                <a:prstGeom prst="line">
                  <a:avLst/>
                </a:prstGeom>
                <a:ln w="9525" cap="flat" cmpd="sng">
                  <a:solidFill>
                    <a:srgbClr val="6600FF"/>
                  </a:solidFill>
                  <a:prstDash val="solid"/>
                  <a:headEnd type="none" w="med" len="med"/>
                  <a:tailEnd type="none" w="med" len="med"/>
                </a:ln>
              </p:spPr>
            </p:sp>
            <p:sp>
              <p:nvSpPr>
                <p:cNvPr id="48163" name="Line 47"/>
                <p:cNvSpPr/>
                <p:nvPr/>
              </p:nvSpPr>
              <p:spPr>
                <a:xfrm flipH="1" flipV="1">
                  <a:off x="3512" y="3344"/>
                  <a:ext cx="889" cy="0"/>
                </a:xfrm>
                <a:prstGeom prst="line">
                  <a:avLst/>
                </a:prstGeom>
                <a:ln w="9525" cap="flat" cmpd="sng">
                  <a:solidFill>
                    <a:srgbClr val="6600FF"/>
                  </a:solidFill>
                  <a:prstDash val="solid"/>
                  <a:headEnd type="none" w="med" len="med"/>
                  <a:tailEnd type="none" w="med" len="med"/>
                </a:ln>
              </p:spPr>
            </p:sp>
            <p:sp>
              <p:nvSpPr>
                <p:cNvPr id="48164" name="Line 48"/>
                <p:cNvSpPr/>
                <p:nvPr/>
              </p:nvSpPr>
              <p:spPr>
                <a:xfrm flipV="1">
                  <a:off x="3512" y="3222"/>
                  <a:ext cx="0" cy="122"/>
                </a:xfrm>
                <a:prstGeom prst="line">
                  <a:avLst/>
                </a:prstGeom>
                <a:ln w="9525" cap="flat" cmpd="sng">
                  <a:solidFill>
                    <a:srgbClr val="6600FF"/>
                  </a:solidFill>
                  <a:prstDash val="solid"/>
                  <a:headEnd type="none" w="med" len="med"/>
                  <a:tailEnd type="triangle" w="med" len="med"/>
                </a:ln>
              </p:spPr>
            </p:sp>
          </p:grpSp>
          <p:sp>
            <p:nvSpPr>
              <p:cNvPr id="48154" name="Line 49"/>
              <p:cNvSpPr/>
              <p:nvPr/>
            </p:nvSpPr>
            <p:spPr>
              <a:xfrm flipH="1">
                <a:off x="2267" y="3043"/>
                <a:ext cx="0" cy="411"/>
              </a:xfrm>
              <a:prstGeom prst="line">
                <a:avLst/>
              </a:prstGeom>
              <a:ln w="9525" cap="flat" cmpd="sng">
                <a:solidFill>
                  <a:srgbClr val="6600FF"/>
                </a:solidFill>
                <a:prstDash val="solid"/>
                <a:headEnd type="none" w="med" len="med"/>
                <a:tailEnd type="none" w="med" len="med"/>
              </a:ln>
            </p:spPr>
          </p:sp>
          <p:sp>
            <p:nvSpPr>
              <p:cNvPr id="48155" name="Line 50"/>
              <p:cNvSpPr/>
              <p:nvPr/>
            </p:nvSpPr>
            <p:spPr>
              <a:xfrm flipV="1">
                <a:off x="2267" y="3453"/>
                <a:ext cx="2845" cy="0"/>
              </a:xfrm>
              <a:prstGeom prst="line">
                <a:avLst/>
              </a:prstGeom>
              <a:ln w="9525" cap="flat" cmpd="sng">
                <a:solidFill>
                  <a:srgbClr val="6600FF"/>
                </a:solidFill>
                <a:prstDash val="solid"/>
                <a:headEnd type="none" w="med" len="med"/>
                <a:tailEnd type="none" w="med" len="med"/>
              </a:ln>
            </p:spPr>
          </p:sp>
          <p:sp>
            <p:nvSpPr>
              <p:cNvPr id="48156" name="Line 51"/>
              <p:cNvSpPr/>
              <p:nvPr/>
            </p:nvSpPr>
            <p:spPr>
              <a:xfrm flipH="1" flipV="1">
                <a:off x="5112" y="3132"/>
                <a:ext cx="0" cy="311"/>
              </a:xfrm>
              <a:prstGeom prst="line">
                <a:avLst/>
              </a:prstGeom>
              <a:ln w="9525" cap="flat" cmpd="sng">
                <a:solidFill>
                  <a:srgbClr val="6600FF"/>
                </a:solidFill>
                <a:prstDash val="solid"/>
                <a:headEnd type="none" w="med" len="med"/>
                <a:tailEnd type="triangle" w="med" len="med"/>
              </a:ln>
            </p:spPr>
          </p:sp>
          <p:sp>
            <p:nvSpPr>
              <p:cNvPr id="48157" name="Text Box 52"/>
              <p:cNvSpPr txBox="1"/>
              <p:nvPr/>
            </p:nvSpPr>
            <p:spPr>
              <a:xfrm>
                <a:off x="3714" y="2881"/>
                <a:ext cx="232"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A</a:t>
                </a:r>
              </a:p>
            </p:txBody>
          </p:sp>
          <p:sp>
            <p:nvSpPr>
              <p:cNvPr id="48158" name="Text Box 53"/>
              <p:cNvSpPr txBox="1"/>
              <p:nvPr/>
            </p:nvSpPr>
            <p:spPr>
              <a:xfrm>
                <a:off x="4975" y="2880"/>
                <a:ext cx="223"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B</a:t>
                </a:r>
              </a:p>
            </p:txBody>
          </p:sp>
          <p:sp>
            <p:nvSpPr>
              <p:cNvPr id="48159" name="Line 54"/>
              <p:cNvSpPr/>
              <p:nvPr/>
            </p:nvSpPr>
            <p:spPr>
              <a:xfrm flipV="1">
                <a:off x="5472" y="2736"/>
                <a:ext cx="0" cy="192"/>
              </a:xfrm>
              <a:prstGeom prst="line">
                <a:avLst/>
              </a:prstGeom>
              <a:ln w="9525" cap="flat" cmpd="sng">
                <a:solidFill>
                  <a:srgbClr val="CC3300"/>
                </a:solidFill>
                <a:prstDash val="solid"/>
                <a:headEnd type="none" w="med" len="med"/>
                <a:tailEnd type="none" w="med" len="med"/>
              </a:ln>
            </p:spPr>
          </p:sp>
          <p:sp>
            <p:nvSpPr>
              <p:cNvPr id="48160" name="Line 55"/>
              <p:cNvSpPr/>
              <p:nvPr/>
            </p:nvSpPr>
            <p:spPr>
              <a:xfrm flipH="1">
                <a:off x="2592" y="2736"/>
                <a:ext cx="2880" cy="0"/>
              </a:xfrm>
              <a:prstGeom prst="line">
                <a:avLst/>
              </a:prstGeom>
              <a:ln w="9525" cap="flat" cmpd="sng">
                <a:solidFill>
                  <a:srgbClr val="CC3300"/>
                </a:solidFill>
                <a:prstDash val="solid"/>
                <a:headEnd type="none" w="med" len="med"/>
                <a:tailEnd type="none" w="med" len="med"/>
              </a:ln>
            </p:spPr>
          </p:sp>
          <p:sp>
            <p:nvSpPr>
              <p:cNvPr id="48161" name="Line 56"/>
              <p:cNvSpPr/>
              <p:nvPr/>
            </p:nvSpPr>
            <p:spPr>
              <a:xfrm>
                <a:off x="2592" y="2736"/>
                <a:ext cx="0" cy="144"/>
              </a:xfrm>
              <a:prstGeom prst="line">
                <a:avLst/>
              </a:prstGeom>
              <a:ln w="9525" cap="flat" cmpd="sng">
                <a:solidFill>
                  <a:srgbClr val="CC3300"/>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out)">
                                      <p:cBhvr>
                                        <p:cTn id="19" dur="500"/>
                                        <p:tgtEl>
                                          <p:spTgt spid="13"/>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双向链表的插入</a:t>
            </a:r>
          </a:p>
        </p:txBody>
      </p:sp>
      <p:sp>
        <p:nvSpPr>
          <p:cNvPr id="49155"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67</a:t>
            </a:fld>
            <a:endParaRPr lang="zh-CN" altLang="en-US" sz="1000" b="1" dirty="0">
              <a:latin typeface="+mn-lt"/>
              <a:ea typeface="+mn-ea"/>
              <a:cs typeface="+mn-cs"/>
            </a:endParaRPr>
          </a:p>
        </p:txBody>
      </p:sp>
      <p:grpSp>
        <p:nvGrpSpPr>
          <p:cNvPr id="5" name="Group 2"/>
          <p:cNvGrpSpPr/>
          <p:nvPr/>
        </p:nvGrpSpPr>
        <p:grpSpPr>
          <a:xfrm>
            <a:off x="3135313" y="2344738"/>
            <a:ext cx="1905000" cy="609600"/>
            <a:chOff x="1248" y="1008"/>
            <a:chExt cx="1200" cy="384"/>
          </a:xfrm>
        </p:grpSpPr>
        <p:grpSp>
          <p:nvGrpSpPr>
            <p:cNvPr id="49197" name="Group 3"/>
            <p:cNvGrpSpPr/>
            <p:nvPr/>
          </p:nvGrpSpPr>
          <p:grpSpPr>
            <a:xfrm>
              <a:off x="1680" y="1008"/>
              <a:ext cx="768" cy="384"/>
              <a:chOff x="1152" y="912"/>
              <a:chExt cx="768" cy="384"/>
            </a:xfrm>
          </p:grpSpPr>
          <p:sp>
            <p:nvSpPr>
              <p:cNvPr id="8" name="Rectangle 4"/>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i-1</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9" name="Line 5"/>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0" name="Line 6"/>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7" name="Line 7"/>
            <p:cNvSpPr>
              <a:spLocks noChangeShapeType="1"/>
            </p:cNvSpPr>
            <p:nvPr/>
          </p:nvSpPr>
          <p:spPr bwMode="auto">
            <a:xfrm>
              <a:off x="1248" y="1200"/>
              <a:ext cx="432" cy="0"/>
            </a:xfrm>
            <a:prstGeom prst="line">
              <a:avLst/>
            </a:prstGeom>
            <a:noFill/>
            <a:ln w="31750">
              <a:solidFill>
                <a:srgbClr val="003366"/>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8"/>
          <p:cNvGrpSpPr/>
          <p:nvPr/>
        </p:nvGrpSpPr>
        <p:grpSpPr>
          <a:xfrm>
            <a:off x="4887913" y="2344738"/>
            <a:ext cx="4038600" cy="609600"/>
            <a:chOff x="2352" y="1008"/>
            <a:chExt cx="2544" cy="384"/>
          </a:xfrm>
        </p:grpSpPr>
        <p:grpSp>
          <p:nvGrpSpPr>
            <p:cNvPr id="49191" name="Group 9"/>
            <p:cNvGrpSpPr/>
            <p:nvPr/>
          </p:nvGrpSpPr>
          <p:grpSpPr>
            <a:xfrm>
              <a:off x="3744" y="1008"/>
              <a:ext cx="768" cy="384"/>
              <a:chOff x="1152" y="912"/>
              <a:chExt cx="768" cy="384"/>
            </a:xfrm>
          </p:grpSpPr>
          <p:sp>
            <p:nvSpPr>
              <p:cNvPr id="15" name="Rectangle 10"/>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6" name="Line 11"/>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7" name="Line 12"/>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3" name="Line 13"/>
            <p:cNvSpPr>
              <a:spLocks noChangeShapeType="1"/>
            </p:cNvSpPr>
            <p:nvPr/>
          </p:nvSpPr>
          <p:spPr bwMode="auto">
            <a:xfrm>
              <a:off x="2352" y="1200"/>
              <a:ext cx="1392" cy="0"/>
            </a:xfrm>
            <a:prstGeom prst="line">
              <a:avLst/>
            </a:prstGeom>
            <a:noFill/>
            <a:ln w="31750">
              <a:solidFill>
                <a:srgbClr val="003366"/>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4416" y="1200"/>
              <a:ext cx="480" cy="0"/>
            </a:xfrm>
            <a:prstGeom prst="line">
              <a:avLst/>
            </a:prstGeom>
            <a:noFill/>
            <a:ln w="31750">
              <a:solidFill>
                <a:srgbClr val="003366"/>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18" name="Group 15"/>
          <p:cNvGrpSpPr/>
          <p:nvPr/>
        </p:nvGrpSpPr>
        <p:grpSpPr>
          <a:xfrm>
            <a:off x="4430713" y="2039938"/>
            <a:ext cx="2819400" cy="609600"/>
            <a:chOff x="1872" y="720"/>
            <a:chExt cx="1776" cy="384"/>
          </a:xfrm>
        </p:grpSpPr>
        <p:sp>
          <p:nvSpPr>
            <p:cNvPr id="49188" name="Line 16"/>
            <p:cNvSpPr/>
            <p:nvPr/>
          </p:nvSpPr>
          <p:spPr>
            <a:xfrm flipV="1">
              <a:off x="3648" y="720"/>
              <a:ext cx="0" cy="384"/>
            </a:xfrm>
            <a:prstGeom prst="line">
              <a:avLst/>
            </a:prstGeom>
            <a:ln w="31750" cap="flat" cmpd="sng">
              <a:solidFill>
                <a:srgbClr val="990000"/>
              </a:solidFill>
              <a:prstDash val="solid"/>
              <a:headEnd type="none" w="med" len="med"/>
              <a:tailEnd type="none" w="med" len="med"/>
            </a:ln>
          </p:spPr>
        </p:sp>
        <p:sp>
          <p:nvSpPr>
            <p:cNvPr id="49189" name="Line 17"/>
            <p:cNvSpPr/>
            <p:nvPr/>
          </p:nvSpPr>
          <p:spPr>
            <a:xfrm flipH="1">
              <a:off x="1872" y="720"/>
              <a:ext cx="1776" cy="0"/>
            </a:xfrm>
            <a:prstGeom prst="line">
              <a:avLst/>
            </a:prstGeom>
            <a:ln w="31750" cap="flat" cmpd="sng">
              <a:solidFill>
                <a:srgbClr val="990000"/>
              </a:solidFill>
              <a:prstDash val="solid"/>
              <a:headEnd type="none" w="med" len="med"/>
              <a:tailEnd type="none" w="med" len="med"/>
            </a:ln>
          </p:spPr>
        </p:sp>
        <p:sp>
          <p:nvSpPr>
            <p:cNvPr id="49190" name="Line 18"/>
            <p:cNvSpPr/>
            <p:nvPr/>
          </p:nvSpPr>
          <p:spPr>
            <a:xfrm>
              <a:off x="1872" y="720"/>
              <a:ext cx="0" cy="192"/>
            </a:xfrm>
            <a:prstGeom prst="line">
              <a:avLst/>
            </a:prstGeom>
            <a:ln w="31750" cap="flat" cmpd="sng">
              <a:solidFill>
                <a:srgbClr val="990000"/>
              </a:solidFill>
              <a:prstDash val="solid"/>
              <a:headEnd type="none" w="med" len="med"/>
              <a:tailEnd type="triangle" w="med" len="lg"/>
            </a:ln>
          </p:spPr>
        </p:sp>
      </p:grpSp>
      <p:grpSp>
        <p:nvGrpSpPr>
          <p:cNvPr id="22" name="Group 19"/>
          <p:cNvGrpSpPr/>
          <p:nvPr/>
        </p:nvGrpSpPr>
        <p:grpSpPr>
          <a:xfrm>
            <a:off x="5497513" y="3411538"/>
            <a:ext cx="1219200" cy="609600"/>
            <a:chOff x="1152" y="912"/>
            <a:chExt cx="768" cy="384"/>
          </a:xfrm>
        </p:grpSpPr>
        <p:sp>
          <p:nvSpPr>
            <p:cNvPr id="23" name="Rectangle 20"/>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e</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4" name="Line 21"/>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5" name="Line 22"/>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26" name="Text Box 23"/>
          <p:cNvSpPr txBox="1"/>
          <p:nvPr/>
        </p:nvSpPr>
        <p:spPr>
          <a:xfrm>
            <a:off x="690563" y="3357563"/>
            <a:ext cx="3427412" cy="26765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s-&gt;next = p-&gt;next;    </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p-&gt;next = s;</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s-&gt;next-&gt;prior = s;    </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s-&gt;prior = p;</a:t>
            </a:r>
            <a:endParaRPr lang="en-US" altLang="zh-CN" sz="2800" dirty="0">
              <a:latin typeface="Times New Roman" panose="02020603050405020304" pitchFamily="18" charset="0"/>
              <a:ea typeface="宋体" panose="02010600030101010101" pitchFamily="2" charset="-122"/>
            </a:endParaRPr>
          </a:p>
        </p:txBody>
      </p:sp>
      <p:sp>
        <p:nvSpPr>
          <p:cNvPr id="27" name="AutoShape 24"/>
          <p:cNvSpPr/>
          <p:nvPr/>
        </p:nvSpPr>
        <p:spPr>
          <a:xfrm>
            <a:off x="3973513" y="1125538"/>
            <a:ext cx="457200" cy="1219200"/>
          </a:xfrm>
          <a:prstGeom prst="downArrowCallout">
            <a:avLst>
              <a:gd name="adj1" fmla="val 15000"/>
              <a:gd name="adj2" fmla="val 25000"/>
              <a:gd name="adj3" fmla="val 48604"/>
              <a:gd name="adj4" fmla="val 43333"/>
            </a:avLst>
          </a:prstGeom>
          <a:solidFill>
            <a:srgbClr val="CCFFFF"/>
          </a:solidFill>
          <a:ln w="2857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eaLnBrk="1" hangingPunct="1">
              <a:spcBef>
                <a:spcPct val="0"/>
              </a:spcBef>
              <a:buClrTx/>
              <a:buNone/>
            </a:pPr>
            <a:r>
              <a:rPr lang="en-US" altLang="zh-CN" sz="3600" b="1" dirty="0">
                <a:solidFill>
                  <a:srgbClr val="003366"/>
                </a:solidFill>
                <a:latin typeface="Times New Roman" panose="02020603050405020304" pitchFamily="18" charset="0"/>
                <a:ea typeface="宋体" panose="02010600030101010101" pitchFamily="2" charset="-122"/>
              </a:rPr>
              <a:t>p</a:t>
            </a:r>
            <a:endParaRPr lang="en-US" altLang="zh-CN" sz="3600" dirty="0">
              <a:solidFill>
                <a:srgbClr val="003366"/>
              </a:solidFill>
              <a:latin typeface="Times New Roman" panose="02020603050405020304" pitchFamily="18" charset="0"/>
              <a:ea typeface="宋体" panose="02010600030101010101" pitchFamily="2" charset="-122"/>
            </a:endParaRPr>
          </a:p>
        </p:txBody>
      </p:sp>
      <p:sp>
        <p:nvSpPr>
          <p:cNvPr id="28" name="AutoShape 25"/>
          <p:cNvSpPr/>
          <p:nvPr/>
        </p:nvSpPr>
        <p:spPr>
          <a:xfrm>
            <a:off x="5878513" y="4021138"/>
            <a:ext cx="457200" cy="838200"/>
          </a:xfrm>
          <a:prstGeom prst="upArrowCallout">
            <a:avLst>
              <a:gd name="adj1" fmla="val 16666"/>
              <a:gd name="adj2" fmla="val 25000"/>
              <a:gd name="adj3" fmla="val 43057"/>
              <a:gd name="adj4" fmla="val 43940"/>
            </a:avLst>
          </a:prstGeom>
          <a:solidFill>
            <a:srgbClr val="FFFF99">
              <a:alpha val="50195"/>
            </a:srgbClr>
          </a:solidFill>
          <a:ln w="2857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eaLnBrk="1" hangingPunct="1">
              <a:spcBef>
                <a:spcPct val="0"/>
              </a:spcBef>
              <a:buClrTx/>
              <a:buNone/>
            </a:pPr>
            <a:r>
              <a:rPr lang="en-US" altLang="zh-CN" sz="3600" b="1" dirty="0">
                <a:solidFill>
                  <a:srgbClr val="003366"/>
                </a:solidFill>
                <a:latin typeface="Times New Roman" panose="02020603050405020304" pitchFamily="18" charset="0"/>
                <a:ea typeface="宋体" panose="02010600030101010101" pitchFamily="2" charset="-122"/>
              </a:rPr>
              <a:t>s</a:t>
            </a:r>
            <a:endParaRPr lang="en-US" altLang="zh-CN" sz="3600" dirty="0">
              <a:solidFill>
                <a:srgbClr val="003366"/>
              </a:solidFill>
              <a:latin typeface="Times New Roman" panose="02020603050405020304" pitchFamily="18" charset="0"/>
              <a:ea typeface="宋体" panose="02010600030101010101" pitchFamily="2" charset="-122"/>
            </a:endParaRPr>
          </a:p>
        </p:txBody>
      </p:sp>
      <p:sp>
        <p:nvSpPr>
          <p:cNvPr id="29" name="Line 26"/>
          <p:cNvSpPr/>
          <p:nvPr/>
        </p:nvSpPr>
        <p:spPr>
          <a:xfrm flipV="1">
            <a:off x="703263" y="3967163"/>
            <a:ext cx="2860675" cy="23812"/>
          </a:xfrm>
          <a:prstGeom prst="line">
            <a:avLst/>
          </a:prstGeom>
          <a:ln w="38100" cap="flat" cmpd="sng">
            <a:solidFill>
              <a:srgbClr val="6600CC"/>
            </a:solidFill>
            <a:prstDash val="solid"/>
            <a:headEnd type="none" w="med" len="med"/>
            <a:tailEnd type="none" w="med" len="med"/>
          </a:ln>
        </p:spPr>
      </p:sp>
      <p:sp useBgFill="1">
        <p:nvSpPr>
          <p:cNvPr id="30" name="Rectangle 27"/>
          <p:cNvSpPr/>
          <p:nvPr/>
        </p:nvSpPr>
        <p:spPr>
          <a:xfrm>
            <a:off x="4811713" y="2573338"/>
            <a:ext cx="2286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grpSp>
        <p:nvGrpSpPr>
          <p:cNvPr id="31" name="Group 28"/>
          <p:cNvGrpSpPr/>
          <p:nvPr/>
        </p:nvGrpSpPr>
        <p:grpSpPr>
          <a:xfrm>
            <a:off x="3821113" y="2344738"/>
            <a:ext cx="1219200" cy="609600"/>
            <a:chOff x="1152" y="912"/>
            <a:chExt cx="768" cy="384"/>
          </a:xfrm>
        </p:grpSpPr>
        <p:sp>
          <p:nvSpPr>
            <p:cNvPr id="32" name="Rectangle 29"/>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i-1</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3" name="Line 30"/>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4" name="Line 31"/>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49166" name="AutoShape 32"/>
          <p:cNvCxnSpPr>
            <a:endCxn id="15" idx="2"/>
          </p:cNvCxnSpPr>
          <p:nvPr/>
        </p:nvCxnSpPr>
        <p:spPr>
          <a:xfrm flipV="1">
            <a:off x="6516370" y="2954655"/>
            <a:ext cx="1191260" cy="762000"/>
          </a:xfrm>
          <a:prstGeom prst="bentConnector2">
            <a:avLst/>
          </a:prstGeom>
          <a:ln w="31750" cap="flat" cmpd="sng">
            <a:solidFill>
              <a:srgbClr val="003366"/>
            </a:solidFill>
            <a:prstDash val="solid"/>
            <a:miter/>
            <a:headEnd type="none" w="med" len="med"/>
            <a:tailEnd type="stealth" w="med" len="lg"/>
          </a:ln>
        </p:spPr>
      </p:cxnSp>
      <p:sp>
        <p:nvSpPr>
          <p:cNvPr id="36" name="Line 33"/>
          <p:cNvSpPr/>
          <p:nvPr/>
        </p:nvSpPr>
        <p:spPr>
          <a:xfrm flipV="1">
            <a:off x="703263" y="4640263"/>
            <a:ext cx="1924050" cy="0"/>
          </a:xfrm>
          <a:prstGeom prst="line">
            <a:avLst/>
          </a:prstGeom>
          <a:ln w="38100" cap="flat" cmpd="sng">
            <a:solidFill>
              <a:srgbClr val="6600CC"/>
            </a:solidFill>
            <a:prstDash val="solid"/>
            <a:headEnd type="none" w="med" len="med"/>
            <a:tailEnd type="none" w="med" len="med"/>
          </a:ln>
        </p:spPr>
      </p:sp>
      <p:cxnSp>
        <p:nvCxnSpPr>
          <p:cNvPr id="37" name="AutoShape 34"/>
          <p:cNvCxnSpPr/>
          <p:nvPr/>
        </p:nvCxnSpPr>
        <p:spPr>
          <a:xfrm>
            <a:off x="4897120" y="2649855"/>
            <a:ext cx="826770" cy="779145"/>
          </a:xfrm>
          <a:prstGeom prst="bentConnector3">
            <a:avLst>
              <a:gd name="adj1" fmla="val 93855"/>
            </a:avLst>
          </a:prstGeom>
          <a:ln w="31750" cap="flat" cmpd="sng">
            <a:solidFill>
              <a:srgbClr val="003366"/>
            </a:solidFill>
            <a:prstDash val="solid"/>
            <a:miter/>
            <a:headEnd type="none" w="med" len="med"/>
            <a:tailEnd type="stealth" w="med" len="lg"/>
          </a:ln>
        </p:spPr>
      </p:cxnSp>
      <p:sp>
        <p:nvSpPr>
          <p:cNvPr id="38" name="Line 35"/>
          <p:cNvSpPr/>
          <p:nvPr/>
        </p:nvSpPr>
        <p:spPr>
          <a:xfrm>
            <a:off x="636588" y="5214938"/>
            <a:ext cx="3071812" cy="0"/>
          </a:xfrm>
          <a:prstGeom prst="line">
            <a:avLst/>
          </a:prstGeom>
          <a:ln w="38100" cap="flat" cmpd="sng">
            <a:solidFill>
              <a:srgbClr val="6600CC"/>
            </a:solidFill>
            <a:prstDash val="solid"/>
            <a:headEnd type="none" w="med" len="med"/>
            <a:tailEnd type="none" w="med" len="med"/>
          </a:ln>
        </p:spPr>
      </p:sp>
      <p:sp useBgFill="1">
        <p:nvSpPr>
          <p:cNvPr id="39" name="Rectangle 36"/>
          <p:cNvSpPr/>
          <p:nvPr/>
        </p:nvSpPr>
        <p:spPr>
          <a:xfrm>
            <a:off x="4354513" y="1811338"/>
            <a:ext cx="2971800" cy="533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sp useBgFill="1">
        <p:nvSpPr>
          <p:cNvPr id="40" name="Rectangle 37"/>
          <p:cNvSpPr/>
          <p:nvPr/>
        </p:nvSpPr>
        <p:spPr>
          <a:xfrm>
            <a:off x="7173913" y="2268538"/>
            <a:ext cx="152400" cy="381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grpSp>
        <p:nvGrpSpPr>
          <p:cNvPr id="41" name="Group 38"/>
          <p:cNvGrpSpPr/>
          <p:nvPr/>
        </p:nvGrpSpPr>
        <p:grpSpPr>
          <a:xfrm>
            <a:off x="7097713" y="2344738"/>
            <a:ext cx="1219200" cy="609600"/>
            <a:chOff x="1152" y="912"/>
            <a:chExt cx="768" cy="384"/>
          </a:xfrm>
        </p:grpSpPr>
        <p:sp>
          <p:nvSpPr>
            <p:cNvPr id="42" name="Rectangle 39"/>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3" name="Line 40"/>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4" name="Line 41"/>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49173" name="AutoShape 42"/>
          <p:cNvCxnSpPr/>
          <p:nvPr/>
        </p:nvCxnSpPr>
        <p:spPr>
          <a:xfrm rot="10800000" flipV="1">
            <a:off x="6322695" y="2649855"/>
            <a:ext cx="990600" cy="762000"/>
          </a:xfrm>
          <a:prstGeom prst="bentConnector2">
            <a:avLst/>
          </a:prstGeom>
          <a:ln w="31750" cap="flat" cmpd="sng">
            <a:solidFill>
              <a:srgbClr val="990000"/>
            </a:solidFill>
            <a:prstDash val="solid"/>
            <a:miter/>
            <a:headEnd type="none" w="med" len="med"/>
            <a:tailEnd type="stealth" w="med" len="lg"/>
          </a:ln>
        </p:spPr>
      </p:cxnSp>
      <p:sp>
        <p:nvSpPr>
          <p:cNvPr id="46" name="Line 43"/>
          <p:cNvSpPr/>
          <p:nvPr/>
        </p:nvSpPr>
        <p:spPr>
          <a:xfrm>
            <a:off x="690563" y="5864225"/>
            <a:ext cx="2081212" cy="0"/>
          </a:xfrm>
          <a:prstGeom prst="line">
            <a:avLst/>
          </a:prstGeom>
          <a:ln w="38100" cap="flat" cmpd="sng">
            <a:solidFill>
              <a:srgbClr val="6600CC"/>
            </a:solidFill>
            <a:prstDash val="solid"/>
            <a:headEnd type="none" w="med" len="med"/>
            <a:tailEnd type="none" w="med" len="med"/>
          </a:ln>
        </p:spPr>
      </p:sp>
      <p:cxnSp>
        <p:nvCxnSpPr>
          <p:cNvPr id="49175" name="AutoShape 44"/>
          <p:cNvCxnSpPr>
            <a:endCxn id="32" idx="2"/>
          </p:cNvCxnSpPr>
          <p:nvPr/>
        </p:nvCxnSpPr>
        <p:spPr>
          <a:xfrm rot="10800000">
            <a:off x="4431030" y="2954655"/>
            <a:ext cx="1292860" cy="762000"/>
          </a:xfrm>
          <a:prstGeom prst="bentConnector2">
            <a:avLst/>
          </a:prstGeom>
          <a:ln w="31750" cap="flat" cmpd="sng">
            <a:solidFill>
              <a:srgbClr val="990000"/>
            </a:solidFill>
            <a:prstDash val="solid"/>
            <a:miter/>
            <a:headEnd type="none" w="med" len="med"/>
            <a:tailEnd type="stealth" w="med" len="lg"/>
          </a:ln>
        </p:spPr>
      </p:cxnSp>
      <p:grpSp>
        <p:nvGrpSpPr>
          <p:cNvPr id="48" name="Group 45"/>
          <p:cNvGrpSpPr/>
          <p:nvPr/>
        </p:nvGrpSpPr>
        <p:grpSpPr>
          <a:xfrm>
            <a:off x="3059113" y="2039938"/>
            <a:ext cx="914400" cy="609600"/>
            <a:chOff x="1008" y="720"/>
            <a:chExt cx="576" cy="384"/>
          </a:xfrm>
        </p:grpSpPr>
        <p:sp>
          <p:nvSpPr>
            <p:cNvPr id="49177" name="Line 46"/>
            <p:cNvSpPr/>
            <p:nvPr/>
          </p:nvSpPr>
          <p:spPr>
            <a:xfrm flipV="1">
              <a:off x="1584" y="720"/>
              <a:ext cx="0" cy="384"/>
            </a:xfrm>
            <a:prstGeom prst="line">
              <a:avLst/>
            </a:prstGeom>
            <a:ln w="31750" cap="flat" cmpd="sng">
              <a:solidFill>
                <a:srgbClr val="990000"/>
              </a:solidFill>
              <a:prstDash val="solid"/>
              <a:headEnd type="none" w="med" len="med"/>
              <a:tailEnd type="none" w="med" len="med"/>
            </a:ln>
          </p:spPr>
        </p:sp>
        <p:sp>
          <p:nvSpPr>
            <p:cNvPr id="49178" name="Line 47"/>
            <p:cNvSpPr/>
            <p:nvPr/>
          </p:nvSpPr>
          <p:spPr>
            <a:xfrm flipH="1">
              <a:off x="1008" y="720"/>
              <a:ext cx="576" cy="0"/>
            </a:xfrm>
            <a:prstGeom prst="line">
              <a:avLst/>
            </a:prstGeom>
            <a:ln w="31750" cap="flat" cmpd="sng">
              <a:solidFill>
                <a:srgbClr val="990000"/>
              </a:solidFill>
              <a:prstDash val="solid"/>
              <a:headEnd type="none" w="med" len="med"/>
              <a:tailEnd type="triangle"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ppt_x</p:attrName>
                                        </p:attrNameLst>
                                      </p:cBhvr>
                                      <p:tavLst>
                                        <p:tav tm="0">
                                          <p:val>
                                            <p:strVal val="#ppt_x-#ppt_w/2"/>
                                          </p:val>
                                        </p:tav>
                                        <p:tav tm="100000">
                                          <p:val>
                                            <p:strVal val="#ppt_x"/>
                                          </p:val>
                                        </p:tav>
                                      </p:tavLst>
                                    </p:anim>
                                    <p:anim calcmode="lin" valueType="num">
                                      <p:cBhvr>
                                        <p:cTn id="43" dur="500" fill="hold"/>
                                        <p:tgtEl>
                                          <p:spTgt spid="29"/>
                                        </p:tgtEl>
                                        <p:attrNameLst>
                                          <p:attrName>ppt_y</p:attrName>
                                        </p:attrNameLst>
                                      </p:cBhvr>
                                      <p:tavLst>
                                        <p:tav tm="0">
                                          <p:val>
                                            <p:strVal val="#ppt_y"/>
                                          </p:val>
                                        </p:tav>
                                        <p:tav tm="100000">
                                          <p:val>
                                            <p:strVal val="#ppt_y"/>
                                          </p:val>
                                        </p:tav>
                                      </p:tavLst>
                                    </p:anim>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9166"/>
                                        </p:tgtEl>
                                        <p:attrNameLst>
                                          <p:attrName>style.visibility</p:attrName>
                                        </p:attrNameLst>
                                      </p:cBhvr>
                                      <p:to>
                                        <p:strVal val="visible"/>
                                      </p:to>
                                    </p:set>
                                    <p:animEffect transition="in" filter="wipe(left)">
                                      <p:cBhvr>
                                        <p:cTn id="50" dur="500"/>
                                        <p:tgtEl>
                                          <p:spTgt spid="49166"/>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ppt_x</p:attrName>
                                        </p:attrNameLst>
                                      </p:cBhvr>
                                      <p:tavLst>
                                        <p:tav tm="0">
                                          <p:val>
                                            <p:strVal val="#ppt_x-#ppt_w/2"/>
                                          </p:val>
                                        </p:tav>
                                        <p:tav tm="100000">
                                          <p:val>
                                            <p:strVal val="#ppt_x"/>
                                          </p:val>
                                        </p:tav>
                                      </p:tavLst>
                                    </p:anim>
                                    <p:anim calcmode="lin" valueType="num">
                                      <p:cBhvr>
                                        <p:cTn id="56" dur="500" fill="hold"/>
                                        <p:tgtEl>
                                          <p:spTgt spid="36"/>
                                        </p:tgtEl>
                                        <p:attrNameLst>
                                          <p:attrName>ppt_y</p:attrName>
                                        </p:attrNameLst>
                                      </p:cBhvr>
                                      <p:tavLst>
                                        <p:tav tm="0">
                                          <p:val>
                                            <p:strVal val="#ppt_y"/>
                                          </p:val>
                                        </p:tav>
                                        <p:tav tm="100000">
                                          <p:val>
                                            <p:strVal val="#ppt_y"/>
                                          </p:val>
                                        </p:tav>
                                      </p:tavLst>
                                    </p:anim>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499"/>
                                          </p:stCondLst>
                                        </p:cTn>
                                        <p:tgtEl>
                                          <p:spTgt spid="31"/>
                                        </p:tgtEl>
                                        <p:attrNameLst>
                                          <p:attrName>style.visibility</p:attrName>
                                        </p:attrNameLst>
                                      </p:cBhvr>
                                      <p:to>
                                        <p:strVal val="visible"/>
                                      </p:to>
                                    </p:set>
                                  </p:childTnLst>
                                </p:cTn>
                              </p:par>
                            </p:childTnLst>
                          </p:cTn>
                        </p:par>
                        <p:par>
                          <p:cTn id="67" fill="hold">
                            <p:stCondLst>
                              <p:cond delay="1000"/>
                            </p:stCondLst>
                            <p:childTnLst>
                              <p:par>
                                <p:cTn id="68" presetID="22" presetClass="entr" presetSubtype="1"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ppt_x</p:attrName>
                                        </p:attrNameLst>
                                      </p:cBhvr>
                                      <p:tavLst>
                                        <p:tav tm="0">
                                          <p:val>
                                            <p:strVal val="#ppt_x-#ppt_w/2"/>
                                          </p:val>
                                        </p:tav>
                                        <p:tav tm="100000">
                                          <p:val>
                                            <p:strVal val="#ppt_x"/>
                                          </p:val>
                                        </p:tav>
                                      </p:tavLst>
                                    </p:anim>
                                    <p:anim calcmode="lin" valueType="num">
                                      <p:cBhvr>
                                        <p:cTn id="76" dur="500" fill="hold"/>
                                        <p:tgtEl>
                                          <p:spTgt spid="38"/>
                                        </p:tgtEl>
                                        <p:attrNameLst>
                                          <p:attrName>ppt_y</p:attrName>
                                        </p:attrNameLst>
                                      </p:cBhvr>
                                      <p:tavLst>
                                        <p:tav tm="0">
                                          <p:val>
                                            <p:strVal val="#ppt_y"/>
                                          </p:val>
                                        </p:tav>
                                        <p:tav tm="100000">
                                          <p:val>
                                            <p:strVal val="#ppt_y"/>
                                          </p:val>
                                        </p:tav>
                                      </p:tavLst>
                                    </p:anim>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right)">
                                      <p:cBhvr>
                                        <p:cTn id="83" dur="500"/>
                                        <p:tgtEl>
                                          <p:spTgt spid="40"/>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par>
                          <p:cTn id="88" fill="hold">
                            <p:stCondLst>
                              <p:cond delay="1000"/>
                            </p:stCondLst>
                            <p:childTnLst>
                              <p:par>
                                <p:cTn id="89" presetID="1" presetClass="entr" presetSubtype="0" fill="hold" nodeType="afterEffect">
                                  <p:stCondLst>
                                    <p:cond delay="0"/>
                                  </p:stCondLst>
                                  <p:childTnLst>
                                    <p:set>
                                      <p:cBhvr>
                                        <p:cTn id="90" dur="1" fill="hold">
                                          <p:stCondLst>
                                            <p:cond delay="499"/>
                                          </p:stCondLst>
                                        </p:cTn>
                                        <p:tgtEl>
                                          <p:spTgt spid="41"/>
                                        </p:tgtEl>
                                        <p:attrNameLst>
                                          <p:attrName>style.visibility</p:attrName>
                                        </p:attrNameLst>
                                      </p:cBhvr>
                                      <p:to>
                                        <p:strVal val="visible"/>
                                      </p:to>
                                    </p:set>
                                  </p:childTnLst>
                                </p:cTn>
                              </p:par>
                            </p:childTnLst>
                          </p:cTn>
                        </p:par>
                        <p:par>
                          <p:cTn id="91" fill="hold">
                            <p:stCondLst>
                              <p:cond delay="1500"/>
                            </p:stCondLst>
                            <p:childTnLst>
                              <p:par>
                                <p:cTn id="92" presetID="22" presetClass="entr" presetSubtype="2" fill="hold" nodeType="afterEffect">
                                  <p:stCondLst>
                                    <p:cond delay="0"/>
                                  </p:stCondLst>
                                  <p:childTnLst>
                                    <p:set>
                                      <p:cBhvr>
                                        <p:cTn id="93" dur="1" fill="hold">
                                          <p:stCondLst>
                                            <p:cond delay="0"/>
                                          </p:stCondLst>
                                        </p:cTn>
                                        <p:tgtEl>
                                          <p:spTgt spid="49173"/>
                                        </p:tgtEl>
                                        <p:attrNameLst>
                                          <p:attrName>style.visibility</p:attrName>
                                        </p:attrNameLst>
                                      </p:cBhvr>
                                      <p:to>
                                        <p:strVal val="visible"/>
                                      </p:to>
                                    </p:set>
                                    <p:animEffect transition="in" filter="wipe(right)">
                                      <p:cBhvr>
                                        <p:cTn id="94" dur="500"/>
                                        <p:tgtEl>
                                          <p:spTgt spid="49173"/>
                                        </p:tgtEl>
                                      </p:cBhvr>
                                    </p:animEffect>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ppt_x</p:attrName>
                                        </p:attrNameLst>
                                      </p:cBhvr>
                                      <p:tavLst>
                                        <p:tav tm="0">
                                          <p:val>
                                            <p:strVal val="#ppt_x-#ppt_w/2"/>
                                          </p:val>
                                        </p:tav>
                                        <p:tav tm="100000">
                                          <p:val>
                                            <p:strVal val="#ppt_x"/>
                                          </p:val>
                                        </p:tav>
                                      </p:tavLst>
                                    </p:anim>
                                    <p:anim calcmode="lin" valueType="num">
                                      <p:cBhvr>
                                        <p:cTn id="100" dur="500" fill="hold"/>
                                        <p:tgtEl>
                                          <p:spTgt spid="46"/>
                                        </p:tgtEl>
                                        <p:attrNameLst>
                                          <p:attrName>ppt_y</p:attrName>
                                        </p:attrNameLst>
                                      </p:cBhvr>
                                      <p:tavLst>
                                        <p:tav tm="0">
                                          <p:val>
                                            <p:strVal val="#ppt_y"/>
                                          </p:val>
                                        </p:tav>
                                        <p:tav tm="100000">
                                          <p:val>
                                            <p:strVal val="#ppt_y"/>
                                          </p:val>
                                        </p:tav>
                                      </p:tavLst>
                                    </p:anim>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49175"/>
                                        </p:tgtEl>
                                        <p:attrNameLst>
                                          <p:attrName>style.visibility</p:attrName>
                                        </p:attrNameLst>
                                      </p:cBhvr>
                                      <p:to>
                                        <p:strVal val="visible"/>
                                      </p:to>
                                    </p:set>
                                    <p:animEffect transition="in" filter="wipe(right)">
                                      <p:cBhvr>
                                        <p:cTn id="107" dur="500"/>
                                        <p:tgtEl>
                                          <p:spTgt spid="49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30" grpId="0" animBg="1"/>
      <p:bldP spid="39" grpId="0" animBg="1"/>
      <p:bldP spid="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双向链表的删除</a:t>
            </a:r>
          </a:p>
        </p:txBody>
      </p:sp>
      <p:sp>
        <p:nvSpPr>
          <p:cNvPr id="50179"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68</a:t>
            </a:fld>
            <a:endParaRPr lang="zh-CN" altLang="en-US" sz="1000" b="1" dirty="0">
              <a:latin typeface="+mn-lt"/>
              <a:ea typeface="+mn-ea"/>
              <a:cs typeface="+mn-cs"/>
            </a:endParaRPr>
          </a:p>
        </p:txBody>
      </p:sp>
      <p:grpSp>
        <p:nvGrpSpPr>
          <p:cNvPr id="5" name="Group 7"/>
          <p:cNvGrpSpPr/>
          <p:nvPr/>
        </p:nvGrpSpPr>
        <p:grpSpPr>
          <a:xfrm>
            <a:off x="1247775" y="2314575"/>
            <a:ext cx="2133600" cy="609600"/>
            <a:chOff x="576" y="912"/>
            <a:chExt cx="1344" cy="384"/>
          </a:xfrm>
        </p:grpSpPr>
        <p:grpSp>
          <p:nvGrpSpPr>
            <p:cNvPr id="50217" name="Group 8"/>
            <p:cNvGrpSpPr/>
            <p:nvPr/>
          </p:nvGrpSpPr>
          <p:grpSpPr>
            <a:xfrm>
              <a:off x="1152" y="912"/>
              <a:ext cx="768" cy="384"/>
              <a:chOff x="1152" y="912"/>
              <a:chExt cx="768" cy="384"/>
            </a:xfrm>
          </p:grpSpPr>
          <p:sp>
            <p:nvSpPr>
              <p:cNvPr id="50219" name="Rectangle 9"/>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220" name="Line 10"/>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21" name="Line 11"/>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18" name="Line 12"/>
            <p:cNvSpPr/>
            <p:nvPr/>
          </p:nvSpPr>
          <p:spPr>
            <a:xfrm>
              <a:off x="576" y="1104"/>
              <a:ext cx="576" cy="0"/>
            </a:xfrm>
            <a:prstGeom prst="line">
              <a:avLst/>
            </a:prstGeom>
            <a:ln w="31750" cap="flat" cmpd="sng">
              <a:solidFill>
                <a:schemeClr val="tx2"/>
              </a:solidFill>
              <a:prstDash val="solid"/>
              <a:headEnd type="none" w="med" len="med"/>
              <a:tailEnd type="triangle" w="med" len="lg"/>
            </a:ln>
          </p:spPr>
        </p:sp>
      </p:grpSp>
      <p:grpSp>
        <p:nvGrpSpPr>
          <p:cNvPr id="12" name="Group 14"/>
          <p:cNvGrpSpPr/>
          <p:nvPr/>
        </p:nvGrpSpPr>
        <p:grpSpPr>
          <a:xfrm>
            <a:off x="3228975" y="2314575"/>
            <a:ext cx="2438400" cy="609600"/>
            <a:chOff x="1824" y="912"/>
            <a:chExt cx="1536" cy="384"/>
          </a:xfrm>
        </p:grpSpPr>
        <p:grpSp>
          <p:nvGrpSpPr>
            <p:cNvPr id="50212" name="Group 15"/>
            <p:cNvGrpSpPr/>
            <p:nvPr/>
          </p:nvGrpSpPr>
          <p:grpSpPr>
            <a:xfrm>
              <a:off x="2592" y="912"/>
              <a:ext cx="768" cy="384"/>
              <a:chOff x="1152" y="912"/>
              <a:chExt cx="768" cy="384"/>
            </a:xfrm>
          </p:grpSpPr>
          <p:sp>
            <p:nvSpPr>
              <p:cNvPr id="50214" name="Rectangle 16"/>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50215" name="Line 17"/>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16" name="Line 18"/>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13" name="Line 19"/>
            <p:cNvSpPr/>
            <p:nvPr/>
          </p:nvSpPr>
          <p:spPr>
            <a:xfrm>
              <a:off x="1824" y="1104"/>
              <a:ext cx="720" cy="0"/>
            </a:xfrm>
            <a:prstGeom prst="line">
              <a:avLst/>
            </a:prstGeom>
            <a:ln w="31750" cap="flat" cmpd="sng">
              <a:solidFill>
                <a:schemeClr val="tx2"/>
              </a:solidFill>
              <a:prstDash val="solid"/>
              <a:headEnd type="none" w="med" len="med"/>
              <a:tailEnd type="triangle" w="med" len="lg"/>
            </a:ln>
          </p:spPr>
        </p:sp>
      </p:grpSp>
      <p:grpSp>
        <p:nvGrpSpPr>
          <p:cNvPr id="50206" name="Group 21"/>
          <p:cNvGrpSpPr/>
          <p:nvPr/>
        </p:nvGrpSpPr>
        <p:grpSpPr>
          <a:xfrm>
            <a:off x="6657975" y="2301875"/>
            <a:ext cx="1219200" cy="609600"/>
            <a:chOff x="1152" y="912"/>
            <a:chExt cx="768" cy="384"/>
          </a:xfrm>
        </p:grpSpPr>
        <p:sp>
          <p:nvSpPr>
            <p:cNvPr id="50209" name="Rectangle 22"/>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210" name="Line 23"/>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11" name="Line 24"/>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07" name="Line 25"/>
          <p:cNvSpPr/>
          <p:nvPr/>
        </p:nvSpPr>
        <p:spPr>
          <a:xfrm>
            <a:off x="5514975" y="2619375"/>
            <a:ext cx="1066800" cy="0"/>
          </a:xfrm>
          <a:prstGeom prst="line">
            <a:avLst/>
          </a:prstGeom>
          <a:ln w="31750" cap="flat" cmpd="sng">
            <a:solidFill>
              <a:schemeClr val="tx2"/>
            </a:solidFill>
            <a:prstDash val="solid"/>
            <a:headEnd type="none" w="med" len="med"/>
            <a:tailEnd type="triangle" w="med" len="lg"/>
          </a:ln>
        </p:spPr>
      </p:sp>
      <p:sp>
        <p:nvSpPr>
          <p:cNvPr id="50208" name="Line 26"/>
          <p:cNvSpPr/>
          <p:nvPr/>
        </p:nvSpPr>
        <p:spPr>
          <a:xfrm>
            <a:off x="7724775" y="2619375"/>
            <a:ext cx="762000" cy="0"/>
          </a:xfrm>
          <a:prstGeom prst="line">
            <a:avLst/>
          </a:prstGeom>
          <a:ln w="31750" cap="flat" cmpd="sng">
            <a:solidFill>
              <a:schemeClr val="tx2"/>
            </a:solidFill>
            <a:prstDash val="solid"/>
            <a:headEnd type="none" w="med" len="med"/>
            <a:tailEnd type="triangle" w="med" len="lg"/>
          </a:ln>
        </p:spPr>
      </p:sp>
      <p:sp>
        <p:nvSpPr>
          <p:cNvPr id="25" name="Text Box 27"/>
          <p:cNvSpPr txBox="1"/>
          <p:nvPr/>
        </p:nvSpPr>
        <p:spPr>
          <a:xfrm>
            <a:off x="2314575" y="4457065"/>
            <a:ext cx="5445125" cy="20300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50000"/>
              </a:lnSpc>
              <a:spcBef>
                <a:spcPct val="0"/>
              </a:spcBef>
              <a:buClrTx/>
              <a:buNone/>
            </a:pPr>
            <a:r>
              <a:rPr lang="en-US" altLang="zh-CN" sz="2800" b="1" dirty="0">
                <a:ea typeface="宋体" panose="02010600030101010101" pitchFamily="2" charset="-122"/>
              </a:rPr>
              <a:t>p-&gt;prior-&gt;next = p-&gt;next-&gt;next;</a:t>
            </a:r>
          </a:p>
          <a:p>
            <a:pPr marL="0" lvl="0" indent="0">
              <a:lnSpc>
                <a:spcPct val="150000"/>
              </a:lnSpc>
              <a:spcBef>
                <a:spcPct val="0"/>
              </a:spcBef>
              <a:buClrTx/>
              <a:buNone/>
            </a:pPr>
            <a:r>
              <a:rPr lang="en-US" altLang="zh-CN" sz="2800" b="1" dirty="0">
                <a:ea typeface="宋体" panose="02010600030101010101" pitchFamily="2" charset="-122"/>
              </a:rPr>
              <a:t>p-&gt;next-&gt;prior = p-&gt;prior;</a:t>
            </a:r>
          </a:p>
          <a:p>
            <a:pPr marL="0" lvl="0" indent="0">
              <a:lnSpc>
                <a:spcPct val="150000"/>
              </a:lnSpc>
              <a:spcBef>
                <a:spcPct val="0"/>
              </a:spcBef>
              <a:buClrTx/>
              <a:buNone/>
            </a:pPr>
            <a:r>
              <a:rPr lang="en-US" altLang="zh-CN" sz="2800" b="1" dirty="0">
                <a:ea typeface="宋体" panose="02010600030101010101" pitchFamily="2" charset="-122"/>
              </a:rPr>
              <a:t>delete p;</a:t>
            </a:r>
          </a:p>
        </p:txBody>
      </p:sp>
      <p:sp>
        <p:nvSpPr>
          <p:cNvPr id="26" name="Line 28"/>
          <p:cNvSpPr/>
          <p:nvPr/>
        </p:nvSpPr>
        <p:spPr>
          <a:xfrm flipV="1">
            <a:off x="2371725" y="5148580"/>
            <a:ext cx="5353050" cy="8890"/>
          </a:xfrm>
          <a:prstGeom prst="line">
            <a:avLst/>
          </a:prstGeom>
          <a:ln w="38100" cap="flat" cmpd="sng">
            <a:solidFill>
              <a:srgbClr val="6600CC"/>
            </a:solidFill>
            <a:prstDash val="solid"/>
            <a:headEnd type="none" w="med" len="med"/>
            <a:tailEnd type="none" w="med" len="med"/>
          </a:ln>
        </p:spPr>
      </p:sp>
      <p:grpSp>
        <p:nvGrpSpPr>
          <p:cNvPr id="27" name="Group 29"/>
          <p:cNvGrpSpPr/>
          <p:nvPr/>
        </p:nvGrpSpPr>
        <p:grpSpPr>
          <a:xfrm>
            <a:off x="5057775" y="1857375"/>
            <a:ext cx="1752600" cy="762000"/>
            <a:chOff x="2976" y="624"/>
            <a:chExt cx="1104" cy="480"/>
          </a:xfrm>
        </p:grpSpPr>
        <p:sp>
          <p:nvSpPr>
            <p:cNvPr id="50203" name="Line 30"/>
            <p:cNvSpPr/>
            <p:nvPr/>
          </p:nvSpPr>
          <p:spPr>
            <a:xfrm flipH="1">
              <a:off x="2976" y="624"/>
              <a:ext cx="1104" cy="0"/>
            </a:xfrm>
            <a:prstGeom prst="line">
              <a:avLst/>
            </a:prstGeom>
            <a:ln w="31750" cap="flat" cmpd="sng">
              <a:solidFill>
                <a:srgbClr val="993300"/>
              </a:solidFill>
              <a:prstDash val="solid"/>
              <a:headEnd type="none" w="med" len="med"/>
              <a:tailEnd type="none" w="med" len="med"/>
            </a:ln>
          </p:spPr>
        </p:sp>
        <p:sp>
          <p:nvSpPr>
            <p:cNvPr id="50204" name="Line 31"/>
            <p:cNvSpPr/>
            <p:nvPr/>
          </p:nvSpPr>
          <p:spPr>
            <a:xfrm flipV="1">
              <a:off x="4080" y="624"/>
              <a:ext cx="0" cy="480"/>
            </a:xfrm>
            <a:prstGeom prst="line">
              <a:avLst/>
            </a:prstGeom>
            <a:ln w="31750" cap="flat" cmpd="sng">
              <a:solidFill>
                <a:srgbClr val="993300"/>
              </a:solidFill>
              <a:prstDash val="solid"/>
              <a:headEnd type="none" w="med" len="med"/>
              <a:tailEnd type="none" w="med" len="med"/>
            </a:ln>
          </p:spPr>
        </p:sp>
        <p:sp>
          <p:nvSpPr>
            <p:cNvPr id="50205" name="Line 32"/>
            <p:cNvSpPr/>
            <p:nvPr/>
          </p:nvSpPr>
          <p:spPr>
            <a:xfrm>
              <a:off x="2976" y="624"/>
              <a:ext cx="0" cy="288"/>
            </a:xfrm>
            <a:prstGeom prst="line">
              <a:avLst/>
            </a:prstGeom>
            <a:ln w="31750" cap="flat" cmpd="sng">
              <a:solidFill>
                <a:srgbClr val="993300"/>
              </a:solidFill>
              <a:prstDash val="solid"/>
              <a:headEnd type="none" w="med" len="med"/>
              <a:tailEnd type="triangle" w="med" len="lg"/>
            </a:ln>
          </p:spPr>
        </p:sp>
      </p:grpSp>
      <p:sp useBgFill="1">
        <p:nvSpPr>
          <p:cNvPr id="31" name="Rectangle 33"/>
          <p:cNvSpPr/>
          <p:nvPr/>
        </p:nvSpPr>
        <p:spPr>
          <a:xfrm>
            <a:off x="3152775" y="2466975"/>
            <a:ext cx="1219200" cy="3048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 name="AutoShape 34"/>
          <p:cNvSpPr/>
          <p:nvPr/>
        </p:nvSpPr>
        <p:spPr>
          <a:xfrm>
            <a:off x="4867275" y="2924175"/>
            <a:ext cx="381000" cy="1295400"/>
          </a:xfrm>
          <a:prstGeom prst="upArrowCallout">
            <a:avLst>
              <a:gd name="adj1" fmla="val 15000"/>
              <a:gd name="adj2" fmla="val 20000"/>
              <a:gd name="adj3" fmla="val 61672"/>
              <a:gd name="adj4" fmla="val 37255"/>
            </a:avLst>
          </a:prstGeom>
          <a:solidFill>
            <a:srgbClr val="CCFFFF"/>
          </a:solidFill>
          <a:ln w="952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nvGrpSpPr>
          <p:cNvPr id="33" name="Group 35"/>
          <p:cNvGrpSpPr/>
          <p:nvPr/>
        </p:nvGrpSpPr>
        <p:grpSpPr>
          <a:xfrm>
            <a:off x="2771775" y="1857375"/>
            <a:ext cx="1828800" cy="762000"/>
            <a:chOff x="1536" y="624"/>
            <a:chExt cx="1152" cy="480"/>
          </a:xfrm>
        </p:grpSpPr>
        <p:sp>
          <p:nvSpPr>
            <p:cNvPr id="50200" name="Line 36"/>
            <p:cNvSpPr/>
            <p:nvPr/>
          </p:nvSpPr>
          <p:spPr>
            <a:xfrm flipV="1">
              <a:off x="2688" y="624"/>
              <a:ext cx="0" cy="480"/>
            </a:xfrm>
            <a:prstGeom prst="line">
              <a:avLst/>
            </a:prstGeom>
            <a:ln w="31750" cap="flat" cmpd="sng">
              <a:solidFill>
                <a:srgbClr val="993300"/>
              </a:solidFill>
              <a:prstDash val="solid"/>
              <a:headEnd type="none" w="med" len="med"/>
              <a:tailEnd type="none" w="med" len="med"/>
            </a:ln>
          </p:spPr>
        </p:sp>
        <p:sp>
          <p:nvSpPr>
            <p:cNvPr id="50201" name="Line 37"/>
            <p:cNvSpPr/>
            <p:nvPr/>
          </p:nvSpPr>
          <p:spPr>
            <a:xfrm flipH="1">
              <a:off x="1536" y="624"/>
              <a:ext cx="1152" cy="0"/>
            </a:xfrm>
            <a:prstGeom prst="line">
              <a:avLst/>
            </a:prstGeom>
            <a:ln w="31750" cap="flat" cmpd="sng">
              <a:solidFill>
                <a:srgbClr val="993300"/>
              </a:solidFill>
              <a:prstDash val="solid"/>
              <a:headEnd type="none" w="med" len="med"/>
              <a:tailEnd type="none" w="med" len="med"/>
            </a:ln>
          </p:spPr>
        </p:sp>
        <p:sp>
          <p:nvSpPr>
            <p:cNvPr id="50202" name="Line 38"/>
            <p:cNvSpPr/>
            <p:nvPr/>
          </p:nvSpPr>
          <p:spPr>
            <a:xfrm>
              <a:off x="1536" y="624"/>
              <a:ext cx="0" cy="288"/>
            </a:xfrm>
            <a:prstGeom prst="line">
              <a:avLst/>
            </a:prstGeom>
            <a:ln w="31750" cap="flat" cmpd="sng">
              <a:solidFill>
                <a:srgbClr val="993300"/>
              </a:solidFill>
              <a:prstDash val="solid"/>
              <a:headEnd type="none" w="med" len="med"/>
              <a:tailEnd type="triangle" w="med" len="lg"/>
            </a:ln>
          </p:spPr>
        </p:sp>
      </p:grpSp>
      <p:grpSp>
        <p:nvGrpSpPr>
          <p:cNvPr id="37" name="Group 39"/>
          <p:cNvGrpSpPr/>
          <p:nvPr/>
        </p:nvGrpSpPr>
        <p:grpSpPr>
          <a:xfrm>
            <a:off x="2162175" y="2314575"/>
            <a:ext cx="1219200" cy="609600"/>
            <a:chOff x="1152" y="912"/>
            <a:chExt cx="768" cy="384"/>
          </a:xfrm>
        </p:grpSpPr>
        <p:sp>
          <p:nvSpPr>
            <p:cNvPr id="50197" name="Rectangle 40"/>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198" name="Line 41"/>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199" name="Line 42"/>
            <p:cNvSpPr/>
            <p:nvPr/>
          </p:nvSpPr>
          <p:spPr>
            <a:xfrm>
              <a:off x="1728" y="912"/>
              <a:ext cx="0" cy="384"/>
            </a:xfrm>
            <a:prstGeom prst="line">
              <a:avLst/>
            </a:prstGeom>
            <a:ln w="9525" cap="flat" cmpd="sng">
              <a:solidFill>
                <a:schemeClr val="tx2"/>
              </a:solidFill>
              <a:prstDash val="solid"/>
              <a:headEnd type="none" w="med" len="med"/>
              <a:tailEnd type="none" w="med" len="med"/>
            </a:ln>
          </p:spPr>
        </p:sp>
      </p:grpSp>
      <p:cxnSp>
        <p:nvCxnSpPr>
          <p:cNvPr id="41" name="AutoShape 43"/>
          <p:cNvCxnSpPr>
            <a:endCxn id="50209" idx="2"/>
          </p:cNvCxnSpPr>
          <p:nvPr/>
        </p:nvCxnSpPr>
        <p:spPr>
          <a:xfrm>
            <a:off x="3203575" y="2623820"/>
            <a:ext cx="4064000" cy="287655"/>
          </a:xfrm>
          <a:prstGeom prst="bentConnector4">
            <a:avLst>
              <a:gd name="adj1" fmla="val -78"/>
              <a:gd name="adj2" fmla="val 182781"/>
            </a:avLst>
          </a:prstGeom>
          <a:ln w="31750" cap="flat" cmpd="sng">
            <a:solidFill>
              <a:srgbClr val="008080"/>
            </a:solidFill>
            <a:prstDash val="solid"/>
            <a:miter/>
            <a:headEnd type="none" w="med" len="med"/>
            <a:tailEnd type="triangle" w="med" len="lg"/>
          </a:ln>
        </p:spPr>
      </p:cxnSp>
      <p:sp>
        <p:nvSpPr>
          <p:cNvPr id="42" name="Line 44"/>
          <p:cNvSpPr/>
          <p:nvPr/>
        </p:nvSpPr>
        <p:spPr>
          <a:xfrm flipV="1">
            <a:off x="2371725" y="5793105"/>
            <a:ext cx="4286250" cy="12065"/>
          </a:xfrm>
          <a:prstGeom prst="line">
            <a:avLst/>
          </a:prstGeom>
          <a:ln w="38100" cap="flat" cmpd="sng">
            <a:solidFill>
              <a:srgbClr val="6600CC"/>
            </a:solidFill>
            <a:prstDash val="solid"/>
            <a:headEnd type="none" w="med" len="med"/>
            <a:tailEnd type="none" w="med" len="med"/>
          </a:ln>
        </p:spPr>
      </p:sp>
      <p:grpSp>
        <p:nvGrpSpPr>
          <p:cNvPr id="43" name="Group 45"/>
          <p:cNvGrpSpPr/>
          <p:nvPr/>
        </p:nvGrpSpPr>
        <p:grpSpPr>
          <a:xfrm>
            <a:off x="2771775" y="1628775"/>
            <a:ext cx="4038600" cy="990600"/>
            <a:chOff x="1536" y="480"/>
            <a:chExt cx="2544" cy="624"/>
          </a:xfrm>
        </p:grpSpPr>
        <p:sp>
          <p:nvSpPr>
            <p:cNvPr id="50194" name="Line 46"/>
            <p:cNvSpPr/>
            <p:nvPr/>
          </p:nvSpPr>
          <p:spPr>
            <a:xfrm flipH="1" flipV="1">
              <a:off x="4080" y="480"/>
              <a:ext cx="0" cy="624"/>
            </a:xfrm>
            <a:prstGeom prst="line">
              <a:avLst/>
            </a:prstGeom>
            <a:ln w="34925" cap="flat" cmpd="sng">
              <a:solidFill>
                <a:srgbClr val="FF0000"/>
              </a:solidFill>
              <a:prstDash val="solid"/>
              <a:headEnd type="none" w="med" len="med"/>
              <a:tailEnd type="none" w="med" len="med"/>
            </a:ln>
          </p:spPr>
        </p:sp>
        <p:sp>
          <p:nvSpPr>
            <p:cNvPr id="50195" name="Line 47"/>
            <p:cNvSpPr/>
            <p:nvPr/>
          </p:nvSpPr>
          <p:spPr>
            <a:xfrm flipH="1">
              <a:off x="1536" y="480"/>
              <a:ext cx="2544" cy="0"/>
            </a:xfrm>
            <a:prstGeom prst="line">
              <a:avLst/>
            </a:prstGeom>
            <a:ln w="34925" cap="flat" cmpd="sng">
              <a:solidFill>
                <a:srgbClr val="FF0000"/>
              </a:solidFill>
              <a:prstDash val="solid"/>
              <a:headEnd type="none" w="med" len="med"/>
              <a:tailEnd type="none" w="med" len="med"/>
            </a:ln>
          </p:spPr>
        </p:sp>
        <p:sp>
          <p:nvSpPr>
            <p:cNvPr id="50196" name="Line 48"/>
            <p:cNvSpPr/>
            <p:nvPr/>
          </p:nvSpPr>
          <p:spPr>
            <a:xfrm>
              <a:off x="1536" y="480"/>
              <a:ext cx="0" cy="432"/>
            </a:xfrm>
            <a:prstGeom prst="line">
              <a:avLst/>
            </a:prstGeom>
            <a:ln w="34925" cap="flat" cmpd="sng">
              <a:solidFill>
                <a:srgbClr val="FF0000"/>
              </a:solidFill>
              <a:prstDash val="solid"/>
              <a:headEnd type="none" w="med" len="med"/>
              <a:tailEnd type="triangle" w="lg" len="lg"/>
            </a:ln>
          </p:spPr>
        </p:sp>
      </p:grpSp>
      <p:sp>
        <p:nvSpPr>
          <p:cNvPr id="2" name="Line 44"/>
          <p:cNvSpPr/>
          <p:nvPr/>
        </p:nvSpPr>
        <p:spPr>
          <a:xfrm flipV="1">
            <a:off x="2371725" y="6355715"/>
            <a:ext cx="1680845" cy="12065"/>
          </a:xfrm>
          <a:prstGeom prst="line">
            <a:avLst/>
          </a:prstGeom>
          <a:ln w="38100" cap="flat" cmpd="sng">
            <a:solidFill>
              <a:srgbClr val="6600CC"/>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0207"/>
                                        </p:tgtEl>
                                        <p:attrNameLst>
                                          <p:attrName>style.visibility</p:attrName>
                                        </p:attrNameLst>
                                      </p:cBhvr>
                                      <p:to>
                                        <p:strVal val="visible"/>
                                      </p:to>
                                    </p:set>
                                    <p:animEffect transition="in" filter="wipe(left)">
                                      <p:cBhvr>
                                        <p:cTn id="15" dur="500"/>
                                        <p:tgtEl>
                                          <p:spTgt spid="5020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206"/>
                                        </p:tgtEl>
                                        <p:attrNameLst>
                                          <p:attrName>style.visibility</p:attrName>
                                        </p:attrNameLst>
                                      </p:cBhvr>
                                      <p:to>
                                        <p:strVal val="visible"/>
                                      </p:to>
                                    </p:set>
                                    <p:animEffect transition="in" filter="wipe(left)">
                                      <p:cBhvr>
                                        <p:cTn id="19" dur="500"/>
                                        <p:tgtEl>
                                          <p:spTgt spid="5020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0208"/>
                                        </p:tgtEl>
                                        <p:attrNameLst>
                                          <p:attrName>style.visibility</p:attrName>
                                        </p:attrNameLst>
                                      </p:cBhvr>
                                      <p:to>
                                        <p:strVal val="visible"/>
                                      </p:to>
                                    </p:set>
                                    <p:animEffect transition="in" filter="wipe(left)">
                                      <p:cBhvr>
                                        <p:cTn id="23" dur="500"/>
                                        <p:tgtEl>
                                          <p:spTgt spid="502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righ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ppt_x</p:attrName>
                                        </p:attrNameLst>
                                      </p:cBhvr>
                                      <p:tavLst>
                                        <p:tav tm="0">
                                          <p:val>
                                            <p:strVal val="#ppt_x-#ppt_w/2"/>
                                          </p:val>
                                        </p:tav>
                                        <p:tav tm="100000">
                                          <p:val>
                                            <p:strVal val="#ppt_x"/>
                                          </p:val>
                                        </p:tav>
                                      </p:tavLst>
                                    </p:anim>
                                    <p:anim calcmode="lin" valueType="num">
                                      <p:cBhvr>
                                        <p:cTn id="48" dur="500" fill="hold"/>
                                        <p:tgtEl>
                                          <p:spTgt spid="26"/>
                                        </p:tgtEl>
                                        <p:attrNameLst>
                                          <p:attrName>ppt_y</p:attrName>
                                        </p:attrNameLst>
                                      </p:cBhvr>
                                      <p:tavLst>
                                        <p:tav tm="0">
                                          <p:val>
                                            <p:strVal val="#ppt_y"/>
                                          </p:val>
                                        </p:tav>
                                        <p:tav tm="100000">
                                          <p:val>
                                            <p:strVal val="#ppt_y"/>
                                          </p:val>
                                        </p:tav>
                                      </p:tavLst>
                                    </p:anim>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37"/>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ppt_x</p:attrName>
                                        </p:attrNameLst>
                                      </p:cBhvr>
                                      <p:tavLst>
                                        <p:tav tm="0">
                                          <p:val>
                                            <p:strVal val="#ppt_x-#ppt_w/2"/>
                                          </p:val>
                                        </p:tav>
                                        <p:tav tm="100000">
                                          <p:val>
                                            <p:strVal val="#ppt_x"/>
                                          </p:val>
                                        </p:tav>
                                      </p:tavLst>
                                    </p:anim>
                                    <p:anim calcmode="lin" valueType="num">
                                      <p:cBhvr>
                                        <p:cTn id="68" dur="500" fill="hold"/>
                                        <p:tgtEl>
                                          <p:spTgt spid="42"/>
                                        </p:tgtEl>
                                        <p:attrNameLst>
                                          <p:attrName>ppt_y</p:attrName>
                                        </p:attrNameLst>
                                      </p:cBhvr>
                                      <p:tavLst>
                                        <p:tav tm="0">
                                          <p:val>
                                            <p:strVal val="#ppt_y"/>
                                          </p:val>
                                        </p:tav>
                                        <p:tav tm="100000">
                                          <p:val>
                                            <p:strVal val="#ppt_y"/>
                                          </p:val>
                                        </p:tav>
                                      </p:tavLst>
                                    </p:anim>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27"/>
                                        </p:tgtEl>
                                      </p:cBhvr>
                                    </p:animEffect>
                                    <p:set>
                                      <p:cBhvr>
                                        <p:cTn id="75" dur="1" fill="hold">
                                          <p:stCondLst>
                                            <p:cond delay="499"/>
                                          </p:stCondLst>
                                        </p:cTn>
                                        <p:tgtEl>
                                          <p:spTgt spid="2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Par">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right)">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8"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p:cTn id="85" dur="500" fill="hold"/>
                                        <p:tgtEl>
                                          <p:spTgt spid="2"/>
                                        </p:tgtEl>
                                        <p:attrNameLst>
                                          <p:attrName>ppt_x</p:attrName>
                                        </p:attrNameLst>
                                      </p:cBhvr>
                                      <p:tavLst>
                                        <p:tav tm="0">
                                          <p:val>
                                            <p:strVal val="#ppt_x-#ppt_w/2"/>
                                          </p:val>
                                        </p:tav>
                                        <p:tav tm="100000">
                                          <p:val>
                                            <p:strVal val="#ppt_x"/>
                                          </p:val>
                                        </p:tav>
                                      </p:tavLst>
                                    </p:anim>
                                    <p:anim calcmode="lin" valueType="num">
                                      <p:cBhvr>
                                        <p:cTn id="86" dur="500" fill="hold"/>
                                        <p:tgtEl>
                                          <p:spTgt spid="2"/>
                                        </p:tgtEl>
                                        <p:attrNameLst>
                                          <p:attrName>ppt_y</p:attrName>
                                        </p:attrNameLst>
                                      </p:cBhvr>
                                      <p:tavLst>
                                        <p:tav tm="0">
                                          <p:val>
                                            <p:strVal val="#ppt_y"/>
                                          </p:val>
                                        </p:tav>
                                        <p:tav tm="100000">
                                          <p:val>
                                            <p:strVal val="#ppt_y"/>
                                          </p:val>
                                        </p:tav>
                                      </p:tavLst>
                                    </p:anim>
                                    <p:anim calcmode="lin" valueType="num">
                                      <p:cBhvr>
                                        <p:cTn id="87" dur="500" fill="hold"/>
                                        <p:tgtEl>
                                          <p:spTgt spid="2"/>
                                        </p:tgtEl>
                                        <p:attrNameLst>
                                          <p:attrName>ppt_w</p:attrName>
                                        </p:attrNameLst>
                                      </p:cBhvr>
                                      <p:tavLst>
                                        <p:tav tm="0">
                                          <p:val>
                                            <p:fltVal val="0"/>
                                          </p:val>
                                        </p:tav>
                                        <p:tav tm="100000">
                                          <p:val>
                                            <p:strVal val="#ppt_w"/>
                                          </p:val>
                                        </p:tav>
                                      </p:tavLst>
                                    </p:anim>
                                    <p:anim calcmode="lin" valueType="num">
                                      <p:cBhvr>
                                        <p:cTn id="8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nodeType="clickEffect">
                                  <p:stCondLst>
                                    <p:cond delay="0"/>
                                  </p:stCondLst>
                                  <p:childTnLst>
                                    <p:animEffect transition="out" filter="wipe(down)">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childTnLst>
                          </p:cTn>
                        </p:par>
                        <p:par>
                          <p:cTn id="94" fill="hold">
                            <p:stCondLst>
                              <p:cond delay="500"/>
                            </p:stCondLst>
                            <p:childTnLst>
                              <p:par>
                                <p:cTn id="95" presetID="22" presetClass="exit" presetSubtype="4" fill="hold" nodeType="afterEffect">
                                  <p:stCondLst>
                                    <p:cond delay="0"/>
                                  </p:stCondLst>
                                  <p:childTnLst>
                                    <p:animEffect transition="out" filter="wipe(down)">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childTnLst>
                          </p:cTn>
                        </p:par>
                        <p:par>
                          <p:cTn id="98" fill="hold">
                            <p:stCondLst>
                              <p:cond delay="1000"/>
                            </p:stCondLst>
                            <p:childTnLst>
                              <p:par>
                                <p:cTn id="99" presetID="22" presetClass="exit" presetSubtype="4" fill="hold" nodeType="afterEffect">
                                  <p:stCondLst>
                                    <p:cond delay="0"/>
                                  </p:stCondLst>
                                  <p:childTnLst>
                                    <p:animEffect transition="out" filter="wipe(down)">
                                      <p:cBhvr>
                                        <p:cTn id="100" dur="500"/>
                                        <p:tgtEl>
                                          <p:spTgt spid="50207"/>
                                        </p:tgtEl>
                                      </p:cBhvr>
                                    </p:animEffect>
                                    <p:set>
                                      <p:cBhvr>
                                        <p:cTn id="101" dur="1" fill="hold">
                                          <p:stCondLst>
                                            <p:cond delay="499"/>
                                          </p:stCondLst>
                                        </p:cTn>
                                        <p:tgtEl>
                                          <p:spTgt spid="50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animBg="1"/>
      <p:bldP spid="3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 </a:t>
            </a:r>
            <a:r>
              <a:rPr lang="en-US" altLang="zh-CN" dirty="0"/>
              <a:t>vs </a:t>
            </a:r>
            <a:r>
              <a:rPr lang="zh-CN" altLang="en-US" dirty="0"/>
              <a:t>链表</a:t>
            </a:r>
          </a:p>
        </p:txBody>
      </p:sp>
      <p:graphicFrame>
        <p:nvGraphicFramePr>
          <p:cNvPr id="4" name="Group 148"/>
          <p:cNvGraphicFramePr>
            <a:graphicFrameLocks noGrp="1"/>
          </p:cNvGraphicFramePr>
          <p:nvPr/>
        </p:nvGraphicFramePr>
        <p:xfrm>
          <a:off x="468311" y="1124744"/>
          <a:ext cx="8207377" cy="4170364"/>
        </p:xfrm>
        <a:graphic>
          <a:graphicData uri="http://schemas.openxmlformats.org/drawingml/2006/table">
            <a:tbl>
              <a:tblPr/>
              <a:tblGrid>
                <a:gridCol w="552254"/>
                <a:gridCol w="1319185"/>
                <a:gridCol w="3024336"/>
                <a:gridCol w="3311602"/>
              </a:tblGrid>
              <a:tr h="871538">
                <a:tc gridSpan="2">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顺  序  表</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链    表</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空间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存储空间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预先分配，会导致空间闲置或溢出现象</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动态分配，不会出现闲置或溢出现象</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112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存储密度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不用为表示结点间的逻辑关系而增加额外的存储开销，存储密度等于</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需要借助指针来体现元素间的逻辑关系，存储密度小于</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时间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存取元素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随机存取，时间复杂度为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顺序存取，时间复杂度为</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dirty="0" smtClean="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715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插入、删除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平均移动约表中一半元素，时间复杂度为</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dirty="0" smtClean="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不需移动元素，确定插入、删除位置后，时间复杂度为</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pic>
        <p:nvPicPr>
          <p:cNvPr id="3" name="图片 2"/>
          <p:cNvPicPr>
            <a:picLocks noChangeAspect="1"/>
          </p:cNvPicPr>
          <p:nvPr/>
        </p:nvPicPr>
        <p:blipFill>
          <a:blip r:embed="rId2" cstate="print"/>
          <a:stretch>
            <a:fillRect/>
          </a:stretch>
        </p:blipFill>
        <p:spPr>
          <a:xfrm>
            <a:off x="2114856" y="5511802"/>
            <a:ext cx="4914286" cy="780952"/>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线性表举例</a:t>
            </a:r>
          </a:p>
        </p:txBody>
      </p:sp>
      <p:sp>
        <p:nvSpPr>
          <p:cNvPr id="11267" name="内容占位符 2"/>
          <p:cNvSpPr>
            <a:spLocks noGrp="1"/>
          </p:cNvSpPr>
          <p:nvPr>
            <p:ph idx="1"/>
          </p:nvPr>
        </p:nvSpPr>
        <p:spPr>
          <a:xfrm>
            <a:off x="468313" y="1125538"/>
            <a:ext cx="8207375" cy="3240087"/>
          </a:xfrm>
        </p:spPr>
        <p:txBody>
          <a:bodyPr vert="horz" wrap="square" lIns="91440" tIns="45720" rIns="91440" bIns="45720" anchor="t"/>
          <a:lstStyle/>
          <a:p>
            <a:pPr marL="342900" lvl="1" indent="-342900"/>
            <a:r>
              <a:rPr lang="en-US" altLang="zh-CN" dirty="0">
                <a:latin typeface="+mn-lt"/>
                <a:ea typeface="+mn-ea"/>
              </a:rPr>
              <a:t>La=</a:t>
            </a:r>
            <a:r>
              <a:rPr lang="zh-CN" altLang="en-US" dirty="0">
                <a:latin typeface="+mn-lt"/>
                <a:ea typeface="+mn-ea"/>
              </a:rPr>
              <a:t>（</a:t>
            </a:r>
            <a:r>
              <a:rPr lang="en-US" altLang="zh-CN" dirty="0">
                <a:latin typeface="+mn-lt"/>
                <a:ea typeface="+mn-ea"/>
              </a:rPr>
              <a:t>34</a:t>
            </a:r>
            <a:r>
              <a:rPr lang="zh-CN" altLang="en-US" dirty="0">
                <a:latin typeface="+mn-lt"/>
                <a:ea typeface="+mn-ea"/>
              </a:rPr>
              <a:t>，</a:t>
            </a:r>
            <a:r>
              <a:rPr lang="en-US" altLang="zh-CN" dirty="0">
                <a:latin typeface="+mn-lt"/>
                <a:ea typeface="+mn-ea"/>
              </a:rPr>
              <a:t>89</a:t>
            </a:r>
            <a:r>
              <a:rPr lang="zh-CN" altLang="en-US" dirty="0">
                <a:latin typeface="+mn-lt"/>
                <a:ea typeface="+mn-ea"/>
              </a:rPr>
              <a:t>，</a:t>
            </a:r>
            <a:r>
              <a:rPr lang="en-US" altLang="zh-CN" dirty="0">
                <a:latin typeface="+mn-lt"/>
                <a:ea typeface="+mn-ea"/>
              </a:rPr>
              <a:t>765</a:t>
            </a:r>
            <a:r>
              <a:rPr lang="zh-CN" altLang="en-US" dirty="0">
                <a:latin typeface="+mn-lt"/>
                <a:ea typeface="+mn-ea"/>
              </a:rPr>
              <a:t>，</a:t>
            </a:r>
            <a:r>
              <a:rPr lang="en-US" altLang="zh-CN" dirty="0">
                <a:latin typeface="+mn-lt"/>
                <a:ea typeface="+mn-ea"/>
              </a:rPr>
              <a:t>12</a:t>
            </a:r>
            <a:r>
              <a:rPr lang="zh-CN" altLang="en-US" dirty="0">
                <a:latin typeface="+mn-lt"/>
                <a:ea typeface="+mn-ea"/>
              </a:rPr>
              <a:t>，</a:t>
            </a:r>
            <a:r>
              <a:rPr lang="en-US" altLang="zh-CN" dirty="0">
                <a:latin typeface="+mn-lt"/>
                <a:ea typeface="+mn-ea"/>
              </a:rPr>
              <a:t>90</a:t>
            </a:r>
            <a:r>
              <a:rPr lang="zh-CN" altLang="en-US" dirty="0">
                <a:latin typeface="+mn-lt"/>
                <a:ea typeface="+mn-ea"/>
              </a:rPr>
              <a:t>，</a:t>
            </a:r>
            <a:r>
              <a:rPr lang="en-US" altLang="zh-CN" dirty="0">
                <a:latin typeface="+mn-lt"/>
                <a:ea typeface="+mn-ea"/>
              </a:rPr>
              <a:t>-34</a:t>
            </a:r>
            <a:r>
              <a:rPr lang="zh-CN" altLang="en-US" dirty="0">
                <a:latin typeface="+mn-lt"/>
                <a:ea typeface="+mn-ea"/>
              </a:rPr>
              <a:t>，</a:t>
            </a:r>
            <a:r>
              <a:rPr lang="en-US" altLang="zh-CN" dirty="0">
                <a:latin typeface="+mn-lt"/>
                <a:ea typeface="+mn-ea"/>
              </a:rPr>
              <a:t>22</a:t>
            </a:r>
            <a:r>
              <a:rPr lang="zh-CN" altLang="en-US" dirty="0">
                <a:latin typeface="+mn-lt"/>
                <a:ea typeface="+mn-ea"/>
              </a:rPr>
              <a:t>）  数据元素类型为</a:t>
            </a:r>
            <a:r>
              <a:rPr lang="en-US" altLang="zh-CN" dirty="0">
                <a:latin typeface="+mn-lt"/>
                <a:ea typeface="+mn-ea"/>
              </a:rPr>
              <a:t>int</a:t>
            </a:r>
          </a:p>
          <a:p>
            <a:r>
              <a:rPr lang="en-US" altLang="zh-CN" dirty="0">
                <a:latin typeface="+mn-lt"/>
                <a:ea typeface="+mn-ea"/>
                <a:cs typeface="+mn-cs"/>
              </a:rPr>
              <a:t>Ls=(</a:t>
            </a:r>
            <a:r>
              <a:rPr lang="en-US" altLang="zh-CN" dirty="0">
                <a:latin typeface="+mn-lt"/>
                <a:ea typeface="+mn-ea"/>
                <a:cs typeface="+mn-cs"/>
                <a:sym typeface="Symbol" panose="05050102010706020507" pitchFamily="18" charset="2"/>
              </a:rPr>
              <a:t></a:t>
            </a:r>
            <a:r>
              <a:rPr lang="en-US" altLang="zh-CN" dirty="0">
                <a:latin typeface="+mn-lt"/>
                <a:ea typeface="+mn-ea"/>
                <a:cs typeface="+mn-cs"/>
              </a:rPr>
              <a:t>Hello</a:t>
            </a:r>
            <a:r>
              <a:rPr lang="en-US" altLang="zh-CN" dirty="0">
                <a:latin typeface="+mn-lt"/>
                <a:ea typeface="+mn-ea"/>
                <a:cs typeface="+mn-cs"/>
                <a:sym typeface="Symbol" panose="05050102010706020507" pitchFamily="18" charset="2"/>
              </a:rPr>
              <a:t></a:t>
            </a:r>
            <a:r>
              <a:rPr lang="en-US" altLang="zh-CN" dirty="0">
                <a:latin typeface="+mn-lt"/>
                <a:ea typeface="+mn-ea"/>
                <a:cs typeface="+mn-cs"/>
              </a:rPr>
              <a:t>,</a:t>
            </a:r>
            <a:r>
              <a:rPr lang="en-US" altLang="zh-CN" dirty="0">
                <a:latin typeface="+mn-lt"/>
                <a:ea typeface="+mn-ea"/>
                <a:cs typeface="+mn-cs"/>
                <a:sym typeface="Symbol" panose="05050102010706020507" pitchFamily="18" charset="2"/>
              </a:rPr>
              <a:t></a:t>
            </a:r>
            <a:r>
              <a:rPr lang="en-US" altLang="zh-CN" dirty="0">
                <a:latin typeface="+mn-lt"/>
                <a:ea typeface="+mn-ea"/>
                <a:cs typeface="+mn-cs"/>
              </a:rPr>
              <a:t>World</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en-US" altLang="zh-CN" dirty="0">
                <a:latin typeface="+mn-lt"/>
                <a:ea typeface="+mn-ea"/>
                <a:cs typeface="+mn-cs"/>
                <a:sym typeface="Symbol" panose="05050102010706020507" pitchFamily="18" charset="2"/>
              </a:rPr>
              <a:t></a:t>
            </a:r>
            <a:r>
              <a:rPr lang="en-US" altLang="zh-CN" dirty="0">
                <a:latin typeface="+mn-lt"/>
                <a:ea typeface="+mn-ea"/>
                <a:cs typeface="+mn-cs"/>
              </a:rPr>
              <a:t>China</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en-US" altLang="zh-CN" dirty="0">
                <a:latin typeface="+mn-lt"/>
                <a:ea typeface="+mn-ea"/>
                <a:cs typeface="+mn-cs"/>
                <a:sym typeface="Symbol" panose="05050102010706020507" pitchFamily="18" charset="2"/>
              </a:rPr>
              <a:t></a:t>
            </a:r>
            <a:r>
              <a:rPr lang="en-US" altLang="zh-CN" dirty="0">
                <a:latin typeface="+mn-lt"/>
                <a:ea typeface="+mn-ea"/>
                <a:cs typeface="+mn-cs"/>
              </a:rPr>
              <a:t>Welcome</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zh-CN" altLang="en-US" dirty="0">
                <a:latin typeface="+mn-lt"/>
                <a:ea typeface="+mn-ea"/>
                <a:cs typeface="+mn-cs"/>
              </a:rPr>
              <a:t>数据元素类型为</a:t>
            </a:r>
            <a:r>
              <a:rPr lang="en-US" altLang="zh-CN" dirty="0">
                <a:latin typeface="+mn-lt"/>
                <a:ea typeface="+mn-ea"/>
                <a:cs typeface="+mn-cs"/>
              </a:rPr>
              <a:t>string</a:t>
            </a:r>
          </a:p>
          <a:p>
            <a:r>
              <a:rPr lang="en-US" altLang="zh-CN" dirty="0">
                <a:latin typeface="+mn-lt"/>
                <a:ea typeface="+mn-ea"/>
                <a:cs typeface="+mn-cs"/>
              </a:rPr>
              <a:t>Lb=(book</a:t>
            </a:r>
            <a:r>
              <a:rPr lang="en-US" altLang="zh-CN" baseline="-25000" dirty="0">
                <a:latin typeface="+mn-lt"/>
                <a:ea typeface="+mn-ea"/>
                <a:cs typeface="+mn-cs"/>
              </a:rPr>
              <a:t>1</a:t>
            </a:r>
            <a:r>
              <a:rPr lang="en-US" altLang="zh-CN" dirty="0">
                <a:latin typeface="+mn-lt"/>
                <a:ea typeface="+mn-ea"/>
                <a:cs typeface="+mn-cs"/>
              </a:rPr>
              <a:t>,book</a:t>
            </a:r>
            <a:r>
              <a:rPr lang="en-US" altLang="zh-CN" baseline="-25000" dirty="0">
                <a:latin typeface="+mn-lt"/>
                <a:ea typeface="+mn-ea"/>
                <a:cs typeface="+mn-cs"/>
              </a:rPr>
              <a:t>2</a:t>
            </a:r>
            <a:r>
              <a:rPr lang="en-US" altLang="zh-CN" dirty="0">
                <a:latin typeface="+mn-lt"/>
                <a:ea typeface="+mn-ea"/>
                <a:cs typeface="+mn-cs"/>
              </a:rPr>
              <a:t>,...,book</a:t>
            </a:r>
            <a:r>
              <a:rPr lang="en-US" altLang="zh-CN" baseline="-25000" dirty="0">
                <a:latin typeface="+mn-lt"/>
                <a:ea typeface="+mn-ea"/>
                <a:cs typeface="+mn-cs"/>
              </a:rPr>
              <a:t>100</a:t>
            </a:r>
            <a:r>
              <a:rPr lang="en-US" altLang="zh-CN" dirty="0">
                <a:latin typeface="+mn-lt"/>
                <a:ea typeface="+mn-ea"/>
                <a:cs typeface="+mn-cs"/>
              </a:rPr>
              <a:t>)  </a:t>
            </a:r>
            <a:r>
              <a:rPr lang="zh-CN" altLang="en-US" dirty="0">
                <a:latin typeface="+mn-lt"/>
                <a:ea typeface="+mn-ea"/>
                <a:cs typeface="+mn-cs"/>
              </a:rPr>
              <a:t>数据元素类型为下列所示的结构类型</a:t>
            </a:r>
            <a:endParaRPr lang="en-US" altLang="zh-CN" dirty="0">
              <a:latin typeface="+mn-lt"/>
              <a:ea typeface="+mn-ea"/>
              <a:cs typeface="+mn-cs"/>
            </a:endParaRPr>
          </a:p>
          <a:p>
            <a:endParaRPr lang="zh-CN" altLang="en-US" dirty="0">
              <a:latin typeface="+mn-lt"/>
              <a:ea typeface="+mn-ea"/>
              <a:cs typeface="+mn-cs"/>
            </a:endParaRPr>
          </a:p>
        </p:txBody>
      </p:sp>
      <p:sp>
        <p:nvSpPr>
          <p:cNvPr id="11268"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a:t>
            </a:fld>
            <a:endParaRPr lang="zh-CN" altLang="en-US" sz="1000" b="1" dirty="0">
              <a:latin typeface="+mn-lt"/>
              <a:ea typeface="+mn-ea"/>
              <a:cs typeface="+mn-cs"/>
            </a:endParaRPr>
          </a:p>
        </p:txBody>
      </p:sp>
      <p:sp>
        <p:nvSpPr>
          <p:cNvPr id="11269" name="文本框 4"/>
          <p:cNvSpPr txBox="1"/>
          <p:nvPr/>
        </p:nvSpPr>
        <p:spPr>
          <a:xfrm>
            <a:off x="3203575" y="4524375"/>
            <a:ext cx="2736850" cy="175418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struct book{</a:t>
            </a:r>
          </a:p>
          <a:p>
            <a:pPr marL="0" lvl="0" indent="0">
              <a:spcBef>
                <a:spcPct val="0"/>
              </a:spcBef>
              <a:buClrTx/>
              <a:buNone/>
            </a:pPr>
            <a:r>
              <a:rPr lang="en-US" altLang="zh-CN" sz="1800" dirty="0">
                <a:ea typeface="宋体" panose="02010600030101010101" pitchFamily="2" charset="-122"/>
              </a:rPr>
              <a:t>    char isbn[32];</a:t>
            </a:r>
          </a:p>
          <a:p>
            <a:pPr marL="0" lvl="0" indent="0">
              <a:spcBef>
                <a:spcPct val="0"/>
              </a:spcBef>
              <a:buClrTx/>
              <a:buNone/>
            </a:pPr>
            <a:r>
              <a:rPr lang="en-US" altLang="zh-CN" sz="1800" dirty="0">
                <a:ea typeface="宋体" panose="02010600030101010101" pitchFamily="2" charset="-122"/>
              </a:rPr>
              <a:t>    char author[32];</a:t>
            </a:r>
          </a:p>
          <a:p>
            <a:pPr marL="0" lvl="0" indent="0">
              <a:spcBef>
                <a:spcPct val="0"/>
              </a:spcBef>
              <a:buClrTx/>
              <a:buNone/>
            </a:pPr>
            <a:r>
              <a:rPr lang="en-US" altLang="zh-CN" sz="1800" dirty="0">
                <a:ea typeface="宋体" panose="02010600030101010101" pitchFamily="2" charset="-122"/>
              </a:rPr>
              <a:t>    char publisher[32];</a:t>
            </a:r>
          </a:p>
          <a:p>
            <a:pPr marL="0" lvl="0" indent="0">
              <a:spcBef>
                <a:spcPct val="0"/>
              </a:spcBef>
              <a:buClrTx/>
              <a:buNone/>
            </a:pPr>
            <a:r>
              <a:rPr lang="en-US" altLang="zh-CN" sz="1800" dirty="0">
                <a:ea typeface="宋体" panose="02010600030101010101" pitchFamily="2" charset="-122"/>
              </a:rPr>
              <a:t>    float price;</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顺序表 </a:t>
            </a:r>
            <a:r>
              <a:rPr lang="en-US" altLang="zh-CN" dirty="0" smtClean="0"/>
              <a:t>vs </a:t>
            </a:r>
            <a:r>
              <a:rPr lang="zh-CN" altLang="en-US" dirty="0" smtClean="0"/>
              <a:t>链表</a:t>
            </a:r>
            <a:endParaRPr lang="zh-CN" altLang="en-US" dirty="0"/>
          </a:p>
        </p:txBody>
      </p:sp>
      <p:sp>
        <p:nvSpPr>
          <p:cNvPr id="3" name="内容占位符 2"/>
          <p:cNvSpPr>
            <a:spLocks noGrp="1"/>
          </p:cNvSpPr>
          <p:nvPr>
            <p:ph idx="1"/>
          </p:nvPr>
        </p:nvSpPr>
        <p:spPr/>
        <p:txBody>
          <a:bodyPr/>
          <a:lstStyle/>
          <a:p>
            <a:r>
              <a:rPr lang="zh-CN" altLang="en-US" dirty="0" smtClean="0"/>
              <a:t>顺序表和链表各有优缺点</a:t>
            </a:r>
            <a:endParaRPr lang="en-US" altLang="zh-CN" dirty="0" smtClean="0"/>
          </a:p>
          <a:p>
            <a:pPr lvl="1"/>
            <a:r>
              <a:rPr lang="zh-CN" altLang="en-US" dirty="0" smtClean="0"/>
              <a:t>在实际应用中，不能笼统地说哪种存储结构更好，应具体问题具体分析</a:t>
            </a:r>
            <a:endParaRPr lang="en-US" altLang="zh-CN" dirty="0" smtClean="0"/>
          </a:p>
          <a:p>
            <a:endParaRPr lang="zh-CN" altLang="en-US" dirty="0"/>
          </a:p>
        </p:txBody>
      </p:sp>
      <p:graphicFrame>
        <p:nvGraphicFramePr>
          <p:cNvPr id="4" name="Group 148"/>
          <p:cNvGraphicFramePr>
            <a:graphicFrameLocks noGrp="1"/>
          </p:cNvGraphicFramePr>
          <p:nvPr/>
        </p:nvGraphicFramePr>
        <p:xfrm>
          <a:off x="922337" y="3284984"/>
          <a:ext cx="7299325" cy="2329374"/>
        </p:xfrm>
        <a:graphic>
          <a:graphicData uri="http://schemas.openxmlformats.org/drawingml/2006/table">
            <a:tbl>
              <a:tblPr/>
              <a:tblGrid>
                <a:gridCol w="4190132"/>
                <a:gridCol w="3109193"/>
              </a:tblGrid>
              <a:tr h="504056">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顺  序  表</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链    表</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2531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表长变化不大，且能事先确定变化的范围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② 很少进行插入或删除操作，经常按元素序号访问数据元素</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长度变化较大</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方正书宋简体" charset="-122"/>
                        </a:rPr>
                        <a:t>② 频繁进行插入或删除操作</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线性表的应用</a:t>
            </a:r>
            <a:endParaRPr lang="zh-CN" altLang="en-US" dirty="0"/>
          </a:p>
        </p:txBody>
      </p:sp>
      <p:sp>
        <p:nvSpPr>
          <p:cNvPr id="3" name="内容占位符 2"/>
          <p:cNvSpPr>
            <a:spLocks noGrp="1"/>
          </p:cNvSpPr>
          <p:nvPr>
            <p:ph idx="1"/>
          </p:nvPr>
        </p:nvSpPr>
        <p:spPr/>
        <p:txBody>
          <a:bodyPr/>
          <a:lstStyle/>
          <a:p>
            <a:r>
              <a:rPr lang="zh-CN" altLang="en-US" dirty="0" smtClean="0"/>
              <a:t>线性表的合并</a:t>
            </a:r>
            <a:endParaRPr lang="en-US" altLang="zh-CN" dirty="0" smtClean="0"/>
          </a:p>
          <a:p>
            <a:r>
              <a:rPr lang="zh-CN" altLang="en-US" dirty="0"/>
              <a:t>有序</a:t>
            </a:r>
            <a:r>
              <a:rPr lang="zh-CN" altLang="en-US" dirty="0" smtClean="0"/>
              <a:t>表的合并</a:t>
            </a:r>
            <a:endParaRPr lang="en-US" altLang="zh-CN" dirty="0" smtClean="0"/>
          </a:p>
          <a:p>
            <a:r>
              <a:rPr lang="zh-CN" altLang="en-US" dirty="0" smtClean="0"/>
              <a:t>一元多项式的运算</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ctr"/>
          <a:lstStyle/>
          <a:p>
            <a:r>
              <a:rPr lang="zh-CN" altLang="en-US" dirty="0" smtClean="0">
                <a:latin typeface="+mj-lt"/>
                <a:ea typeface="+mj-ea"/>
                <a:cs typeface="+mj-cs"/>
              </a:rPr>
              <a:t>线性表的合并</a:t>
            </a:r>
            <a:endParaRPr lang="zh-CN" altLang="en-US" dirty="0">
              <a:latin typeface="+mj-lt"/>
              <a:ea typeface="+mj-ea"/>
              <a:cs typeface="+mj-cs"/>
            </a:endParaRPr>
          </a:p>
        </p:txBody>
      </p:sp>
      <p:sp>
        <p:nvSpPr>
          <p:cNvPr id="51203" name="内容占位符 2"/>
          <p:cNvSpPr>
            <a:spLocks noGrp="1"/>
          </p:cNvSpPr>
          <p:nvPr>
            <p:ph idx="1"/>
          </p:nvPr>
        </p:nvSpPr>
        <p:spPr>
          <a:xfrm>
            <a:off x="468313" y="1125538"/>
            <a:ext cx="8207375" cy="1079500"/>
          </a:xfrm>
        </p:spPr>
        <p:txBody>
          <a:bodyPr vert="horz" wrap="square" lIns="91440" tIns="45720" rIns="91440" bIns="45720" anchor="t"/>
          <a:lstStyle/>
          <a:p>
            <a:r>
              <a:rPr lang="zh-CN" altLang="en-US" dirty="0">
                <a:latin typeface="+mn-lt"/>
                <a:ea typeface="+mn-ea"/>
                <a:cs typeface="+mn-cs"/>
              </a:rPr>
              <a:t>利用两个线性表</a:t>
            </a:r>
            <a:r>
              <a:rPr lang="en-US" altLang="zh-CN" dirty="0">
                <a:latin typeface="+mn-lt"/>
                <a:ea typeface="+mn-ea"/>
                <a:cs typeface="+mn-cs"/>
              </a:rPr>
              <a:t>LA</a:t>
            </a:r>
            <a:r>
              <a:rPr lang="zh-CN" altLang="en-US" dirty="0">
                <a:latin typeface="+mn-lt"/>
                <a:ea typeface="+mn-ea"/>
                <a:cs typeface="+mn-cs"/>
              </a:rPr>
              <a:t>和</a:t>
            </a:r>
            <a:r>
              <a:rPr lang="en-US" altLang="zh-CN" dirty="0">
                <a:latin typeface="+mn-lt"/>
                <a:ea typeface="+mn-ea"/>
                <a:cs typeface="+mn-cs"/>
              </a:rPr>
              <a:t>LB</a:t>
            </a:r>
            <a:r>
              <a:rPr lang="zh-CN" altLang="en-US" dirty="0">
                <a:latin typeface="+mn-lt"/>
                <a:ea typeface="+mn-ea"/>
                <a:cs typeface="+mn-cs"/>
              </a:rPr>
              <a:t>分别表示两个集合</a:t>
            </a:r>
            <a:r>
              <a:rPr lang="en-US" altLang="zh-CN" dirty="0">
                <a:latin typeface="+mn-lt"/>
                <a:ea typeface="+mn-ea"/>
                <a:cs typeface="+mn-cs"/>
              </a:rPr>
              <a:t>A</a:t>
            </a:r>
            <a:r>
              <a:rPr lang="zh-CN" altLang="en-US" dirty="0">
                <a:latin typeface="+mn-lt"/>
                <a:ea typeface="+mn-ea"/>
                <a:cs typeface="+mn-cs"/>
              </a:rPr>
              <a:t>和</a:t>
            </a:r>
            <a:r>
              <a:rPr lang="en-US" altLang="zh-CN" dirty="0">
                <a:latin typeface="+mn-lt"/>
                <a:ea typeface="+mn-ea"/>
                <a:cs typeface="+mn-cs"/>
              </a:rPr>
              <a:t>B</a:t>
            </a:r>
            <a:r>
              <a:rPr lang="zh-CN" altLang="en-US" dirty="0">
                <a:latin typeface="+mn-lt"/>
                <a:ea typeface="+mn-ea"/>
                <a:cs typeface="+mn-cs"/>
              </a:rPr>
              <a:t>，现要求一个新的集合</a:t>
            </a:r>
            <a:r>
              <a:rPr lang="en-US" altLang="zh-CN" dirty="0">
                <a:latin typeface="+mn-lt"/>
                <a:ea typeface="+mn-ea"/>
                <a:cs typeface="+mn-cs"/>
              </a:rPr>
              <a:t>A=A∪B</a:t>
            </a:r>
            <a:endParaRPr lang="zh-CN" altLang="en-US" dirty="0">
              <a:latin typeface="+mn-lt"/>
              <a:ea typeface="+mn-ea"/>
              <a:cs typeface="+mn-cs"/>
            </a:endParaRPr>
          </a:p>
        </p:txBody>
      </p:sp>
      <p:sp>
        <p:nvSpPr>
          <p:cNvPr id="51204"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72</a:t>
            </a:fld>
            <a:endParaRPr lang="zh-CN" altLang="en-US" sz="1000" b="1" dirty="0">
              <a:latin typeface="+mn-lt"/>
              <a:ea typeface="+mn-ea"/>
              <a:cs typeface="+mn-cs"/>
            </a:endParaRPr>
          </a:p>
        </p:txBody>
      </p:sp>
      <p:sp>
        <p:nvSpPr>
          <p:cNvPr id="5" name="Text Box 5"/>
          <p:cNvSpPr txBox="1"/>
          <p:nvPr/>
        </p:nvSpPr>
        <p:spPr>
          <a:xfrm>
            <a:off x="1492250" y="2800350"/>
            <a:ext cx="57435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1</a:t>
            </a:r>
            <a:r>
              <a:rPr lang="zh-CN" altLang="en-US" sz="2400" b="1" dirty="0">
                <a:ea typeface="楷体_GB2312" pitchFamily="49" charset="-122"/>
              </a:rPr>
              <a:t>．</a:t>
            </a:r>
            <a:r>
              <a:rPr lang="zh-CN" altLang="en-US" sz="2400" dirty="0">
                <a:ea typeface="楷体_GB2312" pitchFamily="49" charset="-122"/>
              </a:rPr>
              <a:t>从线性表</a:t>
            </a:r>
            <a:r>
              <a:rPr lang="en-US" altLang="zh-CN" sz="2400" dirty="0">
                <a:ea typeface="楷体_GB2312" pitchFamily="49" charset="-122"/>
              </a:rPr>
              <a:t>LB</a:t>
            </a:r>
            <a:r>
              <a:rPr lang="zh-CN" altLang="en-US" sz="2400" dirty="0">
                <a:ea typeface="楷体_GB2312" pitchFamily="49" charset="-122"/>
              </a:rPr>
              <a:t>中依次察看每个数据元素</a:t>
            </a:r>
            <a:r>
              <a:rPr lang="en-US" altLang="zh-CN" sz="2400" dirty="0">
                <a:ea typeface="楷体_GB2312" pitchFamily="49" charset="-122"/>
              </a:rPr>
              <a:t>;</a:t>
            </a:r>
          </a:p>
        </p:txBody>
      </p:sp>
      <p:sp>
        <p:nvSpPr>
          <p:cNvPr id="6" name="Text Box 6"/>
          <p:cNvSpPr txBox="1"/>
          <p:nvPr/>
        </p:nvSpPr>
        <p:spPr>
          <a:xfrm>
            <a:off x="1465263" y="4019550"/>
            <a:ext cx="45624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2</a:t>
            </a:r>
            <a:r>
              <a:rPr lang="zh-CN" altLang="en-US" sz="2400" b="1" dirty="0">
                <a:ea typeface="楷体_GB2312" pitchFamily="49" charset="-122"/>
              </a:rPr>
              <a:t>．</a:t>
            </a:r>
            <a:r>
              <a:rPr lang="zh-CN" altLang="en-US" sz="2400" dirty="0">
                <a:ea typeface="楷体_GB2312" pitchFamily="49" charset="-122"/>
              </a:rPr>
              <a:t>依值在线性表</a:t>
            </a:r>
            <a:r>
              <a:rPr lang="en-US" altLang="zh-CN" sz="2400" dirty="0">
                <a:ea typeface="楷体_GB2312" pitchFamily="49" charset="-122"/>
              </a:rPr>
              <a:t>LA</a:t>
            </a:r>
            <a:r>
              <a:rPr lang="zh-CN" altLang="en-US" sz="2400" dirty="0">
                <a:ea typeface="楷体_GB2312" pitchFamily="49" charset="-122"/>
              </a:rPr>
              <a:t>中进行查访</a:t>
            </a:r>
            <a:r>
              <a:rPr lang="en-US" altLang="zh-CN" sz="2400" dirty="0">
                <a:ea typeface="楷体_GB2312" pitchFamily="49" charset="-122"/>
              </a:rPr>
              <a:t>; </a:t>
            </a:r>
          </a:p>
        </p:txBody>
      </p:sp>
      <p:sp>
        <p:nvSpPr>
          <p:cNvPr id="7" name="Text Box 7"/>
          <p:cNvSpPr txBox="1"/>
          <p:nvPr/>
        </p:nvSpPr>
        <p:spPr>
          <a:xfrm>
            <a:off x="1503363" y="5086350"/>
            <a:ext cx="37433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3</a:t>
            </a:r>
            <a:r>
              <a:rPr lang="zh-CN" altLang="en-US" sz="2400" b="1" dirty="0">
                <a:ea typeface="楷体_GB2312" pitchFamily="49" charset="-122"/>
              </a:rPr>
              <a:t>．</a:t>
            </a:r>
            <a:r>
              <a:rPr lang="zh-CN" altLang="en-US" sz="2400" dirty="0">
                <a:latin typeface="楷体_GB2312" pitchFamily="49" charset="-122"/>
                <a:ea typeface="楷体_GB2312" pitchFamily="49" charset="-122"/>
              </a:rPr>
              <a:t>若不存在，则插入之。</a:t>
            </a:r>
          </a:p>
        </p:txBody>
      </p:sp>
      <p:sp>
        <p:nvSpPr>
          <p:cNvPr id="8" name="Text Box 8"/>
          <p:cNvSpPr txBox="1"/>
          <p:nvPr/>
        </p:nvSpPr>
        <p:spPr>
          <a:xfrm>
            <a:off x="2189163" y="3333750"/>
            <a:ext cx="312617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GetElem(LB, </a:t>
            </a:r>
            <a:r>
              <a:rPr lang="en-US" altLang="zh-CN" sz="2400" b="1" dirty="0" err="1" smtClean="0">
                <a:ea typeface="楷体_GB2312" pitchFamily="49" charset="-122"/>
              </a:rPr>
              <a:t>i</a:t>
            </a:r>
            <a:r>
              <a:rPr lang="en-US" altLang="zh-CN" sz="2400" b="1" dirty="0" smtClean="0">
                <a:ea typeface="楷体_GB2312" pitchFamily="49" charset="-122"/>
              </a:rPr>
              <a:t>, x)</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x</a:t>
            </a:r>
            <a:endParaRPr lang="en-US" altLang="zh-CN" sz="2400" dirty="0">
              <a:ea typeface="宋体" panose="02010600030101010101" pitchFamily="2" charset="-122"/>
            </a:endParaRPr>
          </a:p>
        </p:txBody>
      </p:sp>
      <p:sp>
        <p:nvSpPr>
          <p:cNvPr id="9" name="Text Box 9"/>
          <p:cNvSpPr txBox="1"/>
          <p:nvPr/>
        </p:nvSpPr>
        <p:spPr>
          <a:xfrm>
            <a:off x="2176463" y="4552950"/>
            <a:ext cx="2303462"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楷体_GB2312" pitchFamily="49" charset="-122"/>
              </a:rPr>
              <a:t> </a:t>
            </a:r>
            <a:r>
              <a:rPr lang="en-US" altLang="zh-CN" sz="2400" b="1" dirty="0" smtClean="0">
                <a:ea typeface="楷体_GB2312" pitchFamily="49" charset="-122"/>
              </a:rPr>
              <a:t>Locate </a:t>
            </a:r>
            <a:r>
              <a:rPr lang="en-US" altLang="zh-CN" sz="2400" b="1" dirty="0">
                <a:ea typeface="楷体_GB2312" pitchFamily="49" charset="-122"/>
              </a:rPr>
              <a:t>(LA, x)</a:t>
            </a:r>
            <a:endParaRPr lang="en-US" altLang="zh-CN" sz="2400" dirty="0">
              <a:ea typeface="宋体" panose="02010600030101010101" pitchFamily="2" charset="-122"/>
            </a:endParaRPr>
          </a:p>
        </p:txBody>
      </p:sp>
      <p:sp>
        <p:nvSpPr>
          <p:cNvPr id="10" name="Text Box 10"/>
          <p:cNvSpPr txBox="1"/>
          <p:nvPr/>
        </p:nvSpPr>
        <p:spPr>
          <a:xfrm>
            <a:off x="2112963" y="5543550"/>
            <a:ext cx="31861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latin typeface="楷体_GB2312" pitchFamily="49" charset="-122"/>
                <a:ea typeface="楷体_GB2312" pitchFamily="49" charset="-122"/>
              </a:rPr>
              <a:t> </a:t>
            </a:r>
            <a:r>
              <a:rPr lang="en-US" altLang="zh-CN" sz="2400" b="1" dirty="0" smtClean="0">
                <a:ea typeface="楷体_GB2312" pitchFamily="49" charset="-122"/>
              </a:rPr>
              <a:t>Insert(LA</a:t>
            </a:r>
            <a:r>
              <a:rPr lang="en-US" altLang="zh-CN" sz="2400" b="1" dirty="0">
                <a:ea typeface="楷体_GB2312" pitchFamily="49" charset="-122"/>
              </a:rPr>
              <a:t>, x, n+1)</a:t>
            </a:r>
            <a:endParaRPr lang="en-US" altLang="zh-CN" sz="2400" dirty="0">
              <a:ea typeface="宋体" panose="02010600030101010101" pitchFamily="2" charset="-122"/>
            </a:endParaRPr>
          </a:p>
        </p:txBody>
      </p:sp>
      <p:sp>
        <p:nvSpPr>
          <p:cNvPr id="51211" name="Text Box 11"/>
          <p:cNvSpPr txBox="1"/>
          <p:nvPr/>
        </p:nvSpPr>
        <p:spPr>
          <a:xfrm>
            <a:off x="942975" y="2182813"/>
            <a:ext cx="19367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ea typeface="隶书" panose="02010509060101010101" pitchFamily="49" charset="-122"/>
              </a:rPr>
              <a:t>操作</a:t>
            </a:r>
            <a:r>
              <a:rPr lang="zh-CN" altLang="en-US" b="1" dirty="0">
                <a:ea typeface="隶书" panose="02010509060101010101" pitchFamily="49" charset="-122"/>
              </a:rPr>
              <a:t>步骤</a:t>
            </a:r>
            <a:r>
              <a:rPr lang="zh-CN" altLang="en-US" sz="2400" b="1" dirty="0">
                <a:ea typeface="隶书" panose="02010509060101010101" pitchFamily="49" charset="-122"/>
              </a:rPr>
              <a:t>：</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ctr"/>
          <a:lstStyle/>
          <a:p>
            <a:r>
              <a:rPr lang="zh-CN" altLang="en-US" dirty="0"/>
              <a:t>有</a:t>
            </a:r>
            <a:r>
              <a:rPr lang="zh-CN" altLang="en-US" dirty="0" smtClean="0">
                <a:latin typeface="+mj-lt"/>
                <a:ea typeface="+mj-ea"/>
                <a:cs typeface="+mj-cs"/>
              </a:rPr>
              <a:t>序</a:t>
            </a:r>
            <a:r>
              <a:rPr lang="zh-CN" altLang="en-US" dirty="0">
                <a:latin typeface="+mj-lt"/>
                <a:ea typeface="+mj-ea"/>
                <a:cs typeface="+mj-cs"/>
              </a:rPr>
              <a:t>表合并</a:t>
            </a:r>
          </a:p>
        </p:txBody>
      </p:sp>
      <p:sp>
        <p:nvSpPr>
          <p:cNvPr id="52227" name="内容占位符 2"/>
          <p:cNvSpPr>
            <a:spLocks noGrp="1"/>
          </p:cNvSpPr>
          <p:nvPr>
            <p:ph idx="1"/>
          </p:nvPr>
        </p:nvSpPr>
        <p:spPr>
          <a:xfrm>
            <a:off x="468313" y="1125538"/>
            <a:ext cx="8207375" cy="5255790"/>
          </a:xfrm>
        </p:spPr>
        <p:txBody>
          <a:bodyPr vert="horz" wrap="square" lIns="91440" tIns="45720" rIns="91440" bIns="45720" anchor="t"/>
          <a:lstStyle/>
          <a:p>
            <a:r>
              <a:rPr lang="zh-CN" altLang="en-US" dirty="0">
                <a:latin typeface="+mn-lt"/>
                <a:ea typeface="+mn-ea"/>
                <a:cs typeface="+mn-cs"/>
              </a:rPr>
              <a:t>有顺序</a:t>
            </a:r>
            <a:r>
              <a:rPr lang="zh-CN" altLang="en-US" dirty="0" smtClean="0">
                <a:latin typeface="+mn-lt"/>
                <a:ea typeface="+mn-ea"/>
                <a:cs typeface="+mn-cs"/>
              </a:rPr>
              <a:t>表</a:t>
            </a:r>
            <a:r>
              <a:rPr lang="en-US" altLang="zh-CN" dirty="0" smtClean="0">
                <a:latin typeface="+mn-lt"/>
                <a:ea typeface="+mn-ea"/>
                <a:cs typeface="+mn-cs"/>
              </a:rPr>
              <a:t>LA</a:t>
            </a:r>
            <a:r>
              <a:rPr lang="zh-CN" altLang="en-US" dirty="0" smtClean="0">
                <a:latin typeface="+mn-lt"/>
                <a:ea typeface="+mn-ea"/>
                <a:cs typeface="+mn-cs"/>
              </a:rPr>
              <a:t>和</a:t>
            </a:r>
            <a:r>
              <a:rPr lang="en-US" altLang="zh-CN" dirty="0" smtClean="0">
                <a:latin typeface="+mn-lt"/>
                <a:ea typeface="+mn-ea"/>
                <a:cs typeface="+mn-cs"/>
              </a:rPr>
              <a:t>LB</a:t>
            </a:r>
            <a:r>
              <a:rPr lang="zh-CN" altLang="en-US" dirty="0">
                <a:latin typeface="+mn-lt"/>
                <a:ea typeface="+mn-ea"/>
                <a:cs typeface="+mn-cs"/>
              </a:rPr>
              <a:t>，其元素值均按从小到大的</a:t>
            </a:r>
            <a:r>
              <a:rPr lang="zh-CN" altLang="en-US" dirty="0">
                <a:solidFill>
                  <a:srgbClr val="4C34FE"/>
                </a:solidFill>
                <a:latin typeface="+mn-lt"/>
                <a:ea typeface="+mn-ea"/>
                <a:cs typeface="+mn-cs"/>
              </a:rPr>
              <a:t>升序排列</a:t>
            </a:r>
            <a:r>
              <a:rPr lang="zh-CN" altLang="en-US" dirty="0">
                <a:latin typeface="+mn-lt"/>
                <a:ea typeface="+mn-ea"/>
                <a:cs typeface="+mn-cs"/>
              </a:rPr>
              <a:t>，要求将它们合并成一个顺序</a:t>
            </a:r>
            <a:r>
              <a:rPr lang="zh-CN" altLang="en-US" dirty="0" smtClean="0">
                <a:latin typeface="+mn-lt"/>
                <a:ea typeface="+mn-ea"/>
                <a:cs typeface="+mn-cs"/>
              </a:rPr>
              <a:t>表</a:t>
            </a:r>
            <a:r>
              <a:rPr lang="en-US" altLang="zh-CN" dirty="0" smtClean="0">
                <a:latin typeface="+mn-lt"/>
                <a:ea typeface="+mn-ea"/>
                <a:cs typeface="+mn-cs"/>
              </a:rPr>
              <a:t>LC</a:t>
            </a:r>
            <a:r>
              <a:rPr lang="zh-CN" altLang="en-US" dirty="0">
                <a:latin typeface="+mn-lt"/>
                <a:ea typeface="+mn-ea"/>
                <a:cs typeface="+mn-cs"/>
              </a:rPr>
              <a:t>，</a:t>
            </a:r>
            <a:r>
              <a:rPr lang="zh-CN" altLang="en-US" dirty="0" smtClean="0">
                <a:latin typeface="+mn-lt"/>
                <a:ea typeface="+mn-ea"/>
                <a:cs typeface="+mn-cs"/>
              </a:rPr>
              <a:t>且</a:t>
            </a:r>
            <a:r>
              <a:rPr lang="en-US" altLang="zh-CN" dirty="0" smtClean="0">
                <a:latin typeface="+mn-lt"/>
                <a:ea typeface="+mn-ea"/>
                <a:cs typeface="+mn-cs"/>
              </a:rPr>
              <a:t>LC</a:t>
            </a:r>
            <a:r>
              <a:rPr lang="zh-CN" altLang="en-US" dirty="0">
                <a:latin typeface="+mn-lt"/>
                <a:ea typeface="+mn-ea"/>
                <a:cs typeface="+mn-cs"/>
              </a:rPr>
              <a:t>的元素也是从小到大的升序排列</a:t>
            </a:r>
          </a:p>
          <a:p>
            <a:r>
              <a:rPr lang="zh-CN" altLang="en-US" dirty="0">
                <a:latin typeface="+mn-lt"/>
                <a:ea typeface="+mn-ea"/>
                <a:cs typeface="+mn-cs"/>
              </a:rPr>
              <a:t>算法思想：</a:t>
            </a:r>
            <a:endParaRPr lang="en-US" altLang="zh-CN" dirty="0">
              <a:latin typeface="+mn-lt"/>
              <a:ea typeface="+mn-ea"/>
              <a:cs typeface="+mn-cs"/>
            </a:endParaRPr>
          </a:p>
          <a:p>
            <a:pPr lvl="1"/>
            <a:r>
              <a:rPr lang="zh-CN" altLang="en-US" dirty="0" smtClean="0">
                <a:latin typeface="+mn-lt"/>
                <a:ea typeface="+mn-ea"/>
              </a:rPr>
              <a:t>创建一个空表</a:t>
            </a:r>
            <a:r>
              <a:rPr lang="en-US" altLang="zh-CN" dirty="0" smtClean="0">
                <a:latin typeface="+mn-lt"/>
                <a:ea typeface="+mn-ea"/>
              </a:rPr>
              <a:t>LC</a:t>
            </a:r>
          </a:p>
          <a:p>
            <a:pPr lvl="1"/>
            <a:r>
              <a:rPr lang="zh-CN" altLang="en-US" dirty="0" smtClean="0">
                <a:latin typeface="+mn-lt"/>
                <a:ea typeface="+mn-ea"/>
              </a:rPr>
              <a:t>依次扫描</a:t>
            </a:r>
            <a:r>
              <a:rPr lang="en-US" altLang="zh-CN" dirty="0" smtClean="0">
                <a:latin typeface="+mn-lt"/>
                <a:ea typeface="+mn-ea"/>
              </a:rPr>
              <a:t>LA</a:t>
            </a:r>
            <a:r>
              <a:rPr lang="zh-CN" altLang="en-US" dirty="0" smtClean="0">
                <a:latin typeface="+mn-lt"/>
                <a:ea typeface="+mn-ea"/>
              </a:rPr>
              <a:t>和</a:t>
            </a:r>
            <a:r>
              <a:rPr lang="en-US" altLang="zh-CN" dirty="0" smtClean="0">
                <a:latin typeface="+mn-lt"/>
                <a:ea typeface="+mn-ea"/>
              </a:rPr>
              <a:t>LB</a:t>
            </a:r>
            <a:r>
              <a:rPr lang="zh-CN" altLang="en-US" dirty="0">
                <a:latin typeface="+mn-lt"/>
                <a:ea typeface="+mn-ea"/>
              </a:rPr>
              <a:t>的元素，比较</a:t>
            </a:r>
            <a:r>
              <a:rPr lang="zh-CN" altLang="en-US" dirty="0" smtClean="0">
                <a:latin typeface="+mn-lt"/>
                <a:ea typeface="+mn-ea"/>
              </a:rPr>
              <a:t>线性表</a:t>
            </a:r>
            <a:r>
              <a:rPr lang="en-US" altLang="zh-CN" dirty="0" smtClean="0">
                <a:latin typeface="+mn-lt"/>
                <a:ea typeface="+mn-ea"/>
              </a:rPr>
              <a:t>LA</a:t>
            </a:r>
            <a:r>
              <a:rPr lang="zh-CN" altLang="en-US" dirty="0" smtClean="0">
                <a:latin typeface="+mn-lt"/>
                <a:ea typeface="+mn-ea"/>
              </a:rPr>
              <a:t>和</a:t>
            </a:r>
            <a:r>
              <a:rPr lang="en-US" altLang="zh-CN" dirty="0" smtClean="0">
                <a:latin typeface="+mn-lt"/>
                <a:ea typeface="+mn-ea"/>
              </a:rPr>
              <a:t>LB</a:t>
            </a:r>
            <a:r>
              <a:rPr lang="zh-CN" altLang="en-US" dirty="0">
                <a:latin typeface="+mn-lt"/>
                <a:ea typeface="+mn-ea"/>
              </a:rPr>
              <a:t>当前元素的值，将较小值的</a:t>
            </a:r>
            <a:r>
              <a:rPr lang="zh-CN" altLang="en-US" dirty="0" smtClean="0">
                <a:latin typeface="+mn-lt"/>
                <a:ea typeface="+mn-ea"/>
              </a:rPr>
              <a:t>元素插入到</a:t>
            </a:r>
            <a:r>
              <a:rPr lang="en-US" altLang="zh-CN" dirty="0" smtClean="0">
                <a:latin typeface="+mn-lt"/>
                <a:ea typeface="+mn-ea"/>
              </a:rPr>
              <a:t>LC</a:t>
            </a:r>
            <a:r>
              <a:rPr lang="zh-CN" altLang="en-US" dirty="0" smtClean="0">
                <a:latin typeface="+mn-lt"/>
                <a:ea typeface="+mn-ea"/>
              </a:rPr>
              <a:t>末尾</a:t>
            </a:r>
            <a:endParaRPr lang="en-US" altLang="zh-CN" dirty="0" smtClean="0">
              <a:latin typeface="+mn-lt"/>
              <a:ea typeface="+mn-ea"/>
            </a:endParaRPr>
          </a:p>
          <a:p>
            <a:pPr lvl="1"/>
            <a:r>
              <a:rPr lang="zh-CN" altLang="en-US" dirty="0" smtClean="0">
                <a:latin typeface="+mn-lt"/>
                <a:ea typeface="+mn-ea"/>
              </a:rPr>
              <a:t>如此</a:t>
            </a:r>
            <a:r>
              <a:rPr lang="zh-CN" altLang="en-US" dirty="0">
                <a:latin typeface="+mn-lt"/>
                <a:ea typeface="+mn-ea"/>
              </a:rPr>
              <a:t>直到一个线性表扫描完毕，然后将未完的那个顺序表中余下部分赋</a:t>
            </a:r>
            <a:r>
              <a:rPr lang="zh-CN" altLang="en-US" dirty="0" smtClean="0">
                <a:latin typeface="+mn-lt"/>
                <a:ea typeface="+mn-ea"/>
              </a:rPr>
              <a:t>给</a:t>
            </a:r>
            <a:r>
              <a:rPr lang="en-US" altLang="zh-CN" dirty="0" smtClean="0">
                <a:latin typeface="+mn-lt"/>
                <a:ea typeface="+mn-ea"/>
              </a:rPr>
              <a:t>LC</a:t>
            </a:r>
            <a:r>
              <a:rPr lang="zh-CN" altLang="en-US" dirty="0">
                <a:latin typeface="+mn-lt"/>
                <a:ea typeface="+mn-ea"/>
              </a:rPr>
              <a:t> </a:t>
            </a:r>
          </a:p>
          <a:p>
            <a:endParaRPr lang="zh-CN" altLang="en-US" dirty="0">
              <a:latin typeface="+mn-lt"/>
              <a:ea typeface="+mn-ea"/>
              <a:cs typeface="+mn-cs"/>
            </a:endParaRPr>
          </a:p>
        </p:txBody>
      </p:sp>
      <p:sp>
        <p:nvSpPr>
          <p:cNvPr id="52228"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73</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有序表合并的顺序实现</a:t>
            </a:r>
          </a:p>
        </p:txBody>
      </p:sp>
      <p:sp>
        <p:nvSpPr>
          <p:cNvPr id="4" name="文本框 3"/>
          <p:cNvSpPr txBox="1"/>
          <p:nvPr/>
        </p:nvSpPr>
        <p:spPr>
          <a:xfrm>
            <a:off x="617220" y="1127641"/>
            <a:ext cx="7908925" cy="52609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a=0</a:t>
            </a:r>
            <a:r>
              <a:rPr lang="en-US" altLang="zh-CN" sz="2400" dirty="0">
                <a:latin typeface="Cambria Math" panose="02040503050406030204" pitchFamily="18" charset="0"/>
                <a:ea typeface="Cambria Math" panose="02040503050406030204" pitchFamily="18" charset="0"/>
                <a:cs typeface="Arial Unicode MS" panose="020B0604020202020204" charset="-122"/>
              </a:rPr>
              <a:t>, b=0, c=0;</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while(a&lt;la.length &amp;&amp; b&lt;lb.length)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000" dirty="0">
                <a:latin typeface="Cambria Math" panose="02040503050406030204" pitchFamily="18" charset="0"/>
                <a:ea typeface="Cambria Math" panose="02040503050406030204" pitchFamily="18" charset="0"/>
                <a:cs typeface="Arial Unicode MS" panose="020B0604020202020204" charset="-122"/>
              </a:rPr>
              <a:t>// 向lc的尾部插入la中第a个元素和lb中第b个元素之较小者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if(la.elem[a]&lt;lb.elem[b]){</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la.elem[a];	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else{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lb.elem[b];	b++;}</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c++;	}</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while(a&lt;la.length)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la还有剩余元素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la.elem[a];		a++;	c++;	}</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while(b&lt;lb.length)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lb还有剩余元素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lb.elem[b]; 		b++;	c++;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有序表合并的链式实现</a:t>
            </a:r>
            <a:endParaRPr lang="zh-CN" altLang="en-US"/>
          </a:p>
        </p:txBody>
      </p:sp>
      <p:sp>
        <p:nvSpPr>
          <p:cNvPr id="4" name="文本框 3"/>
          <p:cNvSpPr txBox="1"/>
          <p:nvPr/>
        </p:nvSpPr>
        <p:spPr>
          <a:xfrm>
            <a:off x="617220" y="1127641"/>
            <a:ext cx="7908925" cy="533463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将lb中的元素按顺序合并到la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pa = la-&gt;next; pb = lb-&gt;next; pre = la; // pa的前驱 </a:t>
            </a:r>
          </a:p>
          <a:p>
            <a:pPr marL="0" indent="0" eaLnBrk="0" hangingPunct="0">
              <a:spcBef>
                <a:spcPct val="20000"/>
              </a:spcBef>
              <a:buNone/>
            </a:pPr>
            <a:r>
              <a:rPr lang="en-US" altLang="zh-CN" sz="2400"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while(pa &amp;&amp; pb)</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if(pa-&gt;data&lt;=pb-&gt;data){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pre = pa; 	pa = pa-&gt;next;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else{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 = pb; pb = pb-&gt;next; // 取出lb中较小元素q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q-&gt;next = pa; pre-&gt;next = q;// </a:t>
            </a:r>
            <a:r>
              <a:rPr lang="zh-CN" altLang="en-US" sz="2400" dirty="0">
                <a:latin typeface="Cambria Math" panose="02040503050406030204" pitchFamily="18" charset="0"/>
                <a:ea typeface="宋体" panose="02010600030101010101" pitchFamily="2" charset="-122"/>
                <a:cs typeface="Arial Unicode MS" panose="020B0604020202020204" charset="-122"/>
              </a:rPr>
              <a:t>将</a:t>
            </a:r>
            <a:r>
              <a:rPr lang="en-US" altLang="zh-CN" sz="2400" dirty="0">
                <a:latin typeface="Cambria Math" panose="02040503050406030204" pitchFamily="18" charset="0"/>
                <a:ea typeface="Cambria Math" panose="02040503050406030204" pitchFamily="18" charset="0"/>
                <a:cs typeface="Arial Unicode MS" panose="020B0604020202020204" charset="-122"/>
              </a:rPr>
              <a:t>q插入到pa之前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pre = q;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 更新pa的前驱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if(pb){	 pre-&gt;next = pb; } // </a:t>
            </a:r>
            <a:r>
              <a:rPr lang="zh-CN" altLang="en-US" sz="2400" dirty="0">
                <a:latin typeface="Cambria Math" panose="02040503050406030204" pitchFamily="18" charset="0"/>
                <a:ea typeface="宋体" panose="02010600030101010101" pitchFamily="2" charset="-122"/>
                <a:cs typeface="Arial Unicode MS" panose="020B0604020202020204" charset="-122"/>
              </a:rPr>
              <a:t>将</a:t>
            </a:r>
            <a:r>
              <a:rPr lang="en-US" altLang="zh-CN" sz="2400" dirty="0">
                <a:latin typeface="Cambria Math" panose="02040503050406030204" pitchFamily="18" charset="0"/>
                <a:ea typeface="宋体" panose="02010600030101010101" pitchFamily="2" charset="-122"/>
                <a:cs typeface="Arial Unicode MS" panose="020B0604020202020204" charset="-122"/>
              </a:rPr>
              <a:t>pb</a:t>
            </a:r>
            <a:r>
              <a:rPr lang="zh-CN" altLang="en-US" sz="2400" dirty="0">
                <a:latin typeface="Cambria Math" panose="02040503050406030204" pitchFamily="18" charset="0"/>
                <a:ea typeface="宋体" panose="02010600030101010101" pitchFamily="2" charset="-122"/>
                <a:cs typeface="Arial Unicode MS" panose="020B0604020202020204" charset="-122"/>
              </a:rPr>
              <a:t>剩余的元素接到</a:t>
            </a:r>
            <a:r>
              <a:rPr lang="en-US" altLang="zh-CN" sz="2400" dirty="0">
                <a:latin typeface="Cambria Math" panose="02040503050406030204" pitchFamily="18" charset="0"/>
                <a:ea typeface="宋体" panose="02010600030101010101" pitchFamily="2" charset="-122"/>
                <a:cs typeface="Arial Unicode MS" panose="020B0604020202020204" charset="-122"/>
              </a:rPr>
              <a:t>pa</a:t>
            </a:r>
            <a:r>
              <a:rPr lang="zh-CN" altLang="en-US" sz="2400" dirty="0">
                <a:latin typeface="Cambria Math" panose="02040503050406030204" pitchFamily="18" charset="0"/>
                <a:ea typeface="宋体" panose="02010600030101010101" pitchFamily="2" charset="-122"/>
                <a:cs typeface="Arial Unicode MS" panose="020B0604020202020204" charset="-122"/>
              </a:rPr>
              <a:t>后</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free(lb);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单链表就地逆置</a:t>
            </a:r>
          </a:p>
        </p:txBody>
      </p:sp>
      <p:sp>
        <p:nvSpPr>
          <p:cNvPr id="5325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算法思路：</a:t>
            </a:r>
            <a:endParaRPr lang="en-US" altLang="zh-CN" dirty="0">
              <a:latin typeface="+mn-lt"/>
              <a:ea typeface="+mn-ea"/>
              <a:cs typeface="+mn-cs"/>
            </a:endParaRPr>
          </a:p>
          <a:p>
            <a:pPr lvl="1"/>
            <a:r>
              <a:rPr lang="zh-CN" altLang="en-US" dirty="0">
                <a:latin typeface="+mn-lt"/>
                <a:ea typeface="+mn-ea"/>
              </a:rPr>
              <a:t>首先将单链表拆开成一个空表</a:t>
            </a:r>
            <a:r>
              <a:rPr lang="en-US" altLang="zh-CN" dirty="0">
                <a:latin typeface="+mn-lt"/>
                <a:ea typeface="+mn-ea"/>
              </a:rPr>
              <a:t>L</a:t>
            </a:r>
            <a:r>
              <a:rPr lang="zh-CN" altLang="en-US" dirty="0">
                <a:latin typeface="+mn-lt"/>
                <a:ea typeface="+mn-ea"/>
              </a:rPr>
              <a:t>和一个不带头结点的单链表</a:t>
            </a:r>
            <a:r>
              <a:rPr lang="en-US" altLang="zh-CN" dirty="0">
                <a:latin typeface="+mn-lt"/>
                <a:ea typeface="+mn-ea"/>
              </a:rPr>
              <a:t>H</a:t>
            </a:r>
          </a:p>
          <a:p>
            <a:pPr lvl="1"/>
            <a:r>
              <a:rPr lang="zh-CN" altLang="en-US" dirty="0">
                <a:sym typeface="+mn-ea"/>
              </a:rPr>
              <a:t>依次取出</a:t>
            </a:r>
            <a:r>
              <a:rPr lang="en-US" altLang="zh-CN" dirty="0">
                <a:latin typeface="+mn-lt"/>
                <a:ea typeface="+mn-ea"/>
              </a:rPr>
              <a:t>H</a:t>
            </a:r>
            <a:r>
              <a:rPr lang="zh-CN" altLang="en-US" dirty="0">
                <a:latin typeface="+mn-lt"/>
                <a:ea typeface="+mn-ea"/>
              </a:rPr>
              <a:t>的第一个结点，将其插入到单链表的第一个位置</a:t>
            </a:r>
          </a:p>
          <a:p>
            <a:endParaRPr lang="zh-CN" altLang="en-US" dirty="0">
              <a:latin typeface="+mn-lt"/>
              <a:ea typeface="+mn-ea"/>
              <a:cs typeface="+mn-cs"/>
            </a:endParaRPr>
          </a:p>
        </p:txBody>
      </p:sp>
      <p:sp>
        <p:nvSpPr>
          <p:cNvPr id="53252"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76</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r>
              <a:rPr lang="zh-CN" altLang="en-US" dirty="0" smtClean="0">
                <a:latin typeface="+mj-lt"/>
                <a:ea typeface="+mj-ea"/>
                <a:cs typeface="+mj-cs"/>
              </a:rPr>
              <a:t>多项式</a:t>
            </a:r>
            <a:r>
              <a:rPr lang="zh-CN" altLang="en-US" dirty="0" smtClean="0"/>
              <a:t>的表示</a:t>
            </a:r>
            <a:endParaRPr lang="zh-CN" altLang="en-US" dirty="0">
              <a:latin typeface="+mj-lt"/>
              <a:ea typeface="+mj-ea"/>
              <a:cs typeface="+mj-cs"/>
            </a:endParaRPr>
          </a:p>
        </p:txBody>
      </p:sp>
      <p:sp>
        <p:nvSpPr>
          <p:cNvPr id="54275" name="内容占位符 2"/>
          <p:cNvSpPr>
            <a:spLocks noGrp="1"/>
          </p:cNvSpPr>
          <p:nvPr>
            <p:ph idx="1"/>
          </p:nvPr>
        </p:nvSpPr>
        <p:spPr>
          <a:xfrm>
            <a:off x="468313" y="1125538"/>
            <a:ext cx="8207375" cy="5327650"/>
          </a:xfrm>
        </p:spPr>
        <p:txBody>
          <a:bodyPr vert="horz" wrap="square" lIns="91440" tIns="45720" rIns="91440" bIns="45720" numCol="1" anchor="t" anchorCtr="0" compatLnSpc="1"/>
          <a:lstStyle/>
          <a:p>
            <a:pPr lvl="0">
              <a:defRPr/>
            </a:pPr>
            <a:r>
              <a:rPr lang="zh-CN" altLang="en-US" dirty="0" smtClean="0"/>
              <a:t>可以用线性表</a:t>
            </a:r>
            <a:r>
              <a:rPr lang="en-US" altLang="zh-CN" dirty="0" smtClean="0">
                <a:latin typeface="Cambria Math" panose="02040503050406030204" pitchFamily="18" charset="0"/>
                <a:ea typeface="Cambria Math" panose="02040503050406030204" pitchFamily="18" charset="0"/>
              </a:rPr>
              <a:t>P = (p</a:t>
            </a:r>
            <a:r>
              <a:rPr lang="en-US" altLang="zh-CN" baseline="-25000" dirty="0" smtClean="0">
                <a:latin typeface="Cambria Math" panose="02040503050406030204" pitchFamily="18" charset="0"/>
                <a:ea typeface="Cambria Math" panose="02040503050406030204" pitchFamily="18" charset="0"/>
              </a:rPr>
              <a:t>0</a:t>
            </a:r>
            <a:r>
              <a:rPr lang="en-US" altLang="zh-CN" dirty="0" smtClean="0">
                <a:latin typeface="Cambria Math" panose="02040503050406030204" pitchFamily="18" charset="0"/>
                <a:ea typeface="Cambria Math" panose="02040503050406030204" pitchFamily="18" charset="0"/>
              </a:rPr>
              <a:t>,p</a:t>
            </a:r>
            <a:r>
              <a:rPr lang="en-US" altLang="zh-CN" baseline="-25000" dirty="0" smtClean="0">
                <a:latin typeface="Cambria Math" panose="02040503050406030204" pitchFamily="18" charset="0"/>
                <a:ea typeface="Cambria Math" panose="02040503050406030204" pitchFamily="18" charset="0"/>
              </a:rPr>
              <a:t>1</a:t>
            </a:r>
            <a:r>
              <a:rPr lang="en-US" altLang="zh-CN" dirty="0" smtClean="0">
                <a:latin typeface="Cambria Math" panose="02040503050406030204" pitchFamily="18" charset="0"/>
                <a:ea typeface="Cambria Math" panose="02040503050406030204" pitchFamily="18" charset="0"/>
              </a:rPr>
              <a:t>,p</a:t>
            </a:r>
            <a:r>
              <a:rPr lang="en-US" altLang="zh-CN" baseline="-25000" dirty="0" smtClean="0">
                <a:latin typeface="Cambria Math" panose="02040503050406030204" pitchFamily="18" charset="0"/>
                <a:ea typeface="Cambria Math" panose="02040503050406030204" pitchFamily="18" charset="0"/>
              </a:rPr>
              <a:t>2</a:t>
            </a:r>
            <a:r>
              <a:rPr lang="en-US" altLang="zh-CN" dirty="0" smtClean="0">
                <a:latin typeface="Cambria Math" panose="02040503050406030204" pitchFamily="18" charset="0"/>
                <a:ea typeface="Cambria Math" panose="02040503050406030204" pitchFamily="18" charset="0"/>
              </a:rPr>
              <a:t>,…,</a:t>
            </a:r>
            <a:r>
              <a:rPr lang="en-US" altLang="zh-CN" dirty="0" err="1" smtClean="0">
                <a:latin typeface="Cambria Math" panose="02040503050406030204" pitchFamily="18" charset="0"/>
                <a:ea typeface="Cambria Math" panose="02040503050406030204" pitchFamily="18" charset="0"/>
              </a:rPr>
              <a:t>p</a:t>
            </a:r>
            <a:r>
              <a:rPr lang="en-US" altLang="zh-CN" baseline="-25000" dirty="0" err="1" smtClean="0">
                <a:latin typeface="Cambria Math" panose="02040503050406030204" pitchFamily="18" charset="0"/>
                <a:ea typeface="Cambria Math" panose="02040503050406030204" pitchFamily="18" charset="0"/>
              </a:rPr>
              <a:t>n</a:t>
            </a:r>
            <a:r>
              <a:rPr lang="en-US" altLang="zh-CN" dirty="0" smtClean="0">
                <a:latin typeface="Cambria Math" panose="02040503050406030204" pitchFamily="18" charset="0"/>
                <a:ea typeface="Cambria Math" panose="02040503050406030204" pitchFamily="18" charset="0"/>
              </a:rPr>
              <a:t>)</a:t>
            </a:r>
            <a:r>
              <a:rPr lang="zh-CN" altLang="en-US" dirty="0" smtClean="0"/>
              <a:t>来表示一元多项式</a:t>
            </a:r>
            <a:r>
              <a:rPr kumimoji="1" lang="en-US" altLang="zh-CN" i="1" kern="1200" dirty="0" err="1" smtClean="0">
                <a:solidFill>
                  <a:srgbClr val="000000"/>
                </a:solidFill>
                <a:latin typeface="Cambria Math" panose="02040503050406030204" pitchFamily="18" charset="0"/>
                <a:ea typeface="Cambria Math" panose="02040503050406030204" pitchFamily="18" charset="0"/>
              </a:rPr>
              <a:t>P</a:t>
            </a:r>
            <a:r>
              <a:rPr kumimoji="1" lang="en-US" altLang="zh-CN" i="1" kern="1200" baseline="-25000" dirty="0" err="1" smtClean="0">
                <a:solidFill>
                  <a:srgbClr val="000000"/>
                </a:solidFill>
                <a:latin typeface="Cambria Math" panose="02040503050406030204" pitchFamily="18" charset="0"/>
                <a:ea typeface="Cambria Math" panose="02040503050406030204" pitchFamily="18" charset="0"/>
              </a:rPr>
              <a:t>n</a:t>
            </a:r>
            <a:r>
              <a:rPr kumimoji="1" lang="en-US" altLang="zh-CN" kern="1200" dirty="0" smtClean="0">
                <a:solidFill>
                  <a:srgbClr val="000000"/>
                </a:solidFill>
                <a:latin typeface="Cambria Math" panose="02040503050406030204" pitchFamily="18" charset="0"/>
                <a:ea typeface="Cambria Math" panose="02040503050406030204" pitchFamily="18" charset="0"/>
              </a:rPr>
              <a:t>(</a:t>
            </a:r>
            <a:r>
              <a:rPr kumimoji="1" lang="en-US" altLang="zh-CN" i="1" kern="1200" dirty="0" smtClean="0">
                <a:solidFill>
                  <a:srgbClr val="000000"/>
                </a:solidFill>
                <a:latin typeface="Cambria Math" panose="02040503050406030204" pitchFamily="18" charset="0"/>
                <a:ea typeface="Cambria Math" panose="02040503050406030204" pitchFamily="18" charset="0"/>
              </a:rPr>
              <a:t>x</a:t>
            </a:r>
            <a:r>
              <a:rPr kumimoji="1" lang="en-US" altLang="zh-CN" kern="1200" dirty="0">
                <a:solidFill>
                  <a:srgbClr val="000000"/>
                </a:solidFill>
                <a:latin typeface="Cambria Math" panose="02040503050406030204" pitchFamily="18" charset="0"/>
                <a:ea typeface="Cambria Math" panose="02040503050406030204" pitchFamily="18" charset="0"/>
              </a:rPr>
              <a:t>)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0</a:t>
            </a:r>
            <a:r>
              <a:rPr kumimoji="1" lang="en-US" altLang="zh-CN" kern="1200" dirty="0">
                <a:solidFill>
                  <a:srgbClr val="000000"/>
                </a:solidFill>
                <a:latin typeface="Cambria Math" panose="02040503050406030204" pitchFamily="18" charset="0"/>
                <a:ea typeface="Cambria Math" panose="02040503050406030204" pitchFamily="18" charset="0"/>
              </a:rPr>
              <a:t>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1</a:t>
            </a:r>
            <a:r>
              <a:rPr kumimoji="1" lang="en-US" altLang="zh-CN" kern="1200" dirty="0">
                <a:solidFill>
                  <a:srgbClr val="000000"/>
                </a:solidFill>
                <a:latin typeface="Cambria Math" panose="02040503050406030204" pitchFamily="18" charset="0"/>
                <a:ea typeface="Cambria Math" panose="02040503050406030204" pitchFamily="18" charset="0"/>
              </a:rPr>
              <a:t>x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2</a:t>
            </a:r>
            <a:r>
              <a:rPr kumimoji="1" lang="en-US" altLang="zh-CN" i="1" kern="1200" dirty="0">
                <a:solidFill>
                  <a:srgbClr val="000000"/>
                </a:solidFill>
                <a:latin typeface="Cambria Math" panose="02040503050406030204" pitchFamily="18" charset="0"/>
                <a:ea typeface="Cambria Math" panose="02040503050406030204" pitchFamily="18" charset="0"/>
              </a:rPr>
              <a:t>x</a:t>
            </a:r>
            <a:r>
              <a:rPr kumimoji="1" lang="en-US" altLang="zh-CN" kern="1200" baseline="30000" dirty="0">
                <a:solidFill>
                  <a:srgbClr val="000000"/>
                </a:solidFill>
                <a:latin typeface="Cambria Math" panose="02040503050406030204" pitchFamily="18" charset="0"/>
                <a:ea typeface="Cambria Math" panose="02040503050406030204" pitchFamily="18" charset="0"/>
              </a:rPr>
              <a:t>2</a:t>
            </a:r>
            <a:r>
              <a:rPr kumimoji="1" lang="en-US" altLang="zh-CN" kern="1200" dirty="0">
                <a:solidFill>
                  <a:srgbClr val="000000"/>
                </a:solidFill>
                <a:latin typeface="Cambria Math" panose="02040503050406030204" pitchFamily="18" charset="0"/>
                <a:ea typeface="Cambria Math" panose="02040503050406030204" pitchFamily="18" charset="0"/>
              </a:rPr>
              <a:t> + … + </a:t>
            </a:r>
            <a:r>
              <a:rPr kumimoji="1" lang="en-US" altLang="zh-CN" i="1" kern="1200" dirty="0" err="1">
                <a:solidFill>
                  <a:srgbClr val="000000"/>
                </a:solidFill>
                <a:latin typeface="Cambria Math" panose="02040503050406030204" pitchFamily="18" charset="0"/>
                <a:ea typeface="Cambria Math" panose="02040503050406030204" pitchFamily="18" charset="0"/>
              </a:rPr>
              <a:t>p</a:t>
            </a:r>
            <a:r>
              <a:rPr kumimoji="1" lang="en-US" altLang="zh-CN" i="1" kern="1200" baseline="-25000" dirty="0" err="1">
                <a:solidFill>
                  <a:srgbClr val="000000"/>
                </a:solidFill>
                <a:latin typeface="Cambria Math" panose="02040503050406030204" pitchFamily="18" charset="0"/>
                <a:ea typeface="Cambria Math" panose="02040503050406030204" pitchFamily="18" charset="0"/>
              </a:rPr>
              <a:t>n</a:t>
            </a:r>
            <a:r>
              <a:rPr kumimoji="1" lang="en-US" altLang="zh-CN" i="1" kern="1200" dirty="0" err="1">
                <a:solidFill>
                  <a:srgbClr val="000000"/>
                </a:solidFill>
                <a:latin typeface="Cambria Math" panose="02040503050406030204" pitchFamily="18" charset="0"/>
                <a:ea typeface="Cambria Math" panose="02040503050406030204" pitchFamily="18" charset="0"/>
              </a:rPr>
              <a:t>x</a:t>
            </a:r>
            <a:r>
              <a:rPr kumimoji="1" lang="en-US" altLang="zh-CN" i="1" kern="1200" baseline="30000" dirty="0" err="1">
                <a:solidFill>
                  <a:srgbClr val="000000"/>
                </a:solidFill>
                <a:latin typeface="Cambria Math" panose="02040503050406030204" pitchFamily="18" charset="0"/>
                <a:ea typeface="Cambria Math" panose="02040503050406030204" pitchFamily="18" charset="0"/>
              </a:rPr>
              <a:t>n</a:t>
            </a:r>
            <a:endParaRPr lang="en-US" altLang="zh-CN" sz="3600" dirty="0">
              <a:latin typeface="Cambria Math" panose="02040503050406030204" pitchFamily="18" charset="0"/>
              <a:ea typeface="Cambria Math" panose="02040503050406030204" pitchFamily="18" charset="0"/>
            </a:endParaRPr>
          </a:p>
          <a:p>
            <a:pPr lvl="0">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两个多项式相加的结果</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P </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zh-CN" altLang="en-US"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a:ln>
                  <a:noFill/>
                </a:ln>
                <a:solidFill>
                  <a:schemeClr val="tx1"/>
                </a:solidFill>
                <a:effectLst/>
                <a:uLnTx/>
                <a:uFillTx/>
                <a:latin typeface="+mn-lt"/>
                <a:ea typeface="楷体_GB2312" pitchFamily="49" charset="-122"/>
              </a:rPr>
              <a:t>p</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a:t>
            </a: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Q </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zh-CN" altLang="en-US" sz="2800" b="0" i="0" u="none" strike="noStrike" kern="0" cap="none" spc="0" normalizeH="0" baseline="0" noProof="0" dirty="0" smtClean="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err="1" smtClean="0">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a:t>
            </a:r>
            <a:endParaRPr kumimoji="0" lang="zh-CN" altLang="en-US" sz="28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R </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p</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 p</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smtClean="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 </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zh-CN" altLang="en-US"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smtClean="0">
                <a:ln>
                  <a:noFill/>
                </a:ln>
                <a:solidFill>
                  <a:schemeClr val="tx1"/>
                </a:solidFill>
                <a:effectLst/>
                <a:uLnTx/>
                <a:uFillTx/>
                <a:latin typeface="+mn-lt"/>
                <a:ea typeface="楷体_GB2312" pitchFamily="49" charset="-122"/>
              </a:rPr>
              <a:t>p</a:t>
            </a:r>
            <a:r>
              <a:rPr kumimoji="0" lang="en-US" altLang="zh-CN" sz="2800" b="0" i="0" u="none" strike="noStrike" kern="0" cap="none" spc="0" normalizeH="0" baseline="-25000" noProof="0" dirty="0" err="1" smtClean="0">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err="1" smtClean="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smtClean="0">
                <a:ln>
                  <a:noFill/>
                </a:ln>
                <a:solidFill>
                  <a:schemeClr val="tx1"/>
                </a:solidFill>
                <a:effectLst/>
                <a:uLnTx/>
                <a:uFillTx/>
                <a:latin typeface="+mn-lt"/>
                <a:ea typeface="楷体_GB2312" pitchFamily="49" charset="-122"/>
              </a:rPr>
              <a:t>)</a:t>
            </a: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可以用顺序表存储</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如果多项式的次数很高且变化较大时，链式存储可以节省内存空间</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4276"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77</a:t>
            </a:fld>
            <a:endParaRPr lang="zh-CN" altLang="en-US" sz="1000" b="1" dirty="0">
              <a:latin typeface="+mn-lt"/>
              <a:ea typeface="+mn-ea"/>
              <a:cs typeface="+mn-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r>
              <a:rPr lang="zh-CN" altLang="en-US" dirty="0" smtClean="0">
                <a:latin typeface="+mj-lt"/>
                <a:ea typeface="+mj-ea"/>
                <a:cs typeface="+mj-cs"/>
              </a:rPr>
              <a:t>多项式</a:t>
            </a:r>
            <a:r>
              <a:rPr lang="zh-CN" altLang="en-US" dirty="0" smtClean="0"/>
              <a:t>的表示</a:t>
            </a:r>
            <a:endParaRPr lang="zh-CN" altLang="en-US" dirty="0">
              <a:latin typeface="+mj-lt"/>
              <a:ea typeface="+mj-ea"/>
              <a:cs typeface="+mj-cs"/>
            </a:endParaRPr>
          </a:p>
        </p:txBody>
      </p:sp>
      <p:sp>
        <p:nvSpPr>
          <p:cNvPr id="54275" name="内容占位符 2"/>
          <p:cNvSpPr>
            <a:spLocks noGrp="1"/>
          </p:cNvSpPr>
          <p:nvPr>
            <p:ph idx="1"/>
          </p:nvPr>
        </p:nvSpPr>
        <p:spPr>
          <a:xfrm>
            <a:off x="468630" y="1125855"/>
            <a:ext cx="8207375" cy="71501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多项式链表结点的数据结构定义</a:t>
            </a:r>
          </a:p>
        </p:txBody>
      </p:sp>
      <p:sp>
        <p:nvSpPr>
          <p:cNvPr id="54276" name="灯片编号占位符 3"/>
          <p:cNvSpPr txBox="1">
            <a:spLocks noGrp="1"/>
          </p:cNvSpPr>
          <p:nvPr>
            <p:ph type="sldNum" sz="quarter" idx="4"/>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78</a:t>
            </a:fld>
            <a:endParaRPr lang="zh-CN" altLang="en-US" sz="1000" b="1" dirty="0">
              <a:latin typeface="+mn-lt"/>
              <a:ea typeface="+mn-ea"/>
              <a:cs typeface="+mn-cs"/>
            </a:endParaRPr>
          </a:p>
        </p:txBody>
      </p:sp>
      <p:sp>
        <p:nvSpPr>
          <p:cNvPr id="54277" name="文本框 1"/>
          <p:cNvSpPr txBox="1"/>
          <p:nvPr/>
        </p:nvSpPr>
        <p:spPr>
          <a:xfrm>
            <a:off x="1853435" y="1875383"/>
            <a:ext cx="5940368" cy="267765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1" hangingPunct="1">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float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coef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系数 </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指数 </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*next;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指针域</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,*Polynomial;  </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7" name="内容占位符 2"/>
          <p:cNvSpPr txBox="1">
            <a:spLocks/>
          </p:cNvSpPr>
          <p:nvPr/>
        </p:nvSpPr>
        <p:spPr>
          <a:xfrm>
            <a:off x="467544" y="4869160"/>
            <a:ext cx="8207375" cy="1440160"/>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ts val="600"/>
              </a:spcBef>
              <a:spcAft>
                <a:spcPts val="60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600"/>
              </a:spcBef>
              <a:spcAft>
                <a:spcPts val="6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ts val="600"/>
              </a:spcBef>
              <a:spcAft>
                <a:spcPts val="60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600"/>
              </a:spcBef>
              <a:spcAft>
                <a:spcPts val="6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ts val="600"/>
              </a:spcBef>
              <a:spcAft>
                <a:spcPts val="60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defRPr/>
            </a:pPr>
            <a:r>
              <a:rPr lang="zh-CN" altLang="en-US" kern="0" dirty="0" smtClean="0"/>
              <a:t>多项式链表通常是按指数有序排列的</a:t>
            </a:r>
            <a:endParaRPr lang="en-US" altLang="zh-CN" kern="0" dirty="0" smtClean="0"/>
          </a:p>
          <a:p>
            <a:pPr lvl="1">
              <a:defRPr/>
            </a:pPr>
            <a:r>
              <a:rPr lang="zh-CN" altLang="en-US" kern="0" dirty="0" smtClean="0"/>
              <a:t>其创建与链表创建相似</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多项式相加</a:t>
            </a:r>
            <a:endParaRPr lang="zh-CN" altLang="en-US" dirty="0"/>
          </a:p>
        </p:txBody>
      </p:sp>
      <p:sp>
        <p:nvSpPr>
          <p:cNvPr id="5" name="Text Box 3"/>
          <p:cNvSpPr txBox="1">
            <a:spLocks noChangeArrowheads="1"/>
          </p:cNvSpPr>
          <p:nvPr/>
        </p:nvSpPr>
        <p:spPr bwMode="auto">
          <a:xfrm>
            <a:off x="793750" y="1340768"/>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latin typeface="Tahoma" panose="020B0604030504040204" pitchFamily="34" charset="0"/>
              </a:rPr>
              <a:t>A</a:t>
            </a:r>
            <a:r>
              <a:rPr lang="en-US" altLang="zh-CN" baseline="-25000" dirty="0">
                <a:latin typeface="Tahoma" panose="020B0604030504040204" pitchFamily="34" charset="0"/>
              </a:rPr>
              <a:t>17</a:t>
            </a:r>
            <a:r>
              <a:rPr lang="en-US" altLang="zh-CN" dirty="0">
                <a:latin typeface="Tahoma" panose="020B0604030504040204" pitchFamily="34" charset="0"/>
              </a:rPr>
              <a:t>(x)=7+3x+9x</a:t>
            </a:r>
            <a:r>
              <a:rPr lang="en-US" altLang="zh-CN" baseline="30000" dirty="0">
                <a:latin typeface="Tahoma" panose="020B0604030504040204" pitchFamily="34" charset="0"/>
              </a:rPr>
              <a:t>8</a:t>
            </a:r>
            <a:r>
              <a:rPr lang="en-US" altLang="zh-CN" dirty="0">
                <a:latin typeface="Tahoma" panose="020B0604030504040204" pitchFamily="34" charset="0"/>
              </a:rPr>
              <a:t>+5x</a:t>
            </a:r>
            <a:r>
              <a:rPr lang="en-US" altLang="zh-CN" baseline="30000" dirty="0">
                <a:latin typeface="Tahoma" panose="020B0604030504040204" pitchFamily="34" charset="0"/>
              </a:rPr>
              <a:t>17</a:t>
            </a:r>
          </a:p>
        </p:txBody>
      </p:sp>
      <p:sp>
        <p:nvSpPr>
          <p:cNvPr id="6" name="Text Box 4"/>
          <p:cNvSpPr txBox="1">
            <a:spLocks noChangeArrowheads="1"/>
          </p:cNvSpPr>
          <p:nvPr/>
        </p:nvSpPr>
        <p:spPr bwMode="auto">
          <a:xfrm>
            <a:off x="793750" y="2026568"/>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latin typeface="Tahoma" panose="020B0604030504040204" pitchFamily="34" charset="0"/>
              </a:rPr>
              <a:t>B</a:t>
            </a:r>
            <a:r>
              <a:rPr lang="en-US" altLang="zh-CN" baseline="-25000" dirty="0">
                <a:latin typeface="Tahoma" panose="020B0604030504040204" pitchFamily="34" charset="0"/>
              </a:rPr>
              <a:t>8</a:t>
            </a:r>
            <a:r>
              <a:rPr lang="en-US" altLang="zh-CN" dirty="0">
                <a:latin typeface="Tahoma" panose="020B0604030504040204" pitchFamily="34" charset="0"/>
              </a:rPr>
              <a:t>(x)=8x+22x</a:t>
            </a:r>
            <a:r>
              <a:rPr lang="en-US" altLang="zh-CN" baseline="30000" dirty="0">
                <a:latin typeface="Tahoma" panose="020B0604030504040204" pitchFamily="34" charset="0"/>
              </a:rPr>
              <a:t>7</a:t>
            </a:r>
            <a:r>
              <a:rPr lang="en-US" altLang="zh-CN" dirty="0">
                <a:latin typeface="Tahoma" panose="020B0604030504040204" pitchFamily="34" charset="0"/>
              </a:rPr>
              <a:t>-9x</a:t>
            </a:r>
            <a:r>
              <a:rPr lang="en-US" altLang="zh-CN" baseline="30000" dirty="0">
                <a:latin typeface="Tahoma" panose="020B0604030504040204" pitchFamily="34" charset="0"/>
              </a:rPr>
              <a:t>8</a:t>
            </a:r>
          </a:p>
        </p:txBody>
      </p:sp>
      <p:grpSp>
        <p:nvGrpSpPr>
          <p:cNvPr id="58" name="组合 57"/>
          <p:cNvGrpSpPr/>
          <p:nvPr/>
        </p:nvGrpSpPr>
        <p:grpSpPr>
          <a:xfrm>
            <a:off x="346075" y="2613943"/>
            <a:ext cx="8451850" cy="3375025"/>
            <a:chOff x="346075" y="2613943"/>
            <a:chExt cx="8451850" cy="3375025"/>
          </a:xfrm>
        </p:grpSpPr>
        <p:sp>
          <p:nvSpPr>
            <p:cNvPr id="14" name="Rectangle 6" descr="深色上对角线"/>
            <p:cNvSpPr>
              <a:spLocks noChangeArrowheads="1"/>
            </p:cNvSpPr>
            <p:nvPr/>
          </p:nvSpPr>
          <p:spPr bwMode="auto">
            <a:xfrm>
              <a:off x="969963" y="36537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16" name="Rectangle 8" descr="深色上对角线"/>
            <p:cNvSpPr>
              <a:spLocks noChangeArrowheads="1"/>
            </p:cNvSpPr>
            <p:nvPr/>
          </p:nvSpPr>
          <p:spPr bwMode="auto">
            <a:xfrm>
              <a:off x="1774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7" name="Rectangle 9" descr="深色上对角线"/>
            <p:cNvSpPr>
              <a:spLocks noChangeArrowheads="1"/>
            </p:cNvSpPr>
            <p:nvPr/>
          </p:nvSpPr>
          <p:spPr bwMode="auto">
            <a:xfrm>
              <a:off x="25749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8" name="Rectangle 10" descr="深色上对角线"/>
            <p:cNvSpPr>
              <a:spLocks noChangeArrowheads="1"/>
            </p:cNvSpPr>
            <p:nvPr/>
          </p:nvSpPr>
          <p:spPr bwMode="auto">
            <a:xfrm>
              <a:off x="29940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9" name="Rectangle 11" descr="深色上对角线"/>
            <p:cNvSpPr>
              <a:spLocks noChangeArrowheads="1"/>
            </p:cNvSpPr>
            <p:nvPr/>
          </p:nvSpPr>
          <p:spPr bwMode="auto">
            <a:xfrm>
              <a:off x="3425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0" name="Rectangle 12" descr="深色上对角线"/>
            <p:cNvSpPr>
              <a:spLocks noChangeArrowheads="1"/>
            </p:cNvSpPr>
            <p:nvPr/>
          </p:nvSpPr>
          <p:spPr bwMode="auto">
            <a:xfrm>
              <a:off x="42259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3</a:t>
              </a:r>
            </a:p>
          </p:txBody>
        </p:sp>
        <p:sp>
          <p:nvSpPr>
            <p:cNvPr id="21" name="Rectangle 13" descr="深色上对角线"/>
            <p:cNvSpPr>
              <a:spLocks noChangeArrowheads="1"/>
            </p:cNvSpPr>
            <p:nvPr/>
          </p:nvSpPr>
          <p:spPr bwMode="auto">
            <a:xfrm>
              <a:off x="46450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2" name="Rectangle 14" descr="深色上对角线"/>
            <p:cNvSpPr>
              <a:spLocks noChangeArrowheads="1"/>
            </p:cNvSpPr>
            <p:nvPr/>
          </p:nvSpPr>
          <p:spPr bwMode="auto">
            <a:xfrm>
              <a:off x="5076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3" name="Rectangle 15" descr="深色上对角线"/>
            <p:cNvSpPr>
              <a:spLocks noChangeArrowheads="1"/>
            </p:cNvSpPr>
            <p:nvPr/>
          </p:nvSpPr>
          <p:spPr bwMode="auto">
            <a:xfrm>
              <a:off x="58515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24" name="Rectangle 16" descr="深色上对角线"/>
            <p:cNvSpPr>
              <a:spLocks noChangeArrowheads="1"/>
            </p:cNvSpPr>
            <p:nvPr/>
          </p:nvSpPr>
          <p:spPr bwMode="auto">
            <a:xfrm>
              <a:off x="62706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dirty="0">
                  <a:latin typeface="Tahoma" panose="020B0604030504040204" pitchFamily="34" charset="0"/>
                </a:rPr>
                <a:t>8</a:t>
              </a:r>
            </a:p>
          </p:txBody>
        </p:sp>
        <p:sp>
          <p:nvSpPr>
            <p:cNvPr id="25" name="Rectangle 17" descr="深色上对角线"/>
            <p:cNvSpPr>
              <a:spLocks noChangeArrowheads="1"/>
            </p:cNvSpPr>
            <p:nvPr/>
          </p:nvSpPr>
          <p:spPr bwMode="auto">
            <a:xfrm>
              <a:off x="67024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18" descr="深色上对角线"/>
            <p:cNvSpPr>
              <a:spLocks noChangeArrowheads="1"/>
            </p:cNvSpPr>
            <p:nvPr/>
          </p:nvSpPr>
          <p:spPr bwMode="auto">
            <a:xfrm>
              <a:off x="75152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27" name="Rectangle 19" descr="深色上对角线"/>
            <p:cNvSpPr>
              <a:spLocks noChangeArrowheads="1"/>
            </p:cNvSpPr>
            <p:nvPr/>
          </p:nvSpPr>
          <p:spPr bwMode="auto">
            <a:xfrm>
              <a:off x="79343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8" name="Rectangle 20" descr="深色上对角线"/>
            <p:cNvSpPr>
              <a:spLocks noChangeArrowheads="1"/>
            </p:cNvSpPr>
            <p:nvPr/>
          </p:nvSpPr>
          <p:spPr bwMode="auto">
            <a:xfrm>
              <a:off x="83661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Line 21"/>
            <p:cNvSpPr>
              <a:spLocks noChangeShapeType="1"/>
            </p:cNvSpPr>
            <p:nvPr/>
          </p:nvSpPr>
          <p:spPr bwMode="auto">
            <a:xfrm flipH="1">
              <a:off x="8505825" y="3787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Line 22"/>
            <p:cNvSpPr>
              <a:spLocks noChangeShapeType="1"/>
            </p:cNvSpPr>
            <p:nvPr/>
          </p:nvSpPr>
          <p:spPr bwMode="auto">
            <a:xfrm>
              <a:off x="8582025" y="3787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1" name="Rectangle 23" descr="深色上对角线"/>
            <p:cNvSpPr>
              <a:spLocks noChangeArrowheads="1"/>
            </p:cNvSpPr>
            <p:nvPr/>
          </p:nvSpPr>
          <p:spPr bwMode="auto">
            <a:xfrm>
              <a:off x="923925" y="46443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33" name="Rectangle 25" descr="深色上对角线"/>
            <p:cNvSpPr>
              <a:spLocks noChangeArrowheads="1"/>
            </p:cNvSpPr>
            <p:nvPr/>
          </p:nvSpPr>
          <p:spPr bwMode="auto">
            <a:xfrm>
              <a:off x="1774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4" name="Rectangle 26" descr="深色上对角线"/>
            <p:cNvSpPr>
              <a:spLocks noChangeArrowheads="1"/>
            </p:cNvSpPr>
            <p:nvPr/>
          </p:nvSpPr>
          <p:spPr bwMode="auto">
            <a:xfrm>
              <a:off x="25749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5" name="Rectangle 27" descr="深色上对角线"/>
            <p:cNvSpPr>
              <a:spLocks noChangeArrowheads="1"/>
            </p:cNvSpPr>
            <p:nvPr/>
          </p:nvSpPr>
          <p:spPr bwMode="auto">
            <a:xfrm>
              <a:off x="29940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36" name="Rectangle 28" descr="深色上对角线"/>
            <p:cNvSpPr>
              <a:spLocks noChangeArrowheads="1"/>
            </p:cNvSpPr>
            <p:nvPr/>
          </p:nvSpPr>
          <p:spPr bwMode="auto">
            <a:xfrm>
              <a:off x="3425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7" name="Rectangle 29" descr="深色上对角线"/>
            <p:cNvSpPr>
              <a:spLocks noChangeArrowheads="1"/>
            </p:cNvSpPr>
            <p:nvPr/>
          </p:nvSpPr>
          <p:spPr bwMode="auto">
            <a:xfrm>
              <a:off x="42259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8" name="Rectangle 30" descr="深色上对角线"/>
            <p:cNvSpPr>
              <a:spLocks noChangeArrowheads="1"/>
            </p:cNvSpPr>
            <p:nvPr/>
          </p:nvSpPr>
          <p:spPr bwMode="auto">
            <a:xfrm>
              <a:off x="46450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9" name="Rectangle 31" descr="深色上对角线"/>
            <p:cNvSpPr>
              <a:spLocks noChangeArrowheads="1"/>
            </p:cNvSpPr>
            <p:nvPr/>
          </p:nvSpPr>
          <p:spPr bwMode="auto">
            <a:xfrm>
              <a:off x="5076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40" name="Rectangle 32" descr="深色上对角线"/>
            <p:cNvSpPr>
              <a:spLocks noChangeArrowheads="1"/>
            </p:cNvSpPr>
            <p:nvPr/>
          </p:nvSpPr>
          <p:spPr bwMode="auto">
            <a:xfrm>
              <a:off x="58515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41" name="Rectangle 33" descr="深色上对角线"/>
            <p:cNvSpPr>
              <a:spLocks noChangeArrowheads="1"/>
            </p:cNvSpPr>
            <p:nvPr/>
          </p:nvSpPr>
          <p:spPr bwMode="auto">
            <a:xfrm>
              <a:off x="62706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42" name="Rectangle 34" descr="深色上对角线"/>
            <p:cNvSpPr>
              <a:spLocks noChangeArrowheads="1"/>
            </p:cNvSpPr>
            <p:nvPr/>
          </p:nvSpPr>
          <p:spPr bwMode="auto">
            <a:xfrm>
              <a:off x="67024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43" name="Line 35"/>
            <p:cNvSpPr>
              <a:spLocks noChangeShapeType="1"/>
            </p:cNvSpPr>
            <p:nvPr/>
          </p:nvSpPr>
          <p:spPr bwMode="auto">
            <a:xfrm flipH="1">
              <a:off x="6829425" y="4803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Line 36"/>
            <p:cNvSpPr>
              <a:spLocks noChangeShapeType="1"/>
            </p:cNvSpPr>
            <p:nvPr/>
          </p:nvSpPr>
          <p:spPr bwMode="auto">
            <a:xfrm>
              <a:off x="6905625" y="4803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45" name="Line 37"/>
            <p:cNvSpPr>
              <a:spLocks noChangeShapeType="1"/>
            </p:cNvSpPr>
            <p:nvPr/>
          </p:nvSpPr>
          <p:spPr bwMode="auto">
            <a:xfrm>
              <a:off x="428625" y="38633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Line 38"/>
            <p:cNvSpPr>
              <a:spLocks noChangeShapeType="1"/>
            </p:cNvSpPr>
            <p:nvPr/>
          </p:nvSpPr>
          <p:spPr bwMode="auto">
            <a:xfrm>
              <a:off x="428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7" name="Line 39"/>
            <p:cNvSpPr>
              <a:spLocks noChangeShapeType="1"/>
            </p:cNvSpPr>
            <p:nvPr/>
          </p:nvSpPr>
          <p:spPr bwMode="auto">
            <a:xfrm>
              <a:off x="2073275" y="38760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8" name="Line 40"/>
            <p:cNvSpPr>
              <a:spLocks noChangeShapeType="1"/>
            </p:cNvSpPr>
            <p:nvPr/>
          </p:nvSpPr>
          <p:spPr bwMode="auto">
            <a:xfrm>
              <a:off x="3724275" y="38760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9" name="Line 41"/>
            <p:cNvSpPr>
              <a:spLocks noChangeShapeType="1"/>
            </p:cNvSpPr>
            <p:nvPr/>
          </p:nvSpPr>
          <p:spPr bwMode="auto">
            <a:xfrm>
              <a:off x="5362575" y="388235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0" name="Line 42"/>
            <p:cNvSpPr>
              <a:spLocks noChangeShapeType="1"/>
            </p:cNvSpPr>
            <p:nvPr/>
          </p:nvSpPr>
          <p:spPr bwMode="auto">
            <a:xfrm>
              <a:off x="7026275" y="38887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1" name="Line 43"/>
            <p:cNvSpPr>
              <a:spLocks noChangeShapeType="1"/>
            </p:cNvSpPr>
            <p:nvPr/>
          </p:nvSpPr>
          <p:spPr bwMode="auto">
            <a:xfrm>
              <a:off x="2079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2" name="Line 44"/>
            <p:cNvSpPr>
              <a:spLocks noChangeShapeType="1"/>
            </p:cNvSpPr>
            <p:nvPr/>
          </p:nvSpPr>
          <p:spPr bwMode="auto">
            <a:xfrm>
              <a:off x="3730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3" name="Line 45"/>
            <p:cNvSpPr>
              <a:spLocks noChangeShapeType="1"/>
            </p:cNvSpPr>
            <p:nvPr/>
          </p:nvSpPr>
          <p:spPr bwMode="auto">
            <a:xfrm>
              <a:off x="5368925" y="487295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4" name="Text Box 46"/>
            <p:cNvSpPr txBox="1">
              <a:spLocks noChangeArrowheads="1"/>
            </p:cNvSpPr>
            <p:nvPr/>
          </p:nvSpPr>
          <p:spPr bwMode="auto">
            <a:xfrm>
              <a:off x="361950" y="3550568"/>
              <a:ext cx="306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55" name="Text Box 47"/>
            <p:cNvSpPr txBox="1">
              <a:spLocks noChangeArrowheads="1"/>
            </p:cNvSpPr>
            <p:nvPr/>
          </p:nvSpPr>
          <p:spPr bwMode="auto">
            <a:xfrm>
              <a:off x="346075" y="4555456"/>
              <a:ext cx="303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grpSp>
          <p:nvGrpSpPr>
            <p:cNvPr id="8" name="Group 48"/>
            <p:cNvGrpSpPr>
              <a:grpSpLocks/>
            </p:cNvGrpSpPr>
            <p:nvPr/>
          </p:nvGrpSpPr>
          <p:grpSpPr bwMode="auto">
            <a:xfrm>
              <a:off x="2943225" y="2613943"/>
              <a:ext cx="512763" cy="936625"/>
              <a:chOff x="1728" y="1762"/>
              <a:chExt cx="323" cy="590"/>
            </a:xfrm>
          </p:grpSpPr>
          <p:sp>
            <p:nvSpPr>
              <p:cNvPr id="12" name="Line 49"/>
              <p:cNvSpPr>
                <a:spLocks noChangeShapeType="1"/>
              </p:cNvSpPr>
              <p:nvPr/>
            </p:nvSpPr>
            <p:spPr bwMode="auto">
              <a:xfrm>
                <a:off x="1872" y="2064"/>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 name="Text Box 50"/>
              <p:cNvSpPr txBox="1">
                <a:spLocks noChangeArrowheads="1"/>
              </p:cNvSpPr>
              <p:nvPr/>
            </p:nvSpPr>
            <p:spPr bwMode="auto">
              <a:xfrm>
                <a:off x="1728" y="1762"/>
                <a:ext cx="3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grpSp>
        <p:grpSp>
          <p:nvGrpSpPr>
            <p:cNvPr id="9" name="Group 51"/>
            <p:cNvGrpSpPr>
              <a:grpSpLocks/>
            </p:cNvGrpSpPr>
            <p:nvPr/>
          </p:nvGrpSpPr>
          <p:grpSpPr bwMode="auto">
            <a:xfrm>
              <a:off x="2943225" y="5150768"/>
              <a:ext cx="520700" cy="838200"/>
              <a:chOff x="1728" y="3360"/>
              <a:chExt cx="328" cy="528"/>
            </a:xfrm>
          </p:grpSpPr>
          <p:sp>
            <p:nvSpPr>
              <p:cNvPr id="10" name="Line 52"/>
              <p:cNvSpPr>
                <a:spLocks noChangeShapeType="1"/>
              </p:cNvSpPr>
              <p:nvPr/>
            </p:nvSpPr>
            <p:spPr bwMode="auto">
              <a:xfrm flipV="1">
                <a:off x="1872" y="3360"/>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1" name="Text Box 53"/>
              <p:cNvSpPr txBox="1">
                <a:spLocks noChangeArrowheads="1"/>
              </p:cNvSpPr>
              <p:nvPr/>
            </p:nvSpPr>
            <p:spPr bwMode="auto">
              <a:xfrm>
                <a:off x="1728" y="3600"/>
                <a:ext cx="3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grpSp>
        <p:sp>
          <p:nvSpPr>
            <p:cNvPr id="56" name="Rectangle 6" descr="深色上对角线"/>
            <p:cNvSpPr>
              <a:spLocks noChangeArrowheads="1"/>
            </p:cNvSpPr>
            <p:nvPr/>
          </p:nvSpPr>
          <p:spPr bwMode="auto">
            <a:xfrm>
              <a:off x="1386398" y="3653756"/>
              <a:ext cx="405380" cy="439295"/>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57" name="Rectangle 6" descr="深色上对角线"/>
            <p:cNvSpPr>
              <a:spLocks noChangeArrowheads="1"/>
            </p:cNvSpPr>
            <p:nvPr/>
          </p:nvSpPr>
          <p:spPr bwMode="auto">
            <a:xfrm>
              <a:off x="1350814" y="46443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
        <p:nvSpPr>
          <p:cNvPr id="59" name="文本框 58"/>
          <p:cNvSpPr txBox="1"/>
          <p:nvPr/>
        </p:nvSpPr>
        <p:spPr>
          <a:xfrm>
            <a:off x="4945188" y="1332431"/>
            <a:ext cx="3674937" cy="830997"/>
          </a:xfrm>
          <a:prstGeom prst="rect">
            <a:avLst/>
          </a:prstGeom>
          <a:noFill/>
        </p:spPr>
        <p:txBody>
          <a:bodyPr wrap="square" rtlCol="0">
            <a:spAutoFit/>
          </a:bodyPr>
          <a:lstStyle/>
          <a:p>
            <a:r>
              <a:rPr lang="zh-CN" altLang="en-US" sz="2400" dirty="0" smtClean="0"/>
              <a:t>需要考虑相加后，</a:t>
            </a:r>
            <a:endParaRPr lang="en-US" altLang="zh-CN" sz="2400" dirty="0" smtClean="0"/>
          </a:p>
          <a:p>
            <a:r>
              <a:rPr lang="zh-CN" altLang="en-US" sz="2400" dirty="0" smtClean="0"/>
              <a:t>多项式</a:t>
            </a:r>
            <a:r>
              <a:rPr lang="en-US" altLang="zh-CN" sz="2400" dirty="0" smtClean="0"/>
              <a:t>A</a:t>
            </a:r>
            <a:r>
              <a:rPr lang="zh-CN" altLang="en-US" sz="2400" dirty="0" smtClean="0"/>
              <a:t>和</a:t>
            </a:r>
            <a:r>
              <a:rPr lang="en-US" altLang="zh-CN" sz="2400" dirty="0" smtClean="0"/>
              <a:t>B</a:t>
            </a:r>
            <a:r>
              <a:rPr lang="zh-CN" altLang="en-US" sz="2400" dirty="0" smtClean="0"/>
              <a:t>是否要保留？</a:t>
            </a:r>
            <a:endParaRPr lang="zh-CN" altLang="en-US" sz="2400" dirty="0"/>
          </a:p>
        </p:txBody>
      </p:sp>
    </p:spTree>
    <p:extLst>
      <p:ext uri="{BB962C8B-B14F-4D97-AF65-F5344CB8AC3E}">
        <p14:creationId xmlns:p14="http://schemas.microsoft.com/office/powerpoint/2010/main" xmlns="" val="11552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p:cTn id="14" dur="1000" fill="hold"/>
                                        <p:tgtEl>
                                          <p:spTgt spid="59"/>
                                        </p:tgtEl>
                                        <p:attrNameLst>
                                          <p:attrName>ppt_w</p:attrName>
                                        </p:attrNameLst>
                                      </p:cBhvr>
                                      <p:tavLst>
                                        <p:tav tm="0">
                                          <p:val>
                                            <p:fltVal val="0"/>
                                          </p:val>
                                        </p:tav>
                                        <p:tav tm="100000">
                                          <p:val>
                                            <p:strVal val="#ppt_w"/>
                                          </p:val>
                                        </p:tav>
                                      </p:tavLst>
                                    </p:anim>
                                    <p:anim calcmode="lin" valueType="num">
                                      <p:cBhvr>
                                        <p:cTn id="15" dur="1000" fill="hold"/>
                                        <p:tgtEl>
                                          <p:spTgt spid="59"/>
                                        </p:tgtEl>
                                        <p:attrNameLst>
                                          <p:attrName>ppt_h</p:attrName>
                                        </p:attrNameLst>
                                      </p:cBhvr>
                                      <p:tavLst>
                                        <p:tav tm="0">
                                          <p:val>
                                            <p:fltVal val="0"/>
                                          </p:val>
                                        </p:tav>
                                        <p:tav tm="100000">
                                          <p:val>
                                            <p:strVal val="#ppt_h"/>
                                          </p:val>
                                        </p:tav>
                                      </p:tavLst>
                                    </p:anim>
                                    <p:anim calcmode="lin" valueType="num">
                                      <p:cBhvr>
                                        <p:cTn id="16" dur="1000" fill="hold"/>
                                        <p:tgtEl>
                                          <p:spTgt spid="59"/>
                                        </p:tgtEl>
                                        <p:attrNameLst>
                                          <p:attrName>style.rotation</p:attrName>
                                        </p:attrNameLst>
                                      </p:cBhvr>
                                      <p:tavLst>
                                        <p:tav tm="0">
                                          <p:val>
                                            <p:fltVal val="90"/>
                                          </p:val>
                                        </p:tav>
                                        <p:tav tm="100000">
                                          <p:val>
                                            <p:fltVal val="0"/>
                                          </p:val>
                                        </p:tav>
                                      </p:tavLst>
                                    </p:anim>
                                    <p:animEffect transition="in" filter="fade">
                                      <p:cBhvr>
                                        <p:cTn id="1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smtClean="0">
                <a:ln>
                  <a:noFill/>
                </a:ln>
                <a:effectLst/>
                <a:uLnTx/>
                <a:uFillTx/>
                <a:sym typeface="+mn-ea"/>
              </a:rPr>
              <a:t>线性表的抽象数据类型定义</a:t>
            </a:r>
            <a:endParaRPr lang="zh-CN" altLang="en-US"/>
          </a:p>
        </p:txBody>
      </p:sp>
      <p:sp>
        <p:nvSpPr>
          <p:cNvPr id="46083" name="Text Box 3"/>
          <p:cNvSpPr txBox="1">
            <a:spLocks noChangeArrowheads="1"/>
          </p:cNvSpPr>
          <p:nvPr/>
        </p:nvSpPr>
        <p:spPr bwMode="auto">
          <a:xfrm>
            <a:off x="869950" y="1053465"/>
            <a:ext cx="255746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800" b="1" kern="1200" cap="none" spc="0" normalizeH="0" baseline="0" noProof="0" dirty="0">
                <a:latin typeface="+mn-ea"/>
                <a:ea typeface="+mn-ea"/>
                <a:cs typeface="+mn-cs"/>
              </a:rPr>
              <a:t>ADT List {</a:t>
            </a:r>
          </a:p>
        </p:txBody>
      </p:sp>
      <p:sp>
        <p:nvSpPr>
          <p:cNvPr id="46084" name="Text Box 4"/>
          <p:cNvSpPr txBox="1">
            <a:spLocks noChangeArrowheads="1"/>
          </p:cNvSpPr>
          <p:nvPr/>
        </p:nvSpPr>
        <p:spPr bwMode="auto">
          <a:xfrm>
            <a:off x="1389063" y="1572578"/>
            <a:ext cx="2038350" cy="52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b="1" kern="1200" cap="none" spc="0" normalizeH="0" baseline="0" noProof="0" dirty="0">
                <a:latin typeface="+mn-ea"/>
                <a:ea typeface="+mn-ea"/>
                <a:cs typeface="+mn-cs"/>
              </a:rPr>
              <a:t> </a:t>
            </a:r>
            <a:r>
              <a:rPr kumimoji="0" lang="zh-CN" altLang="en-US" sz="2800" b="1" kern="1200" cap="none" spc="0" normalizeH="0" baseline="0" noProof="0" dirty="0">
                <a:latin typeface="+mn-ea"/>
                <a:ea typeface="+mn-ea"/>
                <a:cs typeface="+mn-cs"/>
              </a:rPr>
              <a:t>数据对象：</a:t>
            </a:r>
          </a:p>
        </p:txBody>
      </p:sp>
      <p:sp>
        <p:nvSpPr>
          <p:cNvPr id="46085" name="Text Box 5"/>
          <p:cNvSpPr txBox="1"/>
          <p:nvPr/>
        </p:nvSpPr>
        <p:spPr>
          <a:xfrm>
            <a:off x="1939925" y="2077085"/>
            <a:ext cx="5862502"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a:latin typeface="+mn-ea"/>
              </a:rPr>
              <a:t>D</a:t>
            </a:r>
            <a:r>
              <a:rPr lang="zh-CN" altLang="en-US" sz="2400" dirty="0">
                <a:latin typeface="+mn-ea"/>
              </a:rPr>
              <a:t>＝</a:t>
            </a:r>
            <a:r>
              <a:rPr lang="en-US" altLang="zh-CN" sz="2400" dirty="0">
                <a:latin typeface="+mn-ea"/>
              </a:rPr>
              <a:t>{ a</a:t>
            </a:r>
            <a:r>
              <a:rPr lang="en-US" altLang="zh-CN" sz="2400" baseline="-25000" dirty="0">
                <a:latin typeface="+mn-ea"/>
              </a:rPr>
              <a:t>i</a:t>
            </a:r>
            <a:r>
              <a:rPr lang="en-US" altLang="zh-CN" sz="2400" dirty="0">
                <a:latin typeface="+mn-ea"/>
              </a:rPr>
              <a:t> | a</a:t>
            </a:r>
            <a:r>
              <a:rPr lang="en-US" altLang="zh-CN" sz="2400" baseline="-25000" dirty="0">
                <a:latin typeface="+mn-ea"/>
              </a:rPr>
              <a:t>i</a:t>
            </a:r>
            <a:r>
              <a:rPr lang="en-US" altLang="zh-CN" sz="2400" dirty="0">
                <a:latin typeface="+mn-ea"/>
              </a:rPr>
              <a:t> ∈ElemSet, i=1,2,...,n,  n≥0 }</a:t>
            </a:r>
          </a:p>
        </p:txBody>
      </p:sp>
      <p:sp>
        <p:nvSpPr>
          <p:cNvPr id="46086" name="Text Box 6"/>
          <p:cNvSpPr txBox="1">
            <a:spLocks noChangeArrowheads="1"/>
          </p:cNvSpPr>
          <p:nvPr/>
        </p:nvSpPr>
        <p:spPr bwMode="auto">
          <a:xfrm>
            <a:off x="1483995" y="2713355"/>
            <a:ext cx="1979613" cy="52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800" b="1" kern="1200" cap="none" spc="0" normalizeH="0" baseline="0" noProof="0" dirty="0">
                <a:latin typeface="+mn-ea"/>
                <a:ea typeface="+mn-ea"/>
                <a:cs typeface="+mn-cs"/>
              </a:rPr>
              <a:t>数据关系：</a:t>
            </a:r>
          </a:p>
        </p:txBody>
      </p:sp>
      <p:sp>
        <p:nvSpPr>
          <p:cNvPr id="46087" name="Text Box 7"/>
          <p:cNvSpPr txBox="1">
            <a:spLocks noChangeArrowheads="1"/>
          </p:cNvSpPr>
          <p:nvPr/>
        </p:nvSpPr>
        <p:spPr bwMode="auto">
          <a:xfrm>
            <a:off x="1939925" y="3298825"/>
            <a:ext cx="5144135"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kern="1200" cap="none" spc="0" normalizeH="0" baseline="0" noProof="0" dirty="0">
                <a:latin typeface="+mn-ea"/>
                <a:ea typeface="+mn-ea"/>
                <a:cs typeface="+mn-cs"/>
              </a:rPr>
              <a:t>R</a:t>
            </a:r>
            <a:r>
              <a:rPr kumimoji="0" lang="zh-CN" altLang="en-US" sz="2400" kern="1200" cap="none" spc="0" normalizeH="0" baseline="0" noProof="0" dirty="0">
                <a:latin typeface="+mn-ea"/>
                <a:ea typeface="+mn-ea"/>
                <a:cs typeface="+mn-cs"/>
              </a:rPr>
              <a:t>＝</a:t>
            </a:r>
            <a:r>
              <a:rPr kumimoji="0" lang="en-US" altLang="zh-CN" sz="2400" kern="1200" cap="none" spc="0" normalizeH="0" baseline="0" noProof="0" dirty="0">
                <a:latin typeface="+mn-ea"/>
                <a:ea typeface="+mn-ea"/>
                <a:cs typeface="+mn-cs"/>
              </a:rPr>
              <a:t>{ &lt;a</a:t>
            </a:r>
            <a:r>
              <a:rPr kumimoji="0" lang="en-US" altLang="zh-CN" sz="2400" kern="1200" cap="none" spc="0" normalizeH="0" baseline="-25000" noProof="0" dirty="0">
                <a:latin typeface="+mn-ea"/>
                <a:ea typeface="+mn-ea"/>
                <a:cs typeface="+mn-cs"/>
              </a:rPr>
              <a:t>i-1</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a</a:t>
            </a:r>
            <a:r>
              <a:rPr kumimoji="0" lang="en-US" altLang="zh-CN" sz="2400" kern="1200" cap="none" spc="0" normalizeH="0" baseline="-25000" noProof="0" dirty="0" err="1">
                <a:latin typeface="+mn-ea"/>
                <a:ea typeface="+mn-ea"/>
                <a:cs typeface="+mn-cs"/>
              </a:rPr>
              <a:t>i</a:t>
            </a:r>
            <a:r>
              <a:rPr kumimoji="0" lang="en-US" altLang="zh-CN" sz="2400" kern="1200" cap="none" spc="0" normalizeH="0" baseline="0" noProof="0" dirty="0">
                <a:latin typeface="+mn-ea"/>
                <a:ea typeface="+mn-ea"/>
                <a:cs typeface="+mn-cs"/>
              </a:rPr>
              <a:t> &gt;|a</a:t>
            </a:r>
            <a:r>
              <a:rPr kumimoji="0" lang="en-US" altLang="zh-CN" sz="2400" kern="1200" cap="none" spc="0" normalizeH="0" baseline="-25000" noProof="0" dirty="0">
                <a:latin typeface="+mn-ea"/>
                <a:ea typeface="+mn-ea"/>
                <a:cs typeface="+mn-cs"/>
              </a:rPr>
              <a:t>i-1</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a</a:t>
            </a:r>
            <a:r>
              <a:rPr kumimoji="0" lang="en-US" altLang="zh-CN" sz="2400" kern="1200" cap="none" spc="0" normalizeH="0" baseline="-25000" noProof="0" dirty="0" err="1">
                <a:latin typeface="+mn-ea"/>
                <a:ea typeface="+mn-ea"/>
                <a:cs typeface="+mn-cs"/>
              </a:rPr>
              <a:t>i</a:t>
            </a:r>
            <a:r>
              <a:rPr kumimoji="0" lang="en-US" altLang="zh-CN" sz="2400" kern="1200" cap="none" spc="0" normalizeH="0" baseline="0" noProof="0" dirty="0" err="1">
                <a:latin typeface="+mn-ea"/>
                <a:ea typeface="+mn-ea"/>
                <a:cs typeface="+mn-cs"/>
              </a:rPr>
              <a:t>∈D</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i</a:t>
            </a:r>
            <a:r>
              <a:rPr kumimoji="0" lang="en-US" altLang="zh-CN" sz="2400" kern="1200" cap="none" spc="0" normalizeH="0" baseline="0" noProof="0" dirty="0">
                <a:latin typeface="+mn-ea"/>
                <a:ea typeface="+mn-ea"/>
                <a:cs typeface="+mn-cs"/>
              </a:rPr>
              <a:t>=2,...,n }</a:t>
            </a:r>
          </a:p>
        </p:txBody>
      </p:sp>
      <p:sp>
        <p:nvSpPr>
          <p:cNvPr id="11" name="Text Box 2"/>
          <p:cNvSpPr txBox="1">
            <a:spLocks noChangeArrowheads="1"/>
          </p:cNvSpPr>
          <p:nvPr/>
        </p:nvSpPr>
        <p:spPr bwMode="auto">
          <a:xfrm>
            <a:off x="1389380" y="3963988"/>
            <a:ext cx="207010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800" b="1" kern="1200" cap="none" spc="0" normalizeH="0" baseline="0" noProof="0" dirty="0">
                <a:latin typeface="+mn-ea"/>
                <a:ea typeface="+mn-ea"/>
                <a:cs typeface="+mn-cs"/>
              </a:rPr>
              <a:t> </a:t>
            </a:r>
            <a:r>
              <a:rPr kumimoji="0" lang="zh-CN" altLang="en-US" sz="2800" b="1" kern="1200" cap="none" spc="0" normalizeH="0" baseline="0" noProof="0" dirty="0">
                <a:latin typeface="+mn-ea"/>
                <a:ea typeface="+mn-ea"/>
                <a:cs typeface="+mn-cs"/>
              </a:rPr>
              <a:t>基本操作：</a:t>
            </a:r>
          </a:p>
        </p:txBody>
      </p:sp>
      <p:sp>
        <p:nvSpPr>
          <p:cNvPr id="12" name="Text Box 3">
            <a:hlinkClick r:id="" action="ppaction://noaction"/>
          </p:cNvPr>
          <p:cNvSpPr txBox="1">
            <a:spLocks noChangeArrowheads="1"/>
          </p:cNvSpPr>
          <p:nvPr/>
        </p:nvSpPr>
        <p:spPr bwMode="auto">
          <a:xfrm>
            <a:off x="1939608" y="4414520"/>
            <a:ext cx="1960880" cy="398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结构初始化操作</a:t>
            </a:r>
          </a:p>
        </p:txBody>
      </p:sp>
      <p:sp>
        <p:nvSpPr>
          <p:cNvPr id="13" name="Text Box 4">
            <a:hlinkClick r:id="" action="ppaction://noaction"/>
          </p:cNvPr>
          <p:cNvSpPr txBox="1">
            <a:spLocks noChangeArrowheads="1"/>
          </p:cNvSpPr>
          <p:nvPr/>
        </p:nvSpPr>
        <p:spPr bwMode="auto">
          <a:xfrm>
            <a:off x="1907704" y="4812983"/>
            <a:ext cx="1706880" cy="398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结构销毁操作</a:t>
            </a:r>
          </a:p>
        </p:txBody>
      </p:sp>
      <p:sp>
        <p:nvSpPr>
          <p:cNvPr id="14" name="Text Box 5">
            <a:hlinkClick r:id="" action="ppaction://noaction"/>
          </p:cNvPr>
          <p:cNvSpPr txBox="1">
            <a:spLocks noChangeArrowheads="1"/>
          </p:cNvSpPr>
          <p:nvPr/>
        </p:nvSpPr>
        <p:spPr bwMode="auto">
          <a:xfrm>
            <a:off x="1902778" y="5211763"/>
            <a:ext cx="1452880" cy="398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a:latin typeface="+mn-ea"/>
                <a:ea typeface="+mn-ea"/>
                <a:cs typeface="+mn-cs"/>
              </a:rPr>
              <a:t>引用型操作</a:t>
            </a:r>
          </a:p>
        </p:txBody>
      </p:sp>
      <p:sp>
        <p:nvSpPr>
          <p:cNvPr id="15" name="Text Box 6">
            <a:hlinkClick r:id="" action="ppaction://noaction"/>
          </p:cNvPr>
          <p:cNvSpPr txBox="1">
            <a:spLocks noChangeArrowheads="1"/>
          </p:cNvSpPr>
          <p:nvPr/>
        </p:nvSpPr>
        <p:spPr bwMode="auto">
          <a:xfrm>
            <a:off x="1907704" y="5622508"/>
            <a:ext cx="1516380" cy="398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加工型操作 </a:t>
            </a:r>
          </a:p>
        </p:txBody>
      </p:sp>
      <p:sp>
        <p:nvSpPr>
          <p:cNvPr id="16" name="Text Box 7"/>
          <p:cNvSpPr txBox="1">
            <a:spLocks noChangeArrowheads="1"/>
          </p:cNvSpPr>
          <p:nvPr/>
        </p:nvSpPr>
        <p:spPr bwMode="auto">
          <a:xfrm>
            <a:off x="972503" y="6001469"/>
            <a:ext cx="1677988"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800" b="1" kern="1200" cap="none" spc="0" normalizeH="0" baseline="0" noProof="0" dirty="0">
                <a:latin typeface="+mn-ea"/>
                <a:ea typeface="+mn-ea"/>
                <a:cs typeface="+mn-cs"/>
              </a:rPr>
              <a:t>} ADT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p:cTn id="7" dur="500" fill="hold"/>
                                        <p:tgtEl>
                                          <p:spTgt spid="46083"/>
                                        </p:tgtEl>
                                        <p:attrNameLst>
                                          <p:attrName>ppt_x</p:attrName>
                                        </p:attrNameLst>
                                      </p:cBhvr>
                                      <p:tavLst>
                                        <p:tav tm="0">
                                          <p:val>
                                            <p:strVal val="#ppt_x+#ppt_w/2"/>
                                          </p:val>
                                        </p:tav>
                                        <p:tav tm="100000">
                                          <p:val>
                                            <p:strVal val="#ppt_x"/>
                                          </p:val>
                                        </p:tav>
                                      </p:tavLst>
                                    </p:anim>
                                    <p:anim calcmode="lin" valueType="num">
                                      <p:cBhvr>
                                        <p:cTn id="8" dur="500" fill="hold"/>
                                        <p:tgtEl>
                                          <p:spTgt spid="46083"/>
                                        </p:tgtEl>
                                        <p:attrNameLst>
                                          <p:attrName>ppt_y</p:attrName>
                                        </p:attrNameLst>
                                      </p:cBhvr>
                                      <p:tavLst>
                                        <p:tav tm="0">
                                          <p:val>
                                            <p:strVal val="#ppt_y"/>
                                          </p:val>
                                        </p:tav>
                                        <p:tav tm="100000">
                                          <p:val>
                                            <p:strVal val="#ppt_y"/>
                                          </p:val>
                                        </p:tav>
                                      </p:tavLst>
                                    </p:anim>
                                    <p:anim calcmode="lin" valueType="num">
                                      <p:cBhvr>
                                        <p:cTn id="9" dur="500" fill="hold"/>
                                        <p:tgtEl>
                                          <p:spTgt spid="46083"/>
                                        </p:tgtEl>
                                        <p:attrNameLst>
                                          <p:attrName>ppt_w</p:attrName>
                                        </p:attrNameLst>
                                      </p:cBhvr>
                                      <p:tavLst>
                                        <p:tav tm="0">
                                          <p:val>
                                            <p:fltVal val="0"/>
                                          </p:val>
                                        </p:tav>
                                        <p:tav tm="100000">
                                          <p:val>
                                            <p:strVal val="#ppt_w"/>
                                          </p:val>
                                        </p:tav>
                                      </p:tavLst>
                                    </p:anim>
                                    <p:anim calcmode="lin" valueType="num">
                                      <p:cBhvr>
                                        <p:cTn id="10" dur="500" fill="hold"/>
                                        <p:tgtEl>
                                          <p:spTgt spid="46083"/>
                                        </p:tgtEl>
                                        <p:attrNameLst>
                                          <p:attrName>ppt_h</p:attrName>
                                        </p:attrNameLst>
                                      </p:cBhvr>
                                      <p:tavLst>
                                        <p:tav tm="0">
                                          <p:val>
                                            <p:strVal val="#ppt_h"/>
                                          </p:val>
                                        </p:tav>
                                        <p:tav tm="100000">
                                          <p:val>
                                            <p:strVal val="#ppt_h"/>
                                          </p:val>
                                        </p:tav>
                                      </p:tavLst>
                                    </p:anim>
                                  </p:childTnLst>
                                </p:cTn>
                              </p:par>
                              <p:par>
                                <p:cTn id="11" presetID="17" presetClass="entr" presetSubtype="1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46084"/>
                                        </p:tgtEl>
                                        <p:attrNameLst>
                                          <p:attrName>style.visibility</p:attrName>
                                        </p:attrNameLst>
                                      </p:cBhvr>
                                      <p:to>
                                        <p:strVal val="visible"/>
                                      </p:to>
                                    </p:set>
                                    <p:animEffect transition="in" filter="barn(outHorizontal)">
                                      <p:cBhvr>
                                        <p:cTn id="19" dur="500"/>
                                        <p:tgtEl>
                                          <p:spTgt spid="4608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46086"/>
                                        </p:tgtEl>
                                        <p:attrNameLst>
                                          <p:attrName>style.visibility</p:attrName>
                                        </p:attrNameLst>
                                      </p:cBhvr>
                                      <p:to>
                                        <p:strVal val="visible"/>
                                      </p:to>
                                    </p:set>
                                    <p:animEffect transition="in" filter="barn(outHorizontal)">
                                      <p:cBhvr>
                                        <p:cTn id="24" dur="500"/>
                                        <p:tgtEl>
                                          <p:spTgt spid="460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1"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out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085"/>
                                        </p:tgtEl>
                                        <p:attrNameLst>
                                          <p:attrName>style.visibility</p:attrName>
                                        </p:attrNameLst>
                                      </p:cBhvr>
                                      <p:to>
                                        <p:strVal val="visible"/>
                                      </p:to>
                                    </p:set>
                                    <p:animEffect transition="in" filter="wipe(left)">
                                      <p:cBhvr>
                                        <p:cTn id="34" dur="500"/>
                                        <p:tgtEl>
                                          <p:spTgt spid="460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087"/>
                                        </p:tgtEl>
                                        <p:attrNameLst>
                                          <p:attrName>style.visibility</p:attrName>
                                        </p:attrNameLst>
                                      </p:cBhvr>
                                      <p:to>
                                        <p:strVal val="visible"/>
                                      </p:to>
                                    </p:set>
                                    <p:animEffect transition="in" filter="wipe(left)">
                                      <p:cBhvr>
                                        <p:cTn id="39" dur="500"/>
                                        <p:tgtEl>
                                          <p:spTgt spid="4608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ppt_x"/>
                                          </p:val>
                                        </p:tav>
                                        <p:tav tm="100000">
                                          <p:val>
                                            <p:strVal val="#ppt_x"/>
                                          </p:val>
                                        </p:tav>
                                      </p:tavLst>
                                    </p:anim>
                                    <p:anim calcmode="lin" valueType="num">
                                      <p:cBhvr additive="base">
                                        <p:cTn id="6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0" animBg="1"/>
      <p:bldP spid="46084" grpId="0" bldLvl="0" animBg="1"/>
      <p:bldP spid="46085" grpId="0"/>
      <p:bldP spid="46086" grpId="0" bldLvl="0" animBg="1"/>
      <p:bldP spid="46087" grpId="0" bldLvl="0" animBg="1"/>
      <p:bldP spid="11" grpId="0" animBg="1"/>
      <p:bldP spid="11" grpId="1" animBg="1"/>
      <p:bldP spid="12" grpId="0" bldLvl="0" animBg="1"/>
      <p:bldP spid="13" grpId="0" bldLvl="0" animBg="1"/>
      <p:bldP spid="14" grpId="0" bldLvl="0" animBg="1"/>
      <p:bldP spid="15" grpId="0" bldLvl="0" animBg="1"/>
      <p:bldP spid="16" grpId="0" animBg="1"/>
      <p:bldP spid="16"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descr="深色上对角线"/>
          <p:cNvSpPr>
            <a:spLocks noChangeArrowheads="1"/>
          </p:cNvSpPr>
          <p:nvPr/>
        </p:nvSpPr>
        <p:spPr bwMode="auto">
          <a:xfrm>
            <a:off x="43204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3</a:t>
            </a:r>
          </a:p>
        </p:txBody>
      </p:sp>
      <p:sp>
        <p:nvSpPr>
          <p:cNvPr id="13" name="Rectangle 12" descr="深色上对角线"/>
          <p:cNvSpPr>
            <a:spLocks noChangeArrowheads="1"/>
          </p:cNvSpPr>
          <p:nvPr/>
        </p:nvSpPr>
        <p:spPr bwMode="auto">
          <a:xfrm>
            <a:off x="4739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descr="深色上对角线"/>
          <p:cNvSpPr>
            <a:spLocks noChangeArrowheads="1"/>
          </p:cNvSpPr>
          <p:nvPr/>
        </p:nvSpPr>
        <p:spPr bwMode="auto">
          <a:xfrm>
            <a:off x="5171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1" name="Line 40"/>
          <p:cNvSpPr>
            <a:spLocks noChangeShapeType="1"/>
          </p:cNvSpPr>
          <p:nvPr/>
        </p:nvSpPr>
        <p:spPr bwMode="auto">
          <a:xfrm>
            <a:off x="5457130" y="37383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49634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9" name="Text Box 48"/>
          <p:cNvSpPr txBox="1">
            <a:spLocks noChangeArrowheads="1"/>
          </p:cNvSpPr>
          <p:nvPr/>
        </p:nvSpPr>
        <p:spPr bwMode="auto">
          <a:xfrm>
            <a:off x="4734818" y="2469927"/>
            <a:ext cx="5127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32663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1" name="Text Box 50"/>
          <p:cNvSpPr txBox="1">
            <a:spLocks noChangeArrowheads="1"/>
          </p:cNvSpPr>
          <p:nvPr/>
        </p:nvSpPr>
        <p:spPr bwMode="auto">
          <a:xfrm>
            <a:off x="3037780" y="5387752"/>
            <a:ext cx="520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sp>
        <p:nvSpPr>
          <p:cNvPr id="52" name="文本框 51"/>
          <p:cNvSpPr txBox="1"/>
          <p:nvPr/>
        </p:nvSpPr>
        <p:spPr>
          <a:xfrm>
            <a:off x="5053559" y="1651719"/>
            <a:ext cx="3674937" cy="461665"/>
          </a:xfrm>
          <a:prstGeom prst="rect">
            <a:avLst/>
          </a:prstGeom>
          <a:noFill/>
        </p:spPr>
        <p:txBody>
          <a:bodyPr wrap="square" rtlCol="0">
            <a:spAutoFit/>
          </a:bodyPr>
          <a:lstStyle/>
          <a:p>
            <a:r>
              <a:rPr lang="zh-CN" altLang="en-US" sz="2400" dirty="0" smtClean="0"/>
              <a:t>（不保留</a:t>
            </a:r>
            <a:r>
              <a:rPr lang="en-US" altLang="zh-CN" sz="2400" dirty="0" smtClean="0"/>
              <a:t>A</a:t>
            </a:r>
            <a:r>
              <a:rPr lang="zh-CN" altLang="en-US" sz="2400" dirty="0" smtClean="0"/>
              <a:t>和</a:t>
            </a:r>
            <a:r>
              <a:rPr lang="en-US" altLang="zh-CN" sz="2400" dirty="0" smtClean="0"/>
              <a:t>B</a:t>
            </a:r>
            <a:r>
              <a:rPr lang="zh-CN" altLang="en-US" sz="2400" dirty="0" smtClean="0"/>
              <a:t>）</a:t>
            </a:r>
            <a:endParaRPr lang="zh-CN" altLang="en-US" sz="2400" dirty="0"/>
          </a:p>
        </p:txBody>
      </p:sp>
    </p:spTree>
    <p:extLst>
      <p:ext uri="{BB962C8B-B14F-4D97-AF65-F5344CB8AC3E}">
        <p14:creationId xmlns:p14="http://schemas.microsoft.com/office/powerpoint/2010/main" xmlns="" val="18669115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p:cNvSpPr>
            <a:spLocks noChangeArrowheads="1"/>
          </p:cNvSpPr>
          <p:nvPr/>
        </p:nvSpPr>
        <p:spPr bwMode="auto">
          <a:xfrm>
            <a:off x="4320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11</a:t>
            </a:r>
          </a:p>
        </p:txBody>
      </p:sp>
      <p:sp>
        <p:nvSpPr>
          <p:cNvPr id="13" name="Rectangle 12"/>
          <p:cNvSpPr>
            <a:spLocks noChangeArrowheads="1"/>
          </p:cNvSpPr>
          <p:nvPr/>
        </p:nvSpPr>
        <p:spPr bwMode="auto">
          <a:xfrm>
            <a:off x="4739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p:cNvSpPr>
            <a:spLocks noChangeArrowheads="1"/>
          </p:cNvSpPr>
          <p:nvPr/>
        </p:nvSpPr>
        <p:spPr bwMode="auto">
          <a:xfrm>
            <a:off x="5171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1" name="Line 40"/>
          <p:cNvSpPr>
            <a:spLocks noChangeShapeType="1"/>
          </p:cNvSpPr>
          <p:nvPr/>
        </p:nvSpPr>
        <p:spPr bwMode="auto">
          <a:xfrm>
            <a:off x="5457130" y="37383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65636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9" name="Text Box 48"/>
          <p:cNvSpPr txBox="1">
            <a:spLocks noChangeArrowheads="1"/>
          </p:cNvSpPr>
          <p:nvPr/>
        </p:nvSpPr>
        <p:spPr bwMode="auto">
          <a:xfrm>
            <a:off x="6335018" y="2469927"/>
            <a:ext cx="5127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49554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1" name="Text Box 50"/>
          <p:cNvSpPr txBox="1">
            <a:spLocks noChangeArrowheads="1"/>
          </p:cNvSpPr>
          <p:nvPr/>
        </p:nvSpPr>
        <p:spPr bwMode="auto">
          <a:xfrm>
            <a:off x="4726880" y="5387752"/>
            <a:ext cx="520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chemeClr val="hlink"/>
                </a:solidFill>
                <a:latin typeface="Tahoma" panose="020B0604030504040204" pitchFamily="34" charset="0"/>
              </a:rPr>
              <a:t>pb</a:t>
            </a:r>
          </a:p>
        </p:txBody>
      </p:sp>
    </p:spTree>
    <p:extLst>
      <p:ext uri="{BB962C8B-B14F-4D97-AF65-F5344CB8AC3E}">
        <p14:creationId xmlns:p14="http://schemas.microsoft.com/office/powerpoint/2010/main" xmlns="" val="38019337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p:cNvSpPr>
            <a:spLocks noChangeArrowheads="1"/>
          </p:cNvSpPr>
          <p:nvPr/>
        </p:nvSpPr>
        <p:spPr bwMode="auto">
          <a:xfrm>
            <a:off x="4320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11</a:t>
            </a:r>
          </a:p>
        </p:txBody>
      </p:sp>
      <p:sp>
        <p:nvSpPr>
          <p:cNvPr id="13" name="Rectangle 12"/>
          <p:cNvSpPr>
            <a:spLocks noChangeArrowheads="1"/>
          </p:cNvSpPr>
          <p:nvPr/>
        </p:nvSpPr>
        <p:spPr bwMode="auto">
          <a:xfrm>
            <a:off x="4739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p:cNvSpPr>
            <a:spLocks noChangeArrowheads="1"/>
          </p:cNvSpPr>
          <p:nvPr/>
        </p:nvSpPr>
        <p:spPr bwMode="auto">
          <a:xfrm>
            <a:off x="5171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1" name="Line 40"/>
          <p:cNvSpPr>
            <a:spLocks noChangeShapeType="1"/>
          </p:cNvSpPr>
          <p:nvPr/>
        </p:nvSpPr>
        <p:spPr bwMode="auto">
          <a:xfrm>
            <a:off x="5444430" y="3738340"/>
            <a:ext cx="6350" cy="6604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65636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9" name="Text Box 48"/>
          <p:cNvSpPr txBox="1">
            <a:spLocks noChangeArrowheads="1"/>
          </p:cNvSpPr>
          <p:nvPr/>
        </p:nvSpPr>
        <p:spPr bwMode="auto">
          <a:xfrm>
            <a:off x="6335018" y="2469927"/>
            <a:ext cx="5127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65556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1" name="Text Box 50"/>
          <p:cNvSpPr txBox="1">
            <a:spLocks noChangeArrowheads="1"/>
          </p:cNvSpPr>
          <p:nvPr/>
        </p:nvSpPr>
        <p:spPr bwMode="auto">
          <a:xfrm>
            <a:off x="6327080" y="5387752"/>
            <a:ext cx="520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spTree>
    <p:extLst>
      <p:ext uri="{BB962C8B-B14F-4D97-AF65-F5344CB8AC3E}">
        <p14:creationId xmlns:p14="http://schemas.microsoft.com/office/powerpoint/2010/main" xmlns="" val="4099195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Rectangle 8"/>
          <p:cNvSpPr>
            <a:spLocks noChangeArrowheads="1"/>
          </p:cNvSpPr>
          <p:nvPr/>
        </p:nvSpPr>
        <p:spPr bwMode="auto">
          <a:xfrm>
            <a:off x="1259160" y="1174973"/>
            <a:ext cx="5400675" cy="822325"/>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r>
              <a:rPr lang="en-US" altLang="zh-CN" sz="2400" b="1" i="1">
                <a:ea typeface="方正书宋简体" charset="-122"/>
              </a:rPr>
              <a:t>A</a:t>
            </a:r>
            <a:r>
              <a:rPr lang="en-US" altLang="zh-CN" sz="2400" b="1" baseline="-30000">
                <a:ea typeface="方正书宋简体" charset="-122"/>
              </a:rPr>
              <a:t>17</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7 + 3</a:t>
            </a:r>
            <a:r>
              <a:rPr lang="en-US" altLang="zh-CN" sz="2400" b="1" i="1">
                <a:ea typeface="方正书宋简体" charset="-122"/>
              </a:rPr>
              <a:t>x</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r>
              <a:rPr lang="en-US" altLang="zh-CN" sz="2400" b="1">
                <a:ea typeface="方正书宋简体" charset="-122"/>
              </a:rPr>
              <a:t> + 5</a:t>
            </a:r>
            <a:r>
              <a:rPr lang="en-US" altLang="zh-CN" sz="2400" b="1" i="1">
                <a:ea typeface="方正书宋简体" charset="-122"/>
              </a:rPr>
              <a:t>x</a:t>
            </a:r>
            <a:r>
              <a:rPr lang="en-US" altLang="zh-CN" sz="2400" b="1" baseline="30000">
                <a:ea typeface="方正书宋简体" charset="-122"/>
              </a:rPr>
              <a:t>17</a:t>
            </a:r>
          </a:p>
          <a:p>
            <a:r>
              <a:rPr lang="en-US" altLang="zh-CN" sz="2400" b="1" i="1">
                <a:ea typeface="方正书宋简体" charset="-122"/>
              </a:rPr>
              <a:t>B</a:t>
            </a:r>
            <a:r>
              <a:rPr lang="en-US" altLang="zh-CN" sz="2400" b="1" baseline="-30000">
                <a:ea typeface="方正书宋简体" charset="-122"/>
              </a:rPr>
              <a:t>8</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8</a:t>
            </a:r>
            <a:r>
              <a:rPr lang="en-US" altLang="zh-CN" sz="2400" b="1" i="1">
                <a:ea typeface="方正书宋简体" charset="-122"/>
              </a:rPr>
              <a:t>x</a:t>
            </a:r>
            <a:r>
              <a:rPr lang="en-US" altLang="zh-CN" sz="2400" b="1">
                <a:ea typeface="方正书宋简体" charset="-122"/>
              </a:rPr>
              <a:t> + 22</a:t>
            </a:r>
            <a:r>
              <a:rPr lang="en-US" altLang="zh-CN" sz="2400" b="1" i="1">
                <a:ea typeface="方正书宋简体" charset="-122"/>
              </a:rPr>
              <a:t>x</a:t>
            </a:r>
            <a:r>
              <a:rPr lang="en-US" altLang="zh-CN" sz="2400" b="1" baseline="30000">
                <a:ea typeface="方正书宋简体" charset="-122"/>
              </a:rPr>
              <a:t>7</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endParaRPr lang="en-US" altLang="zh-CN" sz="2400" b="1"/>
          </a:p>
        </p:txBody>
      </p:sp>
      <p:pic>
        <p:nvPicPr>
          <p:cNvPr id="5" name="Picture 7" descr="0217"/>
          <p:cNvPicPr>
            <a:picLocks noChangeAspect="1" noChangeArrowheads="1"/>
          </p:cNvPicPr>
          <p:nvPr/>
        </p:nvPicPr>
        <p:blipFill>
          <a:blip r:embed="rId2" cstate="print">
            <a:extLst>
              <a:ext uri="{28A0092B-C50C-407E-A947-70E740481C1C}">
                <a14:useLocalDpi xmlns:a14="http://schemas.microsoft.com/office/drawing/2010/main" xmlns="" val="0"/>
              </a:ext>
            </a:extLst>
          </a:blip>
          <a:srcRect l="-861" t="-8134" r="-1248" b="-6258"/>
          <a:stretch>
            <a:fillRect/>
          </a:stretch>
        </p:blipFill>
        <p:spPr bwMode="auto">
          <a:xfrm>
            <a:off x="901972" y="2687091"/>
            <a:ext cx="6910388"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12"/>
          <p:cNvGrpSpPr>
            <a:grpSpLocks/>
          </p:cNvGrpSpPr>
          <p:nvPr/>
        </p:nvGrpSpPr>
        <p:grpSpPr bwMode="auto">
          <a:xfrm>
            <a:off x="1187722" y="3957091"/>
            <a:ext cx="6624638" cy="2208213"/>
            <a:chOff x="476" y="2461"/>
            <a:chExt cx="4173" cy="1391"/>
          </a:xfrm>
        </p:grpSpPr>
        <p:pic>
          <p:nvPicPr>
            <p:cNvPr id="7" name="Picture 10" descr="34"/>
            <p:cNvPicPr>
              <a:picLocks noChangeAspect="1" noChangeArrowheads="1"/>
            </p:cNvPicPr>
            <p:nvPr/>
          </p:nvPicPr>
          <p:blipFill>
            <a:blip r:embed="rId3" cstate="print">
              <a:extLst>
                <a:ext uri="{28A0092B-C50C-407E-A947-70E740481C1C}">
                  <a14:useLocalDpi xmlns:a14="http://schemas.microsoft.com/office/drawing/2010/main" xmlns="" val="0"/>
                </a:ext>
              </a:extLst>
            </a:blip>
            <a:srcRect t="-8850" r="-740" b="-7112"/>
            <a:stretch>
              <a:fillRect/>
            </a:stretch>
          </p:blipFill>
          <p:spPr bwMode="auto">
            <a:xfrm>
              <a:off x="476" y="2976"/>
              <a:ext cx="4173" cy="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AutoShape 11"/>
            <p:cNvSpPr>
              <a:spLocks noChangeArrowheads="1"/>
            </p:cNvSpPr>
            <p:nvPr/>
          </p:nvSpPr>
          <p:spPr bwMode="auto">
            <a:xfrm>
              <a:off x="2109" y="2461"/>
              <a:ext cx="317" cy="515"/>
            </a:xfrm>
            <a:prstGeom prst="downArrow">
              <a:avLst>
                <a:gd name="adj1" fmla="val 50000"/>
                <a:gd name="adj2" fmla="val 40615"/>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
        <p:nvSpPr>
          <p:cNvPr id="9" name="文本框 8"/>
          <p:cNvSpPr txBox="1"/>
          <p:nvPr/>
        </p:nvSpPr>
        <p:spPr>
          <a:xfrm>
            <a:off x="5579715" y="2190883"/>
            <a:ext cx="2160240" cy="369332"/>
          </a:xfrm>
          <a:prstGeom prst="rect">
            <a:avLst/>
          </a:prstGeom>
          <a:noFill/>
        </p:spPr>
        <p:txBody>
          <a:bodyPr wrap="square" rtlCol="0">
            <a:spAutoFit/>
          </a:bodyPr>
          <a:lstStyle/>
          <a:p>
            <a:r>
              <a:rPr lang="zh-CN" altLang="en-US" dirty="0" smtClean="0"/>
              <a:t>算法步骤参看教材</a:t>
            </a:r>
            <a:endParaRPr lang="zh-CN" altLang="en-US" dirty="0"/>
          </a:p>
        </p:txBody>
      </p:sp>
    </p:spTree>
    <p:extLst>
      <p:ext uri="{BB962C8B-B14F-4D97-AF65-F5344CB8AC3E}">
        <p14:creationId xmlns:p14="http://schemas.microsoft.com/office/powerpoint/2010/main" xmlns="" val="321674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17" presetClass="entr" presetSubtype="8"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ppt_x</p:attrName>
                                        </p:attrNameLst>
                                      </p:cBhvr>
                                      <p:tavLst>
                                        <p:tav tm="0">
                                          <p:val>
                                            <p:strVal val="#ppt_x-#ppt_w/2"/>
                                          </p:val>
                                        </p:tav>
                                        <p:tav tm="100000">
                                          <p:val>
                                            <p:strVal val="#ppt_x"/>
                                          </p:val>
                                        </p:tav>
                                      </p:tavLst>
                                    </p:anim>
                                    <p:anim calcmode="lin" valueType="num">
                                      <p:cBhvr>
                                        <p:cTn id="11" dur="500" fill="hold"/>
                                        <p:tgtEl>
                                          <p:spTgt spid="9"/>
                                        </p:tgtEl>
                                        <p:attrNameLst>
                                          <p:attrName>ppt_y</p:attrName>
                                        </p:attrNameLst>
                                      </p:cBhvr>
                                      <p:tavLst>
                                        <p:tav tm="0">
                                          <p:val>
                                            <p:strVal val="#ppt_y"/>
                                          </p:val>
                                        </p:tav>
                                        <p:tav tm="100000">
                                          <p:val>
                                            <p:strVal val="#ppt_y"/>
                                          </p:val>
                                        </p:tav>
                                      </p:tavLst>
                                    </p:anim>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文本框 3"/>
          <p:cNvSpPr txBox="1"/>
          <p:nvPr/>
        </p:nvSpPr>
        <p:spPr>
          <a:xfrm>
            <a:off x="605155" y="1127641"/>
            <a:ext cx="7908925" cy="533684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void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addPoly</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(Polynomial &amp;pa, Polynomial &amp;</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sym typeface="+mn-ea"/>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p1=pa-&gt;next; 	p2=</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-&gt;next;        p3=pa;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while(pa&amp;&amp;</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if (p1-&gt;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==p2-&gt;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sum = p1-&gt;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coef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 p2-&gt;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coef</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if(sum!=0)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else ……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else if(p1-&gt;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&lt; p2-&gt;</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else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p3-&gt;next = p1?p1:p2;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delete </a:t>
            </a:r>
            <a:r>
              <a:rPr lang="en-US" altLang="zh-CN" sz="2400" dirty="0" err="1" smtClean="0">
                <a:latin typeface="Cambria Math" panose="02040503050406030204" pitchFamily="18" charset="0"/>
                <a:ea typeface="Cambria Math" panose="02040503050406030204" pitchFamily="18" charset="0"/>
                <a:cs typeface="Arial Unicode MS" panose="020B0604020202020204" charset="-122"/>
                <a:sym typeface="+mn-ea"/>
              </a:rPr>
              <a:t>pb</a:t>
            </a:r>
            <a:endPar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endParaRPr>
          </a:p>
          <a:p>
            <a:pPr marL="0" indent="0" eaLnBrk="0" hangingPunct="0">
              <a:spcBef>
                <a:spcPct val="20000"/>
              </a:spcBef>
              <a:buNone/>
            </a:pPr>
            <a:r>
              <a:rPr lang="en-US" altLang="zh-CN" sz="2400" dirty="0" smtClean="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sym typeface="+mn-ea"/>
            </a:endParaRPr>
          </a:p>
        </p:txBody>
      </p:sp>
    </p:spTree>
    <p:extLst>
      <p:ext uri="{BB962C8B-B14F-4D97-AF65-F5344CB8AC3E}">
        <p14:creationId xmlns:p14="http://schemas.microsoft.com/office/powerpoint/2010/main" xmlns="" val="1285443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线性表的基本操作</a:t>
            </a:r>
          </a:p>
        </p:txBody>
      </p:sp>
      <p:sp>
        <p:nvSpPr>
          <p:cNvPr id="7" name="Text Box 6"/>
          <p:cNvSpPr txBox="1"/>
          <p:nvPr/>
        </p:nvSpPr>
        <p:spPr>
          <a:xfrm>
            <a:off x="950595" y="1406843"/>
            <a:ext cx="1627188"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销毁操作</a:t>
            </a:r>
          </a:p>
        </p:txBody>
      </p:sp>
      <p:sp>
        <p:nvSpPr>
          <p:cNvPr id="8" name="Text Box 7"/>
          <p:cNvSpPr txBox="1"/>
          <p:nvPr/>
        </p:nvSpPr>
        <p:spPr>
          <a:xfrm>
            <a:off x="1395095" y="1887855"/>
            <a:ext cx="28273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DestroyList( &amp;L )</a:t>
            </a:r>
          </a:p>
        </p:txBody>
      </p:sp>
      <p:sp>
        <p:nvSpPr>
          <p:cNvPr id="9" name="Text Box 8"/>
          <p:cNvSpPr txBox="1"/>
          <p:nvPr/>
        </p:nvSpPr>
        <p:spPr>
          <a:xfrm>
            <a:off x="1834515" y="2513330"/>
            <a:ext cx="32321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初始条件：</a:t>
            </a:r>
          </a:p>
          <a:p>
            <a:pPr marL="0" lvl="0" indent="0">
              <a:spcBef>
                <a:spcPct val="0"/>
              </a:spcBef>
              <a:buClrTx/>
              <a:buNone/>
            </a:pPr>
            <a:endParaRPr lang="zh-CN" altLang="en-US" sz="2400" b="1" dirty="0">
              <a:latin typeface="楷体_GB2312" pitchFamily="49" charset="-122"/>
              <a:ea typeface="楷体_GB2312" pitchFamily="49" charset="-122"/>
            </a:endParaRPr>
          </a:p>
          <a:p>
            <a:pPr marL="0" lvl="0" indent="0">
              <a:spcBef>
                <a:spcPct val="0"/>
              </a:spcBef>
              <a:buClrTx/>
              <a:buNone/>
            </a:pPr>
            <a:r>
              <a:rPr lang="zh-CN" altLang="en-US" sz="2400" b="1" dirty="0">
                <a:latin typeface="楷体_GB2312" pitchFamily="49" charset="-122"/>
                <a:ea typeface="楷体_GB2312" pitchFamily="49" charset="-122"/>
              </a:rPr>
              <a:t>操作结果：</a:t>
            </a:r>
          </a:p>
        </p:txBody>
      </p:sp>
      <p:sp>
        <p:nvSpPr>
          <p:cNvPr id="11" name="Text Box 9"/>
          <p:cNvSpPr txBox="1"/>
          <p:nvPr/>
        </p:nvSpPr>
        <p:spPr>
          <a:xfrm>
            <a:off x="3710940" y="2537143"/>
            <a:ext cx="27908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线性表 </a:t>
            </a:r>
            <a:r>
              <a:rPr lang="en-US" altLang="zh-CN" sz="2400" b="1" dirty="0">
                <a:latin typeface="楷体_GB2312" pitchFamily="49" charset="-122"/>
                <a:ea typeface="楷体_GB2312" pitchFamily="49" charset="-122"/>
              </a:rPr>
              <a:t>L </a:t>
            </a:r>
            <a:r>
              <a:rPr lang="zh-CN" altLang="en-US" sz="2400" b="1" dirty="0">
                <a:latin typeface="楷体_GB2312" pitchFamily="49" charset="-122"/>
                <a:ea typeface="楷体_GB2312" pitchFamily="49" charset="-122"/>
              </a:rPr>
              <a:t>已存在。</a:t>
            </a:r>
          </a:p>
        </p:txBody>
      </p:sp>
      <p:sp>
        <p:nvSpPr>
          <p:cNvPr id="12" name="Text Box 10"/>
          <p:cNvSpPr txBox="1"/>
          <p:nvPr/>
        </p:nvSpPr>
        <p:spPr>
          <a:xfrm>
            <a:off x="3723640" y="3222943"/>
            <a:ext cx="23304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销毁线性表 </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a:t>
            </a:r>
          </a:p>
        </p:txBody>
      </p:sp>
      <p:sp>
        <p:nvSpPr>
          <p:cNvPr id="4" name="Text Box 2"/>
          <p:cNvSpPr txBox="1"/>
          <p:nvPr/>
        </p:nvSpPr>
        <p:spPr>
          <a:xfrm>
            <a:off x="1331913" y="4977765"/>
            <a:ext cx="2516187" cy="831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 InitList( &amp;L )</a:t>
            </a:r>
          </a:p>
          <a:p>
            <a:pPr marL="0" lvl="0" indent="0">
              <a:spcBef>
                <a:spcPct val="0"/>
              </a:spcBef>
              <a:buClrTx/>
              <a:buNone/>
            </a:pPr>
            <a:endParaRPr lang="en-US" altLang="zh-CN" sz="2400" b="1" dirty="0">
              <a:latin typeface="楷体_GB2312" pitchFamily="49" charset="-122"/>
              <a:ea typeface="楷体_GB2312" pitchFamily="49" charset="-122"/>
            </a:endParaRPr>
          </a:p>
        </p:txBody>
      </p:sp>
      <p:sp>
        <p:nvSpPr>
          <p:cNvPr id="6" name="Text Box 3"/>
          <p:cNvSpPr txBox="1"/>
          <p:nvPr/>
        </p:nvSpPr>
        <p:spPr>
          <a:xfrm>
            <a:off x="1887538" y="5493703"/>
            <a:ext cx="17160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操作结果：</a:t>
            </a:r>
          </a:p>
        </p:txBody>
      </p:sp>
      <p:sp>
        <p:nvSpPr>
          <p:cNvPr id="13" name="Text Box 4"/>
          <p:cNvSpPr txBox="1"/>
          <p:nvPr/>
        </p:nvSpPr>
        <p:spPr>
          <a:xfrm>
            <a:off x="3756025" y="5493703"/>
            <a:ext cx="34020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构造一个空的线性表</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a:t>
            </a:r>
          </a:p>
        </p:txBody>
      </p:sp>
      <p:sp>
        <p:nvSpPr>
          <p:cNvPr id="14" name="Text Box 5"/>
          <p:cNvSpPr txBox="1"/>
          <p:nvPr/>
        </p:nvSpPr>
        <p:spPr>
          <a:xfrm>
            <a:off x="971550" y="4426903"/>
            <a:ext cx="198755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初始化操作</a:t>
            </a:r>
          </a:p>
        </p:txBody>
      </p:sp>
      <p:sp>
        <p:nvSpPr>
          <p:cNvPr id="15" name="文本框 14"/>
          <p:cNvSpPr txBox="1"/>
          <p:nvPr/>
        </p:nvSpPr>
        <p:spPr>
          <a:xfrm>
            <a:off x="4222750" y="1934845"/>
            <a:ext cx="1981200" cy="368300"/>
          </a:xfrm>
          <a:prstGeom prst="rect">
            <a:avLst/>
          </a:prstGeom>
          <a:noFill/>
        </p:spPr>
        <p:txBody>
          <a:bodyPr wrap="square" rtlCol="0">
            <a:spAutoFit/>
          </a:bodyPr>
          <a:lstStyle/>
          <a:p>
            <a:pPr algn="ctr"/>
            <a:r>
              <a:rPr lang="en-US" altLang="zh-CN"/>
              <a:t>// &amp;</a:t>
            </a:r>
            <a:r>
              <a:rPr lang="zh-CN" altLang="en-US"/>
              <a:t>：引用参数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4" grpId="0"/>
      <p:bldP spid="6" grpId="0"/>
      <p:bldP spid="13" grpId="0"/>
      <p:bldP spid="14" grpId="0"/>
      <p:bldP spid="14" grpId="1"/>
      <p:bldP spid="15" grpId="0"/>
    </p:bldLst>
  </p:timing>
</p:sld>
</file>

<file path=ppt/theme/theme1.xml><?xml version="1.0" encoding="utf-8"?>
<a:theme xmlns:a="http://schemas.openxmlformats.org/drawingml/2006/main" name="演示设计">
  <a:themeElements>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ppt模板IT</Template>
  <TotalTime>4310</TotalTime>
  <Words>4182</Words>
  <Application>Microsoft Office PowerPoint</Application>
  <PresentationFormat>全屏显示(4:3)</PresentationFormat>
  <Paragraphs>993</Paragraphs>
  <Slides>84</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87" baseType="lpstr">
      <vt:lpstr>演示设计</vt:lpstr>
      <vt:lpstr>VISIO</vt:lpstr>
      <vt:lpstr>图片</vt:lpstr>
      <vt:lpstr>幻灯片 1</vt:lpstr>
      <vt:lpstr>本章内容</vt:lpstr>
      <vt:lpstr>数据结构总览</vt:lpstr>
      <vt:lpstr>线性表的概念</vt:lpstr>
      <vt:lpstr>线性表的概念</vt:lpstr>
      <vt:lpstr>线性表的概念</vt:lpstr>
      <vt:lpstr>线性表举例</vt:lpstr>
      <vt:lpstr>线性表的抽象数据类型定义</vt:lpstr>
      <vt:lpstr>线性表的基本操作</vt:lpstr>
      <vt:lpstr>幻灯片 10</vt:lpstr>
      <vt:lpstr>幻灯片 11</vt:lpstr>
      <vt:lpstr>线性表的顺序存储</vt:lpstr>
      <vt:lpstr>线性表的顺序存储</vt:lpstr>
      <vt:lpstr>顺序存储结构的类型定义</vt:lpstr>
      <vt:lpstr>初始化顺序表L（指针参数）</vt:lpstr>
      <vt:lpstr>补充：C++中的参数传递</vt:lpstr>
      <vt:lpstr>补充：引用类型变量</vt:lpstr>
      <vt:lpstr>补充：引用类型参数</vt:lpstr>
      <vt:lpstr>初始化顺序表L（引用参数）</vt:lpstr>
      <vt:lpstr>销毁顺序表L</vt:lpstr>
      <vt:lpstr>顺序表取值</vt:lpstr>
      <vt:lpstr>顺序表查找</vt:lpstr>
      <vt:lpstr>顺序表的插入</vt:lpstr>
      <vt:lpstr>顺序表的插入</vt:lpstr>
      <vt:lpstr>顺序表的插入</vt:lpstr>
      <vt:lpstr>顺序表的删除</vt:lpstr>
      <vt:lpstr>顺序表的删除</vt:lpstr>
      <vt:lpstr>顺序表的删除</vt:lpstr>
      <vt:lpstr>顺序表的其他操作</vt:lpstr>
      <vt:lpstr>练习</vt:lpstr>
      <vt:lpstr>顺序表的优缺点</vt:lpstr>
      <vt:lpstr>线性表的链式存储</vt:lpstr>
      <vt:lpstr>线性表的链式存储</vt:lpstr>
      <vt:lpstr>线性表的链式存储</vt:lpstr>
      <vt:lpstr>为何要设置头结点</vt:lpstr>
      <vt:lpstr>链式存储结构的特点</vt:lpstr>
      <vt:lpstr>链式存储的几种形式</vt:lpstr>
      <vt:lpstr>单链表的存储结构定义</vt:lpstr>
      <vt:lpstr>指针变量 vs 结点变量</vt:lpstr>
      <vt:lpstr>初始化链表</vt:lpstr>
      <vt:lpstr>销毁链表</vt:lpstr>
      <vt:lpstr>链表判空</vt:lpstr>
      <vt:lpstr>链表长度</vt:lpstr>
      <vt:lpstr>链表取值</vt:lpstr>
      <vt:lpstr>链表取值</vt:lpstr>
      <vt:lpstr>链表查找</vt:lpstr>
      <vt:lpstr>链表查找</vt:lpstr>
      <vt:lpstr>链表查找</vt:lpstr>
      <vt:lpstr>链表插入</vt:lpstr>
      <vt:lpstr>链表插入</vt:lpstr>
      <vt:lpstr>链表插入</vt:lpstr>
      <vt:lpstr>链表删除</vt:lpstr>
      <vt:lpstr>链表删除</vt:lpstr>
      <vt:lpstr>链表删除</vt:lpstr>
      <vt:lpstr>链表创建（后插法）</vt:lpstr>
      <vt:lpstr>链表创建（尾插法）</vt:lpstr>
      <vt:lpstr>链表创建（头插法）</vt:lpstr>
      <vt:lpstr>链表创建（前插法）</vt:lpstr>
      <vt:lpstr>链表的其他操作</vt:lpstr>
      <vt:lpstr>练习</vt:lpstr>
      <vt:lpstr>循环链表</vt:lpstr>
      <vt:lpstr>循环链表</vt:lpstr>
      <vt:lpstr>循环链表型应用：约瑟夫问题</vt:lpstr>
      <vt:lpstr>循环链表型应用：约瑟夫问题</vt:lpstr>
      <vt:lpstr>循环链表型应用：约瑟夫问题</vt:lpstr>
      <vt:lpstr>双向链表（double linked list）</vt:lpstr>
      <vt:lpstr>双向链表的插入</vt:lpstr>
      <vt:lpstr>双向链表的删除</vt:lpstr>
      <vt:lpstr>顺序表 vs 链表</vt:lpstr>
      <vt:lpstr>顺序表 vs 链表</vt:lpstr>
      <vt:lpstr>线性表的应用</vt:lpstr>
      <vt:lpstr>线性表的合并</vt:lpstr>
      <vt:lpstr>有序表合并</vt:lpstr>
      <vt:lpstr>有序表合并的顺序实现</vt:lpstr>
      <vt:lpstr>有序表合并的链式实现</vt:lpstr>
      <vt:lpstr>单链表就地逆置</vt:lpstr>
      <vt:lpstr>多项式的表示</vt:lpstr>
      <vt:lpstr>多项式的表示</vt:lpstr>
      <vt:lpstr>多项式相加</vt:lpstr>
      <vt:lpstr>多项式相加</vt:lpstr>
      <vt:lpstr>多项式相加</vt:lpstr>
      <vt:lpstr>多项式相加</vt:lpstr>
      <vt:lpstr>多项式相加</vt:lpstr>
      <vt:lpstr>多项式相加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软件测试自动化</dc:title>
  <dc:creator>acer</dc:creator>
  <cp:lastModifiedBy>lenovo</cp:lastModifiedBy>
  <cp:revision>1016</cp:revision>
  <dcterms:created xsi:type="dcterms:W3CDTF">2012-09-10T06:31:00Z</dcterms:created>
  <dcterms:modified xsi:type="dcterms:W3CDTF">2018-04-11T15:40:03Z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