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77" r:id="rId2"/>
    <p:sldId id="311" r:id="rId3"/>
    <p:sldId id="313" r:id="rId4"/>
    <p:sldId id="312" r:id="rId5"/>
    <p:sldId id="359" r:id="rId6"/>
    <p:sldId id="360" r:id="rId7"/>
    <p:sldId id="407" r:id="rId8"/>
    <p:sldId id="410" r:id="rId9"/>
    <p:sldId id="405" r:id="rId10"/>
    <p:sldId id="406" r:id="rId11"/>
    <p:sldId id="388" r:id="rId12"/>
    <p:sldId id="409" r:id="rId13"/>
    <p:sldId id="364" r:id="rId14"/>
    <p:sldId id="412" r:id="rId15"/>
    <p:sldId id="411" r:id="rId16"/>
    <p:sldId id="413" r:id="rId17"/>
    <p:sldId id="414" r:id="rId18"/>
    <p:sldId id="463" r:id="rId19"/>
    <p:sldId id="465" r:id="rId20"/>
    <p:sldId id="466" r:id="rId21"/>
    <p:sldId id="467" r:id="rId22"/>
    <p:sldId id="471" r:id="rId23"/>
    <p:sldId id="372" r:id="rId24"/>
    <p:sldId id="373" r:id="rId25"/>
    <p:sldId id="376" r:id="rId26"/>
    <p:sldId id="377" r:id="rId27"/>
    <p:sldId id="524" r:id="rId28"/>
    <p:sldId id="525" r:id="rId29"/>
    <p:sldId id="526" r:id="rId30"/>
    <p:sldId id="513" r:id="rId31"/>
    <p:sldId id="527" r:id="rId32"/>
    <p:sldId id="511" r:id="rId33"/>
    <p:sldId id="512" r:id="rId34"/>
    <p:sldId id="514" r:id="rId35"/>
    <p:sldId id="319" r:id="rId36"/>
    <p:sldId id="392" r:id="rId37"/>
    <p:sldId id="323" r:id="rId38"/>
    <p:sldId id="326" r:id="rId39"/>
    <p:sldId id="535" r:id="rId40"/>
    <p:sldId id="324" r:id="rId41"/>
    <p:sldId id="357" r:id="rId42"/>
    <p:sldId id="358" r:id="rId43"/>
    <p:sldId id="528" r:id="rId44"/>
    <p:sldId id="333" r:id="rId45"/>
    <p:sldId id="339" r:id="rId46"/>
    <p:sldId id="516" r:id="rId47"/>
    <p:sldId id="395" r:id="rId48"/>
    <p:sldId id="396" r:id="rId49"/>
    <p:sldId id="529" r:id="rId50"/>
    <p:sldId id="530" r:id="rId51"/>
    <p:sldId id="531" r:id="rId52"/>
    <p:sldId id="532" r:id="rId53"/>
    <p:sldId id="533" r:id="rId54"/>
    <p:sldId id="534" r:id="rId55"/>
    <p:sldId id="398" r:id="rId56"/>
    <p:sldId id="399" r:id="rId57"/>
    <p:sldId id="517" r:id="rId58"/>
    <p:sldId id="356" r:id="rId59"/>
    <p:sldId id="523" r:id="rId60"/>
    <p:sldId id="393" r:id="rId61"/>
    <p:sldId id="354" r:id="rId62"/>
    <p:sldId id="355" r:id="rId6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C34F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91" autoAdjust="0"/>
    <p:restoredTop sz="89229" autoAdjust="0"/>
  </p:normalViewPr>
  <p:slideViewPr>
    <p:cSldViewPr showGuides="1">
      <p:cViewPr varScale="1">
        <p:scale>
          <a:sx n="79" d="100"/>
          <a:sy n="79" d="100"/>
        </p:scale>
        <p:origin x="680" y="64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-21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8659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46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64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400"/>
            <a:ext cx="9144000" cy="1498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Group 2"/>
          <p:cNvGrpSpPr/>
          <p:nvPr/>
        </p:nvGrpSpPr>
        <p:grpSpPr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3078" name="Picture 3" descr="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760" cy="5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endParaRPr>
            </a:p>
          </p:txBody>
        </p:sp>
        <p:pic>
          <p:nvPicPr>
            <p:cNvPr id="3080" name="Picture 5" descr="投影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456"/>
              <a:ext cx="5340" cy="25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55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907704" y="1916832"/>
            <a:ext cx="5399087" cy="10795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2056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428380"/>
            <a:ext cx="5400675" cy="6000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r>
              <a:rPr lang="zh-CN" altLang="en-US" dirty="0"/>
              <a:t>单击此处编辑母版副标题样式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132138" y="6381750"/>
            <a:ext cx="31686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信息技术学院 于文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dirty="0">
                <a:ea typeface="华文细黑" panose="02010600040101010101" pitchFamily="2" charset="-122"/>
              </a:rPr>
              <a:t>‹#›</a:t>
            </a:fld>
            <a:endParaRPr lang="zh-CN" altLang="en-US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132138" y="6381750"/>
            <a:ext cx="31686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信息技术学院 于文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2276872"/>
            <a:ext cx="7772400" cy="2466503"/>
          </a:xfrm>
        </p:spPr>
        <p:txBody>
          <a:bodyPr anchor="ctr"/>
          <a:lstStyle>
            <a:lvl1pPr marL="0" indent="0" algn="ctr">
              <a:buNone/>
              <a:defRPr sz="4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dirty="0">
                <a:ea typeface="华文细黑" panose="02010600040101010101" pitchFamily="2" charset="-122"/>
              </a:rPr>
              <a:t>‹#›</a:t>
            </a:fld>
            <a:endParaRPr lang="zh-CN" altLang="en-US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82352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68313" y="1125538"/>
            <a:ext cx="8207375" cy="5162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课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68313" y="1125538"/>
            <a:ext cx="8207375" cy="5162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2055" name="Picture 3" descr="2"/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5760" cy="5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endParaRPr>
            </a:p>
          </p:txBody>
        </p:sp>
        <p:pic>
          <p:nvPicPr>
            <p:cNvPr id="2057" name="Picture 5" descr="投影2"/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0" y="456"/>
              <a:ext cx="5340" cy="25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51" name="Rectangle 31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ea typeface="华文细黑" panose="0201060004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Rectangle 27"/>
          <p:cNvSpPr>
            <a:spLocks noGrp="1"/>
          </p:cNvSpPr>
          <p:nvPr>
            <p:ph type="title"/>
          </p:nvPr>
        </p:nvSpPr>
        <p:spPr>
          <a:xfrm>
            <a:off x="971550" y="315913"/>
            <a:ext cx="7704138" cy="5921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pic>
        <p:nvPicPr>
          <p:cNvPr id="2054" name="Picture 10" descr="北京师范大学珠海分校标志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71550" cy="9080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ts val="120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ts val="1200"/>
        </a:spcBef>
        <a:spcAft>
          <a:spcPts val="120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4213" y="2276475"/>
            <a:ext cx="7772400" cy="24669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第三章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栈和队列</a:t>
            </a:r>
          </a:p>
        </p:txBody>
      </p:sp>
      <p:sp>
        <p:nvSpPr>
          <p:cNvPr id="6147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队列的特点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先进先出（</a:t>
            </a:r>
            <a:r>
              <a:rPr lang="en-US" altLang="zh-CN" dirty="0">
                <a:latin typeface="+mn-lt"/>
                <a:ea typeface="+mn-ea"/>
                <a:cs typeface="+mn-cs"/>
              </a:rPr>
              <a:t>First In First Out</a:t>
            </a:r>
            <a:r>
              <a:rPr lang="zh-CN" altLang="en-US" dirty="0">
                <a:latin typeface="+mn-lt"/>
                <a:ea typeface="+mn-ea"/>
                <a:cs typeface="+mn-cs"/>
              </a:rPr>
              <a:t>），简称为</a:t>
            </a:r>
            <a:r>
              <a:rPr lang="en-US" altLang="zh-CN" dirty="0">
                <a:latin typeface="+mn-lt"/>
                <a:ea typeface="+mn-ea"/>
                <a:cs typeface="+mn-cs"/>
              </a:rPr>
              <a:t>FIFO</a:t>
            </a:r>
            <a:r>
              <a:rPr lang="zh-CN" altLang="en-US" dirty="0">
                <a:latin typeface="+mn-lt"/>
                <a:ea typeface="+mn-ea"/>
                <a:cs typeface="+mn-cs"/>
              </a:rPr>
              <a:t>线性表。            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举例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：到医院看病，首先需要到挂号处挂号，然后，按号码顺序就诊。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举例</a:t>
            </a:r>
            <a:r>
              <a:rPr lang="en-US" altLang="zh-CN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：去银行办理业务，应先取号，在按号码顺序接受服务</a:t>
            </a:r>
          </a:p>
          <a:p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10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栈的抽象数据类型</a:t>
            </a: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11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468313" y="1052513"/>
            <a:ext cx="2557462" cy="5262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ADT Stack {</a:t>
            </a: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 ADT Stack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1044575" y="1700213"/>
            <a:ext cx="21050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数据对象：</a:t>
            </a:r>
          </a:p>
        </p:txBody>
      </p:sp>
      <p:sp>
        <p:nvSpPr>
          <p:cNvPr id="8" name="Text Box 5"/>
          <p:cNvSpPr txBox="1"/>
          <p:nvPr/>
        </p:nvSpPr>
        <p:spPr>
          <a:xfrm>
            <a:off x="1620838" y="2347913"/>
            <a:ext cx="5268912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{ 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| 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∈ElemSet, i=1,2,...,n,  n≥0 }</a:t>
            </a:r>
          </a:p>
        </p:txBody>
      </p:sp>
      <p:sp>
        <p:nvSpPr>
          <p:cNvPr id="9" name="Text Box 6"/>
          <p:cNvSpPr txBox="1"/>
          <p:nvPr/>
        </p:nvSpPr>
        <p:spPr>
          <a:xfrm>
            <a:off x="1260475" y="2995613"/>
            <a:ext cx="198913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数据关系：</a:t>
            </a:r>
          </a:p>
        </p:txBody>
      </p:sp>
      <p:sp>
        <p:nvSpPr>
          <p:cNvPr id="10" name="Text Box 7"/>
          <p:cNvSpPr txBox="1"/>
          <p:nvPr/>
        </p:nvSpPr>
        <p:spPr>
          <a:xfrm>
            <a:off x="1693863" y="3716338"/>
            <a:ext cx="64579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{ &lt;a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,a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&gt;|a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,a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∈D,  i=2,...,n }</a:t>
            </a:r>
          </a:p>
        </p:txBody>
      </p:sp>
      <p:sp>
        <p:nvSpPr>
          <p:cNvPr id="11" name="Text Box 8"/>
          <p:cNvSpPr txBox="1"/>
          <p:nvPr/>
        </p:nvSpPr>
        <p:spPr>
          <a:xfrm>
            <a:off x="1836738" y="4219575"/>
            <a:ext cx="5157787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端为栈顶，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端为栈底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12" name="Text Box 6"/>
          <p:cNvSpPr txBox="1"/>
          <p:nvPr/>
        </p:nvSpPr>
        <p:spPr>
          <a:xfrm>
            <a:off x="1258888" y="4921250"/>
            <a:ext cx="27098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基本操作：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……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栈的基本操作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079275"/>
              </p:ext>
            </p:extLst>
          </p:nvPr>
        </p:nvGraphicFramePr>
        <p:xfrm>
          <a:off x="468313" y="1269048"/>
          <a:ext cx="8207376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InitStack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(&amp;S)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DestroyStack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(&amp;S)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销毁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ClearStack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(&amp;S)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清空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StackEmpty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判空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StackLength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GetTop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(S, &amp;e)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获取栈顶元素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Push(&amp;S,</a:t>
                      </a:r>
                      <a:r>
                        <a:rPr lang="en-US" altLang="zh-CN" sz="2800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 e)</a:t>
                      </a:r>
                      <a:endPara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进栈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Pop(&amp;s, &amp;e)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出栈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StackTraverse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遍历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443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12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栈的顺序存储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65576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栈的顺序存储结构（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顺序栈</a:t>
            </a:r>
            <a:r>
              <a:rPr lang="zh-CN" altLang="en-US" dirty="0">
                <a:latin typeface="+mn-lt"/>
                <a:ea typeface="+mn-ea"/>
                <a:cs typeface="+mn-cs"/>
              </a:rPr>
              <a:t>）是用一组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连续</a:t>
            </a:r>
            <a:r>
              <a:rPr lang="zh-CN" altLang="en-US" dirty="0">
                <a:latin typeface="+mn-lt"/>
                <a:ea typeface="+mn-ea"/>
                <a:cs typeface="+mn-cs"/>
              </a:rPr>
              <a:t>的存储单元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依次</a:t>
            </a:r>
            <a:r>
              <a:rPr lang="zh-CN" altLang="en-US" dirty="0">
                <a:latin typeface="+mn-lt"/>
                <a:ea typeface="+mn-ea"/>
                <a:cs typeface="+mn-cs"/>
              </a:rPr>
              <a:t>存放栈中的每个数据元素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13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pic>
        <p:nvPicPr>
          <p:cNvPr id="1843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565400"/>
            <a:ext cx="5105400" cy="354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顺序栈的表示</a:t>
            </a: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14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55577" y="1844675"/>
            <a:ext cx="7920112" cy="293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#define  MAXSIZE  100	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初始最大容量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/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typedef struct{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SElemType   *base;	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栈底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SElemType   *top;		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栈顶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int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stacksize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;		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实际最大容量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}SqStack;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763688" y="3933056"/>
            <a:ext cx="619268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顺序栈的表示</a:t>
            </a:r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" name="Text Box 17"/>
          <p:cNvSpPr txBox="1"/>
          <p:nvPr/>
        </p:nvSpPr>
        <p:spPr>
          <a:xfrm>
            <a:off x="76200" y="3582988"/>
            <a:ext cx="2438400" cy="120032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空栈</a:t>
            </a:r>
          </a:p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base == top</a:t>
            </a:r>
          </a:p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MAXSIZE = 4</a:t>
            </a:r>
            <a:endParaRPr lang="en-US" altLang="zh-CN" dirty="0">
              <a:latin typeface="楷体_GB2312" pitchFamily="49" charset="-122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2047875" y="1338263"/>
            <a:ext cx="1828800" cy="2193925"/>
            <a:chOff x="1056" y="1440"/>
            <a:chExt cx="1152" cy="1382"/>
          </a:xfrm>
        </p:grpSpPr>
        <p:sp>
          <p:nvSpPr>
            <p:cNvPr id="19517" name="Text Box 19"/>
            <p:cNvSpPr txBox="1"/>
            <p:nvPr/>
          </p:nvSpPr>
          <p:spPr>
            <a:xfrm>
              <a:off x="1104" y="2140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top</a:t>
              </a:r>
            </a:p>
          </p:txBody>
        </p:sp>
        <p:sp>
          <p:nvSpPr>
            <p:cNvPr id="19518" name="Rectangle 20"/>
            <p:cNvSpPr/>
            <p:nvPr/>
          </p:nvSpPr>
          <p:spPr>
            <a:xfrm>
              <a:off x="1776" y="1440"/>
              <a:ext cx="432" cy="1296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519" name="Line 21"/>
            <p:cNvSpPr/>
            <p:nvPr/>
          </p:nvSpPr>
          <p:spPr>
            <a:xfrm>
              <a:off x="1776" y="2112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20" name="Line 22"/>
            <p:cNvSpPr/>
            <p:nvPr/>
          </p:nvSpPr>
          <p:spPr>
            <a:xfrm>
              <a:off x="1776" y="2400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21" name="Line 23"/>
            <p:cNvSpPr/>
            <p:nvPr/>
          </p:nvSpPr>
          <p:spPr>
            <a:xfrm>
              <a:off x="1776" y="1776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22" name="Line 24"/>
            <p:cNvSpPr/>
            <p:nvPr/>
          </p:nvSpPr>
          <p:spPr>
            <a:xfrm>
              <a:off x="1584" y="2688"/>
              <a:ext cx="192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23" name="Line 25"/>
            <p:cNvSpPr/>
            <p:nvPr/>
          </p:nvSpPr>
          <p:spPr>
            <a:xfrm>
              <a:off x="1584" y="2256"/>
              <a:ext cx="19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24" name="Text Box 26"/>
            <p:cNvSpPr txBox="1"/>
            <p:nvPr/>
          </p:nvSpPr>
          <p:spPr>
            <a:xfrm>
              <a:off x="1824" y="2448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9525" name="Text Box 27"/>
            <p:cNvSpPr txBox="1"/>
            <p:nvPr/>
          </p:nvSpPr>
          <p:spPr>
            <a:xfrm>
              <a:off x="10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base</a:t>
              </a: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3657600" y="1338263"/>
            <a:ext cx="1828800" cy="2193925"/>
            <a:chOff x="2304" y="1440"/>
            <a:chExt cx="1152" cy="1382"/>
          </a:xfrm>
        </p:grpSpPr>
        <p:sp>
          <p:nvSpPr>
            <p:cNvPr id="19506" name="Text Box 29"/>
            <p:cNvSpPr txBox="1"/>
            <p:nvPr/>
          </p:nvSpPr>
          <p:spPr>
            <a:xfrm>
              <a:off x="2304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base</a:t>
              </a:r>
            </a:p>
          </p:txBody>
        </p:sp>
        <p:sp>
          <p:nvSpPr>
            <p:cNvPr id="19507" name="Text Box 30"/>
            <p:cNvSpPr txBox="1"/>
            <p:nvPr/>
          </p:nvSpPr>
          <p:spPr>
            <a:xfrm>
              <a:off x="2352" y="185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top</a:t>
              </a:r>
            </a:p>
          </p:txBody>
        </p:sp>
        <p:grpSp>
          <p:nvGrpSpPr>
            <p:cNvPr id="19508" name="Group 31"/>
            <p:cNvGrpSpPr/>
            <p:nvPr/>
          </p:nvGrpSpPr>
          <p:grpSpPr>
            <a:xfrm>
              <a:off x="2832" y="1440"/>
              <a:ext cx="624" cy="1296"/>
              <a:chOff x="2832" y="1440"/>
              <a:chExt cx="624" cy="1296"/>
            </a:xfrm>
          </p:grpSpPr>
          <p:sp>
            <p:nvSpPr>
              <p:cNvPr id="19509" name="Rectangle 32"/>
              <p:cNvSpPr/>
              <p:nvPr/>
            </p:nvSpPr>
            <p:spPr>
              <a:xfrm>
                <a:off x="3024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10" name="Line 33"/>
              <p:cNvSpPr/>
              <p:nvPr/>
            </p:nvSpPr>
            <p:spPr>
              <a:xfrm>
                <a:off x="3024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11" name="Line 34"/>
              <p:cNvSpPr/>
              <p:nvPr/>
            </p:nvSpPr>
            <p:spPr>
              <a:xfrm>
                <a:off x="3024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12" name="Line 35"/>
              <p:cNvSpPr/>
              <p:nvPr/>
            </p:nvSpPr>
            <p:spPr>
              <a:xfrm>
                <a:off x="3024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13" name="Line 36"/>
              <p:cNvSpPr/>
              <p:nvPr/>
            </p:nvSpPr>
            <p:spPr>
              <a:xfrm>
                <a:off x="2832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514" name="Text Box 37"/>
              <p:cNvSpPr txBox="1"/>
              <p:nvPr/>
            </p:nvSpPr>
            <p:spPr>
              <a:xfrm>
                <a:off x="3072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515" name="Line 38"/>
              <p:cNvSpPr/>
              <p:nvPr/>
            </p:nvSpPr>
            <p:spPr>
              <a:xfrm>
                <a:off x="2832" y="1968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516" name="Text Box 39"/>
              <p:cNvSpPr txBox="1"/>
              <p:nvPr/>
            </p:nvSpPr>
            <p:spPr>
              <a:xfrm>
                <a:off x="3072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19" name="Group 40"/>
          <p:cNvGrpSpPr/>
          <p:nvPr/>
        </p:nvGrpSpPr>
        <p:grpSpPr>
          <a:xfrm>
            <a:off x="5410200" y="1338263"/>
            <a:ext cx="1828800" cy="2193925"/>
            <a:chOff x="3456" y="1440"/>
            <a:chExt cx="1152" cy="1382"/>
          </a:xfrm>
        </p:grpSpPr>
        <p:grpSp>
          <p:nvGrpSpPr>
            <p:cNvPr id="19494" name="Group 41"/>
            <p:cNvGrpSpPr/>
            <p:nvPr/>
          </p:nvGrpSpPr>
          <p:grpSpPr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19497" name="Rectangle 42"/>
              <p:cNvSpPr/>
              <p:nvPr/>
            </p:nvSpPr>
            <p:spPr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98" name="Line 43"/>
              <p:cNvSpPr/>
              <p:nvPr/>
            </p:nvSpPr>
            <p:spPr>
              <a:xfrm>
                <a:off x="4176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99" name="Line 44"/>
              <p:cNvSpPr/>
              <p:nvPr/>
            </p:nvSpPr>
            <p:spPr>
              <a:xfrm>
                <a:off x="4176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00" name="Line 45"/>
              <p:cNvSpPr/>
              <p:nvPr/>
            </p:nvSpPr>
            <p:spPr>
              <a:xfrm>
                <a:off x="4176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01" name="Line 46"/>
              <p:cNvSpPr/>
              <p:nvPr/>
            </p:nvSpPr>
            <p:spPr>
              <a:xfrm>
                <a:off x="3984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502" name="Text Box 47"/>
              <p:cNvSpPr txBox="1"/>
              <p:nvPr/>
            </p:nvSpPr>
            <p:spPr>
              <a:xfrm>
                <a:off x="4224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503" name="Text Box 48"/>
              <p:cNvSpPr txBox="1"/>
              <p:nvPr/>
            </p:nvSpPr>
            <p:spPr>
              <a:xfrm>
                <a:off x="4224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9504" name="Text Box 49"/>
              <p:cNvSpPr txBox="1"/>
              <p:nvPr/>
            </p:nvSpPr>
            <p:spPr>
              <a:xfrm>
                <a:off x="4224" y="187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9505" name="Line 50"/>
              <p:cNvSpPr/>
              <p:nvPr/>
            </p:nvSpPr>
            <p:spPr>
              <a:xfrm>
                <a:off x="3984" y="1584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9495" name="Text Box 51"/>
            <p:cNvSpPr txBox="1"/>
            <p:nvPr/>
          </p:nvSpPr>
          <p:spPr>
            <a:xfrm>
              <a:off x="3456" y="146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top</a:t>
              </a:r>
            </a:p>
          </p:txBody>
        </p:sp>
        <p:sp>
          <p:nvSpPr>
            <p:cNvPr id="19496" name="Text Box 52"/>
            <p:cNvSpPr txBox="1"/>
            <p:nvPr/>
          </p:nvSpPr>
          <p:spPr>
            <a:xfrm>
              <a:off x="34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base</a:t>
              </a:r>
            </a:p>
          </p:txBody>
        </p:sp>
      </p:grpSp>
      <p:grpSp>
        <p:nvGrpSpPr>
          <p:cNvPr id="29" name="Group 53"/>
          <p:cNvGrpSpPr/>
          <p:nvPr/>
        </p:nvGrpSpPr>
        <p:grpSpPr>
          <a:xfrm>
            <a:off x="7162800" y="849313"/>
            <a:ext cx="1828800" cy="2682875"/>
            <a:chOff x="4560" y="1132"/>
            <a:chExt cx="1152" cy="1690"/>
          </a:xfrm>
        </p:grpSpPr>
        <p:sp>
          <p:nvSpPr>
            <p:cNvPr id="19481" name="Text Box 54"/>
            <p:cNvSpPr txBox="1"/>
            <p:nvPr/>
          </p:nvSpPr>
          <p:spPr>
            <a:xfrm>
              <a:off x="4608" y="113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top</a:t>
              </a:r>
            </a:p>
          </p:txBody>
        </p:sp>
        <p:sp>
          <p:nvSpPr>
            <p:cNvPr id="19482" name="Text Box 55"/>
            <p:cNvSpPr txBox="1"/>
            <p:nvPr/>
          </p:nvSpPr>
          <p:spPr>
            <a:xfrm>
              <a:off x="4560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base</a:t>
              </a:r>
            </a:p>
          </p:txBody>
        </p:sp>
        <p:grpSp>
          <p:nvGrpSpPr>
            <p:cNvPr id="19483" name="Group 56"/>
            <p:cNvGrpSpPr/>
            <p:nvPr/>
          </p:nvGrpSpPr>
          <p:grpSpPr>
            <a:xfrm>
              <a:off x="5088" y="1248"/>
              <a:ext cx="624" cy="1488"/>
              <a:chOff x="5088" y="1248"/>
              <a:chExt cx="624" cy="1488"/>
            </a:xfrm>
          </p:grpSpPr>
          <p:sp>
            <p:nvSpPr>
              <p:cNvPr id="19484" name="Rectangle 57"/>
              <p:cNvSpPr/>
              <p:nvPr/>
            </p:nvSpPr>
            <p:spPr>
              <a:xfrm>
                <a:off x="5280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85" name="Line 58"/>
              <p:cNvSpPr/>
              <p:nvPr/>
            </p:nvSpPr>
            <p:spPr>
              <a:xfrm>
                <a:off x="5280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6" name="Line 59"/>
              <p:cNvSpPr/>
              <p:nvPr/>
            </p:nvSpPr>
            <p:spPr>
              <a:xfrm>
                <a:off x="5280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7" name="Line 60"/>
              <p:cNvSpPr/>
              <p:nvPr/>
            </p:nvSpPr>
            <p:spPr>
              <a:xfrm>
                <a:off x="5280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8" name="Line 61"/>
              <p:cNvSpPr/>
              <p:nvPr/>
            </p:nvSpPr>
            <p:spPr>
              <a:xfrm>
                <a:off x="5088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89" name="Text Box 62"/>
              <p:cNvSpPr txBox="1"/>
              <p:nvPr/>
            </p:nvSpPr>
            <p:spPr>
              <a:xfrm>
                <a:off x="5328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490" name="Text Box 63"/>
              <p:cNvSpPr txBox="1"/>
              <p:nvPr/>
            </p:nvSpPr>
            <p:spPr>
              <a:xfrm>
                <a:off x="5328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9491" name="Text Box 64"/>
              <p:cNvSpPr txBox="1"/>
              <p:nvPr/>
            </p:nvSpPr>
            <p:spPr>
              <a:xfrm>
                <a:off x="5328" y="187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9492" name="Line 65"/>
              <p:cNvSpPr/>
              <p:nvPr/>
            </p:nvSpPr>
            <p:spPr>
              <a:xfrm>
                <a:off x="5136" y="1248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93" name="Text Box 66"/>
              <p:cNvSpPr txBox="1"/>
              <p:nvPr/>
            </p:nvSpPr>
            <p:spPr>
              <a:xfrm>
                <a:off x="5328" y="1497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</p:grpSp>
      <p:sp>
        <p:nvSpPr>
          <p:cNvPr id="55" name="Text Box 74"/>
          <p:cNvSpPr txBox="1"/>
          <p:nvPr/>
        </p:nvSpPr>
        <p:spPr>
          <a:xfrm>
            <a:off x="2886075" y="3700463"/>
            <a:ext cx="6105525" cy="519112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楷体_GB2312" pitchFamily="49" charset="-122"/>
              </a:rPr>
              <a:t>top </a:t>
            </a:r>
            <a:r>
              <a:rPr lang="zh-CN" altLang="zh-CN" dirty="0">
                <a:latin typeface="楷体_GB2312" pitchFamily="49" charset="-122"/>
              </a:rPr>
              <a:t>指示真正的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49" charset="-122"/>
              </a:rPr>
              <a:t>栈顶元素之上</a:t>
            </a:r>
            <a:r>
              <a:rPr lang="zh-CN" altLang="zh-CN" dirty="0">
                <a:latin typeface="楷体_GB2312" pitchFamily="49" charset="-122"/>
              </a:rPr>
              <a:t>的下标地址</a:t>
            </a:r>
          </a:p>
        </p:txBody>
      </p:sp>
      <p:sp>
        <p:nvSpPr>
          <p:cNvPr id="56" name="Text Box 75"/>
          <p:cNvSpPr txBox="1"/>
          <p:nvPr/>
        </p:nvSpPr>
        <p:spPr>
          <a:xfrm>
            <a:off x="2886075" y="4224338"/>
            <a:ext cx="6105525" cy="22288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楷体_GB2312" pitchFamily="49" charset="-122"/>
              </a:rPr>
              <a:t>栈满时的处理方法：</a:t>
            </a:r>
            <a:endParaRPr lang="zh-CN" altLang="en-US" sz="2800" dirty="0">
              <a:latin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dirty="0">
                <a:latin typeface="楷体_GB2312" pitchFamily="49" charset="-122"/>
              </a:rPr>
              <a:t>1、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49" charset="-122"/>
              </a:rPr>
              <a:t>报错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zh-CN" sz="2800" dirty="0">
                <a:latin typeface="楷体_GB2312" pitchFamily="49" charset="-122"/>
              </a:rPr>
              <a:t>返回操作系统。</a:t>
            </a:r>
            <a:endParaRPr lang="zh-CN" altLang="en-US" sz="2800" dirty="0">
              <a:latin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dirty="0">
                <a:latin typeface="楷体_GB2312" pitchFamily="49" charset="-122"/>
              </a:rPr>
              <a:t>2、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49" charset="-122"/>
              </a:rPr>
              <a:t>分配更大的空间</a:t>
            </a:r>
            <a:r>
              <a:rPr lang="zh-CN" altLang="zh-CN" sz="2800" dirty="0">
                <a:latin typeface="楷体_GB2312" pitchFamily="49" charset="-122"/>
              </a:rPr>
              <a:t>，作为栈的存储空间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zh-CN" sz="2800" dirty="0">
                <a:latin typeface="楷体_GB2312" pitchFamily="49" charset="-122"/>
              </a:rPr>
              <a:t>将原栈的内容移入新栈。</a:t>
            </a:r>
            <a:endParaRPr lang="zh-CN" altLang="en-US" sz="2800" dirty="0">
              <a:latin typeface="楷体_GB2312" pitchFamily="49" charset="-122"/>
            </a:endParaRPr>
          </a:p>
        </p:txBody>
      </p:sp>
      <p:grpSp>
        <p:nvGrpSpPr>
          <p:cNvPr id="19467" name="Group 73"/>
          <p:cNvGrpSpPr/>
          <p:nvPr/>
        </p:nvGrpSpPr>
        <p:grpSpPr>
          <a:xfrm>
            <a:off x="0" y="1406525"/>
            <a:ext cx="2300288" cy="2166938"/>
            <a:chOff x="207" y="614"/>
            <a:chExt cx="1449" cy="1365"/>
          </a:xfrm>
        </p:grpSpPr>
        <p:sp>
          <p:nvSpPr>
            <p:cNvPr id="19468" name="Text Box 15"/>
            <p:cNvSpPr txBox="1"/>
            <p:nvPr/>
          </p:nvSpPr>
          <p:spPr>
            <a:xfrm>
              <a:off x="207" y="1729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base</a:t>
              </a:r>
            </a:p>
          </p:txBody>
        </p:sp>
        <p:grpSp>
          <p:nvGrpSpPr>
            <p:cNvPr id="19469" name="Group 72"/>
            <p:cNvGrpSpPr/>
            <p:nvPr/>
          </p:nvGrpSpPr>
          <p:grpSpPr>
            <a:xfrm>
              <a:off x="264" y="614"/>
              <a:ext cx="1392" cy="1306"/>
              <a:chOff x="-240" y="624"/>
              <a:chExt cx="1392" cy="1306"/>
            </a:xfrm>
          </p:grpSpPr>
          <p:sp>
            <p:nvSpPr>
              <p:cNvPr id="19470" name="Rectangle 9"/>
              <p:cNvSpPr/>
              <p:nvPr/>
            </p:nvSpPr>
            <p:spPr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71" name="Line 10"/>
              <p:cNvSpPr/>
              <p:nvPr/>
            </p:nvSpPr>
            <p:spPr>
              <a:xfrm>
                <a:off x="528" y="129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2" name="Line 11"/>
              <p:cNvSpPr/>
              <p:nvPr/>
            </p:nvSpPr>
            <p:spPr>
              <a:xfrm>
                <a:off x="528" y="1584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3" name="Line 12"/>
              <p:cNvSpPr/>
              <p:nvPr/>
            </p:nvSpPr>
            <p:spPr>
              <a:xfrm>
                <a:off x="528" y="96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4" name="Line 13"/>
              <p:cNvSpPr/>
              <p:nvPr/>
            </p:nvSpPr>
            <p:spPr>
              <a:xfrm>
                <a:off x="288" y="1728"/>
                <a:ext cx="240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75" name="Line 14"/>
              <p:cNvSpPr/>
              <p:nvPr/>
            </p:nvSpPr>
            <p:spPr>
              <a:xfrm>
                <a:off x="288" y="187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76" name="Text Box 16"/>
              <p:cNvSpPr txBox="1"/>
              <p:nvPr/>
            </p:nvSpPr>
            <p:spPr>
              <a:xfrm>
                <a:off x="-240" y="161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top</a:t>
                </a:r>
              </a:p>
            </p:txBody>
          </p:sp>
          <p:sp>
            <p:nvSpPr>
              <p:cNvPr id="19477" name="Text Box 68"/>
              <p:cNvSpPr txBox="1"/>
              <p:nvPr/>
            </p:nvSpPr>
            <p:spPr>
              <a:xfrm>
                <a:off x="960" y="672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9478" name="Text Box 69"/>
              <p:cNvSpPr txBox="1"/>
              <p:nvPr/>
            </p:nvSpPr>
            <p:spPr>
              <a:xfrm>
                <a:off x="960" y="1344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9479" name="Text Box 70"/>
              <p:cNvSpPr txBox="1"/>
              <p:nvPr/>
            </p:nvSpPr>
            <p:spPr>
              <a:xfrm>
                <a:off x="960" y="1008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9480" name="Text Box 71"/>
              <p:cNvSpPr txBox="1"/>
              <p:nvPr/>
            </p:nvSpPr>
            <p:spPr>
              <a:xfrm>
                <a:off x="960" y="1680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0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 bwMode="auto">
          <a:xfrm>
            <a:off x="2886074" y="5445224"/>
            <a:ext cx="6105525" cy="10079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5" grpId="0" animBg="1"/>
      <p:bldP spid="56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顺序栈初始化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9"/>
            <a:ext cx="4248150" cy="482374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楷体_GB2312" pitchFamily="49" charset="-122"/>
                <a:ea typeface="+mn-ea"/>
                <a:cs typeface="+mn-cs"/>
              </a:rPr>
              <a:t>构造一个空栈</a:t>
            </a:r>
            <a:endParaRPr lang="en-US" altLang="zh-CN" dirty="0">
              <a:latin typeface="楷体_GB2312" pitchFamily="49" charset="-122"/>
              <a:ea typeface="+mn-ea"/>
              <a:cs typeface="+mn-cs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InitStack(&amp;S)</a:t>
            </a:r>
            <a:endParaRPr lang="zh-CN" altLang="en-US" dirty="0">
              <a:latin typeface="楷体_GB2312" pitchFamily="49" charset="-122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步骤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+mn-ea"/>
              </a:rPr>
              <a:t>分配空间并检查空间是否分配失败，若失败则返回错误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，否则将地址赋值给</a:t>
            </a:r>
            <a:r>
              <a:rPr lang="en-US" altLang="zh-CN" dirty="0" err="1">
                <a:solidFill>
                  <a:schemeClr val="hlink"/>
                </a:solidFill>
                <a:latin typeface="楷体_GB2312" pitchFamily="49" charset="-122"/>
              </a:rPr>
              <a:t>S.base</a:t>
            </a:r>
            <a:endParaRPr lang="en-US" altLang="zh-CN" dirty="0">
              <a:solidFill>
                <a:schemeClr val="hlink"/>
              </a:solidFill>
              <a:latin typeface="楷体_GB2312" pitchFamily="49" charset="-122"/>
              <a:ea typeface="+mn-ea"/>
            </a:endParaRPr>
          </a:p>
          <a:p>
            <a:pPr lvl="1"/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+mn-ea"/>
              </a:rPr>
              <a:t>设置栈顶指针</a:t>
            </a:r>
            <a:endParaRPr lang="en-US" altLang="zh-CN" dirty="0">
              <a:solidFill>
                <a:schemeClr val="hlink"/>
              </a:solidFill>
              <a:latin typeface="楷体_GB2312" pitchFamily="49" charset="-122"/>
              <a:ea typeface="+mn-ea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+mn-lt"/>
                <a:ea typeface="仿宋_GB231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_GB2312"/>
              </a:rPr>
              <a:t>S.top = 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仿宋_GB2312"/>
              </a:rPr>
              <a:t>S.base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_GB2312"/>
              </a:rPr>
              <a:t>;</a:t>
            </a:r>
            <a:endParaRPr lang="en-US" altLang="zh-CN" dirty="0">
              <a:solidFill>
                <a:schemeClr val="hlink"/>
              </a:solidFill>
              <a:latin typeface="+mn-lt"/>
              <a:ea typeface="+mn-ea"/>
            </a:endParaRPr>
          </a:p>
          <a:p>
            <a:pPr lvl="1"/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21509" name="Group 6"/>
          <p:cNvGrpSpPr/>
          <p:nvPr/>
        </p:nvGrpSpPr>
        <p:grpSpPr>
          <a:xfrm>
            <a:off x="5086350" y="2198688"/>
            <a:ext cx="1600200" cy="2743200"/>
            <a:chOff x="3600" y="1440"/>
            <a:chExt cx="1008" cy="1728"/>
          </a:xfrm>
        </p:grpSpPr>
        <p:sp>
          <p:nvSpPr>
            <p:cNvPr id="21518" name="Rectangle 7"/>
            <p:cNvSpPr/>
            <p:nvPr/>
          </p:nvSpPr>
          <p:spPr>
            <a:xfrm>
              <a:off x="3600" y="2400"/>
              <a:ext cx="1008" cy="48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</a:rPr>
                <a:t>base</a:t>
              </a:r>
            </a:p>
          </p:txBody>
        </p:sp>
        <p:sp>
          <p:nvSpPr>
            <p:cNvPr id="21520" name="Rectangle 9"/>
            <p:cNvSpPr/>
            <p:nvPr/>
          </p:nvSpPr>
          <p:spPr>
            <a:xfrm>
              <a:off x="3600" y="1920"/>
              <a:ext cx="1008" cy="48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</a:rPr>
                <a:t>top</a:t>
              </a:r>
            </a:p>
          </p:txBody>
        </p:sp>
        <p:sp>
          <p:nvSpPr>
            <p:cNvPr id="21521" name="Line 10"/>
            <p:cNvSpPr/>
            <p:nvPr/>
          </p:nvSpPr>
          <p:spPr>
            <a:xfrm>
              <a:off x="3600" y="1440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2" name="Line 11"/>
            <p:cNvSpPr/>
            <p:nvPr/>
          </p:nvSpPr>
          <p:spPr>
            <a:xfrm>
              <a:off x="4608" y="1440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1510" name="Line 12"/>
          <p:cNvSpPr/>
          <p:nvPr/>
        </p:nvSpPr>
        <p:spPr>
          <a:xfrm>
            <a:off x="4629150" y="425608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1511" name="Text Box 13"/>
          <p:cNvSpPr txBox="1"/>
          <p:nvPr/>
        </p:nvSpPr>
        <p:spPr>
          <a:xfrm>
            <a:off x="4603750" y="3700463"/>
            <a:ext cx="3889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dirty="0">
                <a:latin typeface="Tahoma" panose="020B0604030504040204" pitchFamily="34" charset="0"/>
              </a:rPr>
              <a:t>s</a:t>
            </a:r>
          </a:p>
        </p:txBody>
      </p:sp>
      <p:grpSp>
        <p:nvGrpSpPr>
          <p:cNvPr id="13" name="Group 14"/>
          <p:cNvGrpSpPr/>
          <p:nvPr/>
        </p:nvGrpSpPr>
        <p:grpSpPr>
          <a:xfrm>
            <a:off x="7448550" y="2198688"/>
            <a:ext cx="1371600" cy="2590800"/>
            <a:chOff x="4656" y="1344"/>
            <a:chExt cx="864" cy="1632"/>
          </a:xfrm>
        </p:grpSpPr>
        <p:sp>
          <p:nvSpPr>
            <p:cNvPr id="21515" name="Rectangle 15"/>
            <p:cNvSpPr/>
            <p:nvPr/>
          </p:nvSpPr>
          <p:spPr>
            <a:xfrm>
              <a:off x="4656" y="1584"/>
              <a:ext cx="864" cy="1200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6" name="Line 16"/>
            <p:cNvSpPr/>
            <p:nvPr/>
          </p:nvSpPr>
          <p:spPr>
            <a:xfrm>
              <a:off x="4656" y="1392"/>
              <a:ext cx="0" cy="15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7" name="Line 17"/>
            <p:cNvSpPr/>
            <p:nvPr/>
          </p:nvSpPr>
          <p:spPr>
            <a:xfrm>
              <a:off x="5520" y="1344"/>
              <a:ext cx="0" cy="16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7" name="Line 18"/>
          <p:cNvSpPr/>
          <p:nvPr/>
        </p:nvSpPr>
        <p:spPr>
          <a:xfrm>
            <a:off x="6686550" y="4027488"/>
            <a:ext cx="762000" cy="3810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8" name="Line 19"/>
          <p:cNvSpPr/>
          <p:nvPr/>
        </p:nvSpPr>
        <p:spPr>
          <a:xfrm>
            <a:off x="6686550" y="3189288"/>
            <a:ext cx="685800" cy="10668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顺序栈初始化</a:t>
            </a: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17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22532" name="TextBox 4"/>
          <p:cNvSpPr txBox="1"/>
          <p:nvPr/>
        </p:nvSpPr>
        <p:spPr>
          <a:xfrm>
            <a:off x="684213" y="1628775"/>
            <a:ext cx="7775575" cy="275152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Status InitStack( SqStack &amp;S ){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	S.base =new SElemType[MAXSIZE]</a:t>
            </a:r>
            <a:r>
              <a:rPr lang="zh-CN" altLang="en-US" sz="3200" dirty="0">
                <a:latin typeface="Cambria Math" panose="02040503050406030204" pitchFamily="18" charset="0"/>
                <a:ea typeface="仿宋_GB2312"/>
              </a:rPr>
              <a:t>；</a:t>
            </a:r>
          </a:p>
          <a:p>
            <a:pPr marL="342900" indent="-342900">
              <a:lnSpc>
                <a:spcPct val="90000"/>
              </a:lnSpc>
            </a:pPr>
            <a:r>
              <a:rPr lang="zh-CN" altLang="en-US" sz="3200" dirty="0">
                <a:latin typeface="Cambria Math" panose="02040503050406030204" pitchFamily="18" charset="0"/>
                <a:ea typeface="仿宋_GB2312"/>
              </a:rPr>
              <a:t>	</a:t>
            </a: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if( !S.base ) 	return OVERFLOW;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	S.top = </a:t>
            </a:r>
            <a:r>
              <a:rPr lang="en-US" altLang="zh-CN" sz="32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S.base</a:t>
            </a: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	return OK;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  <a:endParaRPr lang="en-US" altLang="zh-C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顺序栈进栈</a:t>
            </a:r>
            <a:endParaRPr lang="zh-CN" altLang="en-US"/>
          </a:p>
        </p:txBody>
      </p:sp>
      <p:sp>
        <p:nvSpPr>
          <p:cNvPr id="4" name="Rectangle 4"/>
          <p:cNvSpPr/>
          <p:nvPr/>
        </p:nvSpPr>
        <p:spPr>
          <a:xfrm>
            <a:off x="539750" y="1267460"/>
            <a:ext cx="5761038" cy="201612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/>
          <a:lstStyle/>
          <a:p>
            <a:pPr marL="609600" indent="-609600"/>
            <a:r>
              <a:rPr lang="en-US" altLang="zh-CN" sz="3200" dirty="0">
                <a:latin typeface="楷体_GB2312"/>
              </a:rPr>
              <a:t>(1)</a:t>
            </a:r>
            <a:r>
              <a:rPr lang="zh-CN" altLang="en-US" sz="3200" dirty="0">
                <a:latin typeface="楷体_GB2312"/>
              </a:rPr>
              <a:t>判断是否栈满，若满则出错</a:t>
            </a:r>
          </a:p>
          <a:p>
            <a:pPr marL="609600" indent="-609600"/>
            <a:r>
              <a:rPr lang="en-US" altLang="zh-CN" sz="3200" dirty="0">
                <a:latin typeface="楷体_GB2312"/>
              </a:rPr>
              <a:t>(2)</a:t>
            </a:r>
            <a:r>
              <a:rPr lang="zh-CN" altLang="en-US" sz="3200" dirty="0">
                <a:latin typeface="楷体_GB2312"/>
              </a:rPr>
              <a:t>元素</a:t>
            </a:r>
            <a:r>
              <a:rPr lang="en-US" altLang="zh-CN" sz="3200" dirty="0">
                <a:latin typeface="楷体_GB2312"/>
              </a:rPr>
              <a:t>e</a:t>
            </a:r>
            <a:r>
              <a:rPr lang="zh-CN" altLang="en-US" sz="3200" dirty="0">
                <a:latin typeface="楷体_GB2312"/>
              </a:rPr>
              <a:t>压入栈顶</a:t>
            </a:r>
          </a:p>
          <a:p>
            <a:pPr marL="609600" indent="-609600"/>
            <a:r>
              <a:rPr lang="en-US" altLang="zh-CN" sz="3200" dirty="0">
                <a:latin typeface="楷体_GB2312"/>
              </a:rPr>
              <a:t>(3)</a:t>
            </a:r>
            <a:r>
              <a:rPr lang="zh-CN" altLang="en-US" sz="3200" dirty="0">
                <a:latin typeface="楷体_GB2312"/>
              </a:rPr>
              <a:t>栈顶指针加</a:t>
            </a:r>
            <a:r>
              <a:rPr lang="en-US" altLang="zh-CN" sz="3200" dirty="0">
                <a:latin typeface="楷体_GB2312"/>
              </a:rPr>
              <a:t>1</a:t>
            </a:r>
          </a:p>
        </p:txBody>
      </p:sp>
      <p:sp>
        <p:nvSpPr>
          <p:cNvPr id="5" name="Rectangle 7"/>
          <p:cNvSpPr/>
          <p:nvPr/>
        </p:nvSpPr>
        <p:spPr>
          <a:xfrm>
            <a:off x="761365" y="3461385"/>
            <a:ext cx="7621270" cy="2555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Status Push( SqStack &amp;S, SElemType e)  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if( S.top - S.base== MAXSIZE ) // 栈满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  return ERROR; 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*S.top++=e;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return OK;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</a:p>
        </p:txBody>
      </p:sp>
      <p:sp>
        <p:nvSpPr>
          <p:cNvPr id="6" name="AutoShape 8"/>
          <p:cNvSpPr/>
          <p:nvPr/>
        </p:nvSpPr>
        <p:spPr>
          <a:xfrm>
            <a:off x="3995738" y="4839335"/>
            <a:ext cx="3168650" cy="1368425"/>
          </a:xfrm>
          <a:prstGeom prst="cloudCallout">
            <a:avLst>
              <a:gd name="adj1" fmla="val -64499"/>
              <a:gd name="adj2" fmla="val -32134"/>
            </a:avLst>
          </a:prstGeom>
          <a:solidFill>
            <a:srgbClr val="CCFFCC"/>
          </a:solidFill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*S.top=e;</a:t>
            </a:r>
          </a:p>
          <a:p>
            <a:pPr marL="342900" indent="-342900"/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S.top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++;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6553518" y="1089660"/>
            <a:ext cx="1828800" cy="2193925"/>
            <a:chOff x="3456" y="1440"/>
            <a:chExt cx="1152" cy="1382"/>
          </a:xfrm>
        </p:grpSpPr>
        <p:grpSp>
          <p:nvGrpSpPr>
            <p:cNvPr id="8" name="Group 10"/>
            <p:cNvGrpSpPr/>
            <p:nvPr/>
          </p:nvGrpSpPr>
          <p:grpSpPr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9" name="Rectangle 11"/>
              <p:cNvSpPr/>
              <p:nvPr/>
            </p:nvSpPr>
            <p:spPr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Line 12"/>
              <p:cNvSpPr/>
              <p:nvPr/>
            </p:nvSpPr>
            <p:spPr>
              <a:xfrm>
                <a:off x="4176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" name="Line 13"/>
              <p:cNvSpPr/>
              <p:nvPr/>
            </p:nvSpPr>
            <p:spPr>
              <a:xfrm>
                <a:off x="4176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" name="Line 14"/>
              <p:cNvSpPr/>
              <p:nvPr/>
            </p:nvSpPr>
            <p:spPr>
              <a:xfrm>
                <a:off x="4176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" name="Line 15"/>
              <p:cNvSpPr/>
              <p:nvPr/>
            </p:nvSpPr>
            <p:spPr>
              <a:xfrm>
                <a:off x="3984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" name="Text Box 16"/>
              <p:cNvSpPr txBox="1"/>
              <p:nvPr/>
            </p:nvSpPr>
            <p:spPr>
              <a:xfrm>
                <a:off x="4224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5" name="Text Box 17"/>
              <p:cNvSpPr txBox="1"/>
              <p:nvPr/>
            </p:nvSpPr>
            <p:spPr>
              <a:xfrm>
                <a:off x="4224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6" name="Text Box 18"/>
              <p:cNvSpPr txBox="1"/>
              <p:nvPr/>
            </p:nvSpPr>
            <p:spPr>
              <a:xfrm>
                <a:off x="4224" y="187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17" name="Line 19"/>
              <p:cNvSpPr/>
              <p:nvPr/>
            </p:nvSpPr>
            <p:spPr>
              <a:xfrm>
                <a:off x="3984" y="1584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8" name="Text Box 20"/>
            <p:cNvSpPr txBox="1"/>
            <p:nvPr/>
          </p:nvSpPr>
          <p:spPr>
            <a:xfrm>
              <a:off x="3456" y="146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</a:p>
          </p:txBody>
        </p:sp>
        <p:sp>
          <p:nvSpPr>
            <p:cNvPr id="19" name="Text Box 21"/>
            <p:cNvSpPr txBox="1"/>
            <p:nvPr/>
          </p:nvSpPr>
          <p:spPr>
            <a:xfrm>
              <a:off x="34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顺序栈出栈</a:t>
            </a:r>
          </a:p>
        </p:txBody>
      </p:sp>
      <p:sp>
        <p:nvSpPr>
          <p:cNvPr id="41988" name="Rectangle 4"/>
          <p:cNvSpPr/>
          <p:nvPr/>
        </p:nvSpPr>
        <p:spPr>
          <a:xfrm>
            <a:off x="467995" y="1267460"/>
            <a:ext cx="5903913" cy="201612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/>
          <a:lstStyle/>
          <a:p>
            <a:pPr marL="609600" indent="-609600"/>
            <a:r>
              <a:rPr lang="en-US" altLang="zh-CN" sz="3200" dirty="0">
                <a:latin typeface="楷体_GB2312"/>
              </a:rPr>
              <a:t>(1)</a:t>
            </a:r>
            <a:r>
              <a:rPr lang="zh-CN" altLang="en-US" sz="3200" dirty="0">
                <a:latin typeface="楷体_GB2312"/>
              </a:rPr>
              <a:t>判断是否栈空，若空则出错</a:t>
            </a:r>
          </a:p>
          <a:p>
            <a:pPr marL="609600" indent="-609600"/>
            <a:r>
              <a:rPr lang="en-US" altLang="zh-CN" sz="3200" dirty="0">
                <a:latin typeface="楷体_GB2312"/>
              </a:rPr>
              <a:t>(2)</a:t>
            </a:r>
            <a:r>
              <a:rPr lang="zh-CN" altLang="en-US" sz="3200" dirty="0">
                <a:latin typeface="楷体_GB2312"/>
              </a:rPr>
              <a:t>获取栈顶元素</a:t>
            </a:r>
            <a:r>
              <a:rPr lang="en-US" altLang="zh-CN" sz="3200" dirty="0">
                <a:latin typeface="楷体_GB2312"/>
              </a:rPr>
              <a:t>e</a:t>
            </a:r>
          </a:p>
          <a:p>
            <a:pPr marL="609600" indent="-609600"/>
            <a:r>
              <a:rPr lang="en-US" altLang="zh-CN" sz="3200" dirty="0">
                <a:latin typeface="楷体_GB2312"/>
              </a:rPr>
              <a:t>(3)</a:t>
            </a:r>
            <a:r>
              <a:rPr lang="zh-CN" altLang="en-US" sz="3200" dirty="0">
                <a:latin typeface="楷体_GB2312"/>
              </a:rPr>
              <a:t>栈顶指针减</a:t>
            </a:r>
            <a:r>
              <a:rPr lang="en-US" altLang="zh-CN" sz="3200" dirty="0">
                <a:latin typeface="楷体_GB2312"/>
              </a:rPr>
              <a:t>1</a:t>
            </a:r>
          </a:p>
        </p:txBody>
      </p:sp>
      <p:sp>
        <p:nvSpPr>
          <p:cNvPr id="642054" name="Rectangle 6"/>
          <p:cNvSpPr/>
          <p:nvPr/>
        </p:nvSpPr>
        <p:spPr>
          <a:xfrm>
            <a:off x="467360" y="3392805"/>
            <a:ext cx="7948930" cy="29241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Status Pop( SqStack &amp;S, SElemType &amp;e)  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{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if( S.top == S.base ) // 栈空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    return ERROR; 	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e＝ *(--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S.top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);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return OK;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}</a:t>
            </a:r>
          </a:p>
        </p:txBody>
      </p:sp>
      <p:sp>
        <p:nvSpPr>
          <p:cNvPr id="642055" name="AutoShape 7"/>
          <p:cNvSpPr/>
          <p:nvPr/>
        </p:nvSpPr>
        <p:spPr>
          <a:xfrm>
            <a:off x="4498023" y="4789805"/>
            <a:ext cx="3168650" cy="1368425"/>
          </a:xfrm>
          <a:prstGeom prst="cloudCallout">
            <a:avLst>
              <a:gd name="adj1" fmla="val -83866"/>
              <a:gd name="adj2" fmla="val -3944"/>
            </a:avLst>
          </a:prstGeom>
          <a:solidFill>
            <a:srgbClr val="CCFFCC"/>
          </a:solidFill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--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S.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top;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e=*S.top;</a:t>
            </a:r>
          </a:p>
        </p:txBody>
      </p:sp>
      <p:grpSp>
        <p:nvGrpSpPr>
          <p:cNvPr id="41992" name="Group 8"/>
          <p:cNvGrpSpPr/>
          <p:nvPr/>
        </p:nvGrpSpPr>
        <p:grpSpPr>
          <a:xfrm>
            <a:off x="6738303" y="1089660"/>
            <a:ext cx="1828800" cy="2193925"/>
            <a:chOff x="3456" y="1440"/>
            <a:chExt cx="1152" cy="1382"/>
          </a:xfrm>
        </p:grpSpPr>
        <p:grpSp>
          <p:nvGrpSpPr>
            <p:cNvPr id="41993" name="Group 9"/>
            <p:cNvGrpSpPr/>
            <p:nvPr/>
          </p:nvGrpSpPr>
          <p:grpSpPr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41996" name="Rectangle 10"/>
              <p:cNvSpPr/>
              <p:nvPr/>
            </p:nvSpPr>
            <p:spPr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7" name="Line 11"/>
              <p:cNvSpPr/>
              <p:nvPr/>
            </p:nvSpPr>
            <p:spPr>
              <a:xfrm>
                <a:off x="4176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98" name="Line 12"/>
              <p:cNvSpPr/>
              <p:nvPr/>
            </p:nvSpPr>
            <p:spPr>
              <a:xfrm>
                <a:off x="4176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99" name="Line 13"/>
              <p:cNvSpPr/>
              <p:nvPr/>
            </p:nvSpPr>
            <p:spPr>
              <a:xfrm>
                <a:off x="4176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00" name="Line 14"/>
              <p:cNvSpPr/>
              <p:nvPr/>
            </p:nvSpPr>
            <p:spPr>
              <a:xfrm>
                <a:off x="3984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2001" name="Text Box 15"/>
              <p:cNvSpPr txBox="1"/>
              <p:nvPr/>
            </p:nvSpPr>
            <p:spPr>
              <a:xfrm>
                <a:off x="4224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2002" name="Text Box 16"/>
              <p:cNvSpPr txBox="1"/>
              <p:nvPr/>
            </p:nvSpPr>
            <p:spPr>
              <a:xfrm>
                <a:off x="4224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2003" name="Text Box 17"/>
              <p:cNvSpPr txBox="1"/>
              <p:nvPr/>
            </p:nvSpPr>
            <p:spPr>
              <a:xfrm>
                <a:off x="4224" y="187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42004" name="Line 18"/>
              <p:cNvSpPr/>
              <p:nvPr/>
            </p:nvSpPr>
            <p:spPr>
              <a:xfrm>
                <a:off x="3984" y="1584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1994" name="Text Box 19"/>
            <p:cNvSpPr txBox="1"/>
            <p:nvPr/>
          </p:nvSpPr>
          <p:spPr>
            <a:xfrm>
              <a:off x="3456" y="146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</a:p>
          </p:txBody>
        </p:sp>
        <p:sp>
          <p:nvSpPr>
            <p:cNvPr id="41995" name="Text Box 20"/>
            <p:cNvSpPr txBox="1"/>
            <p:nvPr/>
          </p:nvSpPr>
          <p:spPr>
            <a:xfrm>
              <a:off x="34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4" grpId="0" bldLvl="0" animBg="1"/>
      <p:bldP spid="64205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+mj-lt"/>
                <a:ea typeface="+mj-ea"/>
                <a:cs typeface="+mj-cs"/>
              </a:rPr>
              <a:t>本章内容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+mn-lt"/>
                <a:ea typeface="+mn-ea"/>
                <a:cs typeface="+mn-cs"/>
              </a:rPr>
              <a:t>栈和队列的定义和特点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+mn-lt"/>
                <a:ea typeface="+mn-ea"/>
                <a:cs typeface="+mn-cs"/>
              </a:rPr>
              <a:t>栈的表示和操作的实现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+mn-lt"/>
                <a:ea typeface="+mn-ea"/>
                <a:cs typeface="+mn-cs"/>
              </a:rPr>
              <a:t>栈与递归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+mn-lt"/>
                <a:ea typeface="+mn-ea"/>
                <a:cs typeface="+mn-cs"/>
              </a:rPr>
              <a:t>队列的表示和操作的实现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+mn-lt"/>
                <a:ea typeface="+mn-ea"/>
                <a:cs typeface="+mn-cs"/>
              </a:rPr>
              <a:t>栈和队列的应用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2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取顺序栈栈顶元素</a:t>
            </a:r>
          </a:p>
        </p:txBody>
      </p:sp>
      <p:sp>
        <p:nvSpPr>
          <p:cNvPr id="43012" name="Rectangle 10"/>
          <p:cNvSpPr/>
          <p:nvPr/>
        </p:nvSpPr>
        <p:spPr>
          <a:xfrm>
            <a:off x="109538" y="1195705"/>
            <a:ext cx="6694487" cy="12954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/>
          <a:lstStyle/>
          <a:p>
            <a:r>
              <a:rPr lang="en-US" altLang="zh-CN" sz="3200" dirty="0">
                <a:latin typeface="楷体_GB2312"/>
              </a:rPr>
              <a:t>(1) </a:t>
            </a:r>
            <a:r>
              <a:rPr lang="zh-CN" altLang="en-US" sz="3200" dirty="0">
                <a:latin typeface="楷体_GB2312"/>
              </a:rPr>
              <a:t>判断是否空栈，若空则返回错误</a:t>
            </a:r>
          </a:p>
          <a:p>
            <a:r>
              <a:rPr lang="en-US" altLang="zh-CN" sz="3200" dirty="0">
                <a:latin typeface="楷体_GB2312"/>
              </a:rPr>
              <a:t>(2) </a:t>
            </a:r>
            <a:r>
              <a:rPr lang="zh-CN" altLang="en-US" sz="3200" dirty="0">
                <a:latin typeface="楷体_GB2312"/>
              </a:rPr>
              <a:t>否则通过栈顶指针获取栈顶元素</a:t>
            </a:r>
          </a:p>
        </p:txBody>
      </p:sp>
      <p:sp>
        <p:nvSpPr>
          <p:cNvPr id="526348" name="Rectangle 12"/>
          <p:cNvSpPr/>
          <p:nvPr/>
        </p:nvSpPr>
        <p:spPr>
          <a:xfrm>
            <a:off x="290830" y="3065145"/>
            <a:ext cx="6618605" cy="2743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Status GetTop( SqStack S, SElemType &amp;e)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if( S.top == S.base )	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return ERROR; 	// 栈空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e = *( S.top – 1 );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return OK;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</a:p>
        </p:txBody>
      </p:sp>
      <p:sp>
        <p:nvSpPr>
          <p:cNvPr id="526349" name="AutoShape 13"/>
          <p:cNvSpPr/>
          <p:nvPr/>
        </p:nvSpPr>
        <p:spPr>
          <a:xfrm>
            <a:off x="3686810" y="4638675"/>
            <a:ext cx="4537710" cy="1389380"/>
          </a:xfrm>
          <a:prstGeom prst="cloudCallout">
            <a:avLst>
              <a:gd name="adj1" fmla="val -57551"/>
              <a:gd name="adj2" fmla="val -36681"/>
            </a:avLst>
          </a:prstGeom>
          <a:solidFill>
            <a:srgbClr val="CCFFCC"/>
          </a:solidFill>
          <a:ln w="9525">
            <a:noFill/>
          </a:ln>
        </p:spPr>
        <p:txBody>
          <a:bodyPr/>
          <a:lstStyle/>
          <a:p>
            <a:pPr marL="342900" indent="-342900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e = *(--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S.top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); ???</a:t>
            </a:r>
          </a:p>
        </p:txBody>
      </p:sp>
      <p:grpSp>
        <p:nvGrpSpPr>
          <p:cNvPr id="43016" name="Group 14"/>
          <p:cNvGrpSpPr/>
          <p:nvPr/>
        </p:nvGrpSpPr>
        <p:grpSpPr>
          <a:xfrm>
            <a:off x="6909118" y="1007745"/>
            <a:ext cx="1828800" cy="2193925"/>
            <a:chOff x="3456" y="1440"/>
            <a:chExt cx="1152" cy="1382"/>
          </a:xfrm>
        </p:grpSpPr>
        <p:grpSp>
          <p:nvGrpSpPr>
            <p:cNvPr id="43017" name="Group 15"/>
            <p:cNvGrpSpPr/>
            <p:nvPr/>
          </p:nvGrpSpPr>
          <p:grpSpPr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43020" name="Rectangle 16"/>
              <p:cNvSpPr/>
              <p:nvPr/>
            </p:nvSpPr>
            <p:spPr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1" name="Line 17"/>
              <p:cNvSpPr/>
              <p:nvPr/>
            </p:nvSpPr>
            <p:spPr>
              <a:xfrm>
                <a:off x="4176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22" name="Line 18"/>
              <p:cNvSpPr/>
              <p:nvPr/>
            </p:nvSpPr>
            <p:spPr>
              <a:xfrm>
                <a:off x="4176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23" name="Line 19"/>
              <p:cNvSpPr/>
              <p:nvPr/>
            </p:nvSpPr>
            <p:spPr>
              <a:xfrm>
                <a:off x="4176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24" name="Line 20"/>
              <p:cNvSpPr/>
              <p:nvPr/>
            </p:nvSpPr>
            <p:spPr>
              <a:xfrm>
                <a:off x="3984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25" name="Text Box 21"/>
              <p:cNvSpPr txBox="1"/>
              <p:nvPr/>
            </p:nvSpPr>
            <p:spPr>
              <a:xfrm>
                <a:off x="4224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3026" name="Text Box 22"/>
              <p:cNvSpPr txBox="1"/>
              <p:nvPr/>
            </p:nvSpPr>
            <p:spPr>
              <a:xfrm>
                <a:off x="4224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3027" name="Text Box 23"/>
              <p:cNvSpPr txBox="1"/>
              <p:nvPr/>
            </p:nvSpPr>
            <p:spPr>
              <a:xfrm>
                <a:off x="4224" y="187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43028" name="Line 24"/>
              <p:cNvSpPr/>
              <p:nvPr/>
            </p:nvSpPr>
            <p:spPr>
              <a:xfrm>
                <a:off x="3984" y="1584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3018" name="Text Box 25"/>
            <p:cNvSpPr txBox="1"/>
            <p:nvPr/>
          </p:nvSpPr>
          <p:spPr>
            <a:xfrm>
              <a:off x="3456" y="146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</a:p>
          </p:txBody>
        </p:sp>
        <p:sp>
          <p:nvSpPr>
            <p:cNvPr id="43019" name="Text Box 26"/>
            <p:cNvSpPr txBox="1"/>
            <p:nvPr/>
          </p:nvSpPr>
          <p:spPr>
            <a:xfrm>
              <a:off x="34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2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8" grpId="0" bldLvl="0" animBg="1"/>
      <p:bldP spid="52634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清空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/>
                <a:sym typeface="+mn-ea"/>
              </a:rPr>
              <a:t>  </a:t>
            </a:r>
            <a:r>
              <a:rPr lang="en-US" altLang="zh-CN" sz="2800" kern="1200" dirty="0">
                <a:latin typeface="Times New Roman" panose="02020603050405020304" pitchFamily="18" charset="0"/>
                <a:ea typeface="仿宋_GB2312"/>
                <a:sym typeface="+mn-ea"/>
              </a:rPr>
              <a:t>if( S.base ) S.top = S.base;</a:t>
            </a:r>
            <a:endParaRPr lang="zh-CN" altLang="en-US"/>
          </a:p>
          <a:p>
            <a:r>
              <a:rPr lang="zh-CN" altLang="en-US"/>
              <a:t>判空</a:t>
            </a:r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sz="2800" kern="1200" dirty="0">
                <a:latin typeface="Times New Roman" panose="02020603050405020304" pitchFamily="18" charset="0"/>
                <a:ea typeface="仿宋_GB2312"/>
              </a:rPr>
              <a:t>return </a:t>
            </a:r>
            <a:r>
              <a:rPr lang="en-US" altLang="zh-CN" sz="2800" kern="1200" dirty="0">
                <a:latin typeface="Times New Roman" panose="02020603050405020304" pitchFamily="18" charset="0"/>
                <a:ea typeface="仿宋_GB2312"/>
                <a:sym typeface="+mn-ea"/>
              </a:rPr>
              <a:t>(S.top == S.base)</a:t>
            </a:r>
            <a:endParaRPr lang="en-US" altLang="zh-CN"/>
          </a:p>
          <a:p>
            <a:r>
              <a:rPr lang="zh-CN" altLang="en-US"/>
              <a:t>长度</a:t>
            </a:r>
          </a:p>
          <a:p>
            <a:pPr marL="0" indent="0">
              <a:buNone/>
            </a:pPr>
            <a:r>
              <a:rPr lang="en-US" altLang="zh-CN" sz="2800" kern="1200" dirty="0">
                <a:latin typeface="Times New Roman" panose="02020603050405020304" pitchFamily="18" charset="0"/>
                <a:ea typeface="仿宋_GB2312"/>
              </a:rPr>
              <a:t>   </a:t>
            </a:r>
            <a:r>
              <a:rPr lang="en-US" altLang="zh-CN" sz="2800" kern="1200" dirty="0">
                <a:latin typeface="Times New Roman" panose="02020603050405020304" pitchFamily="18" charset="0"/>
                <a:ea typeface="仿宋_GB2312"/>
                <a:sym typeface="+mn-ea"/>
              </a:rPr>
              <a:t>return S.top – S.base;</a:t>
            </a:r>
            <a:endParaRPr lang="en-US" altLang="zh-CN" sz="2800" kern="1200" dirty="0">
              <a:latin typeface="Times New Roman" panose="02020603050405020304" pitchFamily="18" charset="0"/>
              <a:ea typeface="仿宋_GB2312"/>
            </a:endParaRPr>
          </a:p>
        </p:txBody>
      </p:sp>
      <p:grpSp>
        <p:nvGrpSpPr>
          <p:cNvPr id="37894" name="Group 11"/>
          <p:cNvGrpSpPr/>
          <p:nvPr/>
        </p:nvGrpSpPr>
        <p:grpSpPr>
          <a:xfrm>
            <a:off x="4806950" y="1234758"/>
            <a:ext cx="1828800" cy="2193925"/>
            <a:chOff x="2304" y="1440"/>
            <a:chExt cx="1152" cy="1382"/>
          </a:xfrm>
        </p:grpSpPr>
        <p:sp>
          <p:nvSpPr>
            <p:cNvPr id="37895" name="Text Box 12"/>
            <p:cNvSpPr txBox="1"/>
            <p:nvPr/>
          </p:nvSpPr>
          <p:spPr>
            <a:xfrm>
              <a:off x="2304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</a:p>
          </p:txBody>
        </p:sp>
        <p:sp>
          <p:nvSpPr>
            <p:cNvPr id="37896" name="Text Box 13"/>
            <p:cNvSpPr txBox="1"/>
            <p:nvPr/>
          </p:nvSpPr>
          <p:spPr>
            <a:xfrm>
              <a:off x="2352" y="185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</a:p>
          </p:txBody>
        </p:sp>
        <p:grpSp>
          <p:nvGrpSpPr>
            <p:cNvPr id="37897" name="Group 14"/>
            <p:cNvGrpSpPr/>
            <p:nvPr/>
          </p:nvGrpSpPr>
          <p:grpSpPr>
            <a:xfrm>
              <a:off x="2832" y="1440"/>
              <a:ext cx="624" cy="1296"/>
              <a:chOff x="2832" y="1440"/>
              <a:chExt cx="624" cy="1296"/>
            </a:xfrm>
          </p:grpSpPr>
          <p:sp>
            <p:nvSpPr>
              <p:cNvPr id="37898" name="Rectangle 15"/>
              <p:cNvSpPr/>
              <p:nvPr/>
            </p:nvSpPr>
            <p:spPr>
              <a:xfrm>
                <a:off x="3024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899" name="Line 16"/>
              <p:cNvSpPr/>
              <p:nvPr/>
            </p:nvSpPr>
            <p:spPr>
              <a:xfrm>
                <a:off x="3024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00" name="Line 17"/>
              <p:cNvSpPr/>
              <p:nvPr/>
            </p:nvSpPr>
            <p:spPr>
              <a:xfrm>
                <a:off x="3024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01" name="Line 18"/>
              <p:cNvSpPr/>
              <p:nvPr/>
            </p:nvSpPr>
            <p:spPr>
              <a:xfrm>
                <a:off x="3024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02" name="Line 19"/>
              <p:cNvSpPr/>
              <p:nvPr/>
            </p:nvSpPr>
            <p:spPr>
              <a:xfrm>
                <a:off x="2832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903" name="Text Box 20"/>
              <p:cNvSpPr txBox="1"/>
              <p:nvPr/>
            </p:nvSpPr>
            <p:spPr>
              <a:xfrm>
                <a:off x="3072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7904" name="Line 21"/>
              <p:cNvSpPr/>
              <p:nvPr/>
            </p:nvSpPr>
            <p:spPr>
              <a:xfrm>
                <a:off x="2832" y="1968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905" name="Text Box 22"/>
              <p:cNvSpPr txBox="1"/>
              <p:nvPr/>
            </p:nvSpPr>
            <p:spPr>
              <a:xfrm>
                <a:off x="3072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</p:grpSp>
      <p:grpSp>
        <p:nvGrpSpPr>
          <p:cNvPr id="36870" name="Group 1042"/>
          <p:cNvGrpSpPr/>
          <p:nvPr/>
        </p:nvGrpSpPr>
        <p:grpSpPr>
          <a:xfrm>
            <a:off x="6441440" y="1218565"/>
            <a:ext cx="2300288" cy="2166938"/>
            <a:chOff x="207" y="614"/>
            <a:chExt cx="1449" cy="1365"/>
          </a:xfrm>
        </p:grpSpPr>
        <p:sp>
          <p:nvSpPr>
            <p:cNvPr id="36871" name="Text Box 1043"/>
            <p:cNvSpPr txBox="1"/>
            <p:nvPr/>
          </p:nvSpPr>
          <p:spPr>
            <a:xfrm>
              <a:off x="207" y="1729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</a:p>
          </p:txBody>
        </p:sp>
        <p:grpSp>
          <p:nvGrpSpPr>
            <p:cNvPr id="36872" name="Group 1044"/>
            <p:cNvGrpSpPr/>
            <p:nvPr/>
          </p:nvGrpSpPr>
          <p:grpSpPr>
            <a:xfrm>
              <a:off x="264" y="614"/>
              <a:ext cx="1392" cy="1306"/>
              <a:chOff x="-240" y="624"/>
              <a:chExt cx="1392" cy="1306"/>
            </a:xfrm>
          </p:grpSpPr>
          <p:sp>
            <p:nvSpPr>
              <p:cNvPr id="36873" name="Rectangle 1045"/>
              <p:cNvSpPr/>
              <p:nvPr/>
            </p:nvSpPr>
            <p:spPr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4" name="Line 1046"/>
              <p:cNvSpPr/>
              <p:nvPr/>
            </p:nvSpPr>
            <p:spPr>
              <a:xfrm>
                <a:off x="528" y="129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875" name="Line 1047"/>
              <p:cNvSpPr/>
              <p:nvPr/>
            </p:nvSpPr>
            <p:spPr>
              <a:xfrm>
                <a:off x="528" y="1584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876" name="Line 1048"/>
              <p:cNvSpPr/>
              <p:nvPr/>
            </p:nvSpPr>
            <p:spPr>
              <a:xfrm>
                <a:off x="528" y="96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877" name="Line 1049"/>
              <p:cNvSpPr/>
              <p:nvPr/>
            </p:nvSpPr>
            <p:spPr>
              <a:xfrm>
                <a:off x="288" y="1728"/>
                <a:ext cx="240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878" name="Line 1050"/>
              <p:cNvSpPr/>
              <p:nvPr/>
            </p:nvSpPr>
            <p:spPr>
              <a:xfrm>
                <a:off x="288" y="187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879" name="Text Box 1051"/>
              <p:cNvSpPr txBox="1"/>
              <p:nvPr/>
            </p:nvSpPr>
            <p:spPr>
              <a:xfrm>
                <a:off x="-240" y="161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top</a:t>
                </a:r>
              </a:p>
            </p:txBody>
          </p:sp>
          <p:sp>
            <p:nvSpPr>
              <p:cNvPr id="36880" name="Text Box 1052"/>
              <p:cNvSpPr txBox="1"/>
              <p:nvPr/>
            </p:nvSpPr>
            <p:spPr>
              <a:xfrm>
                <a:off x="960" y="672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6881" name="Text Box 1053"/>
              <p:cNvSpPr txBox="1"/>
              <p:nvPr/>
            </p:nvSpPr>
            <p:spPr>
              <a:xfrm>
                <a:off x="960" y="1344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6882" name="Text Box 1054"/>
              <p:cNvSpPr txBox="1"/>
              <p:nvPr/>
            </p:nvSpPr>
            <p:spPr>
              <a:xfrm>
                <a:off x="960" y="1008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6883" name="Text Box 1055"/>
              <p:cNvSpPr txBox="1"/>
              <p:nvPr/>
            </p:nvSpPr>
            <p:spPr>
              <a:xfrm>
                <a:off x="960" y="1680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两个栈共享一段连续的内存空间</a:t>
            </a:r>
          </a:p>
        </p:txBody>
      </p:sp>
      <p:grpSp>
        <p:nvGrpSpPr>
          <p:cNvPr id="4" name="Group 6"/>
          <p:cNvGrpSpPr/>
          <p:nvPr/>
        </p:nvGrpSpPr>
        <p:grpSpPr bwMode="auto">
          <a:xfrm>
            <a:off x="777241" y="2400141"/>
            <a:ext cx="7839075" cy="2028825"/>
            <a:chOff x="374" y="1857"/>
            <a:chExt cx="4938" cy="1278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84" y="2808"/>
              <a:ext cx="49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[0]                     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[0]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[1]               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[1]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576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2640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3264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5136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72" y="2280"/>
              <a:ext cx="2064" cy="336"/>
            </a:xfrm>
            <a:prstGeom prst="rect">
              <a:avLst/>
            </a:prstGeom>
            <a:solidFill>
              <a:srgbClr val="00CC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99"/>
              </a:extrusionClr>
            </a:sp3d>
          </p:spPr>
          <p:txBody>
            <a:bodyPr wrap="none" anchor="ctr">
              <a:flatTx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736" y="2280"/>
              <a:ext cx="432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168" y="2280"/>
              <a:ext cx="1728" cy="336"/>
            </a:xfrm>
            <a:prstGeom prst="rect">
              <a:avLst/>
            </a:prstGeom>
            <a:solidFill>
              <a:srgbClr val="3333CC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CC"/>
              </a:extrusionClr>
            </a:sp3d>
          </p:spPr>
          <p:txBody>
            <a:bodyPr wrap="none" anchor="ctr">
              <a:flatTx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720" y="1857"/>
              <a:ext cx="413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0                                                               m-1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74" y="2251"/>
              <a:ext cx="30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0000FF"/>
                  </a:solidFill>
                  <a:ea typeface="宋体" panose="02010600030101010101" pitchFamily="2" charset="-122"/>
                </a:rPr>
                <a:t>V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20" y="2424"/>
              <a:ext cx="1968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tailEnd type="triangle" w="med" len="lg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216" y="2424"/>
              <a:ext cx="1632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 type="triangle" w="med" len="lg"/>
              <a:tailEnd type="none" w="sm" len="lg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59741" y="4654391"/>
            <a:ext cx="81565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</a:rPr>
              <a:t>优点：互相调剂，灵活性强，减少溢出机会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栈的链式存储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若是栈中元素的数目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变化范围较大</a:t>
            </a:r>
            <a:r>
              <a:rPr lang="zh-CN" altLang="en-US" dirty="0">
                <a:latin typeface="+mn-lt"/>
                <a:ea typeface="+mn-ea"/>
                <a:cs typeface="+mn-cs"/>
              </a:rPr>
              <a:t>或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不清楚栈元素的数目</a:t>
            </a:r>
            <a:r>
              <a:rPr lang="zh-CN" altLang="en-US" dirty="0">
                <a:latin typeface="+mn-lt"/>
                <a:ea typeface="+mn-ea"/>
                <a:cs typeface="+mn-cs"/>
              </a:rPr>
              <a:t>，就应该考虑使用链式存储结构 －“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链栈</a:t>
            </a:r>
            <a:r>
              <a:rPr lang="zh-CN" altLang="en-US" dirty="0">
                <a:latin typeface="+mn-lt"/>
                <a:ea typeface="+mn-ea"/>
                <a:cs typeface="+mn-cs"/>
              </a:rPr>
              <a:t>”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zh-CN" dirty="0"/>
              <a:t>对于单链表，在首端插入删除结点要比尾端相对地容易一些，所以，</a:t>
            </a:r>
            <a:r>
              <a:rPr lang="zh-CN" altLang="zh-CN" dirty="0">
                <a:solidFill>
                  <a:srgbClr val="008000"/>
                </a:solidFill>
              </a:rPr>
              <a:t>将单链表的首端作为栈顶端</a:t>
            </a:r>
            <a:r>
              <a:rPr lang="zh-CN" altLang="zh-CN" dirty="0"/>
              <a:t>，即将头指针作为栈顶指针</a:t>
            </a:r>
            <a:endParaRPr lang="zh-CN" altLang="en-US" dirty="0"/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链栈通常用一个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无头结点的单链表</a:t>
            </a:r>
            <a:r>
              <a:rPr lang="zh-CN" altLang="en-US" dirty="0">
                <a:latin typeface="+mn-lt"/>
                <a:ea typeface="+mn-ea"/>
                <a:cs typeface="+mn-cs"/>
              </a:rPr>
              <a:t>表示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23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链栈的定义及初始化</a:t>
            </a:r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24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31749" name="文本框 4"/>
          <p:cNvSpPr txBox="1"/>
          <p:nvPr/>
        </p:nvSpPr>
        <p:spPr>
          <a:xfrm>
            <a:off x="637540" y="1807056"/>
            <a:ext cx="5046980" cy="164352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typedef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StackNode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SElemType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data;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StackNode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*next;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}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StackNode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,  *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LinkStack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;</a:t>
            </a:r>
          </a:p>
        </p:txBody>
      </p:sp>
      <p:sp>
        <p:nvSpPr>
          <p:cNvPr id="2" name="文本框 4"/>
          <p:cNvSpPr txBox="1"/>
          <p:nvPr/>
        </p:nvSpPr>
        <p:spPr>
          <a:xfrm>
            <a:off x="638175" y="4120361"/>
            <a:ext cx="5046345" cy="12528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90000"/>
              </a:lnSpc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void InitStack(LinkStack &amp;S ){</a:t>
            </a:r>
          </a:p>
          <a:p>
            <a:pPr marL="342900" indent="-342900" algn="l">
              <a:lnSpc>
                <a:spcPct val="90000"/>
              </a:lnSpc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S=NULL;</a:t>
            </a:r>
          </a:p>
          <a:p>
            <a:pPr marL="342900" indent="-342900" algn="l">
              <a:lnSpc>
                <a:spcPct val="90000"/>
              </a:lnSpc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}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grpSp>
        <p:nvGrpSpPr>
          <p:cNvPr id="23" name="Group 38"/>
          <p:cNvGrpSpPr>
            <a:grpSpLocks/>
          </p:cNvGrpSpPr>
          <p:nvPr/>
        </p:nvGrpSpPr>
        <p:grpSpPr bwMode="auto">
          <a:xfrm>
            <a:off x="5952177" y="2110157"/>
            <a:ext cx="2567295" cy="3070973"/>
            <a:chOff x="3792" y="979"/>
            <a:chExt cx="2087" cy="1449"/>
          </a:xfrm>
        </p:grpSpPr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4319" y="979"/>
              <a:ext cx="13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data   next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5328" y="1112"/>
              <a:ext cx="55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栈顶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5376" y="2236"/>
              <a:ext cx="50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栈底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4512" y="223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4896" y="223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5088" y="1296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5088" y="20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4944" y="2208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4032" y="1248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53"/>
            <p:cNvSpPr txBox="1">
              <a:spLocks noChangeArrowheads="1"/>
            </p:cNvSpPr>
            <p:nvPr/>
          </p:nvSpPr>
          <p:spPr bwMode="auto">
            <a:xfrm>
              <a:off x="3792" y="1152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入栈</a:t>
            </a:r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25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808930" y="1513180"/>
            <a:ext cx="5432215" cy="397031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Status Push(LinkStack &amp;S , 				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SElemType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e){</a:t>
            </a:r>
            <a:b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</a:b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</a:t>
            </a: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p=new StackNode;      </a:t>
            </a:r>
            <a:b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</a:b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if (!p) exit(OVERFLOW);</a:t>
            </a:r>
            <a:b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</a:b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p-&gt;data=e; </a:t>
            </a:r>
          </a:p>
          <a:p>
            <a:pPr marL="342900" indent="-342900"/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   p-&gt;next=S; </a:t>
            </a:r>
          </a:p>
          <a:p>
            <a:pPr marL="342900" indent="-342900"/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  S=p; </a:t>
            </a:r>
          </a:p>
          <a:p>
            <a:pPr marL="342900" indent="-342900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  return OK; </a:t>
            </a:r>
          </a:p>
          <a:p>
            <a:pPr marL="342900" indent="-342900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}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grpSp>
        <p:nvGrpSpPr>
          <p:cNvPr id="21" name="Group 38"/>
          <p:cNvGrpSpPr>
            <a:grpSpLocks/>
          </p:cNvGrpSpPr>
          <p:nvPr/>
        </p:nvGrpSpPr>
        <p:grpSpPr bwMode="auto">
          <a:xfrm>
            <a:off x="6300192" y="1643887"/>
            <a:ext cx="2567295" cy="3083688"/>
            <a:chOff x="3792" y="973"/>
            <a:chExt cx="2087" cy="1455"/>
          </a:xfrm>
        </p:grpSpPr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4377" y="973"/>
              <a:ext cx="120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data   next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5328" y="1112"/>
              <a:ext cx="55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栈顶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5376" y="2236"/>
              <a:ext cx="50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栈底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46"/>
            <p:cNvSpPr>
              <a:spLocks noChangeArrowheads="1"/>
            </p:cNvSpPr>
            <p:nvPr/>
          </p:nvSpPr>
          <p:spPr bwMode="auto">
            <a:xfrm>
              <a:off x="4512" y="223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Line 47"/>
            <p:cNvSpPr>
              <a:spLocks noChangeShapeType="1"/>
            </p:cNvSpPr>
            <p:nvPr/>
          </p:nvSpPr>
          <p:spPr bwMode="auto">
            <a:xfrm>
              <a:off x="4896" y="223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5088" y="1296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5088" y="20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4944" y="2208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4032" y="1248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53"/>
            <p:cNvSpPr txBox="1">
              <a:spLocks noChangeArrowheads="1"/>
            </p:cNvSpPr>
            <p:nvPr/>
          </p:nvSpPr>
          <p:spPr bwMode="auto">
            <a:xfrm>
              <a:off x="3792" y="1152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出栈</a:t>
            </a:r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26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35844" name="文本框 4"/>
          <p:cNvSpPr txBox="1"/>
          <p:nvPr/>
        </p:nvSpPr>
        <p:spPr>
          <a:xfrm>
            <a:off x="468629" y="1341755"/>
            <a:ext cx="5831561" cy="310854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Status Pop (LinkStack &amp;S){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if (S==NULL) return ERROR;</a:t>
            </a:r>
            <a:endParaRPr lang="en-US" altLang="zh-CN" sz="2800" dirty="0">
              <a:latin typeface="Cambria Math" panose="02040503050406030204" pitchFamily="18" charset="0"/>
              <a:ea typeface="宋体" panose="02010600030101010101" pitchFamily="2" charset="-122"/>
              <a:cs typeface="Cambria Math" panose="020405030504060302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	</a:t>
            </a: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p = S;   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S =  S-&gt; next;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	delete p;   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return OK;  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}  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845" name="Content Placeholder 2"/>
          <p:cNvSpPr>
            <a:spLocks noGrp="1"/>
          </p:cNvSpPr>
          <p:nvPr>
            <p:ph idx="1"/>
          </p:nvPr>
        </p:nvSpPr>
        <p:spPr>
          <a:xfrm>
            <a:off x="468630" y="5669915"/>
            <a:ext cx="8061960" cy="711200"/>
          </a:xfrm>
        </p:spPr>
        <p:txBody>
          <a:bodyPr vert="horz" wrap="square" lIns="91440" tIns="45720" rIns="91440" bIns="45720" anchor="t"/>
          <a:lstStyle/>
          <a:p>
            <a:pPr marL="0" algn="l" defTabSz="914400"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取栈顶元素：</a:t>
            </a:r>
            <a:r>
              <a:rPr lang="en-US" altLang="zh-CN" sz="2800" kern="1200" dirty="0">
                <a:solidFill>
                  <a:srgbClr val="008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e =</a:t>
            </a:r>
            <a:r>
              <a:rPr lang="en-US" altLang="zh-CN" sz="2800" kern="1200" dirty="0">
                <a:solidFill>
                  <a:srgbClr val="008000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 S-&gt;data;</a:t>
            </a:r>
          </a:p>
        </p:txBody>
      </p: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6300192" y="1620573"/>
            <a:ext cx="2567295" cy="3107001"/>
            <a:chOff x="3792" y="962"/>
            <a:chExt cx="2087" cy="1466"/>
          </a:xfrm>
        </p:grpSpPr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4373" y="962"/>
              <a:ext cx="114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data   next</a:t>
              </a:r>
            </a:p>
          </p:txBody>
        </p:sp>
        <p:sp>
          <p:nvSpPr>
            <p:cNvPr id="26" name="Text Box 42"/>
            <p:cNvSpPr txBox="1">
              <a:spLocks noChangeArrowheads="1"/>
            </p:cNvSpPr>
            <p:nvPr/>
          </p:nvSpPr>
          <p:spPr bwMode="auto">
            <a:xfrm>
              <a:off x="5328" y="1112"/>
              <a:ext cx="55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栈顶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43"/>
            <p:cNvSpPr txBox="1">
              <a:spLocks noChangeArrowheads="1"/>
            </p:cNvSpPr>
            <p:nvPr/>
          </p:nvSpPr>
          <p:spPr bwMode="auto">
            <a:xfrm>
              <a:off x="5376" y="2236"/>
              <a:ext cx="50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栈底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46"/>
            <p:cNvSpPr>
              <a:spLocks noChangeArrowheads="1"/>
            </p:cNvSpPr>
            <p:nvPr/>
          </p:nvSpPr>
          <p:spPr bwMode="auto">
            <a:xfrm>
              <a:off x="4512" y="223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4896" y="223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>
              <a:off x="5088" y="1296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5088" y="20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4944" y="2208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36" name="Line 52"/>
            <p:cNvSpPr>
              <a:spLocks noChangeShapeType="1"/>
            </p:cNvSpPr>
            <p:nvPr/>
          </p:nvSpPr>
          <p:spPr bwMode="auto">
            <a:xfrm>
              <a:off x="4032" y="1248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3792" y="1152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latin typeface="楷体_GB2312"/>
                <a:sym typeface="+mn-ea"/>
              </a:rPr>
              <a:t>如果一个栈的输入序列为</a:t>
            </a:r>
            <a:r>
              <a:rPr lang="en-US" altLang="zh-CN" dirty="0">
                <a:solidFill>
                  <a:schemeClr val="tx2"/>
                </a:solidFill>
                <a:latin typeface="楷体_GB2312"/>
                <a:sym typeface="+mn-ea"/>
              </a:rPr>
              <a:t>123456</a:t>
            </a:r>
            <a:r>
              <a:rPr lang="zh-CN" altLang="en-US" dirty="0">
                <a:solidFill>
                  <a:schemeClr val="tx2"/>
                </a:solidFill>
                <a:latin typeface="楷体_GB2312"/>
                <a:sym typeface="+mn-ea"/>
              </a:rPr>
              <a:t>，能否得到</a:t>
            </a:r>
            <a:r>
              <a:rPr lang="en-US" altLang="zh-CN" dirty="0">
                <a:solidFill>
                  <a:schemeClr val="tx2"/>
                </a:solidFill>
                <a:latin typeface="楷体_GB2312"/>
                <a:sym typeface="+mn-ea"/>
              </a:rPr>
              <a:t>435612</a:t>
            </a:r>
            <a:r>
              <a:rPr lang="zh-CN" altLang="en-US" dirty="0">
                <a:solidFill>
                  <a:schemeClr val="tx2"/>
                </a:solidFill>
                <a:latin typeface="楷体_GB2312"/>
                <a:sym typeface="+mn-ea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楷体_GB2312"/>
                <a:sym typeface="+mn-ea"/>
              </a:rPr>
              <a:t>135426</a:t>
            </a:r>
            <a:r>
              <a:rPr lang="zh-CN" altLang="en-US" dirty="0">
                <a:solidFill>
                  <a:schemeClr val="tx2"/>
                </a:solidFill>
                <a:latin typeface="楷体_GB2312"/>
                <a:sym typeface="+mn-ea"/>
              </a:rPr>
              <a:t>的出栈序列？</a:t>
            </a:r>
          </a:p>
          <a:p>
            <a:pPr lvl="1"/>
            <a:r>
              <a:rPr lang="zh-CN" altLang="en-US"/>
              <a:t>入栈的过程中可以出栈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35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楷体_GB2312"/>
                <a:sym typeface="+mn-ea"/>
              </a:rPr>
              <a:t>若已知一个栈的入栈序列是</a:t>
            </a:r>
            <a:r>
              <a:rPr lang="en-US" altLang="zh-CN" dirty="0">
                <a:latin typeface="楷体_GB2312"/>
                <a:sym typeface="+mn-ea"/>
              </a:rPr>
              <a:t>1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2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3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sym typeface="+mn-ea"/>
              </a:rPr>
              <a:t>…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n</a:t>
            </a:r>
            <a:r>
              <a:rPr lang="zh-CN" altLang="en-US" dirty="0">
                <a:latin typeface="楷体_GB2312"/>
                <a:sym typeface="+mn-ea"/>
              </a:rPr>
              <a:t>，其输出序列为</a:t>
            </a:r>
            <a:r>
              <a:rPr lang="en-US" altLang="zh-CN" dirty="0">
                <a:latin typeface="楷体_GB2312"/>
                <a:sym typeface="+mn-ea"/>
              </a:rPr>
              <a:t>p1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p2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p3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sym typeface="+mn-ea"/>
              </a:rPr>
              <a:t>…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pn</a:t>
            </a:r>
            <a:r>
              <a:rPr lang="zh-CN" altLang="en-US" dirty="0">
                <a:latin typeface="楷体_GB2312"/>
                <a:sym typeface="+mn-ea"/>
              </a:rPr>
              <a:t>，若</a:t>
            </a:r>
            <a:r>
              <a:rPr lang="en-US" altLang="zh-CN" dirty="0">
                <a:latin typeface="楷体_GB2312"/>
                <a:sym typeface="+mn-ea"/>
              </a:rPr>
              <a:t>p1=n</a:t>
            </a:r>
            <a:r>
              <a:rPr lang="zh-CN" altLang="en-US" dirty="0">
                <a:latin typeface="楷体_GB2312"/>
                <a:sym typeface="+mn-ea"/>
              </a:rPr>
              <a:t>，则</a:t>
            </a:r>
            <a:r>
              <a:rPr lang="en-US" altLang="zh-CN" dirty="0">
                <a:latin typeface="楷体_GB2312"/>
                <a:sym typeface="+mn-ea"/>
              </a:rPr>
              <a:t>pi</a:t>
            </a:r>
            <a:r>
              <a:rPr lang="zh-CN" altLang="en-US" dirty="0">
                <a:latin typeface="楷体_GB2312"/>
                <a:sym typeface="+mn-ea"/>
              </a:rPr>
              <a:t>为</a:t>
            </a:r>
            <a:endParaRPr lang="zh-CN" altLang="en-US" dirty="0">
              <a:solidFill>
                <a:schemeClr val="tx2"/>
              </a:solidFill>
              <a:latin typeface="楷体_GB2312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 err="1"/>
              <a:t>i</a:t>
            </a:r>
            <a:endParaRPr lang="en-US" altLang="zh-CN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n-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n-i+1</a:t>
            </a:r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/>
              <a:t>不确定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01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楷体_GB2312"/>
                <a:sym typeface="+mn-ea"/>
              </a:rPr>
              <a:t>在一个具有</a:t>
            </a:r>
            <a:r>
              <a:rPr lang="en-US" altLang="zh-CN" dirty="0">
                <a:latin typeface="楷体_GB2312"/>
                <a:sym typeface="+mn-ea"/>
              </a:rPr>
              <a:t>n</a:t>
            </a:r>
            <a:r>
              <a:rPr lang="zh-CN" altLang="en-US" dirty="0">
                <a:latin typeface="楷体_GB2312"/>
                <a:sym typeface="+mn-ea"/>
              </a:rPr>
              <a:t>个单元的顺序栈中，假设以地址高端作为栈底，以</a:t>
            </a:r>
            <a:r>
              <a:rPr lang="en-US" altLang="zh-CN" dirty="0">
                <a:latin typeface="楷体_GB2312"/>
                <a:sym typeface="+mn-ea"/>
              </a:rPr>
              <a:t>top</a:t>
            </a:r>
            <a:r>
              <a:rPr lang="zh-CN" altLang="en-US" dirty="0">
                <a:latin typeface="楷体_GB2312"/>
                <a:sym typeface="+mn-ea"/>
              </a:rPr>
              <a:t>作为栈顶指针，则当作进栈处理时，</a:t>
            </a:r>
            <a:r>
              <a:rPr lang="en-US" altLang="zh-CN" dirty="0">
                <a:latin typeface="楷体_GB2312"/>
                <a:sym typeface="+mn-ea"/>
              </a:rPr>
              <a:t>top</a:t>
            </a:r>
            <a:r>
              <a:rPr lang="zh-CN" altLang="en-US" dirty="0">
                <a:latin typeface="楷体_GB2312"/>
                <a:sym typeface="+mn-ea"/>
              </a:rPr>
              <a:t>的变化为</a:t>
            </a:r>
          </a:p>
          <a:p>
            <a:pPr marL="971550" lvl="1" indent="-514350">
              <a:buFont typeface="+mj-lt"/>
              <a:buAutoNum type="alphaUcPeriod"/>
            </a:pPr>
            <a:r>
              <a:rPr lang="zh-CN" altLang="en-US" sz="2800" dirty="0">
                <a:latin typeface="楷体_GB2312"/>
                <a:sym typeface="+mn-ea"/>
              </a:rPr>
              <a:t>top不变</a:t>
            </a:r>
            <a:endParaRPr lang="zh-CN" altLang="en-US" sz="2800" dirty="0">
              <a:latin typeface="楷体_GB2312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zh-CN" altLang="en-US" sz="2800" dirty="0">
                <a:latin typeface="楷体_GB2312"/>
                <a:sym typeface="+mn-ea"/>
              </a:rPr>
              <a:t>top=0</a:t>
            </a:r>
            <a:endParaRPr lang="zh-CN" altLang="en-US" sz="2800" dirty="0">
              <a:latin typeface="楷体_GB2312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zh-CN" altLang="en-US" sz="2800" dirty="0">
                <a:latin typeface="楷体_GB2312"/>
                <a:sym typeface="+mn-ea"/>
              </a:rPr>
              <a:t>top++ </a:t>
            </a:r>
            <a:endParaRPr lang="zh-CN" altLang="en-US" sz="2800" dirty="0">
              <a:latin typeface="楷体_GB2312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zh-CN" altLang="en-US" sz="2800" dirty="0">
                <a:latin typeface="楷体_GB2312"/>
                <a:sym typeface="+mn-ea"/>
              </a:rPr>
              <a:t>top--</a:t>
            </a:r>
            <a:endParaRPr lang="zh-CN" altLang="en-US" dirty="0">
              <a:latin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34084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栈和队列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数据结构</a:t>
            </a:r>
            <a:r>
              <a:rPr lang="zh-CN" altLang="en-US" dirty="0">
                <a:latin typeface="+mn-lt"/>
                <a:ea typeface="+mn-ea"/>
                <a:cs typeface="+mn-cs"/>
              </a:rPr>
              <a:t>角度看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  <a:cs typeface="+mn-cs"/>
              </a:rPr>
              <a:t>栈和队列也是线性表，是操作受限的线性表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数据类型</a:t>
            </a:r>
            <a:r>
              <a:rPr lang="zh-CN" altLang="en-US" dirty="0">
                <a:latin typeface="+mn-lt"/>
                <a:ea typeface="+mn-ea"/>
                <a:cs typeface="+mn-cs"/>
              </a:rPr>
              <a:t>角度看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  <a:cs typeface="+mn-cs"/>
              </a:rPr>
              <a:t>栈和队列是和线性表不同的两类重要的数据结构，应用广泛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8196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栈与递归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125855"/>
            <a:ext cx="8207375" cy="2087121"/>
          </a:xfrm>
        </p:spPr>
        <p:txBody>
          <a:bodyPr/>
          <a:lstStyle/>
          <a:p>
            <a:r>
              <a:rPr lang="zh-CN" altLang="en-US" dirty="0"/>
              <a:t>在学习递归调用之前，先看一下函数的调用与返回</a:t>
            </a:r>
          </a:p>
          <a:p>
            <a:r>
              <a:rPr lang="zh-CN" altLang="en-US" dirty="0"/>
              <a:t>当多个函数构成嵌套调用时，调用和返回的顺序是怎样的？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栈与递归</a:t>
            </a:r>
            <a:endParaRPr lang="zh-CN" altLang="en-US" dirty="0"/>
          </a:p>
        </p:txBody>
      </p:sp>
      <p:sp>
        <p:nvSpPr>
          <p:cNvPr id="68616" name="Text Box 7"/>
          <p:cNvSpPr txBox="1">
            <a:spLocks noChangeArrowheads="1"/>
          </p:cNvSpPr>
          <p:nvPr/>
        </p:nvSpPr>
        <p:spPr bwMode="auto">
          <a:xfrm>
            <a:off x="2781300" y="1340768"/>
            <a:ext cx="3581400" cy="7715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400" dirty="0">
                <a:latin typeface="楷体_GB2312"/>
              </a:rPr>
              <a:t>后调用先返回</a:t>
            </a:r>
            <a:endParaRPr lang="zh-CN" altLang="en-US" sz="4000" dirty="0">
              <a:latin typeface="楷体_GB2312"/>
            </a:endParaRPr>
          </a:p>
        </p:txBody>
      </p:sp>
      <p:sp>
        <p:nvSpPr>
          <p:cNvPr id="674824" name="Text Box 8"/>
          <p:cNvSpPr txBox="1">
            <a:spLocks noChangeArrowheads="1"/>
          </p:cNvSpPr>
          <p:nvPr/>
        </p:nvSpPr>
        <p:spPr bwMode="auto">
          <a:xfrm>
            <a:off x="4352290" y="3102893"/>
            <a:ext cx="990600" cy="1108075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6600" dirty="0">
                <a:latin typeface="楷体_GB2312"/>
              </a:rPr>
              <a:t>栈</a:t>
            </a:r>
            <a:endParaRPr lang="zh-CN" altLang="en-US" sz="4000" dirty="0">
              <a:latin typeface="楷体_GB2312"/>
            </a:endParaRPr>
          </a:p>
        </p:txBody>
      </p:sp>
      <p:sp>
        <p:nvSpPr>
          <p:cNvPr id="674825" name="AutoShape 9"/>
          <p:cNvSpPr>
            <a:spLocks noChangeArrowheads="1"/>
          </p:cNvSpPr>
          <p:nvPr/>
        </p:nvSpPr>
        <p:spPr bwMode="auto">
          <a:xfrm>
            <a:off x="4580890" y="2112293"/>
            <a:ext cx="485775" cy="976312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39552" y="4725144"/>
            <a:ext cx="8207375" cy="1218512"/>
          </a:xfrm>
        </p:spPr>
        <p:txBody>
          <a:bodyPr/>
          <a:lstStyle/>
          <a:p>
            <a:r>
              <a:rPr lang="zh-CN" altLang="en-US" dirty="0">
                <a:latin typeface="楷体_GB2312"/>
                <a:sym typeface="+mn-ea"/>
              </a:rPr>
              <a:t>若一个过程（函数）</a:t>
            </a:r>
            <a:r>
              <a:rPr lang="zh-CN" altLang="en-US" dirty="0">
                <a:solidFill>
                  <a:srgbClr val="FF3300"/>
                </a:solidFill>
                <a:latin typeface="楷体_GB2312"/>
                <a:sym typeface="+mn-ea"/>
              </a:rPr>
              <a:t>直接地或间接地调用自己</a:t>
            </a:r>
            <a:r>
              <a:rPr lang="en-US" altLang="zh-CN" dirty="0">
                <a:latin typeface="楷体_GB2312"/>
                <a:sym typeface="+mn-ea"/>
              </a:rPr>
              <a:t>, </a:t>
            </a:r>
            <a:r>
              <a:rPr lang="zh-CN" altLang="en-US" dirty="0">
                <a:latin typeface="楷体_GB2312"/>
                <a:sym typeface="+mn-ea"/>
              </a:rPr>
              <a:t>则称这个过程是递归的过程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2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nimBg="1"/>
      <p:bldP spid="674824" grpId="0" animBg="1"/>
      <p:bldP spid="674825" grpId="0" animBg="1"/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栈与递归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125855"/>
            <a:ext cx="8207375" cy="718969"/>
          </a:xfrm>
        </p:spPr>
        <p:txBody>
          <a:bodyPr/>
          <a:lstStyle/>
          <a:p>
            <a:r>
              <a:rPr lang="zh-CN" altLang="en-US" dirty="0"/>
              <a:t>根据下面的定义，</a:t>
            </a:r>
            <a:r>
              <a:rPr lang="en-US" altLang="zh-CN" dirty="0"/>
              <a:t>Fact(4) = ?</a:t>
            </a:r>
          </a:p>
        </p:txBody>
      </p:sp>
      <p:sp>
        <p:nvSpPr>
          <p:cNvPr id="33796" name="文本框 4"/>
          <p:cNvSpPr txBox="1"/>
          <p:nvPr/>
        </p:nvSpPr>
        <p:spPr>
          <a:xfrm>
            <a:off x="971550" y="1873560"/>
            <a:ext cx="7383145" cy="2114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long Fact ( long n ) {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if ( n == 0) return 1;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else return n * Fact (n-1);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}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求解阶乘 n! 的过程</a:t>
            </a:r>
            <a:endParaRPr lang="zh-CN" altLang="en-US"/>
          </a:p>
        </p:txBody>
      </p:sp>
      <p:sp>
        <p:nvSpPr>
          <p:cNvPr id="73732" name="Rectangle 13"/>
          <p:cNvSpPr>
            <a:spLocks noChangeArrowheads="1"/>
          </p:cNvSpPr>
          <p:nvPr/>
        </p:nvSpPr>
        <p:spPr bwMode="auto">
          <a:xfrm>
            <a:off x="1873250" y="15347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3" name="Rectangle 15"/>
          <p:cNvSpPr>
            <a:spLocks noChangeArrowheads="1"/>
          </p:cNvSpPr>
          <p:nvPr/>
        </p:nvSpPr>
        <p:spPr bwMode="auto">
          <a:xfrm>
            <a:off x="1873250" y="23729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4" name="Line 17"/>
          <p:cNvSpPr>
            <a:spLocks noChangeShapeType="1"/>
          </p:cNvSpPr>
          <p:nvPr/>
        </p:nvSpPr>
        <p:spPr bwMode="auto">
          <a:xfrm flipH="1">
            <a:off x="1568450" y="19919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5" name="Line 18"/>
          <p:cNvSpPr>
            <a:spLocks noChangeShapeType="1"/>
          </p:cNvSpPr>
          <p:nvPr/>
        </p:nvSpPr>
        <p:spPr bwMode="auto">
          <a:xfrm>
            <a:off x="1568450" y="25253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6" name="Line 19"/>
          <p:cNvSpPr>
            <a:spLocks noChangeShapeType="1"/>
          </p:cNvSpPr>
          <p:nvPr/>
        </p:nvSpPr>
        <p:spPr bwMode="auto">
          <a:xfrm flipV="1">
            <a:off x="1568450" y="19919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7" name="Line 20"/>
          <p:cNvSpPr>
            <a:spLocks noChangeShapeType="1"/>
          </p:cNvSpPr>
          <p:nvPr/>
        </p:nvSpPr>
        <p:spPr bwMode="auto">
          <a:xfrm flipH="1">
            <a:off x="7283450" y="25253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8" name="Line 21"/>
          <p:cNvSpPr>
            <a:spLocks noChangeShapeType="1"/>
          </p:cNvSpPr>
          <p:nvPr/>
        </p:nvSpPr>
        <p:spPr bwMode="auto">
          <a:xfrm>
            <a:off x="7283450" y="19919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9" name="Line 22"/>
          <p:cNvSpPr>
            <a:spLocks noChangeShapeType="1"/>
          </p:cNvSpPr>
          <p:nvPr/>
        </p:nvSpPr>
        <p:spPr bwMode="auto">
          <a:xfrm flipV="1">
            <a:off x="7588250" y="19919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0" name="Rectangle 23"/>
          <p:cNvSpPr>
            <a:spLocks noChangeArrowheads="1"/>
          </p:cNvSpPr>
          <p:nvPr/>
        </p:nvSpPr>
        <p:spPr bwMode="auto">
          <a:xfrm>
            <a:off x="1873250" y="32111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1" name="Line 25"/>
          <p:cNvSpPr>
            <a:spLocks noChangeShapeType="1"/>
          </p:cNvSpPr>
          <p:nvPr/>
        </p:nvSpPr>
        <p:spPr bwMode="auto">
          <a:xfrm flipH="1">
            <a:off x="1568450" y="28301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2" name="Line 26"/>
          <p:cNvSpPr>
            <a:spLocks noChangeShapeType="1"/>
          </p:cNvSpPr>
          <p:nvPr/>
        </p:nvSpPr>
        <p:spPr bwMode="auto">
          <a:xfrm>
            <a:off x="1568450" y="33635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3" name="Line 27"/>
          <p:cNvSpPr>
            <a:spLocks noChangeShapeType="1"/>
          </p:cNvSpPr>
          <p:nvPr/>
        </p:nvSpPr>
        <p:spPr bwMode="auto">
          <a:xfrm flipV="1">
            <a:off x="1568450" y="28301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4" name="Line 28"/>
          <p:cNvSpPr>
            <a:spLocks noChangeShapeType="1"/>
          </p:cNvSpPr>
          <p:nvPr/>
        </p:nvSpPr>
        <p:spPr bwMode="auto">
          <a:xfrm flipH="1">
            <a:off x="7283450" y="33635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5" name="Line 29"/>
          <p:cNvSpPr>
            <a:spLocks noChangeShapeType="1"/>
          </p:cNvSpPr>
          <p:nvPr/>
        </p:nvSpPr>
        <p:spPr bwMode="auto">
          <a:xfrm>
            <a:off x="7283450" y="28301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6" name="Line 30"/>
          <p:cNvSpPr>
            <a:spLocks noChangeShapeType="1"/>
          </p:cNvSpPr>
          <p:nvPr/>
        </p:nvSpPr>
        <p:spPr bwMode="auto">
          <a:xfrm flipV="1">
            <a:off x="7588250" y="28301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7" name="Rectangle 31"/>
          <p:cNvSpPr>
            <a:spLocks noChangeArrowheads="1"/>
          </p:cNvSpPr>
          <p:nvPr/>
        </p:nvSpPr>
        <p:spPr bwMode="auto">
          <a:xfrm>
            <a:off x="1873250" y="40493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8" name="Text Box 32"/>
          <p:cNvSpPr txBox="1">
            <a:spLocks noChangeArrowheads="1"/>
          </p:cNvSpPr>
          <p:nvPr/>
        </p:nvSpPr>
        <p:spPr bwMode="auto">
          <a:xfrm>
            <a:off x="1968500" y="3301683"/>
            <a:ext cx="5105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返回 </a:t>
            </a:r>
            <a:r>
              <a:rPr lang="en-US" altLang="zh-CN" sz="2800">
                <a:solidFill>
                  <a:srgbClr val="FF33CC"/>
                </a:solidFill>
                <a:ea typeface="仿宋_GB2312"/>
                <a:cs typeface="仿宋_GB2312"/>
              </a:rPr>
              <a:t>2</a:t>
            </a: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　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参数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2    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计算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2*Fact(1)</a:t>
            </a:r>
          </a:p>
        </p:txBody>
      </p:sp>
      <p:sp>
        <p:nvSpPr>
          <p:cNvPr id="73749" name="Line 33"/>
          <p:cNvSpPr>
            <a:spLocks noChangeShapeType="1"/>
          </p:cNvSpPr>
          <p:nvPr/>
        </p:nvSpPr>
        <p:spPr bwMode="auto">
          <a:xfrm flipH="1">
            <a:off x="1568450" y="36683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0" name="Line 34"/>
          <p:cNvSpPr>
            <a:spLocks noChangeShapeType="1"/>
          </p:cNvSpPr>
          <p:nvPr/>
        </p:nvSpPr>
        <p:spPr bwMode="auto">
          <a:xfrm>
            <a:off x="1568450" y="42017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1" name="Line 35"/>
          <p:cNvSpPr>
            <a:spLocks noChangeShapeType="1"/>
          </p:cNvSpPr>
          <p:nvPr/>
        </p:nvSpPr>
        <p:spPr bwMode="auto">
          <a:xfrm flipV="1">
            <a:off x="1568450" y="36683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2" name="Line 36"/>
          <p:cNvSpPr>
            <a:spLocks noChangeShapeType="1"/>
          </p:cNvSpPr>
          <p:nvPr/>
        </p:nvSpPr>
        <p:spPr bwMode="auto">
          <a:xfrm flipH="1">
            <a:off x="7283450" y="42017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3" name="Line 37"/>
          <p:cNvSpPr>
            <a:spLocks noChangeShapeType="1"/>
          </p:cNvSpPr>
          <p:nvPr/>
        </p:nvSpPr>
        <p:spPr bwMode="auto">
          <a:xfrm>
            <a:off x="7283450" y="36683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4" name="Line 38"/>
          <p:cNvSpPr>
            <a:spLocks noChangeShapeType="1"/>
          </p:cNvSpPr>
          <p:nvPr/>
        </p:nvSpPr>
        <p:spPr bwMode="auto">
          <a:xfrm flipV="1">
            <a:off x="7588250" y="36683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5" name="Rectangle 39"/>
          <p:cNvSpPr>
            <a:spLocks noChangeArrowheads="1"/>
          </p:cNvSpPr>
          <p:nvPr/>
        </p:nvSpPr>
        <p:spPr bwMode="auto">
          <a:xfrm>
            <a:off x="1873250" y="48875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6" name="Text Box 40"/>
          <p:cNvSpPr txBox="1">
            <a:spLocks noChangeArrowheads="1"/>
          </p:cNvSpPr>
          <p:nvPr/>
        </p:nvSpPr>
        <p:spPr bwMode="auto">
          <a:xfrm>
            <a:off x="1958975" y="2415858"/>
            <a:ext cx="5105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返回 </a:t>
            </a:r>
            <a:r>
              <a:rPr lang="en-US" altLang="zh-CN" sz="2800">
                <a:solidFill>
                  <a:srgbClr val="FF33CC"/>
                </a:solidFill>
                <a:ea typeface="仿宋_GB2312"/>
                <a:cs typeface="仿宋_GB2312"/>
              </a:rPr>
              <a:t>1</a:t>
            </a: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　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参数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1    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计算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1*Fact(0)</a:t>
            </a:r>
          </a:p>
        </p:txBody>
      </p:sp>
      <p:sp>
        <p:nvSpPr>
          <p:cNvPr id="73757" name="Line 41"/>
          <p:cNvSpPr>
            <a:spLocks noChangeShapeType="1"/>
          </p:cNvSpPr>
          <p:nvPr/>
        </p:nvSpPr>
        <p:spPr bwMode="auto">
          <a:xfrm flipH="1">
            <a:off x="1568450" y="45065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8" name="Line 42"/>
          <p:cNvSpPr>
            <a:spLocks noChangeShapeType="1"/>
          </p:cNvSpPr>
          <p:nvPr/>
        </p:nvSpPr>
        <p:spPr bwMode="auto">
          <a:xfrm>
            <a:off x="1568450" y="50399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9" name="Line 43"/>
          <p:cNvSpPr>
            <a:spLocks noChangeShapeType="1"/>
          </p:cNvSpPr>
          <p:nvPr/>
        </p:nvSpPr>
        <p:spPr bwMode="auto">
          <a:xfrm flipV="1">
            <a:off x="1568450" y="45065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0" name="Line 44"/>
          <p:cNvSpPr>
            <a:spLocks noChangeShapeType="1"/>
          </p:cNvSpPr>
          <p:nvPr/>
        </p:nvSpPr>
        <p:spPr bwMode="auto">
          <a:xfrm flipH="1">
            <a:off x="7283450" y="50399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1" name="Line 45"/>
          <p:cNvSpPr>
            <a:spLocks noChangeShapeType="1"/>
          </p:cNvSpPr>
          <p:nvPr/>
        </p:nvSpPr>
        <p:spPr bwMode="auto">
          <a:xfrm>
            <a:off x="7283450" y="45065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2" name="Line 46"/>
          <p:cNvSpPr>
            <a:spLocks noChangeShapeType="1"/>
          </p:cNvSpPr>
          <p:nvPr/>
        </p:nvSpPr>
        <p:spPr bwMode="auto">
          <a:xfrm flipV="1">
            <a:off x="7588250" y="45065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3" name="Rectangle 47"/>
          <p:cNvSpPr>
            <a:spLocks noChangeArrowheads="1"/>
          </p:cNvSpPr>
          <p:nvPr/>
        </p:nvSpPr>
        <p:spPr bwMode="auto">
          <a:xfrm>
            <a:off x="1873250" y="57257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4" name="Text Box 48"/>
          <p:cNvSpPr txBox="1">
            <a:spLocks noChangeArrowheads="1"/>
          </p:cNvSpPr>
          <p:nvPr/>
        </p:nvSpPr>
        <p:spPr bwMode="auto">
          <a:xfrm>
            <a:off x="1914525" y="1564958"/>
            <a:ext cx="48466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返回 </a:t>
            </a:r>
            <a:r>
              <a:rPr lang="en-US" altLang="zh-CN" sz="2800">
                <a:solidFill>
                  <a:srgbClr val="FF33CC"/>
                </a:solidFill>
                <a:ea typeface="仿宋_GB2312"/>
                <a:cs typeface="仿宋_GB2312"/>
              </a:rPr>
              <a:t>1</a:t>
            </a: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　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参数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0    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直接定值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= 1</a:t>
            </a:r>
          </a:p>
        </p:txBody>
      </p:sp>
      <p:sp>
        <p:nvSpPr>
          <p:cNvPr id="73765" name="Line 49"/>
          <p:cNvSpPr>
            <a:spLocks noChangeShapeType="1"/>
          </p:cNvSpPr>
          <p:nvPr/>
        </p:nvSpPr>
        <p:spPr bwMode="auto">
          <a:xfrm flipH="1">
            <a:off x="1568450" y="53447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6" name="Line 50"/>
          <p:cNvSpPr>
            <a:spLocks noChangeShapeType="1"/>
          </p:cNvSpPr>
          <p:nvPr/>
        </p:nvSpPr>
        <p:spPr bwMode="auto">
          <a:xfrm>
            <a:off x="1568450" y="58781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7" name="Line 51"/>
          <p:cNvSpPr>
            <a:spLocks noChangeShapeType="1"/>
          </p:cNvSpPr>
          <p:nvPr/>
        </p:nvSpPr>
        <p:spPr bwMode="auto">
          <a:xfrm flipV="1">
            <a:off x="1568450" y="53447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grpSp>
        <p:nvGrpSpPr>
          <p:cNvPr id="73768" name="Group 65"/>
          <p:cNvGrpSpPr/>
          <p:nvPr/>
        </p:nvGrpSpPr>
        <p:grpSpPr bwMode="auto">
          <a:xfrm>
            <a:off x="7588250" y="1915795"/>
            <a:ext cx="1158875" cy="3962400"/>
            <a:chOff x="278" y="1152"/>
            <a:chExt cx="730" cy="2496"/>
          </a:xfrm>
        </p:grpSpPr>
        <p:sp>
          <p:nvSpPr>
            <p:cNvPr id="447543" name="Text Box 55"/>
            <p:cNvSpPr txBox="1">
              <a:spLocks noChangeArrowheads="1"/>
            </p:cNvSpPr>
            <p:nvPr/>
          </p:nvSpPr>
          <p:spPr bwMode="auto">
            <a:xfrm>
              <a:off x="614" y="1698"/>
              <a:ext cx="394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参数传递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546" name="Text Box 58"/>
            <p:cNvSpPr txBox="1">
              <a:spLocks noChangeArrowheads="1"/>
            </p:cNvSpPr>
            <p:nvPr/>
          </p:nvSpPr>
          <p:spPr bwMode="auto">
            <a:xfrm>
              <a:off x="278" y="1698"/>
              <a:ext cx="394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递归调用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84" name="Line 59"/>
            <p:cNvSpPr>
              <a:spLocks noChangeShapeType="1"/>
            </p:cNvSpPr>
            <p:nvPr/>
          </p:nvSpPr>
          <p:spPr bwMode="auto">
            <a:xfrm>
              <a:off x="612" y="1152"/>
              <a:ext cx="0" cy="24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lg" len="lg"/>
              <a:tailEnd type="none" w="sm" len="lg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3769" name="Group 64"/>
          <p:cNvGrpSpPr/>
          <p:nvPr/>
        </p:nvGrpSpPr>
        <p:grpSpPr bwMode="auto">
          <a:xfrm>
            <a:off x="409575" y="2011045"/>
            <a:ext cx="1158875" cy="3962400"/>
            <a:chOff x="4752" y="1223"/>
            <a:chExt cx="730" cy="2496"/>
          </a:xfrm>
        </p:grpSpPr>
        <p:sp>
          <p:nvSpPr>
            <p:cNvPr id="447544" name="Text Box 56"/>
            <p:cNvSpPr txBox="1">
              <a:spLocks noChangeArrowheads="1"/>
            </p:cNvSpPr>
            <p:nvPr/>
          </p:nvSpPr>
          <p:spPr bwMode="auto">
            <a:xfrm>
              <a:off x="4752" y="1728"/>
              <a:ext cx="346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结果返回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80" name="Line 57"/>
            <p:cNvSpPr>
              <a:spLocks noChangeShapeType="1"/>
            </p:cNvSpPr>
            <p:nvPr/>
          </p:nvSpPr>
          <p:spPr bwMode="auto">
            <a:xfrm>
              <a:off x="5088" y="1223"/>
              <a:ext cx="0" cy="24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lg" len="lg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7548" name="Text Box 60"/>
            <p:cNvSpPr txBox="1">
              <a:spLocks noChangeArrowheads="1"/>
            </p:cNvSpPr>
            <p:nvPr/>
          </p:nvSpPr>
          <p:spPr bwMode="auto">
            <a:xfrm>
              <a:off x="5088" y="1698"/>
              <a:ext cx="394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回归求值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7551" name="Text Box 63"/>
          <p:cNvSpPr txBox="1">
            <a:spLocks noChangeArrowheads="1"/>
          </p:cNvSpPr>
          <p:nvPr/>
        </p:nvSpPr>
        <p:spPr bwMode="auto">
          <a:xfrm>
            <a:off x="2816225" y="5725795"/>
            <a:ext cx="35004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主程序</a:t>
            </a:r>
            <a:r>
              <a:rPr lang="zh-CN" altLang="en-US" sz="280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main : Fact(4)</a:t>
            </a:r>
          </a:p>
        </p:txBody>
      </p:sp>
      <p:grpSp>
        <p:nvGrpSpPr>
          <p:cNvPr id="73773" name="Group 66"/>
          <p:cNvGrpSpPr/>
          <p:nvPr/>
        </p:nvGrpSpPr>
        <p:grpSpPr bwMode="auto">
          <a:xfrm>
            <a:off x="1958975" y="4887595"/>
            <a:ext cx="5629275" cy="990600"/>
            <a:chOff x="1206" y="2928"/>
            <a:chExt cx="3546" cy="624"/>
          </a:xfrm>
        </p:grpSpPr>
        <p:sp>
          <p:nvSpPr>
            <p:cNvPr id="73775" name="Line 52"/>
            <p:cNvSpPr>
              <a:spLocks noChangeShapeType="1"/>
            </p:cNvSpPr>
            <p:nvPr/>
          </p:nvSpPr>
          <p:spPr bwMode="auto">
            <a:xfrm flipH="1">
              <a:off x="4560" y="3552"/>
              <a:ext cx="19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76" name="Line 53"/>
            <p:cNvSpPr>
              <a:spLocks noChangeShapeType="1"/>
            </p:cNvSpPr>
            <p:nvPr/>
          </p:nvSpPr>
          <p:spPr bwMode="auto">
            <a:xfrm>
              <a:off x="4560" y="3216"/>
              <a:ext cx="19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med"/>
              <a:tailEnd type="none" w="sm" len="med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77" name="Line 54"/>
            <p:cNvSpPr>
              <a:spLocks noChangeShapeType="1"/>
            </p:cNvSpPr>
            <p:nvPr/>
          </p:nvSpPr>
          <p:spPr bwMode="auto">
            <a:xfrm flipV="1">
              <a:off x="4752" y="3216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78" name="Text Box 16"/>
            <p:cNvSpPr txBox="1">
              <a:spLocks noChangeArrowheads="1"/>
            </p:cNvSpPr>
            <p:nvPr/>
          </p:nvSpPr>
          <p:spPr bwMode="auto">
            <a:xfrm>
              <a:off x="1206" y="2928"/>
              <a:ext cx="3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FF33CC"/>
                  </a:solidFill>
                  <a:ea typeface="仿宋_GB2312"/>
                  <a:cs typeface="仿宋_GB2312"/>
                </a:rPr>
                <a:t>返回 </a:t>
              </a:r>
              <a:r>
                <a:rPr lang="en-US" altLang="zh-CN" sz="2800">
                  <a:solidFill>
                    <a:srgbClr val="FF33CC"/>
                  </a:solidFill>
                  <a:ea typeface="仿宋_GB2312"/>
                  <a:cs typeface="仿宋_GB2312"/>
                </a:rPr>
                <a:t>24  </a:t>
              </a:r>
              <a:r>
                <a:rPr lang="zh-CN" altLang="en-US" sz="2800">
                  <a:solidFill>
                    <a:schemeClr val="accent2"/>
                  </a:solidFill>
                  <a:ea typeface="宋体" panose="02010600030101010101" pitchFamily="2" charset="-122"/>
                </a:rPr>
                <a:t>参数 </a:t>
              </a:r>
              <a:r>
                <a:rPr lang="en-US" altLang="zh-CN" sz="2800">
                  <a:solidFill>
                    <a:schemeClr val="accent2"/>
                  </a:solidFill>
                  <a:ea typeface="宋体" panose="02010600030101010101" pitchFamily="2" charset="-122"/>
                </a:rPr>
                <a:t>4    </a:t>
              </a:r>
              <a:r>
                <a:rPr lang="zh-CN" altLang="en-US" sz="2800">
                  <a:solidFill>
                    <a:schemeClr val="accent2"/>
                  </a:solidFill>
                  <a:ea typeface="宋体" panose="02010600030101010101" pitchFamily="2" charset="-122"/>
                </a:rPr>
                <a:t>计算 </a:t>
              </a:r>
              <a:r>
                <a:rPr lang="en-US" altLang="zh-CN" sz="2800">
                  <a:solidFill>
                    <a:schemeClr val="accent2"/>
                  </a:solidFill>
                  <a:ea typeface="宋体" panose="02010600030101010101" pitchFamily="2" charset="-122"/>
                </a:rPr>
                <a:t>4*Fact(3)</a:t>
              </a:r>
            </a:p>
          </p:txBody>
        </p:sp>
      </p:grpSp>
      <p:sp>
        <p:nvSpPr>
          <p:cNvPr id="73774" name="Text Box 24"/>
          <p:cNvSpPr txBox="1">
            <a:spLocks noChangeArrowheads="1"/>
          </p:cNvSpPr>
          <p:nvPr/>
        </p:nvSpPr>
        <p:spPr bwMode="auto">
          <a:xfrm>
            <a:off x="1968500" y="4085908"/>
            <a:ext cx="5105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返回 </a:t>
            </a:r>
            <a:r>
              <a:rPr lang="en-US" altLang="zh-CN" sz="2800">
                <a:solidFill>
                  <a:srgbClr val="FF33CC"/>
                </a:solidFill>
                <a:ea typeface="仿宋_GB2312"/>
                <a:cs typeface="仿宋_GB2312"/>
              </a:rPr>
              <a:t>6</a:t>
            </a: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　</a:t>
            </a:r>
            <a:r>
              <a:rPr lang="zh-CN" altLang="en-US" sz="2800">
                <a:solidFill>
                  <a:schemeClr val="accent2"/>
                </a:solidFill>
                <a:ea typeface="宋体" panose="02010600030101010101" pitchFamily="2" charset="-122"/>
              </a:rPr>
              <a:t>参数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3    </a:t>
            </a:r>
            <a:r>
              <a:rPr lang="zh-CN" altLang="en-US" sz="2800">
                <a:solidFill>
                  <a:schemeClr val="accent2"/>
                </a:solidFill>
                <a:ea typeface="宋体" panose="02010600030101010101" pitchFamily="2" charset="-122"/>
              </a:rPr>
              <a:t>计算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3*Fact(2)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_GB2312"/>
                <a:sym typeface="+mn-ea"/>
              </a:rPr>
              <a:t>若一个对象部分地包含它自己</a:t>
            </a:r>
            <a:r>
              <a:rPr lang="en-US" altLang="zh-CN" dirty="0">
                <a:latin typeface="楷体_GB2312"/>
                <a:sym typeface="+mn-ea"/>
              </a:rPr>
              <a:t>,  </a:t>
            </a:r>
            <a:r>
              <a:rPr lang="zh-CN" altLang="en-US" dirty="0">
                <a:latin typeface="楷体_GB2312"/>
                <a:sym typeface="+mn-ea"/>
              </a:rPr>
              <a:t>或用它自己给自己定义</a:t>
            </a:r>
            <a:r>
              <a:rPr lang="en-US" altLang="zh-CN" dirty="0">
                <a:latin typeface="楷体_GB2312"/>
                <a:sym typeface="+mn-ea"/>
              </a:rPr>
              <a:t>,  </a:t>
            </a:r>
            <a:r>
              <a:rPr lang="zh-CN" altLang="en-US" dirty="0">
                <a:latin typeface="楷体_GB2312"/>
                <a:sym typeface="+mn-ea"/>
              </a:rPr>
              <a:t>则称这个对象是递归的</a:t>
            </a:r>
          </a:p>
          <a:p>
            <a:endParaRPr lang="zh-CN" altLang="en-US" dirty="0"/>
          </a:p>
          <a:p>
            <a:r>
              <a:rPr lang="zh-CN" altLang="en-US" dirty="0"/>
              <a:t>以下三种情况常常用到递归的方法</a:t>
            </a:r>
          </a:p>
          <a:p>
            <a:pPr lvl="1"/>
            <a:r>
              <a:rPr lang="zh-CN" altLang="en-US" dirty="0"/>
              <a:t>递归定义的数学函数</a:t>
            </a:r>
          </a:p>
          <a:p>
            <a:pPr lvl="1"/>
            <a:r>
              <a:rPr lang="zh-CN" altLang="en-US" dirty="0"/>
              <a:t>具有递归特性的数据结构</a:t>
            </a:r>
            <a:endParaRPr lang="en-US" altLang="zh-CN" dirty="0"/>
          </a:p>
          <a:p>
            <a:pPr lvl="1"/>
            <a:r>
              <a:rPr lang="zh-CN" altLang="en-US" dirty="0"/>
              <a:t>可递归求解的问题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栈的应用举例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数制转换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括号匹配的检验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行编辑程序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表达式求值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迷宫求解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C++</a:t>
            </a:r>
            <a:r>
              <a:rPr lang="zh-CN" altLang="en-US" dirty="0">
                <a:latin typeface="+mj-lt"/>
                <a:ea typeface="+mj-ea"/>
                <a:cs typeface="+mj-cs"/>
              </a:rPr>
              <a:t>中的</a:t>
            </a:r>
            <a:r>
              <a:rPr lang="en-US" altLang="zh-CN" dirty="0">
                <a:latin typeface="+mj-lt"/>
                <a:ea typeface="+mj-ea"/>
                <a:cs typeface="+mj-cs"/>
              </a:rPr>
              <a:t>STL</a:t>
            </a:r>
            <a:r>
              <a:rPr lang="zh-CN" altLang="en-US" dirty="0">
                <a:latin typeface="+mj-lt"/>
                <a:ea typeface="+mj-ea"/>
                <a:cs typeface="+mj-cs"/>
              </a:rPr>
              <a:t>库 </a:t>
            </a:r>
            <a:r>
              <a:rPr lang="en-US" altLang="zh-CN" dirty="0">
                <a:latin typeface="+mj-lt"/>
                <a:ea typeface="+mj-ea"/>
                <a:cs typeface="+mj-cs"/>
              </a:rPr>
              <a:t>– stack</a:t>
            </a:r>
            <a:r>
              <a:rPr lang="zh-CN" altLang="en-US" dirty="0">
                <a:latin typeface="+mj-lt"/>
                <a:ea typeface="+mj-ea"/>
                <a:cs typeface="+mj-cs"/>
              </a:rPr>
              <a:t>模板类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008062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</a:t>
            </a:r>
            <a:r>
              <a:rPr lang="en-US" altLang="zh-CN" sz="2800" kern="12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#include&lt;stack&gt;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kern="12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	using namespace std; </a:t>
            </a: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68313" y="2205038"/>
            <a:ext cx="8207375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kern="0" cap="none" spc="0" normalizeH="0" baseline="0" noProof="0" dirty="0">
                <a:latin typeface="+mn-lt"/>
                <a:ea typeface="+mn-ea"/>
                <a:cs typeface="+mn-cs"/>
              </a:rPr>
              <a:t>	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stack&lt;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&gt; s1;</a:t>
            </a:r>
            <a:b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</a:b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stack&lt;string&gt; s2;</a:t>
            </a: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68313" y="3213100"/>
            <a:ext cx="8207375" cy="25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+mn-lt"/>
                <a:ea typeface="+mn-ea"/>
                <a:cs typeface="+mn-cs"/>
              </a:rPr>
              <a:t>入栈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s.push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(x);</a:t>
            </a:r>
          </a:p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+mn-lt"/>
                <a:ea typeface="+mn-ea"/>
                <a:cs typeface="+mn-cs"/>
              </a:rPr>
              <a:t>出栈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s.pop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();</a:t>
            </a:r>
          </a:p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		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注意，出栈操作只是删除栈顶元素，并不返回该元素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+mn-lt"/>
                <a:ea typeface="+mn-ea"/>
                <a:cs typeface="+mn-cs"/>
              </a:rPr>
              <a:t>访问栈顶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s.top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()</a:t>
            </a:r>
          </a:p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+mn-lt"/>
                <a:ea typeface="+mn-ea"/>
                <a:cs typeface="+mn-cs"/>
              </a:rPr>
              <a:t>判断栈空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s.empty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，当栈空时，返回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true</a:t>
            </a:r>
          </a:p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+mn-lt"/>
                <a:ea typeface="+mn-ea"/>
                <a:cs typeface="+mn-cs"/>
              </a:rPr>
              <a:t>访问栈中的元素个数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s.size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数制转换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2159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算法基于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原理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N = (N </a:t>
            </a:r>
            <a:r>
              <a:rPr lang="en-US" altLang="zh-CN" b="1" dirty="0">
                <a:ea typeface="楷体_GB2312" pitchFamily="49" charset="-122"/>
              </a:rPr>
              <a:t>/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 d)×d + N mod d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表示整数相除）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例：把十进制数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159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转换成八进制数并打印</a:t>
            </a:r>
            <a:b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</a:b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37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971550" y="3213100"/>
            <a:ext cx="2803525" cy="2224088"/>
            <a:chOff x="399" y="2786"/>
            <a:chExt cx="2208" cy="1183"/>
          </a:xfrm>
        </p:grpSpPr>
        <p:sp>
          <p:nvSpPr>
            <p:cNvPr id="38953" name="Text Box 7"/>
            <p:cNvSpPr txBox="1"/>
            <p:nvPr/>
          </p:nvSpPr>
          <p:spPr>
            <a:xfrm>
              <a:off x="544" y="3758"/>
              <a:ext cx="135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>
                  <a:latin typeface="Arial" panose="020B0604020202020204" pitchFamily="34" charset="0"/>
                </a:rPr>
                <a:t>(159)</a:t>
              </a:r>
              <a:r>
                <a:rPr lang="en-US" altLang="zh-CN" sz="1000" dirty="0">
                  <a:latin typeface="Arial" panose="020B0604020202020204" pitchFamily="34" charset="0"/>
                </a:rPr>
                <a:t>10</a:t>
              </a:r>
              <a:r>
                <a:rPr lang="en-US" altLang="zh-CN" sz="2000" dirty="0">
                  <a:latin typeface="Arial" panose="020B0604020202020204" pitchFamily="34" charset="0"/>
                </a:rPr>
                <a:t>=(237)</a:t>
              </a:r>
              <a:r>
                <a:rPr lang="en-US" altLang="zh-CN" sz="1000" dirty="0">
                  <a:latin typeface="Arial" panose="020B0604020202020204" pitchFamily="34" charset="0"/>
                </a:rPr>
                <a:t>8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grpSp>
          <p:nvGrpSpPr>
            <p:cNvPr id="38954" name="Group 8"/>
            <p:cNvGrpSpPr/>
            <p:nvPr/>
          </p:nvGrpSpPr>
          <p:grpSpPr>
            <a:xfrm>
              <a:off x="399" y="2786"/>
              <a:ext cx="2208" cy="1039"/>
              <a:chOff x="843" y="2798"/>
              <a:chExt cx="2208" cy="1039"/>
            </a:xfrm>
          </p:grpSpPr>
          <p:grpSp>
            <p:nvGrpSpPr>
              <p:cNvPr id="38955" name="Group 9"/>
              <p:cNvGrpSpPr/>
              <p:nvPr/>
            </p:nvGrpSpPr>
            <p:grpSpPr>
              <a:xfrm>
                <a:off x="843" y="2798"/>
                <a:ext cx="766" cy="262"/>
                <a:chOff x="1055" y="1393"/>
                <a:chExt cx="766" cy="262"/>
              </a:xfrm>
            </p:grpSpPr>
            <p:grpSp>
              <p:nvGrpSpPr>
                <p:cNvPr id="38984" name="Group 10"/>
                <p:cNvGrpSpPr/>
                <p:nvPr/>
              </p:nvGrpSpPr>
              <p:grpSpPr>
                <a:xfrm>
                  <a:off x="1245" y="1444"/>
                  <a:ext cx="477" cy="211"/>
                  <a:chOff x="1245" y="1444"/>
                  <a:chExt cx="477" cy="211"/>
                </a:xfrm>
              </p:grpSpPr>
              <p:sp>
                <p:nvSpPr>
                  <p:cNvPr id="38987" name="Line 11"/>
                  <p:cNvSpPr/>
                  <p:nvPr/>
                </p:nvSpPr>
                <p:spPr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8988" name="Line 12"/>
                  <p:cNvSpPr/>
                  <p:nvPr/>
                </p:nvSpPr>
                <p:spPr>
                  <a:xfrm>
                    <a:off x="1245" y="1655"/>
                    <a:ext cx="477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8985" name="Text Box 13"/>
                <p:cNvSpPr txBox="1"/>
                <p:nvPr/>
              </p:nvSpPr>
              <p:spPr>
                <a:xfrm>
                  <a:off x="1342" y="1393"/>
                  <a:ext cx="479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159</a:t>
                  </a:r>
                </a:p>
              </p:txBody>
            </p:sp>
            <p:sp>
              <p:nvSpPr>
                <p:cNvPr id="38986" name="Text Box 14"/>
                <p:cNvSpPr txBox="1"/>
                <p:nvPr/>
              </p:nvSpPr>
              <p:spPr>
                <a:xfrm>
                  <a:off x="1055" y="1393"/>
                  <a:ext cx="256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38956" name="Group 15"/>
              <p:cNvGrpSpPr/>
              <p:nvPr/>
            </p:nvGrpSpPr>
            <p:grpSpPr>
              <a:xfrm>
                <a:off x="916" y="3049"/>
                <a:ext cx="668" cy="229"/>
                <a:chOff x="1128" y="1644"/>
                <a:chExt cx="668" cy="229"/>
              </a:xfrm>
            </p:grpSpPr>
            <p:sp>
              <p:nvSpPr>
                <p:cNvPr id="38979" name="Text Box 16"/>
                <p:cNvSpPr txBox="1"/>
                <p:nvPr/>
              </p:nvSpPr>
              <p:spPr>
                <a:xfrm>
                  <a:off x="1343" y="1659"/>
                  <a:ext cx="368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19</a:t>
                  </a:r>
                </a:p>
              </p:txBody>
            </p:sp>
            <p:grpSp>
              <p:nvGrpSpPr>
                <p:cNvPr id="38980" name="Group 17"/>
                <p:cNvGrpSpPr/>
                <p:nvPr/>
              </p:nvGrpSpPr>
              <p:grpSpPr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38982" name="Line 18"/>
                  <p:cNvSpPr/>
                  <p:nvPr/>
                </p:nvSpPr>
                <p:spPr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8983" name="Line 19"/>
                  <p:cNvSpPr/>
                  <p:nvPr/>
                </p:nvSpPr>
                <p:spPr>
                  <a:xfrm>
                    <a:off x="1245" y="1655"/>
                    <a:ext cx="477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8981" name="Text Box 20"/>
                <p:cNvSpPr txBox="1"/>
                <p:nvPr/>
              </p:nvSpPr>
              <p:spPr>
                <a:xfrm>
                  <a:off x="1128" y="1644"/>
                  <a:ext cx="257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38957" name="Group 21"/>
              <p:cNvGrpSpPr/>
              <p:nvPr/>
            </p:nvGrpSpPr>
            <p:grpSpPr>
              <a:xfrm>
                <a:off x="990" y="3279"/>
                <a:ext cx="668" cy="229"/>
                <a:chOff x="1128" y="1644"/>
                <a:chExt cx="668" cy="229"/>
              </a:xfrm>
            </p:grpSpPr>
            <p:sp>
              <p:nvSpPr>
                <p:cNvPr id="38974" name="Text Box 22"/>
                <p:cNvSpPr txBox="1"/>
                <p:nvPr/>
              </p:nvSpPr>
              <p:spPr>
                <a:xfrm>
                  <a:off x="1343" y="1659"/>
                  <a:ext cx="257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grpSp>
              <p:nvGrpSpPr>
                <p:cNvPr id="38975" name="Group 23"/>
                <p:cNvGrpSpPr/>
                <p:nvPr/>
              </p:nvGrpSpPr>
              <p:grpSpPr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38977" name="Line 24"/>
                  <p:cNvSpPr/>
                  <p:nvPr/>
                </p:nvSpPr>
                <p:spPr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8978" name="Line 25"/>
                  <p:cNvSpPr/>
                  <p:nvPr/>
                </p:nvSpPr>
                <p:spPr>
                  <a:xfrm>
                    <a:off x="1245" y="1655"/>
                    <a:ext cx="477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8976" name="Text Box 26"/>
                <p:cNvSpPr txBox="1"/>
                <p:nvPr/>
              </p:nvSpPr>
              <p:spPr>
                <a:xfrm>
                  <a:off x="1128" y="1644"/>
                  <a:ext cx="256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8</a:t>
                  </a:r>
                </a:p>
              </p:txBody>
            </p:sp>
          </p:grpSp>
          <p:sp>
            <p:nvSpPr>
              <p:cNvPr id="38958" name="Text Box 27"/>
              <p:cNvSpPr txBox="1"/>
              <p:nvPr/>
            </p:nvSpPr>
            <p:spPr>
              <a:xfrm>
                <a:off x="1196" y="3475"/>
                <a:ext cx="25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0</a:t>
                </a:r>
              </a:p>
            </p:txBody>
          </p:sp>
          <p:grpSp>
            <p:nvGrpSpPr>
              <p:cNvPr id="38959" name="Group 28"/>
              <p:cNvGrpSpPr/>
              <p:nvPr/>
            </p:nvGrpSpPr>
            <p:grpSpPr>
              <a:xfrm>
                <a:off x="2269" y="3528"/>
                <a:ext cx="782" cy="309"/>
                <a:chOff x="3901" y="2222"/>
                <a:chExt cx="782" cy="309"/>
              </a:xfrm>
            </p:grpSpPr>
            <p:sp>
              <p:nvSpPr>
                <p:cNvPr id="38969" name="Text Box 29"/>
                <p:cNvSpPr txBox="1"/>
                <p:nvPr/>
              </p:nvSpPr>
              <p:spPr>
                <a:xfrm>
                  <a:off x="3929" y="2233"/>
                  <a:ext cx="754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2 3  7  </a:t>
                  </a:r>
                </a:p>
              </p:txBody>
            </p:sp>
            <p:sp>
              <p:nvSpPr>
                <p:cNvPr id="38970" name="Line 30"/>
                <p:cNvSpPr/>
                <p:nvPr/>
              </p:nvSpPr>
              <p:spPr>
                <a:xfrm flipH="1">
                  <a:off x="3943" y="2531"/>
                  <a:ext cx="567" cy="0"/>
                </a:xfrm>
                <a:prstGeom prst="line">
                  <a:avLst/>
                </a:prstGeom>
                <a:ln w="9525" cap="flat" cmpd="sng">
                  <a:solidFill>
                    <a:srgbClr val="3333FF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71" name="Rectangle 31"/>
                <p:cNvSpPr/>
                <p:nvPr/>
              </p:nvSpPr>
              <p:spPr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72" name="Line 32"/>
                <p:cNvSpPr/>
                <p:nvPr/>
              </p:nvSpPr>
              <p:spPr>
                <a:xfrm>
                  <a:off x="4100" y="2222"/>
                  <a:ext cx="0" cy="25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73" name="Line 33"/>
                <p:cNvSpPr/>
                <p:nvPr/>
              </p:nvSpPr>
              <p:spPr>
                <a:xfrm>
                  <a:off x="4307" y="2222"/>
                  <a:ext cx="0" cy="25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8960" name="Text Box 34"/>
              <p:cNvSpPr txBox="1"/>
              <p:nvPr/>
            </p:nvSpPr>
            <p:spPr>
              <a:xfrm>
                <a:off x="1723" y="2799"/>
                <a:ext cx="4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>
                    <a:latin typeface="Arial" panose="020B0604020202020204" pitchFamily="34" charset="0"/>
                  </a:rPr>
                  <a:t>余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8961" name="Text Box 35"/>
              <p:cNvSpPr txBox="1"/>
              <p:nvPr/>
            </p:nvSpPr>
            <p:spPr>
              <a:xfrm>
                <a:off x="1723" y="3045"/>
                <a:ext cx="4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>
                    <a:latin typeface="Arial" panose="020B0604020202020204" pitchFamily="34" charset="0"/>
                  </a:rPr>
                  <a:t>余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8962" name="Text Box 36"/>
              <p:cNvSpPr txBox="1"/>
              <p:nvPr/>
            </p:nvSpPr>
            <p:spPr>
              <a:xfrm>
                <a:off x="1723" y="3290"/>
                <a:ext cx="4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>
                    <a:latin typeface="Arial" panose="020B0604020202020204" pitchFamily="34" charset="0"/>
                  </a:rPr>
                  <a:t>余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8963" name="Line 37"/>
              <p:cNvSpPr/>
              <p:nvPr/>
            </p:nvSpPr>
            <p:spPr>
              <a:xfrm>
                <a:off x="2069" y="3428"/>
                <a:ext cx="3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64" name="Line 38"/>
              <p:cNvSpPr/>
              <p:nvPr/>
            </p:nvSpPr>
            <p:spPr>
              <a:xfrm>
                <a:off x="2058" y="2906"/>
                <a:ext cx="74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65" name="Line 39"/>
              <p:cNvSpPr/>
              <p:nvPr/>
            </p:nvSpPr>
            <p:spPr>
              <a:xfrm>
                <a:off x="2803" y="2906"/>
                <a:ext cx="0" cy="62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66" name="Line 40"/>
              <p:cNvSpPr/>
              <p:nvPr/>
            </p:nvSpPr>
            <p:spPr>
              <a:xfrm>
                <a:off x="2080" y="3150"/>
                <a:ext cx="47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67" name="Line 41"/>
              <p:cNvSpPr/>
              <p:nvPr/>
            </p:nvSpPr>
            <p:spPr>
              <a:xfrm>
                <a:off x="2558" y="3150"/>
                <a:ext cx="0" cy="37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68" name="Line 42"/>
              <p:cNvSpPr/>
              <p:nvPr/>
            </p:nvSpPr>
            <p:spPr>
              <a:xfrm flipV="1">
                <a:off x="2380" y="3428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1" name="Group 43"/>
          <p:cNvGrpSpPr/>
          <p:nvPr/>
        </p:nvGrpSpPr>
        <p:grpSpPr>
          <a:xfrm>
            <a:off x="4284663" y="3357563"/>
            <a:ext cx="3430587" cy="1785937"/>
            <a:chOff x="2580" y="2611"/>
            <a:chExt cx="2703" cy="950"/>
          </a:xfrm>
        </p:grpSpPr>
        <p:grpSp>
          <p:nvGrpSpPr>
            <p:cNvPr id="38919" name="Group 45"/>
            <p:cNvGrpSpPr/>
            <p:nvPr/>
          </p:nvGrpSpPr>
          <p:grpSpPr>
            <a:xfrm>
              <a:off x="2580" y="2796"/>
              <a:ext cx="344" cy="720"/>
              <a:chOff x="1608" y="924"/>
              <a:chExt cx="288" cy="720"/>
            </a:xfrm>
          </p:grpSpPr>
          <p:sp>
            <p:nvSpPr>
              <p:cNvPr id="38948" name="Line 46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49" name="Line 47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50" name="Rectangle 48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51" name="Rectangle 49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52" name="Rectangle 50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920" name="Group 54"/>
            <p:cNvGrpSpPr/>
            <p:nvPr/>
          </p:nvGrpSpPr>
          <p:grpSpPr>
            <a:xfrm>
              <a:off x="3360" y="2820"/>
              <a:ext cx="344" cy="741"/>
              <a:chOff x="3912" y="2628"/>
              <a:chExt cx="344" cy="741"/>
            </a:xfrm>
          </p:grpSpPr>
          <p:grpSp>
            <p:nvGrpSpPr>
              <p:cNvPr id="38941" name="Group 55"/>
              <p:cNvGrpSpPr/>
              <p:nvPr/>
            </p:nvGrpSpPr>
            <p:grpSpPr>
              <a:xfrm>
                <a:off x="3912" y="2628"/>
                <a:ext cx="344" cy="720"/>
                <a:chOff x="1608" y="924"/>
                <a:chExt cx="288" cy="720"/>
              </a:xfrm>
            </p:grpSpPr>
            <p:sp>
              <p:nvSpPr>
                <p:cNvPr id="38943" name="Line 56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4" name="Line 57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5" name="Rectangle 58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46" name="Rectangle 59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47" name="Rectangle 60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8942" name="Text Box 64"/>
              <p:cNvSpPr txBox="1"/>
              <p:nvPr/>
            </p:nvSpPr>
            <p:spPr>
              <a:xfrm>
                <a:off x="3957" y="3158"/>
                <a:ext cx="24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38921" name="Group 65"/>
            <p:cNvGrpSpPr/>
            <p:nvPr/>
          </p:nvGrpSpPr>
          <p:grpSpPr>
            <a:xfrm>
              <a:off x="4080" y="2796"/>
              <a:ext cx="344" cy="741"/>
              <a:chOff x="4740" y="2628"/>
              <a:chExt cx="344" cy="741"/>
            </a:xfrm>
          </p:grpSpPr>
          <p:grpSp>
            <p:nvGrpSpPr>
              <p:cNvPr id="38933" name="Group 66"/>
              <p:cNvGrpSpPr/>
              <p:nvPr/>
            </p:nvGrpSpPr>
            <p:grpSpPr>
              <a:xfrm>
                <a:off x="4740" y="2628"/>
                <a:ext cx="344" cy="720"/>
                <a:chOff x="1608" y="924"/>
                <a:chExt cx="288" cy="720"/>
              </a:xfrm>
            </p:grpSpPr>
            <p:sp>
              <p:nvSpPr>
                <p:cNvPr id="38936" name="Line 67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37" name="Line 68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38" name="Rectangle 69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39" name="Rectangle 70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40" name="Rectangle 71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8934" name="Text Box 75"/>
              <p:cNvSpPr txBox="1"/>
              <p:nvPr/>
            </p:nvSpPr>
            <p:spPr>
              <a:xfrm>
                <a:off x="4785" y="3158"/>
                <a:ext cx="24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8935" name="Text Box 76"/>
              <p:cNvSpPr txBox="1"/>
              <p:nvPr/>
            </p:nvSpPr>
            <p:spPr>
              <a:xfrm>
                <a:off x="4798" y="2954"/>
                <a:ext cx="24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38922" name="Group 77"/>
            <p:cNvGrpSpPr/>
            <p:nvPr/>
          </p:nvGrpSpPr>
          <p:grpSpPr>
            <a:xfrm>
              <a:off x="4935" y="2611"/>
              <a:ext cx="348" cy="933"/>
              <a:chOff x="4368" y="3367"/>
              <a:chExt cx="348" cy="933"/>
            </a:xfrm>
          </p:grpSpPr>
          <p:grpSp>
            <p:nvGrpSpPr>
              <p:cNvPr id="38923" name="Group 78"/>
              <p:cNvGrpSpPr/>
              <p:nvPr/>
            </p:nvGrpSpPr>
            <p:grpSpPr>
              <a:xfrm>
                <a:off x="4368" y="3367"/>
                <a:ext cx="344" cy="912"/>
                <a:chOff x="4368" y="3559"/>
                <a:chExt cx="344" cy="720"/>
              </a:xfrm>
            </p:grpSpPr>
            <p:sp>
              <p:nvSpPr>
                <p:cNvPr id="38931" name="Line 79"/>
                <p:cNvSpPr/>
                <p:nvPr/>
              </p:nvSpPr>
              <p:spPr>
                <a:xfrm flipV="1">
                  <a:off x="4368" y="3559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32" name="Line 80"/>
                <p:cNvSpPr/>
                <p:nvPr/>
              </p:nvSpPr>
              <p:spPr>
                <a:xfrm flipV="1">
                  <a:off x="4712" y="3559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8924" name="Rectangle 81"/>
              <p:cNvSpPr/>
              <p:nvPr/>
            </p:nvSpPr>
            <p:spPr>
              <a:xfrm>
                <a:off x="4368" y="4087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25" name="Rectangle 82"/>
              <p:cNvSpPr/>
              <p:nvPr/>
            </p:nvSpPr>
            <p:spPr>
              <a:xfrm>
                <a:off x="4368" y="3895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26" name="Rectangle 83"/>
              <p:cNvSpPr/>
              <p:nvPr/>
            </p:nvSpPr>
            <p:spPr>
              <a:xfrm>
                <a:off x="4368" y="3703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27" name="Text Box 87"/>
              <p:cNvSpPr txBox="1"/>
              <p:nvPr/>
            </p:nvSpPr>
            <p:spPr>
              <a:xfrm>
                <a:off x="4414" y="4089"/>
                <a:ext cx="24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8928" name="Text Box 88"/>
              <p:cNvSpPr txBox="1"/>
              <p:nvPr/>
            </p:nvSpPr>
            <p:spPr>
              <a:xfrm>
                <a:off x="4425" y="3885"/>
                <a:ext cx="24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8929" name="Text Box 89"/>
              <p:cNvSpPr txBox="1"/>
              <p:nvPr/>
            </p:nvSpPr>
            <p:spPr>
              <a:xfrm>
                <a:off x="4425" y="3705"/>
                <a:ext cx="24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8930" name="Line 90"/>
              <p:cNvSpPr/>
              <p:nvPr/>
            </p:nvSpPr>
            <p:spPr>
              <a:xfrm>
                <a:off x="4368" y="3516"/>
                <a:ext cx="348" cy="0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数制转换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9939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38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39940" name="TextBox 4"/>
          <p:cNvSpPr txBox="1"/>
          <p:nvPr/>
        </p:nvSpPr>
        <p:spPr>
          <a:xfrm>
            <a:off x="971550" y="1196975"/>
            <a:ext cx="6697663" cy="526297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void convert(int b, int num){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stack&lt;int&gt; s;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while(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num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){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	s.push(num%b);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	num = num/b; 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} 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while(!s.empty()){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	printf("%d",s.top());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	s.pop();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}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printf("\n");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数制转换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9939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39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39940" name="TextBox 4"/>
          <p:cNvSpPr txBox="1"/>
          <p:nvPr/>
        </p:nvSpPr>
        <p:spPr>
          <a:xfrm>
            <a:off x="971550" y="1196975"/>
            <a:ext cx="6697663" cy="397031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void convert(Stack s,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b, int num){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</a:t>
            </a:r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while(num){</a:t>
            </a:r>
          </a:p>
          <a:p>
            <a:pPr eaLnBrk="1" hangingPunct="1"/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      	*s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.</a:t>
            </a:r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top++=num%b;</a:t>
            </a:r>
          </a:p>
          <a:p>
            <a:pPr eaLnBrk="1" hangingPunct="1"/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      	num /=b;</a:t>
            </a:r>
          </a:p>
          <a:p>
            <a:pPr eaLnBrk="1" hangingPunct="1"/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  	}</a:t>
            </a:r>
          </a:p>
          <a:p>
            <a:pPr eaLnBrk="1" hangingPunct="1"/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while(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s.top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!=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s.base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)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      	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printf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("%d",*(--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s.top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));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printf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("\n");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49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460692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栈</a:t>
            </a:r>
            <a:r>
              <a:rPr lang="zh-CN" altLang="en-US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dirty="0">
                <a:latin typeface="+mn-lt"/>
                <a:ea typeface="+mn-ea"/>
                <a:cs typeface="+mn-cs"/>
              </a:rPr>
              <a:t>stack</a:t>
            </a:r>
            <a:r>
              <a:rPr lang="zh-CN" altLang="en-US" dirty="0">
                <a:latin typeface="+mn-lt"/>
                <a:ea typeface="+mn-ea"/>
                <a:cs typeface="+mn-cs"/>
              </a:rPr>
              <a:t>）是限定在表的一端（通常是表尾）进行插入或删除操作的线性表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不允许插入、删除的另一端称为</a:t>
            </a:r>
            <a:r>
              <a:rPr lang="zh-CN" altLang="en-US" dirty="0">
                <a:solidFill>
                  <a:srgbClr val="FF0000"/>
                </a:solidFill>
              </a:rPr>
              <a:t>栈底</a:t>
            </a:r>
            <a:r>
              <a:rPr lang="en-US" altLang="zh-CN" dirty="0"/>
              <a:t>(bottom)</a:t>
            </a:r>
          </a:p>
          <a:p>
            <a:pPr lvl="1"/>
            <a:r>
              <a:rPr lang="zh-CN" altLang="en-US" dirty="0"/>
              <a:t>栈底是固定不变的</a:t>
            </a:r>
            <a:endParaRPr lang="en-US" altLang="zh-CN" dirty="0"/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允许插入、删除的这一端称为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栈顶</a:t>
            </a:r>
            <a:r>
              <a:rPr lang="en-US" altLang="zh-CN" dirty="0">
                <a:latin typeface="+mn-lt"/>
                <a:ea typeface="+mn-ea"/>
                <a:cs typeface="+mn-cs"/>
              </a:rPr>
              <a:t>(top)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栈顶的当前位置是动态变化的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当表中没有元素时称为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空栈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9221" name="Group 4"/>
          <p:cNvGrpSpPr/>
          <p:nvPr/>
        </p:nvGrpSpPr>
        <p:grpSpPr>
          <a:xfrm>
            <a:off x="1649413" y="5924550"/>
            <a:ext cx="7026275" cy="457200"/>
            <a:chOff x="0" y="0"/>
            <a:chExt cx="4426" cy="288"/>
          </a:xfrm>
        </p:grpSpPr>
        <p:sp>
          <p:nvSpPr>
            <p:cNvPr id="9222" name="Text Box 5"/>
            <p:cNvSpPr txBox="1"/>
            <p:nvPr/>
          </p:nvSpPr>
          <p:spPr>
            <a:xfrm>
              <a:off x="0" y="0"/>
              <a:ext cx="44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zh-CN" b="1" dirty="0">
                  <a:latin typeface="Times New Roman" panose="02020603050405020304" pitchFamily="18" charset="0"/>
                </a:rPr>
                <a:t>a</a:t>
              </a:r>
              <a:r>
                <a:rPr lang="zh-CN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zh-CN" altLang="zh-CN" b="1" dirty="0">
                  <a:latin typeface="Times New Roman" panose="02020603050405020304" pitchFamily="18" charset="0"/>
                </a:rPr>
                <a:t>,    a</a:t>
              </a:r>
              <a:r>
                <a:rPr lang="zh-CN" altLang="zh-CN" b="1" baseline="-25000" dirty="0">
                  <a:latin typeface="Times New Roman" panose="02020603050405020304" pitchFamily="18" charset="0"/>
                </a:rPr>
                <a:t>2</a:t>
              </a:r>
              <a:r>
                <a:rPr lang="zh-CN" altLang="zh-CN" b="1" dirty="0">
                  <a:latin typeface="Times New Roman" panose="02020603050405020304" pitchFamily="18" charset="0"/>
                </a:rPr>
                <a:t>,    a</a:t>
              </a:r>
              <a:r>
                <a:rPr lang="zh-CN" altLang="zh-CN" b="1" baseline="-25000" dirty="0">
                  <a:latin typeface="Times New Roman" panose="02020603050405020304" pitchFamily="18" charset="0"/>
                </a:rPr>
                <a:t>3</a:t>
              </a:r>
              <a:r>
                <a:rPr lang="zh-CN" altLang="zh-CN" b="1" dirty="0">
                  <a:latin typeface="Times New Roman" panose="02020603050405020304" pitchFamily="18" charset="0"/>
                </a:rPr>
                <a:t>,  ...,    a</a:t>
              </a:r>
              <a:r>
                <a:rPr lang="zh-CN" altLang="zh-CN" b="1" baseline="-25000" dirty="0">
                  <a:latin typeface="Times New Roman" panose="02020603050405020304" pitchFamily="18" charset="0"/>
                </a:rPr>
                <a:t>n                                       </a:t>
              </a:r>
              <a:r>
                <a:rPr lang="zh-CN" altLang="zh-CN" b="1" dirty="0">
                  <a:latin typeface="Times New Roman" panose="02020603050405020304" pitchFamily="18" charset="0"/>
                </a:rPr>
                <a:t>插入和删除端</a:t>
              </a:r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9223" name="Line 6"/>
            <p:cNvSpPr/>
            <p:nvPr/>
          </p:nvSpPr>
          <p:spPr>
            <a:xfrm flipH="1">
              <a:off x="1451" y="13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括号匹配的检验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算法的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基本思想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00050" lvl="1" indent="0">
              <a:buNone/>
              <a:defRPr/>
            </a:pPr>
            <a:r>
              <a:rPr lang="en-US" altLang="zh-CN" noProof="0" dirty="0">
                <a:latin typeface="+mn-ea"/>
                <a:cs typeface="+mn-cs"/>
              </a:rPr>
              <a:t>……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914400" marR="0" lvl="1" indent="-514350" algn="l" defTabSz="914400" rtl="0" eaLnBrk="0" fontAlgn="base" latinLnBrk="0" hangingPunct="0">
              <a:spcBef>
                <a:spcPts val="0"/>
              </a:spcBef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凡出现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ea"/>
                <a:ea typeface="+mn-ea"/>
              </a:rPr>
              <a:t>左括弧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，则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ea"/>
                <a:ea typeface="+mn-ea"/>
              </a:rPr>
              <a:t>进栈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ea"/>
                <a:ea typeface="+mn-ea"/>
              </a:rPr>
              <a:t>；</a:t>
            </a:r>
          </a:p>
          <a:p>
            <a:pPr marL="914400" marR="0" lvl="1" indent="-514350" algn="l" defTabSz="914400" rtl="0" eaLnBrk="0" fontAlgn="base" latinLnBrk="0" hangingPunct="0">
              <a:spcBef>
                <a:spcPts val="0"/>
              </a:spcBef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凡出现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ea"/>
                <a:ea typeface="+mn-ea"/>
              </a:rPr>
              <a:t>右括弧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，首先检查栈是否空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371600" marR="0" lvl="2" indent="-514350" algn="l" defTabSz="914400" rtl="0" eaLnBrk="0" fontAlgn="base" latinLnBrk="0" hangingPunct="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若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</a:rPr>
              <a:t>栈空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，则表明该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</a:rPr>
              <a:t>“右括弧”多余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371600" marR="0" lvl="2" indent="-514350" algn="l" defTabSz="914400" rtl="0" eaLnBrk="0" fontAlgn="base" latinLnBrk="0" hangingPunct="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否则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</a:rPr>
              <a:t>和栈顶元素比较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828800" marR="0" lvl="3" indent="-457200" algn="l" defTabSz="914400" rtl="0" eaLnBrk="0" fontAlgn="base" latinLnBrk="0" hangingPunct="0">
              <a:spcBef>
                <a:spcPts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若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ea"/>
                <a:ea typeface="+mn-ea"/>
              </a:rPr>
              <a:t>相匹配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，则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ea"/>
                <a:ea typeface="+mn-ea"/>
              </a:rPr>
              <a:t>“左括弧出栈”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828800" marR="0" lvl="3" indent="-457200" algn="l" defTabSz="914400" rtl="0" eaLnBrk="0" fontAlgn="base" latinLnBrk="0" hangingPunct="0">
              <a:spcBef>
                <a:spcPts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+mn-ea"/>
              </a:rPr>
              <a:t>否则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表明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+mn-ea"/>
              </a:rPr>
              <a:t>不匹配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ea"/>
                <a:ea typeface="+mn-ea"/>
              </a:rPr>
              <a:t>。</a:t>
            </a:r>
          </a:p>
          <a:p>
            <a:pPr marL="914400" marR="0" lvl="1" indent="-514350" algn="l" defTabSz="914400" rtl="0" eaLnBrk="0" fontAlgn="base" latinLnBrk="0" hangingPunct="0">
              <a:spcBef>
                <a:spcPts val="0"/>
              </a:spcBef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表达式检验结束时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371600" marR="0" lvl="2" indent="-514350" algn="l" defTabSz="914400" rtl="0" eaLnBrk="0" fontAlgn="base" latinLnBrk="0" hangingPunct="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若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</a:rPr>
              <a:t>栈空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，则表明表达式中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</a:rPr>
              <a:t>匹配正确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371600" marR="0" lvl="2" indent="-514350" algn="l" defTabSz="914400" rtl="0" eaLnBrk="0" fontAlgn="base" latinLnBrk="0" hangingPunct="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否则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表明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“左括弧”有余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0964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40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行编辑程序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表示退格符，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@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表示退行符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算法的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基本思想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00050" lvl="1" indent="0">
              <a:buNone/>
              <a:defRPr/>
            </a:pPr>
            <a:r>
              <a:rPr lang="en-US" altLang="zh-CN" noProof="0" dirty="0">
                <a:latin typeface="+mn-ea"/>
                <a:cs typeface="+mn-cs"/>
              </a:rPr>
              <a:t>……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凡出现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非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#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或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非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@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的字符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，则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进栈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ea"/>
                <a:ea typeface="+mn-ea"/>
              </a:rPr>
              <a:t>；</a:t>
            </a:r>
          </a:p>
          <a:p>
            <a:pPr marL="914400" marR="0" lvl="1" indent="-5143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凡出现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</a:rPr>
              <a:t>#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</a:rPr>
              <a:t>字符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</a:rPr>
              <a:t>出栈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一个字符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凡出现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ea"/>
                <a:ea typeface="+mn-ea"/>
              </a:rPr>
              <a:t>@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ea"/>
                <a:ea typeface="+mn-ea"/>
              </a:rPr>
              <a:t>字符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ea"/>
                <a:ea typeface="+mn-ea"/>
              </a:rPr>
              <a:t>清空栈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4C34FE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表达式结束时，栈内存的便是编辑过的行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41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迷宫求解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68313" y="1125539"/>
            <a:ext cx="8207375" cy="208743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求迷宫的出口到入口的路径通常采用“穷举求解”的方法</a:t>
            </a:r>
            <a:endParaRPr lang="en-US" altLang="zh-CN" dirty="0"/>
          </a:p>
          <a:p>
            <a:pPr lvl="1"/>
            <a:r>
              <a:rPr lang="zh-CN" altLang="en-US" dirty="0"/>
              <a:t>假设先探索右侧路径，走不通则按逆时针方向探索下一个路径</a:t>
            </a:r>
            <a:endParaRPr lang="en-US" altLang="zh-CN"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42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575" y="3872902"/>
            <a:ext cx="576263" cy="492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838" y="3872902"/>
            <a:ext cx="576262" cy="492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6100" y="3872902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363" y="3872902"/>
            <a:ext cx="576262" cy="492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3575" y="4364632"/>
            <a:ext cx="576263" cy="508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9838" y="4364632"/>
            <a:ext cx="576262" cy="508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3575" y="4869457"/>
            <a:ext cx="576263" cy="506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9838" y="4869457"/>
            <a:ext cx="576262" cy="506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4045" name="TextBox 17"/>
          <p:cNvSpPr txBox="1"/>
          <p:nvPr/>
        </p:nvSpPr>
        <p:spPr>
          <a:xfrm>
            <a:off x="3203575" y="5383807"/>
            <a:ext cx="576263" cy="4937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endParaRPr lang="en-US" altLang="zh-CN" sz="2600" dirty="0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838" y="5383807"/>
            <a:ext cx="576263" cy="493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6100" y="4364632"/>
            <a:ext cx="576263" cy="5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363" y="4364632"/>
            <a:ext cx="576262" cy="508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6100" y="4869457"/>
            <a:ext cx="576263" cy="506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32363" y="4869457"/>
            <a:ext cx="576262" cy="506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6100" y="5372695"/>
            <a:ext cx="576263" cy="492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2363" y="5383807"/>
            <a:ext cx="576263" cy="493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8625" y="5383807"/>
            <a:ext cx="576263" cy="493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625" y="4869457"/>
            <a:ext cx="576263" cy="5064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8625" y="4364632"/>
            <a:ext cx="576263" cy="5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625" y="3872902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08625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2363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6100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79838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3575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27313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27313" y="3872902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27313" y="4364632"/>
            <a:ext cx="576263" cy="5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27313" y="4869457"/>
            <a:ext cx="576263" cy="5064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27313" y="5383807"/>
            <a:ext cx="576263" cy="493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27313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3575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838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56100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32363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08625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2363" y="3872902"/>
            <a:ext cx="576262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4C34FE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32363" y="4364632"/>
            <a:ext cx="576262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4C34FE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32363" y="4869457"/>
            <a:ext cx="576262" cy="506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4C34FE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03575" y="3914177"/>
            <a:ext cx="576263" cy="4619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56100" y="5372695"/>
            <a:ext cx="576263" cy="4619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build="allAtOnce" animBg="1"/>
      <p:bldP spid="23" grpId="0" build="allAtOnce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迷宫求解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4751734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算法的</a:t>
            </a:r>
            <a:r>
              <a:rPr lang="zh-CN" altLang="en-US" dirty="0">
                <a:solidFill>
                  <a:srgbClr val="FF0000"/>
                </a:solidFill>
              </a:rPr>
              <a:t>基本思想</a:t>
            </a:r>
            <a:r>
              <a:rPr lang="zh-CN" altLang="en-US" dirty="0"/>
              <a:t>是：</a:t>
            </a:r>
            <a:endParaRPr lang="en-US" altLang="zh-CN" dirty="0"/>
          </a:p>
          <a:p>
            <a:pPr lvl="1"/>
            <a:r>
              <a:rPr lang="zh-CN" altLang="en-US" dirty="0"/>
              <a:t>若当前位置“</a:t>
            </a:r>
            <a:r>
              <a:rPr lang="zh-CN" altLang="en-US" dirty="0">
                <a:solidFill>
                  <a:srgbClr val="FF6600"/>
                </a:solidFill>
              </a:rPr>
              <a:t>可通</a:t>
            </a:r>
            <a:r>
              <a:rPr lang="zh-CN" altLang="en-US" dirty="0"/>
              <a:t>”，则</a:t>
            </a:r>
            <a:r>
              <a:rPr lang="zh-CN" altLang="en-US" dirty="0">
                <a:solidFill>
                  <a:srgbClr val="FF6600"/>
                </a:solidFill>
              </a:rPr>
              <a:t>纳入路径</a:t>
            </a:r>
            <a:r>
              <a:rPr lang="zh-CN" altLang="en-US" dirty="0"/>
              <a:t>，继续前进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若当前位置</a:t>
            </a:r>
            <a:r>
              <a:rPr lang="zh-CN" altLang="en-US" dirty="0">
                <a:solidFill>
                  <a:srgbClr val="0070C0"/>
                </a:solidFill>
              </a:rPr>
              <a:t>不通</a:t>
            </a:r>
            <a:r>
              <a:rPr lang="zh-CN" altLang="en-US" dirty="0"/>
              <a:t>，则换方向继续探索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若四周“</a:t>
            </a:r>
            <a:r>
              <a:rPr lang="zh-CN" altLang="en-US" dirty="0">
                <a:solidFill>
                  <a:srgbClr val="008000"/>
                </a:solidFill>
              </a:rPr>
              <a:t>均无通路</a:t>
            </a:r>
            <a:r>
              <a:rPr lang="zh-CN" altLang="en-US" dirty="0"/>
              <a:t>”，则将当前位置从路径中</a:t>
            </a:r>
            <a:r>
              <a:rPr lang="zh-CN" altLang="en-US" dirty="0">
                <a:solidFill>
                  <a:srgbClr val="008000"/>
                </a:solidFill>
              </a:rPr>
              <a:t>删除</a:t>
            </a:r>
            <a:r>
              <a:rPr lang="zh-CN" altLang="en-US" dirty="0"/>
              <a:t>出去，退回上一步。</a:t>
            </a:r>
            <a:endParaRPr lang="en-US" altLang="zh-CN" dirty="0"/>
          </a:p>
          <a:p>
            <a:r>
              <a:rPr lang="zh-CN" altLang="en-US" dirty="0"/>
              <a:t>为了保证在任何位置上都能沿原路退回，需要一个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来保存从入口到当前位置的路径</a:t>
            </a:r>
            <a:endParaRPr lang="en-US" altLang="zh-CN" dirty="0"/>
          </a:p>
          <a:p>
            <a:endParaRPr lang="en-US" altLang="zh-CN" dirty="0">
              <a:latin typeface="+mn-lt"/>
              <a:ea typeface="+mn-ea"/>
              <a:cs typeface="+mn-cs"/>
            </a:endParaRPr>
          </a:p>
          <a:p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43012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43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487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表达式求值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采用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算符优先法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先乘除，后加减</a:t>
            </a:r>
            <a:r>
              <a:rPr lang="en-US" altLang="zh-CN" dirty="0">
                <a:latin typeface="+mn-lt"/>
                <a:ea typeface="+mn-ea"/>
              </a:rPr>
              <a:t>(</a:t>
            </a:r>
            <a:r>
              <a:rPr lang="zh-CN" altLang="en-US" dirty="0">
                <a:latin typeface="+mn-lt"/>
                <a:ea typeface="+mn-ea"/>
              </a:rPr>
              <a:t>只有这四种操作</a:t>
            </a:r>
            <a:r>
              <a:rPr lang="en-US" altLang="zh-CN" dirty="0">
                <a:latin typeface="+mn-lt"/>
                <a:ea typeface="+mn-ea"/>
              </a:rPr>
              <a:t>)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从左算到右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个位数运算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任何一个表达式都是由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操作数</a:t>
            </a:r>
            <a:r>
              <a:rPr lang="en-US" altLang="zh-CN" dirty="0">
                <a:latin typeface="+mn-lt"/>
                <a:ea typeface="+mn-ea"/>
                <a:cs typeface="+mn-cs"/>
              </a:rPr>
              <a:t>(operand)</a:t>
            </a:r>
            <a:r>
              <a:rPr lang="zh-CN" altLang="en-US" dirty="0">
                <a:latin typeface="+mn-lt"/>
                <a:ea typeface="+mn-ea"/>
                <a:cs typeface="+mn-cs"/>
              </a:rPr>
              <a:t>、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运算符</a:t>
            </a:r>
            <a:r>
              <a:rPr lang="en-US" altLang="zh-CN" dirty="0">
                <a:latin typeface="+mn-lt"/>
                <a:ea typeface="+mn-ea"/>
                <a:cs typeface="+mn-cs"/>
              </a:rPr>
              <a:t>(operator)</a:t>
            </a:r>
            <a:r>
              <a:rPr lang="zh-CN" altLang="en-US" dirty="0">
                <a:latin typeface="+mn-lt"/>
                <a:ea typeface="+mn-ea"/>
                <a:cs typeface="+mn-cs"/>
              </a:rPr>
              <a:t>和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界限符</a:t>
            </a:r>
            <a:r>
              <a:rPr lang="en-US" altLang="zh-CN" dirty="0">
                <a:latin typeface="+mn-lt"/>
                <a:ea typeface="+mn-ea"/>
                <a:cs typeface="+mn-cs"/>
              </a:rPr>
              <a:t>(delimiter)</a:t>
            </a:r>
            <a:r>
              <a:rPr lang="zh-CN" altLang="en-US" dirty="0">
                <a:latin typeface="+mn-lt"/>
                <a:ea typeface="+mn-ea"/>
                <a:cs typeface="+mn-cs"/>
              </a:rPr>
              <a:t>组成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为了算法简洁，在表达式的左右两边分别虚设一个“</a:t>
            </a:r>
            <a:r>
              <a:rPr lang="en-US" altLang="zh-CN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dirty="0">
                <a:latin typeface="+mn-lt"/>
                <a:ea typeface="+mn-ea"/>
                <a:cs typeface="+mn-cs"/>
              </a:rPr>
              <a:t>”符号（优先级最低）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假定</a:t>
            </a:r>
            <a:r>
              <a:rPr lang="zh-CN" altLang="en-US" dirty="0">
                <a:latin typeface="+mn-lt"/>
                <a:ea typeface="+mn-ea"/>
                <a:cs typeface="+mn-cs"/>
              </a:rPr>
              <a:t>输入的表达式不会出现语法错误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44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表达式求值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为了实现算符优先算法，可以使用</a:t>
            </a:r>
            <a:r>
              <a:rPr lang="zh-CN" altLang="en-US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两个工作栈</a:t>
            </a:r>
            <a:endParaRPr lang="en-US" altLang="zh-CN" dirty="0">
              <a:solidFill>
                <a:srgbClr val="FF6600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dirty="0">
                <a:solidFill>
                  <a:srgbClr val="4C34FE"/>
                </a:solidFill>
                <a:latin typeface="+mn-lt"/>
                <a:ea typeface="+mn-ea"/>
              </a:rPr>
              <a:t>OPTR</a:t>
            </a:r>
            <a:r>
              <a:rPr lang="zh-CN" altLang="en-US" dirty="0">
                <a:latin typeface="+mn-lt"/>
                <a:ea typeface="+mn-ea"/>
              </a:rPr>
              <a:t>用于存放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</a:rPr>
              <a:t>运算符</a:t>
            </a:r>
            <a:endParaRPr lang="en-US" altLang="zh-CN" dirty="0">
              <a:solidFill>
                <a:srgbClr val="4C34FE"/>
              </a:solidFill>
              <a:latin typeface="+mn-lt"/>
              <a:ea typeface="+mn-ea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+mn-lt"/>
                <a:ea typeface="+mn-ea"/>
              </a:rPr>
              <a:t>NUM</a:t>
            </a:r>
            <a:r>
              <a:rPr lang="zh-CN" altLang="en-US" dirty="0">
                <a:latin typeface="+mn-lt"/>
                <a:ea typeface="+mn-ea"/>
              </a:rPr>
              <a:t>用于存放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</a:rPr>
              <a:t>运算数</a:t>
            </a:r>
            <a:endParaRPr lang="en-US" altLang="zh-CN" dirty="0">
              <a:solidFill>
                <a:srgbClr val="008000"/>
              </a:solidFill>
              <a:latin typeface="+mn-lt"/>
              <a:ea typeface="+mn-ea"/>
            </a:endParaRPr>
          </a:p>
          <a:p>
            <a:r>
              <a:rPr lang="zh-CN" altLang="en-US" dirty="0"/>
              <a:t>算法的基本思想如下：</a:t>
            </a:r>
            <a:endParaRPr lang="en-US" altLang="zh-CN" dirty="0"/>
          </a:p>
          <a:p>
            <a:r>
              <a:rPr lang="zh-CN" altLang="en-US" dirty="0"/>
              <a:t>将表达式第一个字符“</a:t>
            </a:r>
            <a:r>
              <a:rPr lang="en-US" altLang="zh-CN" dirty="0"/>
              <a:t>#</a:t>
            </a:r>
            <a:r>
              <a:rPr lang="zh-CN" altLang="en-US" dirty="0"/>
              <a:t>”入</a:t>
            </a:r>
            <a:r>
              <a:rPr lang="en-US" altLang="zh-CN" dirty="0">
                <a:solidFill>
                  <a:srgbClr val="4C34FE"/>
                </a:solidFill>
              </a:rPr>
              <a:t>OPTR</a:t>
            </a:r>
            <a:r>
              <a:rPr lang="zh-CN" altLang="en-US" dirty="0"/>
              <a:t>栈</a:t>
            </a:r>
            <a:endParaRPr lang="en-US" altLang="zh-CN" dirty="0"/>
          </a:p>
          <a:p>
            <a:r>
              <a:rPr lang="zh-CN" altLang="en-US" dirty="0"/>
              <a:t>扫描表达式，读入第一个字符</a:t>
            </a:r>
            <a:r>
              <a:rPr lang="en-US" altLang="zh-CN" dirty="0" err="1"/>
              <a:t>ch</a:t>
            </a:r>
            <a:endParaRPr lang="en-US" altLang="zh-CN" dirty="0"/>
          </a:p>
          <a:p>
            <a:endParaRPr lang="en-US" altLang="zh-CN" dirty="0">
              <a:solidFill>
                <a:srgbClr val="008000"/>
              </a:solidFill>
              <a:latin typeface="+mn-lt"/>
              <a:ea typeface="+mn-ea"/>
            </a:endParaRPr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表达式求值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如果表达式没有扫描完毕至</a:t>
            </a:r>
            <a:r>
              <a:rPr lang="en-US" altLang="zh-CN" dirty="0"/>
              <a:t>#</a:t>
            </a:r>
            <a:r>
              <a:rPr lang="zh-CN" altLang="en-US" dirty="0"/>
              <a:t>，或</a:t>
            </a:r>
            <a:r>
              <a:rPr lang="en-US" altLang="zh-CN" dirty="0">
                <a:solidFill>
                  <a:srgbClr val="4C34FE"/>
                </a:solidFill>
              </a:rPr>
              <a:t>OPTR</a:t>
            </a:r>
            <a:r>
              <a:rPr lang="zh-CN" altLang="en-US" dirty="0"/>
              <a:t>的栈顶元素不为</a:t>
            </a:r>
            <a:r>
              <a:rPr lang="en-US" altLang="zh-CN" dirty="0"/>
              <a:t>#</a:t>
            </a:r>
            <a:r>
              <a:rPr lang="zh-CN" altLang="en-US" dirty="0"/>
              <a:t>时，则循环执行以下操作</a:t>
            </a:r>
            <a:endParaRPr lang="en-US" altLang="zh-CN" dirty="0"/>
          </a:p>
          <a:p>
            <a:pPr lvl="1"/>
            <a:r>
              <a:rPr lang="zh-CN" altLang="en-US" dirty="0">
                <a:latin typeface="+mn-lt"/>
                <a:ea typeface="+mn-ea"/>
              </a:rPr>
              <a:t>若</a:t>
            </a:r>
            <a:r>
              <a:rPr lang="en-US" altLang="zh-CN" dirty="0" err="1">
                <a:latin typeface="+mn-lt"/>
                <a:ea typeface="+mn-ea"/>
              </a:rPr>
              <a:t>ch</a:t>
            </a:r>
            <a:r>
              <a:rPr lang="zh-CN" altLang="en-US" dirty="0">
                <a:latin typeface="+mn-lt"/>
                <a:ea typeface="+mn-ea"/>
              </a:rPr>
              <a:t>是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</a:rPr>
              <a:t>操作数</a:t>
            </a:r>
            <a:r>
              <a:rPr lang="zh-CN" altLang="en-US" dirty="0"/>
              <a:t>，</a:t>
            </a:r>
            <a:r>
              <a:rPr lang="zh-CN" altLang="en-US" dirty="0">
                <a:latin typeface="+mn-lt"/>
                <a:ea typeface="+mn-ea"/>
              </a:rPr>
              <a:t>则进</a:t>
            </a:r>
            <a:r>
              <a:rPr lang="en-US" altLang="zh-CN" dirty="0">
                <a:solidFill>
                  <a:srgbClr val="008000"/>
                </a:solidFill>
                <a:latin typeface="+mn-lt"/>
                <a:ea typeface="+mn-ea"/>
              </a:rPr>
              <a:t>NUM</a:t>
            </a:r>
            <a:r>
              <a:rPr lang="zh-CN" altLang="en-US" dirty="0">
                <a:latin typeface="+mn-lt"/>
                <a:ea typeface="+mn-ea"/>
              </a:rPr>
              <a:t>栈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若</a:t>
            </a:r>
            <a:r>
              <a:rPr lang="en-US" altLang="zh-CN" dirty="0" err="1">
                <a:latin typeface="+mn-lt"/>
                <a:ea typeface="+mn-ea"/>
              </a:rPr>
              <a:t>ch</a:t>
            </a:r>
            <a:r>
              <a:rPr lang="zh-CN" altLang="en-US" dirty="0">
                <a:latin typeface="+mn-lt"/>
                <a:ea typeface="+mn-ea"/>
              </a:rPr>
              <a:t>是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</a:rPr>
              <a:t>运算符</a:t>
            </a:r>
            <a:r>
              <a:rPr lang="zh-CN" altLang="en-US" dirty="0">
                <a:latin typeface="+mn-lt"/>
                <a:ea typeface="+mn-ea"/>
              </a:rPr>
              <a:t>，则和</a:t>
            </a:r>
            <a:r>
              <a:rPr lang="en-US" altLang="zh-CN" dirty="0">
                <a:solidFill>
                  <a:srgbClr val="4C34FE"/>
                </a:solidFill>
                <a:latin typeface="+mn-lt"/>
                <a:ea typeface="+mn-ea"/>
              </a:rPr>
              <a:t>OPTR</a:t>
            </a:r>
            <a:r>
              <a:rPr lang="zh-CN" altLang="en-US" dirty="0">
                <a:latin typeface="+mn-lt"/>
                <a:ea typeface="+mn-ea"/>
              </a:rPr>
              <a:t>栈的栈顶运算符（</a:t>
            </a:r>
            <a:r>
              <a:rPr lang="en-US" altLang="zh-CN" dirty="0">
                <a:latin typeface="+mn-lt"/>
                <a:ea typeface="+mn-ea"/>
              </a:rPr>
              <a:t>op</a:t>
            </a:r>
            <a:r>
              <a:rPr lang="zh-CN" altLang="en-US" dirty="0">
                <a:latin typeface="+mn-lt"/>
                <a:ea typeface="+mn-ea"/>
              </a:rPr>
              <a:t>）比较优先级</a:t>
            </a:r>
            <a:endParaRPr lang="en-US" altLang="zh-CN" dirty="0">
              <a:latin typeface="+mn-lt"/>
              <a:ea typeface="+mn-ea"/>
            </a:endParaRPr>
          </a:p>
          <a:p>
            <a:pPr lvl="2"/>
            <a:r>
              <a:rPr lang="en-US" altLang="zh-CN" dirty="0" err="1"/>
              <a:t>ch</a:t>
            </a:r>
            <a:r>
              <a:rPr lang="en-US" altLang="zh-CN" dirty="0"/>
              <a:t>&gt;op</a:t>
            </a:r>
            <a:r>
              <a:rPr lang="zh-CN" altLang="en-US" dirty="0"/>
              <a:t>：</a:t>
            </a:r>
            <a:r>
              <a:rPr lang="en-US" altLang="zh-CN" dirty="0" err="1"/>
              <a:t>ch</a:t>
            </a:r>
            <a:r>
              <a:rPr lang="zh-CN" altLang="en-US" dirty="0"/>
              <a:t>入</a:t>
            </a:r>
            <a:r>
              <a:rPr lang="en-US" altLang="zh-CN" dirty="0">
                <a:solidFill>
                  <a:srgbClr val="4C34FE"/>
                </a:solidFill>
              </a:rPr>
              <a:t>OPTR</a:t>
            </a:r>
            <a:r>
              <a:rPr lang="zh-CN" altLang="en-US" dirty="0"/>
              <a:t>栈，读入下一个字符</a:t>
            </a:r>
            <a:r>
              <a:rPr lang="en-US" altLang="zh-CN" dirty="0" err="1"/>
              <a:t>ch</a:t>
            </a:r>
            <a:endParaRPr lang="en-US" altLang="zh-CN" dirty="0"/>
          </a:p>
          <a:p>
            <a:pPr lvl="2"/>
            <a:r>
              <a:rPr lang="en-US" altLang="zh-CN" dirty="0" err="1"/>
              <a:t>ch</a:t>
            </a:r>
            <a:r>
              <a:rPr lang="en-US" altLang="zh-CN" dirty="0"/>
              <a:t>&lt;=op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4C34FE"/>
                </a:solidFill>
              </a:rPr>
              <a:t>OPTR</a:t>
            </a:r>
            <a:r>
              <a:rPr lang="zh-CN" altLang="en-US" dirty="0"/>
              <a:t>栈顶元素</a:t>
            </a:r>
            <a:r>
              <a:rPr lang="en-US" altLang="zh-CN" dirty="0"/>
              <a:t>op</a:t>
            </a:r>
            <a:r>
              <a:rPr lang="zh-CN" altLang="en-US" dirty="0"/>
              <a:t>出栈，</a:t>
            </a:r>
            <a:r>
              <a:rPr lang="en-US" altLang="zh-CN" dirty="0">
                <a:solidFill>
                  <a:srgbClr val="008000"/>
                </a:solidFill>
              </a:rPr>
              <a:t>NUM</a:t>
            </a:r>
            <a:r>
              <a:rPr lang="zh-CN" altLang="en-US" dirty="0"/>
              <a:t>栈顶元素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出栈（</a:t>
            </a:r>
            <a:r>
              <a:rPr lang="en-US" altLang="zh-CN" dirty="0"/>
              <a:t>2</a:t>
            </a:r>
            <a:r>
              <a:rPr lang="zh-CN" altLang="en-US" dirty="0"/>
              <a:t>次），计算</a:t>
            </a:r>
            <a:r>
              <a:rPr lang="en-US" altLang="zh-CN" dirty="0"/>
              <a:t>b op a</a:t>
            </a:r>
            <a:r>
              <a:rPr lang="zh-CN" altLang="en-US" dirty="0"/>
              <a:t>并将结果入</a:t>
            </a:r>
            <a:r>
              <a:rPr lang="en-US" altLang="zh-CN" dirty="0">
                <a:solidFill>
                  <a:srgbClr val="008000"/>
                </a:solidFill>
              </a:rPr>
              <a:t>NUM</a:t>
            </a:r>
            <a:r>
              <a:rPr lang="zh-CN" altLang="en-US" dirty="0"/>
              <a:t>栈</a:t>
            </a:r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  <a:latin typeface="+mn-lt"/>
                <a:ea typeface="+mn-ea"/>
              </a:rPr>
              <a:t>NUM</a:t>
            </a:r>
            <a:r>
              <a:rPr lang="zh-CN" altLang="en-US" dirty="0">
                <a:latin typeface="+mn-lt"/>
                <a:ea typeface="+mn-ea"/>
              </a:rPr>
              <a:t>栈顶元素即为表达式求值结果</a:t>
            </a:r>
            <a:endParaRPr lang="en-US" altLang="zh-CN" dirty="0">
              <a:latin typeface="+mn-lt"/>
              <a:ea typeface="+mn-ea"/>
            </a:endParaRPr>
          </a:p>
          <a:p>
            <a:pPr lvl="2"/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768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/>
          <p:nvPr/>
        </p:nvSpPr>
        <p:spPr>
          <a:xfrm>
            <a:off x="900113" y="1557338"/>
            <a:ext cx="2535237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例   计算 </a:t>
            </a:r>
            <a:r>
              <a:rPr lang="en-US" altLang="zh-CN" sz="2400" dirty="0">
                <a:latin typeface="Arial" panose="020B0604020202020204" pitchFamily="34" charset="0"/>
              </a:rPr>
              <a:t>2+4-3*6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968375" y="2138363"/>
            <a:ext cx="1936750" cy="1531937"/>
            <a:chOff x="506" y="2244"/>
            <a:chExt cx="1220" cy="965"/>
          </a:xfrm>
        </p:grpSpPr>
        <p:grpSp>
          <p:nvGrpSpPr>
            <p:cNvPr id="50270" name="Group 6"/>
            <p:cNvGrpSpPr/>
            <p:nvPr/>
          </p:nvGrpSpPr>
          <p:grpSpPr>
            <a:xfrm>
              <a:off x="624" y="2256"/>
              <a:ext cx="344" cy="720"/>
              <a:chOff x="1608" y="924"/>
              <a:chExt cx="288" cy="720"/>
            </a:xfrm>
          </p:grpSpPr>
          <p:sp>
            <p:nvSpPr>
              <p:cNvPr id="50282" name="Line 7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83" name="Line 8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84" name="Rectangle 9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85" name="Rectangle 10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86" name="Rectangle 11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271" name="Group 12"/>
            <p:cNvGrpSpPr/>
            <p:nvPr/>
          </p:nvGrpSpPr>
          <p:grpSpPr>
            <a:xfrm>
              <a:off x="1248" y="2244"/>
              <a:ext cx="344" cy="720"/>
              <a:chOff x="1608" y="924"/>
              <a:chExt cx="288" cy="720"/>
            </a:xfrm>
          </p:grpSpPr>
          <p:sp>
            <p:nvSpPr>
              <p:cNvPr id="50277" name="Line 13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78" name="Line 14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79" name="Rectangle 15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80" name="Rectangle 16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81" name="Rectangle 17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272" name="Text Box 18"/>
            <p:cNvSpPr txBox="1"/>
            <p:nvPr/>
          </p:nvSpPr>
          <p:spPr>
            <a:xfrm>
              <a:off x="506" y="2947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Arial" panose="020B0604020202020204" pitchFamily="34" charset="0"/>
                </a:rPr>
                <a:t>操作数</a:t>
              </a:r>
            </a:p>
          </p:txBody>
        </p:sp>
        <p:sp>
          <p:nvSpPr>
            <p:cNvPr id="50273" name="Text Box 19"/>
            <p:cNvSpPr txBox="1"/>
            <p:nvPr/>
          </p:nvSpPr>
          <p:spPr>
            <a:xfrm>
              <a:off x="1130" y="2959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Arial" panose="020B0604020202020204" pitchFamily="34" charset="0"/>
                </a:rPr>
                <a:t>运算符</a:t>
              </a:r>
            </a:p>
          </p:txBody>
        </p:sp>
        <p:sp>
          <p:nvSpPr>
            <p:cNvPr id="50274" name="Text Box 20"/>
            <p:cNvSpPr txBox="1"/>
            <p:nvPr/>
          </p:nvSpPr>
          <p:spPr>
            <a:xfrm>
              <a:off x="706" y="275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0275" name="Text Box 21"/>
            <p:cNvSpPr txBox="1"/>
            <p:nvPr/>
          </p:nvSpPr>
          <p:spPr>
            <a:xfrm>
              <a:off x="706" y="255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0276" name="Text Box 22"/>
            <p:cNvSpPr txBox="1"/>
            <p:nvPr/>
          </p:nvSpPr>
          <p:spPr>
            <a:xfrm>
              <a:off x="1324" y="2559"/>
              <a:ext cx="2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635375" y="2062163"/>
            <a:ext cx="1936750" cy="1531937"/>
            <a:chOff x="506" y="2244"/>
            <a:chExt cx="1220" cy="965"/>
          </a:xfrm>
        </p:grpSpPr>
        <p:grpSp>
          <p:nvGrpSpPr>
            <p:cNvPr id="50253" name="Group 24"/>
            <p:cNvGrpSpPr/>
            <p:nvPr/>
          </p:nvGrpSpPr>
          <p:grpSpPr>
            <a:xfrm>
              <a:off x="624" y="2256"/>
              <a:ext cx="344" cy="720"/>
              <a:chOff x="1608" y="924"/>
              <a:chExt cx="288" cy="720"/>
            </a:xfrm>
          </p:grpSpPr>
          <p:sp>
            <p:nvSpPr>
              <p:cNvPr id="50265" name="Line 25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66" name="Line 26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67" name="Rectangle 27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68" name="Rectangle 28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69" name="Rectangle 29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254" name="Group 30"/>
            <p:cNvGrpSpPr/>
            <p:nvPr/>
          </p:nvGrpSpPr>
          <p:grpSpPr>
            <a:xfrm>
              <a:off x="1248" y="2244"/>
              <a:ext cx="344" cy="720"/>
              <a:chOff x="1608" y="924"/>
              <a:chExt cx="288" cy="720"/>
            </a:xfrm>
          </p:grpSpPr>
          <p:sp>
            <p:nvSpPr>
              <p:cNvPr id="50260" name="Line 31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61" name="Line 32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62" name="Rectangle 33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63" name="Rectangle 34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64" name="Rectangle 35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255" name="Text Box 36"/>
            <p:cNvSpPr txBox="1"/>
            <p:nvPr/>
          </p:nvSpPr>
          <p:spPr>
            <a:xfrm>
              <a:off x="506" y="2947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Arial" panose="020B0604020202020204" pitchFamily="34" charset="0"/>
                </a:rPr>
                <a:t>操作数</a:t>
              </a:r>
            </a:p>
          </p:txBody>
        </p:sp>
        <p:sp>
          <p:nvSpPr>
            <p:cNvPr id="50256" name="Text Box 37"/>
            <p:cNvSpPr txBox="1"/>
            <p:nvPr/>
          </p:nvSpPr>
          <p:spPr>
            <a:xfrm>
              <a:off x="1130" y="2959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Arial" panose="020B0604020202020204" pitchFamily="34" charset="0"/>
                </a:rPr>
                <a:t>运算符</a:t>
              </a:r>
            </a:p>
          </p:txBody>
        </p:sp>
        <p:sp>
          <p:nvSpPr>
            <p:cNvPr id="50257" name="Text Box 38"/>
            <p:cNvSpPr txBox="1"/>
            <p:nvPr/>
          </p:nvSpPr>
          <p:spPr>
            <a:xfrm>
              <a:off x="706" y="275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0258" name="Text Box 39"/>
            <p:cNvSpPr txBox="1"/>
            <p:nvPr/>
          </p:nvSpPr>
          <p:spPr>
            <a:xfrm>
              <a:off x="746" y="2558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0259" name="Text Box 40"/>
            <p:cNvSpPr txBox="1"/>
            <p:nvPr/>
          </p:nvSpPr>
          <p:spPr>
            <a:xfrm>
              <a:off x="1339" y="2542"/>
              <a:ext cx="1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6016625" y="2081213"/>
            <a:ext cx="1936750" cy="1531937"/>
            <a:chOff x="3686" y="2208"/>
            <a:chExt cx="1220" cy="965"/>
          </a:xfrm>
        </p:grpSpPr>
        <p:grpSp>
          <p:nvGrpSpPr>
            <p:cNvPr id="50232" name="Group 42"/>
            <p:cNvGrpSpPr/>
            <p:nvPr/>
          </p:nvGrpSpPr>
          <p:grpSpPr>
            <a:xfrm>
              <a:off x="3686" y="2208"/>
              <a:ext cx="1220" cy="965"/>
              <a:chOff x="506" y="2244"/>
              <a:chExt cx="1220" cy="965"/>
            </a:xfrm>
          </p:grpSpPr>
          <p:grpSp>
            <p:nvGrpSpPr>
              <p:cNvPr id="50236" name="Group 43"/>
              <p:cNvGrpSpPr/>
              <p:nvPr/>
            </p:nvGrpSpPr>
            <p:grpSpPr>
              <a:xfrm>
                <a:off x="624" y="2256"/>
                <a:ext cx="344" cy="720"/>
                <a:chOff x="1608" y="924"/>
                <a:chExt cx="288" cy="720"/>
              </a:xfrm>
            </p:grpSpPr>
            <p:sp>
              <p:nvSpPr>
                <p:cNvPr id="50248" name="Line 44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49" name="Line 45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50" name="Rectangle 46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51" name="Rectangle 47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52" name="Rectangle 48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0237" name="Group 49"/>
              <p:cNvGrpSpPr/>
              <p:nvPr/>
            </p:nvGrpSpPr>
            <p:grpSpPr>
              <a:xfrm>
                <a:off x="1248" y="2244"/>
                <a:ext cx="344" cy="720"/>
                <a:chOff x="1608" y="924"/>
                <a:chExt cx="288" cy="720"/>
              </a:xfrm>
            </p:grpSpPr>
            <p:sp>
              <p:nvSpPr>
                <p:cNvPr id="50243" name="Line 50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44" name="Line 51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45" name="Rectangle 52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46" name="Rectangle 53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47" name="Rectangle 54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0238" name="Text Box 55"/>
              <p:cNvSpPr txBox="1"/>
              <p:nvPr/>
            </p:nvSpPr>
            <p:spPr>
              <a:xfrm>
                <a:off x="506" y="2947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操作数</a:t>
                </a:r>
              </a:p>
            </p:txBody>
          </p:sp>
          <p:sp>
            <p:nvSpPr>
              <p:cNvPr id="50239" name="Text Box 56"/>
              <p:cNvSpPr txBox="1"/>
              <p:nvPr/>
            </p:nvSpPr>
            <p:spPr>
              <a:xfrm>
                <a:off x="1130" y="2959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运算符</a:t>
                </a:r>
              </a:p>
            </p:txBody>
          </p:sp>
          <p:sp>
            <p:nvSpPr>
              <p:cNvPr id="50240" name="Text Box 57"/>
              <p:cNvSpPr txBox="1"/>
              <p:nvPr/>
            </p:nvSpPr>
            <p:spPr>
              <a:xfrm>
                <a:off x="706" y="275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0241" name="Text Box 58"/>
              <p:cNvSpPr txBox="1"/>
              <p:nvPr/>
            </p:nvSpPr>
            <p:spPr>
              <a:xfrm>
                <a:off x="746" y="2558"/>
                <a:ext cx="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42" name="Text Box 59"/>
              <p:cNvSpPr txBox="1"/>
              <p:nvPr/>
            </p:nvSpPr>
            <p:spPr>
              <a:xfrm>
                <a:off x="1335" y="2563"/>
                <a:ext cx="16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50233" name="Text Box 60"/>
            <p:cNvSpPr txBox="1"/>
            <p:nvPr/>
          </p:nvSpPr>
          <p:spPr>
            <a:xfrm>
              <a:off x="3898" y="251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0234" name="Text Box 61"/>
            <p:cNvSpPr txBox="1"/>
            <p:nvPr/>
          </p:nvSpPr>
          <p:spPr>
            <a:xfrm>
              <a:off x="3910" y="2323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0235" name="Text Box 62"/>
            <p:cNvSpPr txBox="1"/>
            <p:nvPr/>
          </p:nvSpPr>
          <p:spPr>
            <a:xfrm>
              <a:off x="4502" y="234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6" name="Group 63"/>
          <p:cNvGrpSpPr/>
          <p:nvPr/>
        </p:nvGrpSpPr>
        <p:grpSpPr>
          <a:xfrm>
            <a:off x="968375" y="3605213"/>
            <a:ext cx="1936750" cy="1531937"/>
            <a:chOff x="3686" y="2208"/>
            <a:chExt cx="1220" cy="965"/>
          </a:xfrm>
        </p:grpSpPr>
        <p:grpSp>
          <p:nvGrpSpPr>
            <p:cNvPr id="50211" name="Group 64"/>
            <p:cNvGrpSpPr/>
            <p:nvPr/>
          </p:nvGrpSpPr>
          <p:grpSpPr>
            <a:xfrm>
              <a:off x="3686" y="2208"/>
              <a:ext cx="1220" cy="965"/>
              <a:chOff x="506" y="2244"/>
              <a:chExt cx="1220" cy="965"/>
            </a:xfrm>
          </p:grpSpPr>
          <p:grpSp>
            <p:nvGrpSpPr>
              <p:cNvPr id="50215" name="Group 65"/>
              <p:cNvGrpSpPr/>
              <p:nvPr/>
            </p:nvGrpSpPr>
            <p:grpSpPr>
              <a:xfrm>
                <a:off x="624" y="2256"/>
                <a:ext cx="344" cy="720"/>
                <a:chOff x="1608" y="924"/>
                <a:chExt cx="288" cy="720"/>
              </a:xfrm>
            </p:grpSpPr>
            <p:sp>
              <p:nvSpPr>
                <p:cNvPr id="50227" name="Line 66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8" name="Line 67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9" name="Rectangle 68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30" name="Rectangle 69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31" name="Rectangle 70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0216" name="Group 71"/>
              <p:cNvGrpSpPr/>
              <p:nvPr/>
            </p:nvGrpSpPr>
            <p:grpSpPr>
              <a:xfrm>
                <a:off x="1248" y="2244"/>
                <a:ext cx="344" cy="720"/>
                <a:chOff x="1608" y="924"/>
                <a:chExt cx="288" cy="720"/>
              </a:xfrm>
            </p:grpSpPr>
            <p:sp>
              <p:nvSpPr>
                <p:cNvPr id="50222" name="Line 72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3" name="Line 73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4" name="Rectangle 74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25" name="Rectangle 75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26" name="Rectangle 76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0217" name="Text Box 77"/>
              <p:cNvSpPr txBox="1"/>
              <p:nvPr/>
            </p:nvSpPr>
            <p:spPr>
              <a:xfrm>
                <a:off x="506" y="2947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操作数</a:t>
                </a:r>
              </a:p>
            </p:txBody>
          </p:sp>
          <p:sp>
            <p:nvSpPr>
              <p:cNvPr id="50218" name="Text Box 78"/>
              <p:cNvSpPr txBox="1"/>
              <p:nvPr/>
            </p:nvSpPr>
            <p:spPr>
              <a:xfrm>
                <a:off x="1130" y="2959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运算符</a:t>
                </a:r>
              </a:p>
            </p:txBody>
          </p:sp>
          <p:sp>
            <p:nvSpPr>
              <p:cNvPr id="50219" name="Text Box 79"/>
              <p:cNvSpPr txBox="1"/>
              <p:nvPr/>
            </p:nvSpPr>
            <p:spPr>
              <a:xfrm>
                <a:off x="706" y="275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0220" name="Text Box 80"/>
              <p:cNvSpPr txBox="1"/>
              <p:nvPr/>
            </p:nvSpPr>
            <p:spPr>
              <a:xfrm>
                <a:off x="746" y="2558"/>
                <a:ext cx="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21" name="Text Box 81"/>
              <p:cNvSpPr txBox="1"/>
              <p:nvPr/>
            </p:nvSpPr>
            <p:spPr>
              <a:xfrm>
                <a:off x="1339" y="2534"/>
                <a:ext cx="16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50212" name="Text Box 82"/>
            <p:cNvSpPr txBox="1"/>
            <p:nvPr/>
          </p:nvSpPr>
          <p:spPr>
            <a:xfrm>
              <a:off x="3858" y="2515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50213" name="Text Box 83"/>
            <p:cNvSpPr txBox="1"/>
            <p:nvPr/>
          </p:nvSpPr>
          <p:spPr>
            <a:xfrm>
              <a:off x="3950" y="2323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0214" name="Text Box 84"/>
            <p:cNvSpPr txBox="1"/>
            <p:nvPr/>
          </p:nvSpPr>
          <p:spPr>
            <a:xfrm>
              <a:off x="4538" y="2515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oup 85"/>
          <p:cNvGrpSpPr/>
          <p:nvPr/>
        </p:nvGrpSpPr>
        <p:grpSpPr>
          <a:xfrm>
            <a:off x="3635375" y="3624263"/>
            <a:ext cx="1936750" cy="1531937"/>
            <a:chOff x="3686" y="2208"/>
            <a:chExt cx="1220" cy="965"/>
          </a:xfrm>
        </p:grpSpPr>
        <p:grpSp>
          <p:nvGrpSpPr>
            <p:cNvPr id="50190" name="Group 86"/>
            <p:cNvGrpSpPr/>
            <p:nvPr/>
          </p:nvGrpSpPr>
          <p:grpSpPr>
            <a:xfrm>
              <a:off x="3686" y="2208"/>
              <a:ext cx="1220" cy="965"/>
              <a:chOff x="506" y="2244"/>
              <a:chExt cx="1220" cy="965"/>
            </a:xfrm>
          </p:grpSpPr>
          <p:grpSp>
            <p:nvGrpSpPr>
              <p:cNvPr id="50194" name="Group 87"/>
              <p:cNvGrpSpPr/>
              <p:nvPr/>
            </p:nvGrpSpPr>
            <p:grpSpPr>
              <a:xfrm>
                <a:off x="624" y="2256"/>
                <a:ext cx="344" cy="720"/>
                <a:chOff x="1608" y="924"/>
                <a:chExt cx="288" cy="720"/>
              </a:xfrm>
            </p:grpSpPr>
            <p:sp>
              <p:nvSpPr>
                <p:cNvPr id="50206" name="Line 88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07" name="Line 89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08" name="Rectangle 90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09" name="Rectangle 91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10" name="Rectangle 92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0195" name="Group 93"/>
              <p:cNvGrpSpPr/>
              <p:nvPr/>
            </p:nvGrpSpPr>
            <p:grpSpPr>
              <a:xfrm>
                <a:off x="1248" y="2244"/>
                <a:ext cx="344" cy="720"/>
                <a:chOff x="1608" y="924"/>
                <a:chExt cx="288" cy="720"/>
              </a:xfrm>
            </p:grpSpPr>
            <p:sp>
              <p:nvSpPr>
                <p:cNvPr id="50201" name="Line 94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02" name="Line 95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03" name="Rectangle 96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04" name="Rectangle 97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05" name="Rectangle 98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0196" name="Text Box 99"/>
              <p:cNvSpPr txBox="1"/>
              <p:nvPr/>
            </p:nvSpPr>
            <p:spPr>
              <a:xfrm>
                <a:off x="506" y="2947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操作数</a:t>
                </a:r>
              </a:p>
            </p:txBody>
          </p:sp>
          <p:sp>
            <p:nvSpPr>
              <p:cNvPr id="50197" name="Text Box 100"/>
              <p:cNvSpPr txBox="1"/>
              <p:nvPr/>
            </p:nvSpPr>
            <p:spPr>
              <a:xfrm>
                <a:off x="1130" y="2959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运算符</a:t>
                </a:r>
              </a:p>
            </p:txBody>
          </p:sp>
          <p:sp>
            <p:nvSpPr>
              <p:cNvPr id="50198" name="Text Box 101"/>
              <p:cNvSpPr txBox="1"/>
              <p:nvPr/>
            </p:nvSpPr>
            <p:spPr>
              <a:xfrm>
                <a:off x="629" y="2749"/>
                <a:ext cx="350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-12</a:t>
                </a:r>
              </a:p>
            </p:txBody>
          </p:sp>
          <p:sp>
            <p:nvSpPr>
              <p:cNvPr id="50199" name="Text Box 102"/>
              <p:cNvSpPr txBox="1"/>
              <p:nvPr/>
            </p:nvSpPr>
            <p:spPr>
              <a:xfrm>
                <a:off x="746" y="2558"/>
                <a:ext cx="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00" name="Text Box 103"/>
              <p:cNvSpPr txBox="1"/>
              <p:nvPr/>
            </p:nvSpPr>
            <p:spPr>
              <a:xfrm>
                <a:off x="1357" y="2738"/>
                <a:ext cx="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191" name="Text Box 104"/>
            <p:cNvSpPr txBox="1"/>
            <p:nvPr/>
          </p:nvSpPr>
          <p:spPr>
            <a:xfrm>
              <a:off x="3938" y="2515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0192" name="Text Box 105"/>
            <p:cNvSpPr txBox="1"/>
            <p:nvPr/>
          </p:nvSpPr>
          <p:spPr>
            <a:xfrm>
              <a:off x="3950" y="2323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0193" name="Text Box 106"/>
            <p:cNvSpPr txBox="1"/>
            <p:nvPr/>
          </p:nvSpPr>
          <p:spPr>
            <a:xfrm>
              <a:off x="4538" y="2515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</p:grpSp>
      <p:sp>
        <p:nvSpPr>
          <p:cNvPr id="108" name="标题 1"/>
          <p:cNvSpPr txBox="1"/>
          <p:nvPr/>
        </p:nvSpPr>
        <p:spPr>
          <a:xfrm>
            <a:off x="971550" y="315913"/>
            <a:ext cx="7704138" cy="592138"/>
          </a:xfrm>
          <a:prstGeom prst="rect">
            <a:avLst/>
          </a:prstGeom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kern="0" cap="none" spc="0" normalizeH="0" baseline="0" noProof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表达式求值</a:t>
            </a:r>
            <a:endParaRPr kumimoji="0" lang="zh-CN" altLang="en-US" sz="4000" kern="0" cap="none" spc="0" normalizeH="0" baseline="0" noProof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018" name="TextBox 108"/>
          <p:cNvSpPr txBox="1"/>
          <p:nvPr/>
        </p:nvSpPr>
        <p:spPr>
          <a:xfrm>
            <a:off x="2268538" y="2997200"/>
            <a:ext cx="2873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#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7125" y="2900363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#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9475" y="2938463"/>
            <a:ext cx="4619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#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2188" y="4402138"/>
            <a:ext cx="3492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#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7125" y="4403725"/>
            <a:ext cx="2889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#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build="p"/>
      <p:bldP spid="43018" grpId="0"/>
      <p:bldP spid="3" grpId="0"/>
      <p:bldP spid="4" grpId="0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队列的抽象数据类型</a:t>
            </a:r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48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971550" y="1216025"/>
            <a:ext cx="6240463" cy="2616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ADT Queue {</a:t>
            </a: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数据对象：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| 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∈ElemSet, i=1,2,...,n, n≥0}</a:t>
            </a: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数据关系：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R1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&lt;a 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i-1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&gt; | 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i-1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∈D, i=2,...,n}</a:t>
            </a: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约定其中</a:t>
            </a:r>
            <a:r>
              <a:rPr lang="en-US" altLang="zh-CN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baseline="-25000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端为队列头， </a:t>
            </a:r>
            <a:r>
              <a:rPr lang="en-US" altLang="zh-CN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baseline="-25000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端为队列尾</a:t>
            </a:r>
          </a:p>
        </p:txBody>
      </p:sp>
      <p:sp>
        <p:nvSpPr>
          <p:cNvPr id="6" name="Text Box 3">
            <a:hlinkClick r:id="" action="ppaction://noaction"/>
          </p:cNvPr>
          <p:cNvSpPr txBox="1"/>
          <p:nvPr/>
        </p:nvSpPr>
        <p:spPr>
          <a:xfrm>
            <a:off x="1312863" y="3883025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基本操作：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1027113" y="6140450"/>
            <a:ext cx="19478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ADT Queue</a:t>
            </a:r>
          </a:p>
        </p:txBody>
      </p:sp>
      <p:sp>
        <p:nvSpPr>
          <p:cNvPr id="8" name="Text Box 6">
            <a:hlinkClick r:id="" action="ppaction://noaction"/>
          </p:cNvPr>
          <p:cNvSpPr txBox="1"/>
          <p:nvPr/>
        </p:nvSpPr>
        <p:spPr>
          <a:xfrm>
            <a:off x="1885950" y="4340225"/>
            <a:ext cx="19224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InitQueue(&amp;Q)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hlinkClick r:id="" action="ppaction://noaction"/>
          </p:cNvPr>
          <p:cNvSpPr txBox="1"/>
          <p:nvPr/>
        </p:nvSpPr>
        <p:spPr>
          <a:xfrm>
            <a:off x="5238750" y="4352925"/>
            <a:ext cx="23114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DestroyQueue(&amp;Q)</a:t>
            </a:r>
          </a:p>
        </p:txBody>
      </p:sp>
      <p:sp>
        <p:nvSpPr>
          <p:cNvPr id="10" name="Text Box 8">
            <a:hlinkClick r:id="" action="ppaction://noaction"/>
          </p:cNvPr>
          <p:cNvSpPr txBox="1"/>
          <p:nvPr/>
        </p:nvSpPr>
        <p:spPr>
          <a:xfrm>
            <a:off x="1949450" y="4772025"/>
            <a:ext cx="19875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QueueEmpty(Q)</a:t>
            </a:r>
          </a:p>
        </p:txBody>
      </p:sp>
      <p:sp>
        <p:nvSpPr>
          <p:cNvPr id="11" name="Text Box 9">
            <a:hlinkClick r:id="" action="ppaction://noaction"/>
          </p:cNvPr>
          <p:cNvSpPr txBox="1"/>
          <p:nvPr/>
        </p:nvSpPr>
        <p:spPr>
          <a:xfrm>
            <a:off x="5251450" y="4708525"/>
            <a:ext cx="20304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QueueLength(Q)</a:t>
            </a:r>
          </a:p>
        </p:txBody>
      </p:sp>
      <p:sp>
        <p:nvSpPr>
          <p:cNvPr id="12" name="Text Box 10">
            <a:hlinkClick r:id="" action="ppaction://noaction"/>
          </p:cNvPr>
          <p:cNvSpPr txBox="1"/>
          <p:nvPr/>
        </p:nvSpPr>
        <p:spPr>
          <a:xfrm>
            <a:off x="1962150" y="5216525"/>
            <a:ext cx="2028312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GetFront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(Q, &amp;e)</a:t>
            </a:r>
          </a:p>
        </p:txBody>
      </p:sp>
      <p:sp>
        <p:nvSpPr>
          <p:cNvPr id="13" name="Text Box 11">
            <a:hlinkClick r:id="" action="ppaction://noaction"/>
          </p:cNvPr>
          <p:cNvSpPr txBox="1"/>
          <p:nvPr/>
        </p:nvSpPr>
        <p:spPr>
          <a:xfrm>
            <a:off x="5262563" y="5153025"/>
            <a:ext cx="20716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ClearQueue(&amp;Q)</a:t>
            </a:r>
          </a:p>
        </p:txBody>
      </p:sp>
      <p:sp>
        <p:nvSpPr>
          <p:cNvPr id="14" name="Text Box 12">
            <a:hlinkClick r:id="" action="ppaction://noaction"/>
          </p:cNvPr>
          <p:cNvSpPr txBox="1"/>
          <p:nvPr/>
        </p:nvSpPr>
        <p:spPr>
          <a:xfrm>
            <a:off x="5262563" y="5646738"/>
            <a:ext cx="22129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DeQueue(&amp;Q, &amp;e)</a:t>
            </a:r>
          </a:p>
        </p:txBody>
      </p:sp>
      <p:sp>
        <p:nvSpPr>
          <p:cNvPr id="15" name="Text Box 13">
            <a:hlinkClick r:id="" action="ppaction://noaction"/>
          </p:cNvPr>
          <p:cNvSpPr txBox="1"/>
          <p:nvPr/>
        </p:nvSpPr>
        <p:spPr>
          <a:xfrm>
            <a:off x="1949450" y="5699125"/>
            <a:ext cx="20161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EnQueue(&amp;Q,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顺序队列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381635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顺序存储的队列称为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顺序队列</a:t>
            </a:r>
            <a:r>
              <a:rPr lang="zh-CN" altLang="en-US" dirty="0">
                <a:latin typeface="+mn-lt"/>
                <a:ea typeface="+mn-ea"/>
                <a:cs typeface="+mn-cs"/>
              </a:rPr>
              <a:t>，要分配一块连续的存储空间来存放队列里的元素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由于队列的队头和队尾都是活动的，因此有队头、队尾两个标记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这里约定队头标记为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</a:rPr>
              <a:t>实际队头所在的位置</a:t>
            </a:r>
            <a:endParaRPr lang="en-US" altLang="zh-CN" dirty="0">
              <a:solidFill>
                <a:srgbClr val="4C34FE"/>
              </a:solidFill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队尾标记为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</a:rPr>
              <a:t>实际队尾所在位置的下一位置</a:t>
            </a:r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49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96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入栈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7905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栈的插入操作称为进栈、压栈或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入栈</a:t>
            </a:r>
            <a:r>
              <a:rPr lang="en-US" altLang="zh-CN" dirty="0">
                <a:latin typeface="+mn-lt"/>
                <a:ea typeface="+mn-ea"/>
                <a:cs typeface="+mn-cs"/>
              </a:rPr>
              <a:t>(push)</a:t>
            </a:r>
          </a:p>
        </p:txBody>
      </p:sp>
      <p:sp>
        <p:nvSpPr>
          <p:cNvPr id="10244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17" name="AutoShape 3"/>
          <p:cNvSpPr/>
          <p:nvPr/>
        </p:nvSpPr>
        <p:spPr>
          <a:xfrm>
            <a:off x="3128963" y="2132013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" name="AutoShape 4"/>
          <p:cNvSpPr/>
          <p:nvPr/>
        </p:nvSpPr>
        <p:spPr>
          <a:xfrm>
            <a:off x="2266950" y="2132013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9" name="AutoShape 5"/>
          <p:cNvSpPr/>
          <p:nvPr/>
        </p:nvSpPr>
        <p:spPr>
          <a:xfrm>
            <a:off x="1401763" y="2132013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248" name="Line 6"/>
          <p:cNvSpPr/>
          <p:nvPr/>
        </p:nvSpPr>
        <p:spPr>
          <a:xfrm>
            <a:off x="6588125" y="2852738"/>
            <a:ext cx="0" cy="2663825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249" name="Group 7"/>
          <p:cNvGrpSpPr/>
          <p:nvPr/>
        </p:nvGrpSpPr>
        <p:grpSpPr>
          <a:xfrm>
            <a:off x="5637213" y="2852738"/>
            <a:ext cx="935037" cy="2663825"/>
            <a:chOff x="0" y="0"/>
            <a:chExt cx="589" cy="1678"/>
          </a:xfrm>
        </p:grpSpPr>
        <p:sp>
          <p:nvSpPr>
            <p:cNvPr id="10255" name="Line 8"/>
            <p:cNvSpPr/>
            <p:nvPr/>
          </p:nvSpPr>
          <p:spPr>
            <a:xfrm>
              <a:off x="9" y="0"/>
              <a:ext cx="0" cy="1678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6" name="Line 9"/>
            <p:cNvSpPr/>
            <p:nvPr/>
          </p:nvSpPr>
          <p:spPr>
            <a:xfrm>
              <a:off x="0" y="1678"/>
              <a:ext cx="589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50" name="Line 10"/>
          <p:cNvSpPr/>
          <p:nvPr/>
        </p:nvSpPr>
        <p:spPr>
          <a:xfrm>
            <a:off x="5651500" y="5084763"/>
            <a:ext cx="935038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1" name="Line 11"/>
          <p:cNvSpPr/>
          <p:nvPr/>
        </p:nvSpPr>
        <p:spPr>
          <a:xfrm>
            <a:off x="5651500" y="4652963"/>
            <a:ext cx="935038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2" name="Line 12"/>
          <p:cNvSpPr/>
          <p:nvPr/>
        </p:nvSpPr>
        <p:spPr>
          <a:xfrm>
            <a:off x="5651500" y="4221163"/>
            <a:ext cx="935038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3" name="Line 13"/>
          <p:cNvSpPr/>
          <p:nvPr/>
        </p:nvSpPr>
        <p:spPr>
          <a:xfrm>
            <a:off x="5651500" y="3789363"/>
            <a:ext cx="935038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4" name="Line 14"/>
          <p:cNvSpPr/>
          <p:nvPr/>
        </p:nvSpPr>
        <p:spPr>
          <a:xfrm>
            <a:off x="5651500" y="3357563"/>
            <a:ext cx="935038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23 C 0.11146 -0.01065 0.22309 -0.0213 0.27101 0.05115 C 0.3191 0.12384 0.30278 0.27986 0.28681 0.4358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2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0.00301 C 0.17743 -0.02084 0.31459 -0.04422 0.3717 0.01713 C 0.429 0.07847 0.40608 0.22546 0.38334 0.37291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0" y="1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8 0.00694 C 0.19895 0.00139 0.3618 -0.00394 0.43506 0.04652 C 0.50833 0.09699 0.47083 0.30602 0.47552 0.30972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顺序</a:t>
            </a:r>
            <a:r>
              <a:rPr lang="zh-CN" altLang="en-US" dirty="0">
                <a:latin typeface="+mj-lt"/>
                <a:ea typeface="+mj-ea"/>
                <a:cs typeface="+mj-cs"/>
              </a:rPr>
              <a:t>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5632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50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6324" name="TextBox 4"/>
          <p:cNvSpPr txBox="1"/>
          <p:nvPr/>
        </p:nvSpPr>
        <p:spPr>
          <a:xfrm>
            <a:off x="1331640" y="2126347"/>
            <a:ext cx="6697663" cy="310854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#define M  100 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最大队列长度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/>
            <a:endParaRPr lang="zh-CN" altLang="en-US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/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typedef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QElemType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*base;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存储数据</a:t>
            </a:r>
          </a:p>
          <a:p>
            <a:pPr eaLnBrk="1" hangingPunct="1"/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front;          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队头  </a:t>
            </a:r>
          </a:p>
          <a:p>
            <a:pPr eaLnBrk="1" hangingPunct="1"/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rear;           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队尾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SqQueue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698578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队列的顺序存储</a:t>
            </a:r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7037388" y="6065838"/>
            <a:ext cx="1439862" cy="196850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51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2" name="Group 118"/>
          <p:cNvGrpSpPr/>
          <p:nvPr/>
        </p:nvGrpSpPr>
        <p:grpSpPr>
          <a:xfrm>
            <a:off x="512763" y="1441450"/>
            <a:ext cx="2547937" cy="2754313"/>
            <a:chOff x="448" y="1152"/>
            <a:chExt cx="1605" cy="1735"/>
          </a:xfrm>
        </p:grpSpPr>
        <p:sp>
          <p:nvSpPr>
            <p:cNvPr id="58466" name="Line 5"/>
            <p:cNvSpPr/>
            <p:nvPr/>
          </p:nvSpPr>
          <p:spPr>
            <a:xfrm>
              <a:off x="1056" y="2496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67" name="Text Box 6"/>
            <p:cNvSpPr txBox="1"/>
            <p:nvPr/>
          </p:nvSpPr>
          <p:spPr>
            <a:xfrm>
              <a:off x="448" y="2322"/>
              <a:ext cx="675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rear=0 front=0</a:t>
              </a:r>
            </a:p>
          </p:txBody>
        </p:sp>
        <p:grpSp>
          <p:nvGrpSpPr>
            <p:cNvPr id="58468" name="Group 7"/>
            <p:cNvGrpSpPr/>
            <p:nvPr/>
          </p:nvGrpSpPr>
          <p:grpSpPr>
            <a:xfrm>
              <a:off x="1317" y="1152"/>
              <a:ext cx="736" cy="1531"/>
              <a:chOff x="1568" y="1378"/>
              <a:chExt cx="1464" cy="1532"/>
            </a:xfrm>
          </p:grpSpPr>
          <p:grpSp>
            <p:nvGrpSpPr>
              <p:cNvPr id="58471" name="Group 8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58478" name="Rectangle 9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79" name="Line 10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80" name="Line 11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81" name="Line 12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82" name="Line 13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83" name="Line 14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8472" name="Text Box 15"/>
              <p:cNvSpPr txBox="1"/>
              <p:nvPr/>
            </p:nvSpPr>
            <p:spPr>
              <a:xfrm>
                <a:off x="2639" y="2407"/>
                <a:ext cx="3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8473" name="Text Box 16"/>
              <p:cNvSpPr txBox="1"/>
              <p:nvPr/>
            </p:nvSpPr>
            <p:spPr>
              <a:xfrm>
                <a:off x="2639" y="2153"/>
                <a:ext cx="39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8474" name="Text Box 17"/>
              <p:cNvSpPr txBox="1"/>
              <p:nvPr/>
            </p:nvSpPr>
            <p:spPr>
              <a:xfrm>
                <a:off x="2639" y="1902"/>
                <a:ext cx="3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8475" name="Text Box 18"/>
              <p:cNvSpPr txBox="1"/>
              <p:nvPr/>
            </p:nvSpPr>
            <p:spPr>
              <a:xfrm>
                <a:off x="2639" y="1649"/>
                <a:ext cx="3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8476" name="Text Box 19"/>
              <p:cNvSpPr txBox="1"/>
              <p:nvPr/>
            </p:nvSpPr>
            <p:spPr>
              <a:xfrm>
                <a:off x="2641" y="1397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8477" name="Text Box 20"/>
              <p:cNvSpPr txBox="1"/>
              <p:nvPr/>
            </p:nvSpPr>
            <p:spPr>
              <a:xfrm>
                <a:off x="2643" y="2660"/>
                <a:ext cx="3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58469" name="Text Box 21"/>
            <p:cNvSpPr txBox="1"/>
            <p:nvPr/>
          </p:nvSpPr>
          <p:spPr>
            <a:xfrm>
              <a:off x="1401" y="2637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0066FF"/>
                  </a:solidFill>
                  <a:latin typeface="Arial" panose="020B0604020202020204" pitchFamily="34" charset="0"/>
                </a:rPr>
                <a:t>队空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8470" name="Line 22"/>
            <p:cNvSpPr/>
            <p:nvPr/>
          </p:nvSpPr>
          <p:spPr>
            <a:xfrm>
              <a:off x="1056" y="2640"/>
              <a:ext cx="2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121"/>
          <p:cNvGrpSpPr/>
          <p:nvPr/>
        </p:nvGrpSpPr>
        <p:grpSpPr>
          <a:xfrm>
            <a:off x="3233738" y="1336675"/>
            <a:ext cx="1698625" cy="2771775"/>
            <a:chOff x="2162" y="1086"/>
            <a:chExt cx="1070" cy="1746"/>
          </a:xfrm>
        </p:grpSpPr>
        <p:grpSp>
          <p:nvGrpSpPr>
            <p:cNvPr id="58449" name="Group 24"/>
            <p:cNvGrpSpPr/>
            <p:nvPr/>
          </p:nvGrpSpPr>
          <p:grpSpPr>
            <a:xfrm>
              <a:off x="2512" y="1086"/>
              <a:ext cx="720" cy="1531"/>
              <a:chOff x="1568" y="1378"/>
              <a:chExt cx="1483" cy="1532"/>
            </a:xfrm>
          </p:grpSpPr>
          <p:grpSp>
            <p:nvGrpSpPr>
              <p:cNvPr id="58453" name="Group 25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58460" name="Rectangle 26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61" name="Line 27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62" name="Line 28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63" name="Line 29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64" name="Line 30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65" name="Line 31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8454" name="Text Box 32"/>
              <p:cNvSpPr txBox="1"/>
              <p:nvPr/>
            </p:nvSpPr>
            <p:spPr>
              <a:xfrm>
                <a:off x="2649" y="2407"/>
                <a:ext cx="4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8455" name="Text Box 33"/>
              <p:cNvSpPr txBox="1"/>
              <p:nvPr/>
            </p:nvSpPr>
            <p:spPr>
              <a:xfrm>
                <a:off x="2649" y="2152"/>
                <a:ext cx="40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8456" name="Text Box 34"/>
              <p:cNvSpPr txBox="1"/>
              <p:nvPr/>
            </p:nvSpPr>
            <p:spPr>
              <a:xfrm>
                <a:off x="2649" y="1902"/>
                <a:ext cx="4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8457" name="Text Box 35"/>
              <p:cNvSpPr txBox="1"/>
              <p:nvPr/>
            </p:nvSpPr>
            <p:spPr>
              <a:xfrm>
                <a:off x="2649" y="1649"/>
                <a:ext cx="4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8458" name="Text Box 36"/>
              <p:cNvSpPr txBox="1"/>
              <p:nvPr/>
            </p:nvSpPr>
            <p:spPr>
              <a:xfrm>
                <a:off x="2647" y="1397"/>
                <a:ext cx="4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8459" name="Text Box 37"/>
              <p:cNvSpPr txBox="1"/>
              <p:nvPr/>
            </p:nvSpPr>
            <p:spPr>
              <a:xfrm>
                <a:off x="2647" y="2660"/>
                <a:ext cx="4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58450" name="Line 38"/>
            <p:cNvSpPr/>
            <p:nvPr/>
          </p:nvSpPr>
          <p:spPr>
            <a:xfrm>
              <a:off x="2285" y="2496"/>
              <a:ext cx="19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51" name="Text Box 39"/>
            <p:cNvSpPr txBox="1"/>
            <p:nvPr/>
          </p:nvSpPr>
          <p:spPr>
            <a:xfrm>
              <a:off x="2162" y="2344"/>
              <a:ext cx="432" cy="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58452" name="Text Box 40"/>
            <p:cNvSpPr txBox="1"/>
            <p:nvPr/>
          </p:nvSpPr>
          <p:spPr>
            <a:xfrm>
              <a:off x="2250" y="2582"/>
              <a:ext cx="94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J1,J1,J3</a:t>
              </a:r>
              <a:r>
                <a:rPr lang="zh-CN" altLang="zh-CN" sz="2000" dirty="0">
                  <a:solidFill>
                    <a:srgbClr val="0066FF"/>
                  </a:solidFill>
                  <a:latin typeface="Arial" panose="020B0604020202020204" pitchFamily="34" charset="0"/>
                </a:rPr>
                <a:t>入队</a:t>
              </a:r>
              <a:endParaRPr lang="zh-CN" altLang="en-US" sz="2000" dirty="0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3" name="Text Box 41"/>
          <p:cNvSpPr txBox="1"/>
          <p:nvPr/>
        </p:nvSpPr>
        <p:spPr>
          <a:xfrm>
            <a:off x="3995936" y="3330575"/>
            <a:ext cx="608013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J1</a:t>
            </a:r>
          </a:p>
        </p:txBody>
      </p:sp>
      <p:sp>
        <p:nvSpPr>
          <p:cNvPr id="44" name="Text Box 42"/>
          <p:cNvSpPr txBox="1"/>
          <p:nvPr/>
        </p:nvSpPr>
        <p:spPr>
          <a:xfrm>
            <a:off x="3923928" y="2949575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J2</a:t>
            </a:r>
          </a:p>
        </p:txBody>
      </p:sp>
      <p:sp>
        <p:nvSpPr>
          <p:cNvPr id="45" name="Text Box 43"/>
          <p:cNvSpPr txBox="1"/>
          <p:nvPr/>
        </p:nvSpPr>
        <p:spPr>
          <a:xfrm>
            <a:off x="3851920" y="2508250"/>
            <a:ext cx="757237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J3</a:t>
            </a:r>
          </a:p>
        </p:txBody>
      </p:sp>
      <p:grpSp>
        <p:nvGrpSpPr>
          <p:cNvPr id="8" name="Group 44"/>
          <p:cNvGrpSpPr/>
          <p:nvPr/>
        </p:nvGrpSpPr>
        <p:grpSpPr>
          <a:xfrm>
            <a:off x="3271838" y="2051050"/>
            <a:ext cx="577850" cy="396875"/>
            <a:chOff x="1628" y="1741"/>
            <a:chExt cx="482" cy="250"/>
          </a:xfrm>
        </p:grpSpPr>
        <p:sp>
          <p:nvSpPr>
            <p:cNvPr id="58447" name="Line 45"/>
            <p:cNvSpPr/>
            <p:nvPr/>
          </p:nvSpPr>
          <p:spPr>
            <a:xfrm>
              <a:off x="1756" y="1966"/>
              <a:ext cx="2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48" name="Text Box 46"/>
            <p:cNvSpPr txBox="1"/>
            <p:nvPr/>
          </p:nvSpPr>
          <p:spPr>
            <a:xfrm>
              <a:off x="1628" y="1741"/>
              <a:ext cx="4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rear</a:t>
              </a:r>
            </a:p>
          </p:txBody>
        </p:sp>
      </p:grpSp>
      <p:grpSp>
        <p:nvGrpSpPr>
          <p:cNvPr id="9" name="Group 124"/>
          <p:cNvGrpSpPr/>
          <p:nvPr/>
        </p:nvGrpSpPr>
        <p:grpSpPr>
          <a:xfrm>
            <a:off x="6888161" y="908050"/>
            <a:ext cx="1930399" cy="3179763"/>
            <a:chOff x="4464" y="816"/>
            <a:chExt cx="1216" cy="2003"/>
          </a:xfrm>
        </p:grpSpPr>
        <p:sp>
          <p:nvSpPr>
            <p:cNvPr id="58425" name="Line 48"/>
            <p:cNvSpPr/>
            <p:nvPr/>
          </p:nvSpPr>
          <p:spPr>
            <a:xfrm>
              <a:off x="4625" y="1056"/>
              <a:ext cx="2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26" name="Text Box 49"/>
            <p:cNvSpPr txBox="1"/>
            <p:nvPr/>
          </p:nvSpPr>
          <p:spPr>
            <a:xfrm>
              <a:off x="4547" y="816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rear</a:t>
              </a:r>
            </a:p>
          </p:txBody>
        </p:sp>
        <p:grpSp>
          <p:nvGrpSpPr>
            <p:cNvPr id="58427" name="Group 50"/>
            <p:cNvGrpSpPr/>
            <p:nvPr/>
          </p:nvGrpSpPr>
          <p:grpSpPr>
            <a:xfrm>
              <a:off x="4859" y="1083"/>
              <a:ext cx="706" cy="1531"/>
              <a:chOff x="1568" y="1378"/>
              <a:chExt cx="1405" cy="1532"/>
            </a:xfrm>
          </p:grpSpPr>
          <p:grpSp>
            <p:nvGrpSpPr>
              <p:cNvPr id="58434" name="Group 51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58441" name="Rectangle 52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42" name="Line 53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43" name="Line 54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44" name="Line 55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45" name="Line 56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46" name="Line 57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8435" name="Text Box 58"/>
              <p:cNvSpPr txBox="1"/>
              <p:nvPr/>
            </p:nvSpPr>
            <p:spPr>
              <a:xfrm>
                <a:off x="2574" y="2407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8436" name="Text Box 59"/>
              <p:cNvSpPr txBox="1"/>
              <p:nvPr/>
            </p:nvSpPr>
            <p:spPr>
              <a:xfrm>
                <a:off x="2574" y="2153"/>
                <a:ext cx="390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8437" name="Text Box 60"/>
              <p:cNvSpPr txBox="1"/>
              <p:nvPr/>
            </p:nvSpPr>
            <p:spPr>
              <a:xfrm>
                <a:off x="2574" y="1902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8438" name="Text Box 61"/>
              <p:cNvSpPr txBox="1"/>
              <p:nvPr/>
            </p:nvSpPr>
            <p:spPr>
              <a:xfrm>
                <a:off x="2574" y="1649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8439" name="Text Box 62"/>
              <p:cNvSpPr txBox="1"/>
              <p:nvPr/>
            </p:nvSpPr>
            <p:spPr>
              <a:xfrm>
                <a:off x="2583" y="1397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8440" name="Text Box 63"/>
              <p:cNvSpPr txBox="1"/>
              <p:nvPr/>
            </p:nvSpPr>
            <p:spPr>
              <a:xfrm>
                <a:off x="2584" y="2660"/>
                <a:ext cx="3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58428" name="Text Box 64"/>
            <p:cNvSpPr txBox="1"/>
            <p:nvPr/>
          </p:nvSpPr>
          <p:spPr>
            <a:xfrm>
              <a:off x="4640" y="2567"/>
              <a:ext cx="104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J4,J5,J6</a:t>
              </a:r>
              <a:r>
                <a:rPr lang="zh-CN" altLang="zh-CN" sz="2000" dirty="0">
                  <a:solidFill>
                    <a:srgbClr val="0066FF"/>
                  </a:solidFill>
                </a:rPr>
                <a:t>入队</a:t>
              </a:r>
              <a:endParaRPr lang="zh-CN" altLang="en-US" sz="2000" dirty="0">
                <a:solidFill>
                  <a:srgbClr val="0066FF"/>
                </a:solidFill>
              </a:endParaRPr>
            </a:p>
          </p:txBody>
        </p:sp>
        <p:sp>
          <p:nvSpPr>
            <p:cNvPr id="58429" name="Text Box 65"/>
            <p:cNvSpPr txBox="1"/>
            <p:nvPr/>
          </p:nvSpPr>
          <p:spPr>
            <a:xfrm>
              <a:off x="5020" y="1607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J4</a:t>
              </a:r>
            </a:p>
          </p:txBody>
        </p:sp>
        <p:sp>
          <p:nvSpPr>
            <p:cNvPr id="58430" name="Text Box 66"/>
            <p:cNvSpPr txBox="1"/>
            <p:nvPr/>
          </p:nvSpPr>
          <p:spPr>
            <a:xfrm>
              <a:off x="5016" y="1344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J5</a:t>
              </a:r>
            </a:p>
          </p:txBody>
        </p:sp>
        <p:sp>
          <p:nvSpPr>
            <p:cNvPr id="58431" name="Text Box 67"/>
            <p:cNvSpPr txBox="1"/>
            <p:nvPr/>
          </p:nvSpPr>
          <p:spPr>
            <a:xfrm>
              <a:off x="5016" y="1082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J6</a:t>
              </a:r>
            </a:p>
          </p:txBody>
        </p:sp>
        <p:sp>
          <p:nvSpPr>
            <p:cNvPr id="58432" name="Line 68"/>
            <p:cNvSpPr/>
            <p:nvPr/>
          </p:nvSpPr>
          <p:spPr>
            <a:xfrm>
              <a:off x="4560" y="1680"/>
              <a:ext cx="2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33" name="Text Box 69"/>
            <p:cNvSpPr txBox="1"/>
            <p:nvPr/>
          </p:nvSpPr>
          <p:spPr>
            <a:xfrm>
              <a:off x="4464" y="1632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</p:grpSp>
      <p:sp>
        <p:nvSpPr>
          <p:cNvPr id="72" name="AutoShape 70"/>
          <p:cNvSpPr/>
          <p:nvPr/>
        </p:nvSpPr>
        <p:spPr>
          <a:xfrm>
            <a:off x="881856" y="4680253"/>
            <a:ext cx="3974165" cy="1323439"/>
          </a:xfrm>
          <a:prstGeom prst="wedgeRectCallout">
            <a:avLst>
              <a:gd name="adj1" fmla="val -45783"/>
              <a:gd name="adj2" fmla="val -97799"/>
            </a:avLst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lang="zh-CN" altLang="zh-CN" sz="2000" dirty="0">
                <a:latin typeface="Arial" panose="020B0604020202020204" pitchFamily="34" charset="0"/>
              </a:rPr>
              <a:t>约定：</a:t>
            </a:r>
          </a:p>
          <a:p>
            <a:r>
              <a:rPr lang="en-US" altLang="zh-CN" sz="2000" dirty="0">
                <a:latin typeface="Arial" panose="020B0604020202020204" pitchFamily="34" charset="0"/>
              </a:rPr>
              <a:t>rear</a:t>
            </a:r>
            <a:r>
              <a:rPr lang="zh-CN" altLang="zh-CN" sz="2000" dirty="0">
                <a:latin typeface="Arial" panose="020B0604020202020204" pitchFamily="34" charset="0"/>
              </a:rPr>
              <a:t>指示队尾元素</a:t>
            </a:r>
            <a:r>
              <a:rPr lang="zh-CN" altLang="en-US" sz="2000" dirty="0">
                <a:latin typeface="Arial" panose="020B0604020202020204" pitchFamily="34" charset="0"/>
              </a:rPr>
              <a:t>的下一个位置</a:t>
            </a:r>
            <a:r>
              <a:rPr lang="zh-CN" altLang="zh-CN" sz="2000" dirty="0">
                <a:latin typeface="Arial" panose="020B0604020202020204" pitchFamily="34" charset="0"/>
              </a:rPr>
              <a:t>；</a:t>
            </a:r>
          </a:p>
          <a:p>
            <a:r>
              <a:rPr lang="en-US" altLang="zh-CN" sz="2000" dirty="0">
                <a:latin typeface="Arial" panose="020B0604020202020204" pitchFamily="34" charset="0"/>
              </a:rPr>
              <a:t>front</a:t>
            </a:r>
            <a:r>
              <a:rPr lang="zh-CN" altLang="zh-CN" sz="2000" dirty="0">
                <a:latin typeface="Arial" panose="020B0604020202020204" pitchFamily="34" charset="0"/>
              </a:rPr>
              <a:t>指示队头元素</a:t>
            </a:r>
          </a:p>
          <a:p>
            <a:r>
              <a:rPr lang="zh-CN" altLang="zh-CN" sz="2000" dirty="0">
                <a:latin typeface="Arial" panose="020B0604020202020204" pitchFamily="34" charset="0"/>
              </a:rPr>
              <a:t>初值</a:t>
            </a:r>
            <a:r>
              <a:rPr lang="en-US" altLang="zh-CN" sz="2000" dirty="0">
                <a:latin typeface="Arial" panose="020B0604020202020204" pitchFamily="34" charset="0"/>
              </a:rPr>
              <a:t>front=rear=0</a:t>
            </a:r>
          </a:p>
        </p:txBody>
      </p:sp>
      <p:sp>
        <p:nvSpPr>
          <p:cNvPr id="73" name="AutoShape 71"/>
          <p:cNvSpPr/>
          <p:nvPr/>
        </p:nvSpPr>
        <p:spPr>
          <a:xfrm>
            <a:off x="5211763" y="5022850"/>
            <a:ext cx="2917825" cy="1044575"/>
          </a:xfrm>
          <a:prstGeom prst="wedgeRectCallout">
            <a:avLst>
              <a:gd name="adj1" fmla="val -28838"/>
              <a:gd name="adj2" fmla="val -116565"/>
            </a:avLst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latin typeface="Arial" panose="020B0604020202020204" pitchFamily="34" charset="0"/>
              </a:rPr>
              <a:t>空队列条件：</a:t>
            </a:r>
            <a:r>
              <a:rPr lang="en-US" altLang="zh-CN" sz="2000" dirty="0">
                <a:latin typeface="Arial" panose="020B0604020202020204" pitchFamily="34" charset="0"/>
              </a:rPr>
              <a:t>front==rear</a:t>
            </a:r>
          </a:p>
          <a:p>
            <a:pPr algn="ctr"/>
            <a:r>
              <a:rPr lang="zh-CN" altLang="zh-CN" sz="2000" dirty="0">
                <a:latin typeface="Arial" panose="020B0604020202020204" pitchFamily="34" charset="0"/>
              </a:rPr>
              <a:t>入队列：</a:t>
            </a:r>
            <a:r>
              <a:rPr lang="en-US" altLang="zh-CN" sz="2000" dirty="0">
                <a:latin typeface="Arial" panose="020B0604020202020204" pitchFamily="34" charset="0"/>
              </a:rPr>
              <a:t>sq[rear ++]=x;</a:t>
            </a:r>
          </a:p>
          <a:p>
            <a:pPr algn="ctr"/>
            <a:r>
              <a:rPr lang="zh-CN" altLang="zh-CN" sz="2000" dirty="0">
                <a:latin typeface="Arial" panose="020B0604020202020204" pitchFamily="34" charset="0"/>
              </a:rPr>
              <a:t>出队列：</a:t>
            </a:r>
            <a:r>
              <a:rPr lang="en-US" altLang="zh-CN" sz="2000" dirty="0">
                <a:latin typeface="Arial" panose="020B0604020202020204" pitchFamily="34" charset="0"/>
              </a:rPr>
              <a:t>x=sq[front ++];</a:t>
            </a:r>
          </a:p>
        </p:txBody>
      </p:sp>
      <p:grpSp>
        <p:nvGrpSpPr>
          <p:cNvPr id="12" name="Group 72"/>
          <p:cNvGrpSpPr/>
          <p:nvPr/>
        </p:nvGrpSpPr>
        <p:grpSpPr>
          <a:xfrm>
            <a:off x="3262313" y="2813050"/>
            <a:ext cx="577850" cy="396875"/>
            <a:chOff x="1628" y="1741"/>
            <a:chExt cx="482" cy="250"/>
          </a:xfrm>
        </p:grpSpPr>
        <p:sp>
          <p:nvSpPr>
            <p:cNvPr id="58423" name="Line 73"/>
            <p:cNvSpPr/>
            <p:nvPr/>
          </p:nvSpPr>
          <p:spPr>
            <a:xfrm>
              <a:off x="1756" y="1966"/>
              <a:ext cx="2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24" name="Text Box 74"/>
            <p:cNvSpPr txBox="1"/>
            <p:nvPr/>
          </p:nvSpPr>
          <p:spPr>
            <a:xfrm>
              <a:off x="1628" y="1741"/>
              <a:ext cx="4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rear</a:t>
              </a:r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3230563" y="2432050"/>
            <a:ext cx="577850" cy="396875"/>
            <a:chOff x="1628" y="1741"/>
            <a:chExt cx="482" cy="250"/>
          </a:xfrm>
        </p:grpSpPr>
        <p:sp>
          <p:nvSpPr>
            <p:cNvPr id="58421" name="Line 76"/>
            <p:cNvSpPr/>
            <p:nvPr/>
          </p:nvSpPr>
          <p:spPr>
            <a:xfrm>
              <a:off x="1756" y="1966"/>
              <a:ext cx="2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22" name="Text Box 77"/>
            <p:cNvSpPr txBox="1"/>
            <p:nvPr/>
          </p:nvSpPr>
          <p:spPr>
            <a:xfrm>
              <a:off x="1628" y="1741"/>
              <a:ext cx="4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rear</a:t>
              </a:r>
            </a:p>
          </p:txBody>
        </p:sp>
      </p:grpSp>
      <p:grpSp>
        <p:nvGrpSpPr>
          <p:cNvPr id="14" name="Group 78"/>
          <p:cNvGrpSpPr/>
          <p:nvPr/>
        </p:nvGrpSpPr>
        <p:grpSpPr>
          <a:xfrm>
            <a:off x="4970463" y="3511550"/>
            <a:ext cx="774700" cy="396875"/>
            <a:chOff x="2774" y="2610"/>
            <a:chExt cx="625" cy="250"/>
          </a:xfrm>
        </p:grpSpPr>
        <p:sp>
          <p:nvSpPr>
            <p:cNvPr id="58419" name="Line 79"/>
            <p:cNvSpPr/>
            <p:nvPr/>
          </p:nvSpPr>
          <p:spPr>
            <a:xfrm>
              <a:off x="3110" y="2660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20" name="Text Box 80"/>
            <p:cNvSpPr txBox="1"/>
            <p:nvPr/>
          </p:nvSpPr>
          <p:spPr>
            <a:xfrm>
              <a:off x="2774" y="2610"/>
              <a:ext cx="5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</p:grpSp>
      <p:grpSp>
        <p:nvGrpSpPr>
          <p:cNvPr id="15" name="Group 123"/>
          <p:cNvGrpSpPr/>
          <p:nvPr/>
        </p:nvGrpSpPr>
        <p:grpSpPr>
          <a:xfrm>
            <a:off x="5332413" y="1365250"/>
            <a:ext cx="1722437" cy="2730500"/>
            <a:chOff x="3484" y="1104"/>
            <a:chExt cx="1085" cy="1720"/>
          </a:xfrm>
        </p:grpSpPr>
        <p:grpSp>
          <p:nvGrpSpPr>
            <p:cNvPr id="58397" name="Group 122"/>
            <p:cNvGrpSpPr/>
            <p:nvPr/>
          </p:nvGrpSpPr>
          <p:grpSpPr>
            <a:xfrm>
              <a:off x="3484" y="1104"/>
              <a:ext cx="1085" cy="1720"/>
              <a:chOff x="3484" y="1104"/>
              <a:chExt cx="1085" cy="1720"/>
            </a:xfrm>
          </p:grpSpPr>
          <p:grpSp>
            <p:nvGrpSpPr>
              <p:cNvPr id="58401" name="Group 82"/>
              <p:cNvGrpSpPr/>
              <p:nvPr/>
            </p:nvGrpSpPr>
            <p:grpSpPr>
              <a:xfrm>
                <a:off x="3484" y="1455"/>
                <a:ext cx="363" cy="250"/>
                <a:chOff x="2943" y="1410"/>
                <a:chExt cx="466" cy="251"/>
              </a:xfrm>
            </p:grpSpPr>
            <p:sp>
              <p:nvSpPr>
                <p:cNvPr id="58417" name="Line 83"/>
                <p:cNvSpPr/>
                <p:nvPr/>
              </p:nvSpPr>
              <p:spPr>
                <a:xfrm>
                  <a:off x="3042" y="1638"/>
                  <a:ext cx="28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58418" name="Text Box 84"/>
                <p:cNvSpPr txBox="1"/>
                <p:nvPr/>
              </p:nvSpPr>
              <p:spPr>
                <a:xfrm>
                  <a:off x="2943" y="1410"/>
                  <a:ext cx="466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rear</a:t>
                  </a:r>
                </a:p>
              </p:txBody>
            </p:sp>
          </p:grpSp>
          <p:grpSp>
            <p:nvGrpSpPr>
              <p:cNvPr id="58402" name="Group 85"/>
              <p:cNvGrpSpPr/>
              <p:nvPr/>
            </p:nvGrpSpPr>
            <p:grpSpPr>
              <a:xfrm>
                <a:off x="3792" y="1104"/>
                <a:ext cx="755" cy="1531"/>
                <a:chOff x="1568" y="1378"/>
                <a:chExt cx="1503" cy="1532"/>
              </a:xfrm>
            </p:grpSpPr>
            <p:grpSp>
              <p:nvGrpSpPr>
                <p:cNvPr id="58404" name="Group 86"/>
                <p:cNvGrpSpPr/>
                <p:nvPr/>
              </p:nvGrpSpPr>
              <p:grpSpPr>
                <a:xfrm>
                  <a:off x="1568" y="1378"/>
                  <a:ext cx="1133" cy="1498"/>
                  <a:chOff x="1568" y="1378"/>
                  <a:chExt cx="1133" cy="1498"/>
                </a:xfrm>
              </p:grpSpPr>
              <p:sp>
                <p:nvSpPr>
                  <p:cNvPr id="58411" name="Rectangle 87"/>
                  <p:cNvSpPr/>
                  <p:nvPr/>
                </p:nvSpPr>
                <p:spPr>
                  <a:xfrm>
                    <a:off x="1579" y="1378"/>
                    <a:ext cx="1122" cy="1498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8412" name="Line 88"/>
                  <p:cNvSpPr/>
                  <p:nvPr/>
                </p:nvSpPr>
                <p:spPr>
                  <a:xfrm>
                    <a:off x="1568" y="1877"/>
                    <a:ext cx="1122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8413" name="Line 89"/>
                  <p:cNvSpPr/>
                  <p:nvPr/>
                </p:nvSpPr>
                <p:spPr>
                  <a:xfrm>
                    <a:off x="1579" y="2610"/>
                    <a:ext cx="1111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8414" name="Line 90"/>
                  <p:cNvSpPr/>
                  <p:nvPr/>
                </p:nvSpPr>
                <p:spPr>
                  <a:xfrm>
                    <a:off x="1579" y="2354"/>
                    <a:ext cx="1122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8415" name="Line 91"/>
                  <p:cNvSpPr/>
                  <p:nvPr/>
                </p:nvSpPr>
                <p:spPr>
                  <a:xfrm flipV="1">
                    <a:off x="1578" y="2122"/>
                    <a:ext cx="1122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8416" name="Line 92"/>
                  <p:cNvSpPr/>
                  <p:nvPr/>
                </p:nvSpPr>
                <p:spPr>
                  <a:xfrm>
                    <a:off x="1578" y="1622"/>
                    <a:ext cx="1111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58405" name="Text Box 93"/>
                <p:cNvSpPr txBox="1"/>
                <p:nvPr/>
              </p:nvSpPr>
              <p:spPr>
                <a:xfrm>
                  <a:off x="2679" y="2407"/>
                  <a:ext cx="39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58406" name="Text Box 94"/>
                <p:cNvSpPr txBox="1"/>
                <p:nvPr/>
              </p:nvSpPr>
              <p:spPr>
                <a:xfrm>
                  <a:off x="2679" y="2153"/>
                  <a:ext cx="392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58407" name="Text Box 95"/>
                <p:cNvSpPr txBox="1"/>
                <p:nvPr/>
              </p:nvSpPr>
              <p:spPr>
                <a:xfrm>
                  <a:off x="2679" y="1902"/>
                  <a:ext cx="39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8408" name="Text Box 96"/>
                <p:cNvSpPr txBox="1"/>
                <p:nvPr/>
              </p:nvSpPr>
              <p:spPr>
                <a:xfrm>
                  <a:off x="2679" y="1649"/>
                  <a:ext cx="39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8409" name="Text Box 97"/>
                <p:cNvSpPr txBox="1"/>
                <p:nvPr/>
              </p:nvSpPr>
              <p:spPr>
                <a:xfrm>
                  <a:off x="2681" y="1397"/>
                  <a:ext cx="39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58410" name="Text Box 98"/>
                <p:cNvSpPr txBox="1"/>
                <p:nvPr/>
              </p:nvSpPr>
              <p:spPr>
                <a:xfrm>
                  <a:off x="2682" y="2660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58403" name="Text Box 99"/>
              <p:cNvSpPr txBox="1"/>
              <p:nvPr/>
            </p:nvSpPr>
            <p:spPr>
              <a:xfrm>
                <a:off x="3627" y="2574"/>
                <a:ext cx="94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J1,J2,J3</a:t>
                </a:r>
                <a:r>
                  <a:rPr lang="zh-CN" altLang="zh-CN" sz="2000" dirty="0">
                    <a:solidFill>
                      <a:srgbClr val="0066FF"/>
                    </a:solidFill>
                    <a:latin typeface="Arial" panose="020B0604020202020204" pitchFamily="34" charset="0"/>
                  </a:rPr>
                  <a:t>出队</a:t>
                </a:r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398" name="Text Box 100"/>
            <p:cNvSpPr txBox="1"/>
            <p:nvPr/>
          </p:nvSpPr>
          <p:spPr>
            <a:xfrm>
              <a:off x="3951" y="2334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J1</a:t>
              </a:r>
            </a:p>
          </p:txBody>
        </p:sp>
        <p:sp>
          <p:nvSpPr>
            <p:cNvPr id="58399" name="Text Box 101"/>
            <p:cNvSpPr txBox="1"/>
            <p:nvPr/>
          </p:nvSpPr>
          <p:spPr>
            <a:xfrm>
              <a:off x="3943" y="2063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J2</a:t>
              </a:r>
            </a:p>
          </p:txBody>
        </p:sp>
        <p:sp>
          <p:nvSpPr>
            <p:cNvPr id="58400" name="Text Box 102"/>
            <p:cNvSpPr txBox="1"/>
            <p:nvPr/>
          </p:nvSpPr>
          <p:spPr>
            <a:xfrm>
              <a:off x="3951" y="1836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J3</a:t>
              </a:r>
            </a:p>
          </p:txBody>
        </p:sp>
      </p:grpSp>
      <p:grpSp>
        <p:nvGrpSpPr>
          <p:cNvPr id="20" name="Group 104"/>
          <p:cNvGrpSpPr/>
          <p:nvPr/>
        </p:nvGrpSpPr>
        <p:grpSpPr>
          <a:xfrm>
            <a:off x="5221288" y="3117850"/>
            <a:ext cx="676275" cy="396875"/>
            <a:chOff x="2988" y="1956"/>
            <a:chExt cx="546" cy="250"/>
          </a:xfrm>
        </p:grpSpPr>
        <p:sp>
          <p:nvSpPr>
            <p:cNvPr id="58395" name="Line 105"/>
            <p:cNvSpPr/>
            <p:nvPr/>
          </p:nvSpPr>
          <p:spPr>
            <a:xfrm>
              <a:off x="3134" y="1988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6" name="Text Box 106"/>
            <p:cNvSpPr txBox="1"/>
            <p:nvPr/>
          </p:nvSpPr>
          <p:spPr>
            <a:xfrm>
              <a:off x="2988" y="1956"/>
              <a:ext cx="5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</p:grpSp>
      <p:grpSp>
        <p:nvGrpSpPr>
          <p:cNvPr id="21" name="Group 107"/>
          <p:cNvGrpSpPr/>
          <p:nvPr/>
        </p:nvGrpSpPr>
        <p:grpSpPr>
          <a:xfrm>
            <a:off x="5221288" y="2736850"/>
            <a:ext cx="676275" cy="396875"/>
            <a:chOff x="2988" y="1956"/>
            <a:chExt cx="546" cy="250"/>
          </a:xfrm>
        </p:grpSpPr>
        <p:sp>
          <p:nvSpPr>
            <p:cNvPr id="58393" name="Line 108"/>
            <p:cNvSpPr/>
            <p:nvPr/>
          </p:nvSpPr>
          <p:spPr>
            <a:xfrm>
              <a:off x="3134" y="1988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4" name="Text Box 109"/>
            <p:cNvSpPr txBox="1"/>
            <p:nvPr/>
          </p:nvSpPr>
          <p:spPr>
            <a:xfrm>
              <a:off x="2988" y="1956"/>
              <a:ext cx="5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</p:grpSp>
      <p:grpSp>
        <p:nvGrpSpPr>
          <p:cNvPr id="22" name="Group 112"/>
          <p:cNvGrpSpPr/>
          <p:nvPr/>
        </p:nvGrpSpPr>
        <p:grpSpPr>
          <a:xfrm>
            <a:off x="5221288" y="2355850"/>
            <a:ext cx="676275" cy="396875"/>
            <a:chOff x="2988" y="1956"/>
            <a:chExt cx="546" cy="250"/>
          </a:xfrm>
        </p:grpSpPr>
        <p:sp>
          <p:nvSpPr>
            <p:cNvPr id="58391" name="Line 113"/>
            <p:cNvSpPr/>
            <p:nvPr/>
          </p:nvSpPr>
          <p:spPr>
            <a:xfrm>
              <a:off x="3134" y="1988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2" name="Text Box 114"/>
            <p:cNvSpPr txBox="1"/>
            <p:nvPr/>
          </p:nvSpPr>
          <p:spPr>
            <a:xfrm>
              <a:off x="2988" y="1956"/>
              <a:ext cx="5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</p:grpSp>
      <p:sp>
        <p:nvSpPr>
          <p:cNvPr id="116" name="Text Box 41"/>
          <p:cNvSpPr txBox="1"/>
          <p:nvPr/>
        </p:nvSpPr>
        <p:spPr>
          <a:xfrm>
            <a:off x="7746077" y="3380656"/>
            <a:ext cx="608013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J1</a:t>
            </a:r>
          </a:p>
        </p:txBody>
      </p:sp>
      <p:sp>
        <p:nvSpPr>
          <p:cNvPr id="117" name="Text Box 42"/>
          <p:cNvSpPr txBox="1"/>
          <p:nvPr/>
        </p:nvSpPr>
        <p:spPr>
          <a:xfrm>
            <a:off x="7674069" y="2999656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J2</a:t>
            </a:r>
          </a:p>
        </p:txBody>
      </p:sp>
      <p:sp>
        <p:nvSpPr>
          <p:cNvPr id="118" name="Text Box 43"/>
          <p:cNvSpPr txBox="1"/>
          <p:nvPr/>
        </p:nvSpPr>
        <p:spPr>
          <a:xfrm>
            <a:off x="7602061" y="2558331"/>
            <a:ext cx="757237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J3</a:t>
            </a:r>
          </a:p>
        </p:txBody>
      </p:sp>
    </p:spTree>
    <p:extLst>
      <p:ext uri="{BB962C8B-B14F-4D97-AF65-F5344CB8AC3E}">
        <p14:creationId xmlns:p14="http://schemas.microsoft.com/office/powerpoint/2010/main" val="249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72" grpId="0" animBg="1"/>
      <p:bldP spid="73" grpId="0" animBg="1"/>
      <p:bldP spid="116" grpId="0"/>
      <p:bldP spid="117" grpId="0"/>
      <p:bldP spid="1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队列的顺序存储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存在的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：假设数组维数为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当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front=0, rear=M 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时，再有元素入队发生溢出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</a:rPr>
              <a:t>——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</a:rPr>
              <a:t>真溢出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当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front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0,  rear=M 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时，再有元素入队发生溢出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sym typeface="Symbol" panose="05050102010706020507" pitchFamily="18" charset="2"/>
              </a:rPr>
              <a:t>——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假溢出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解决方案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队首固定，每次出队剩余元素向下移动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</a:rPr>
              <a:t>——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浪费时间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循环队列：把队列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</a:rPr>
              <a:t>设想成环形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，让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base[0]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接在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base[M-1]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之后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52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9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循环队列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4751388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利用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运算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入队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base[rear]=x;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rear= (rear+1)%M;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出队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x=base[front];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front= (front+1)%M;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lt"/>
                <a:ea typeface="+mn-ea"/>
              </a:rPr>
              <a:t>初始化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 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front=rear=0;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420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53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60421" name="Group 41"/>
          <p:cNvGrpSpPr/>
          <p:nvPr/>
        </p:nvGrpSpPr>
        <p:grpSpPr>
          <a:xfrm>
            <a:off x="6011863" y="2349500"/>
            <a:ext cx="2439987" cy="2378075"/>
            <a:chOff x="1031" y="960"/>
            <a:chExt cx="1537" cy="1498"/>
          </a:xfrm>
        </p:grpSpPr>
        <p:sp>
          <p:nvSpPr>
            <p:cNvPr id="60422" name="AutoShape 3"/>
            <p:cNvSpPr/>
            <p:nvPr/>
          </p:nvSpPr>
          <p:spPr>
            <a:xfrm>
              <a:off x="1327" y="1167"/>
              <a:ext cx="1105" cy="983"/>
            </a:xfrm>
            <a:custGeom>
              <a:avLst/>
              <a:gdLst>
                <a:gd name="txL" fmla="*/ 3167 w 21600"/>
                <a:gd name="txT" fmla="*/ 3164 h 21600"/>
                <a:gd name="txR" fmla="*/ 18433 w 21600"/>
                <a:gd name="txB" fmla="*/ 18436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714" y="10800"/>
                  </a:moveTo>
                  <a:cubicBezTo>
                    <a:pt x="6714" y="13057"/>
                    <a:pt x="8543" y="14886"/>
                    <a:pt x="10800" y="14886"/>
                  </a:cubicBezTo>
                  <a:cubicBezTo>
                    <a:pt x="13057" y="14886"/>
                    <a:pt x="14886" y="13057"/>
                    <a:pt x="14886" y="10800"/>
                  </a:cubicBezTo>
                  <a:cubicBezTo>
                    <a:pt x="14886" y="8543"/>
                    <a:pt x="13057" y="6714"/>
                    <a:pt x="10800" y="6714"/>
                  </a:cubicBezTo>
                  <a:cubicBezTo>
                    <a:pt x="8543" y="6714"/>
                    <a:pt x="6714" y="8543"/>
                    <a:pt x="6714" y="108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6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Line 4"/>
            <p:cNvSpPr/>
            <p:nvPr/>
          </p:nvSpPr>
          <p:spPr>
            <a:xfrm>
              <a:off x="1921" y="1847"/>
              <a:ext cx="91" cy="29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4" name="Line 5"/>
            <p:cNvSpPr/>
            <p:nvPr/>
          </p:nvSpPr>
          <p:spPr>
            <a:xfrm flipH="1">
              <a:off x="1746" y="1840"/>
              <a:ext cx="53" cy="29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5" name="Line 6"/>
            <p:cNvSpPr/>
            <p:nvPr/>
          </p:nvSpPr>
          <p:spPr>
            <a:xfrm flipH="1">
              <a:off x="1472" y="1790"/>
              <a:ext cx="267" cy="21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6" name="Line 7"/>
            <p:cNvSpPr/>
            <p:nvPr/>
          </p:nvSpPr>
          <p:spPr>
            <a:xfrm flipH="1" flipV="1">
              <a:off x="1434" y="1370"/>
              <a:ext cx="274" cy="188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7" name="Line 8"/>
            <p:cNvSpPr/>
            <p:nvPr/>
          </p:nvSpPr>
          <p:spPr>
            <a:xfrm flipH="1">
              <a:off x="1952" y="1189"/>
              <a:ext cx="114" cy="29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8" name="Line 9"/>
            <p:cNvSpPr/>
            <p:nvPr/>
          </p:nvSpPr>
          <p:spPr>
            <a:xfrm flipV="1">
              <a:off x="2036" y="1355"/>
              <a:ext cx="251" cy="181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9" name="Line 10"/>
            <p:cNvSpPr/>
            <p:nvPr/>
          </p:nvSpPr>
          <p:spPr>
            <a:xfrm flipV="1">
              <a:off x="2089" y="1551"/>
              <a:ext cx="336" cy="86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0" name="Line 11"/>
            <p:cNvSpPr/>
            <p:nvPr/>
          </p:nvSpPr>
          <p:spPr>
            <a:xfrm>
              <a:off x="2081" y="1747"/>
              <a:ext cx="327" cy="43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1" name="Text Box 12"/>
            <p:cNvSpPr txBox="1"/>
            <p:nvPr/>
          </p:nvSpPr>
          <p:spPr>
            <a:xfrm>
              <a:off x="2335" y="1303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0432" name="Text Box 13"/>
            <p:cNvSpPr txBox="1"/>
            <p:nvPr/>
          </p:nvSpPr>
          <p:spPr>
            <a:xfrm>
              <a:off x="2051" y="1056"/>
              <a:ext cx="4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M-1</a:t>
              </a:r>
            </a:p>
          </p:txBody>
        </p:sp>
        <p:sp>
          <p:nvSpPr>
            <p:cNvPr id="60433" name="Text Box 14"/>
            <p:cNvSpPr txBox="1"/>
            <p:nvPr/>
          </p:nvSpPr>
          <p:spPr>
            <a:xfrm>
              <a:off x="2372" y="1563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0434" name="Line 15"/>
            <p:cNvSpPr/>
            <p:nvPr/>
          </p:nvSpPr>
          <p:spPr>
            <a:xfrm flipH="1" flipV="1">
              <a:off x="1632" y="2112"/>
              <a:ext cx="0" cy="20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5" name="Text Box 16"/>
            <p:cNvSpPr txBox="1"/>
            <p:nvPr/>
          </p:nvSpPr>
          <p:spPr>
            <a:xfrm>
              <a:off x="1392" y="2208"/>
              <a:ext cx="46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60436" name="Line 17"/>
            <p:cNvSpPr/>
            <p:nvPr/>
          </p:nvSpPr>
          <p:spPr>
            <a:xfrm>
              <a:off x="1235" y="1152"/>
              <a:ext cx="205" cy="1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7" name="Line 18"/>
            <p:cNvSpPr/>
            <p:nvPr/>
          </p:nvSpPr>
          <p:spPr>
            <a:xfrm flipH="1" flipV="1">
              <a:off x="1343" y="1572"/>
              <a:ext cx="327" cy="51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8" name="Text Box 19"/>
            <p:cNvSpPr txBox="1"/>
            <p:nvPr/>
          </p:nvSpPr>
          <p:spPr>
            <a:xfrm>
              <a:off x="1031" y="960"/>
              <a:ext cx="4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60439" name="Line 20"/>
            <p:cNvSpPr/>
            <p:nvPr/>
          </p:nvSpPr>
          <p:spPr>
            <a:xfrm flipV="1">
              <a:off x="1366" y="1421"/>
              <a:ext cx="129" cy="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0" name="Line 21"/>
            <p:cNvSpPr/>
            <p:nvPr/>
          </p:nvSpPr>
          <p:spPr>
            <a:xfrm flipV="1">
              <a:off x="1343" y="1449"/>
              <a:ext cx="205" cy="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1" name="Line 22"/>
            <p:cNvSpPr/>
            <p:nvPr/>
          </p:nvSpPr>
          <p:spPr>
            <a:xfrm flipV="1">
              <a:off x="1335" y="1486"/>
              <a:ext cx="259" cy="1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2" name="Line 23"/>
            <p:cNvSpPr/>
            <p:nvPr/>
          </p:nvSpPr>
          <p:spPr>
            <a:xfrm flipV="1">
              <a:off x="1335" y="1507"/>
              <a:ext cx="312" cy="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3" name="Line 24"/>
            <p:cNvSpPr/>
            <p:nvPr/>
          </p:nvSpPr>
          <p:spPr>
            <a:xfrm flipV="1">
              <a:off x="1335" y="1536"/>
              <a:ext cx="350" cy="1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4" name="Line 25"/>
            <p:cNvSpPr/>
            <p:nvPr/>
          </p:nvSpPr>
          <p:spPr>
            <a:xfrm flipV="1">
              <a:off x="1350" y="1609"/>
              <a:ext cx="312" cy="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5" name="Line 26"/>
            <p:cNvSpPr/>
            <p:nvPr/>
          </p:nvSpPr>
          <p:spPr>
            <a:xfrm flipV="1">
              <a:off x="1366" y="1660"/>
              <a:ext cx="296" cy="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6" name="Line 27"/>
            <p:cNvSpPr/>
            <p:nvPr/>
          </p:nvSpPr>
          <p:spPr>
            <a:xfrm flipV="1">
              <a:off x="1388" y="1702"/>
              <a:ext cx="282" cy="1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7" name="Line 28"/>
            <p:cNvSpPr/>
            <p:nvPr/>
          </p:nvSpPr>
          <p:spPr>
            <a:xfrm flipV="1">
              <a:off x="1419" y="1753"/>
              <a:ext cx="274" cy="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8" name="Line 29"/>
            <p:cNvSpPr/>
            <p:nvPr/>
          </p:nvSpPr>
          <p:spPr>
            <a:xfrm flipV="1">
              <a:off x="1449" y="1790"/>
              <a:ext cx="274" cy="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9" name="Line 30"/>
            <p:cNvSpPr/>
            <p:nvPr/>
          </p:nvSpPr>
          <p:spPr>
            <a:xfrm flipV="1">
              <a:off x="1480" y="1818"/>
              <a:ext cx="274" cy="17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0" name="Line 31"/>
            <p:cNvSpPr/>
            <p:nvPr/>
          </p:nvSpPr>
          <p:spPr>
            <a:xfrm flipV="1">
              <a:off x="1533" y="1847"/>
              <a:ext cx="244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1" name="Line 32"/>
            <p:cNvSpPr/>
            <p:nvPr/>
          </p:nvSpPr>
          <p:spPr>
            <a:xfrm flipV="1">
              <a:off x="1571" y="1905"/>
              <a:ext cx="213" cy="1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2" name="Line 33"/>
            <p:cNvSpPr/>
            <p:nvPr/>
          </p:nvSpPr>
          <p:spPr>
            <a:xfrm flipV="1">
              <a:off x="1632" y="1992"/>
              <a:ext cx="137" cy="10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3" name="Line 34"/>
            <p:cNvSpPr/>
            <p:nvPr/>
          </p:nvSpPr>
          <p:spPr>
            <a:xfrm flipV="1">
              <a:off x="1693" y="2064"/>
              <a:ext cx="61" cy="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4" name="Text Box 35"/>
            <p:cNvSpPr txBox="1"/>
            <p:nvPr/>
          </p:nvSpPr>
          <p:spPr>
            <a:xfrm rot="-1295992">
              <a:off x="1542" y="1208"/>
              <a:ext cx="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0455" name="Text Box 36"/>
            <p:cNvSpPr txBox="1"/>
            <p:nvPr/>
          </p:nvSpPr>
          <p:spPr>
            <a:xfrm rot="-1295992">
              <a:off x="1912" y="1770"/>
              <a:ext cx="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…...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27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循环队列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6144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54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6329363" y="881063"/>
            <a:ext cx="2814637" cy="2090737"/>
            <a:chOff x="3987" y="336"/>
            <a:chExt cx="1773" cy="1317"/>
          </a:xfrm>
        </p:grpSpPr>
        <p:sp>
          <p:nvSpPr>
            <p:cNvPr id="61500" name="AutoShape 3"/>
            <p:cNvSpPr/>
            <p:nvPr/>
          </p:nvSpPr>
          <p:spPr>
            <a:xfrm>
              <a:off x="3997" y="336"/>
              <a:ext cx="1337" cy="1317"/>
            </a:xfrm>
            <a:custGeom>
              <a:avLst/>
              <a:gdLst>
                <a:gd name="txL" fmla="*/ 3166 w 21600"/>
                <a:gd name="txT" fmla="*/ 3165 h 21600"/>
                <a:gd name="txR" fmla="*/ 18434 w 21600"/>
                <a:gd name="txB" fmla="*/ 18435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6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1" name="Line 4"/>
            <p:cNvSpPr/>
            <p:nvPr/>
          </p:nvSpPr>
          <p:spPr>
            <a:xfrm>
              <a:off x="3987" y="977"/>
              <a:ext cx="405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2" name="Line 5"/>
            <p:cNvSpPr/>
            <p:nvPr/>
          </p:nvSpPr>
          <p:spPr>
            <a:xfrm>
              <a:off x="4905" y="1008"/>
              <a:ext cx="405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3" name="Line 6"/>
            <p:cNvSpPr/>
            <p:nvPr/>
          </p:nvSpPr>
          <p:spPr>
            <a:xfrm>
              <a:off x="4329" y="430"/>
              <a:ext cx="207" cy="33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4" name="Line 7"/>
            <p:cNvSpPr/>
            <p:nvPr/>
          </p:nvSpPr>
          <p:spPr>
            <a:xfrm>
              <a:off x="4844" y="1206"/>
              <a:ext cx="207" cy="338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5" name="Line 8"/>
            <p:cNvSpPr/>
            <p:nvPr/>
          </p:nvSpPr>
          <p:spPr>
            <a:xfrm flipH="1">
              <a:off x="4816" y="441"/>
              <a:ext cx="217" cy="326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6" name="Line 9"/>
            <p:cNvSpPr/>
            <p:nvPr/>
          </p:nvSpPr>
          <p:spPr>
            <a:xfrm flipH="1">
              <a:off x="4304" y="1219"/>
              <a:ext cx="217" cy="326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7" name="Text Box 10"/>
            <p:cNvSpPr txBox="1"/>
            <p:nvPr/>
          </p:nvSpPr>
          <p:spPr>
            <a:xfrm>
              <a:off x="4778" y="806"/>
              <a:ext cx="160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08" name="Text Box 11"/>
            <p:cNvSpPr txBox="1"/>
            <p:nvPr/>
          </p:nvSpPr>
          <p:spPr>
            <a:xfrm>
              <a:off x="4775" y="988"/>
              <a:ext cx="160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1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09" name="Text Box 12"/>
            <p:cNvSpPr txBox="1"/>
            <p:nvPr/>
          </p:nvSpPr>
          <p:spPr>
            <a:xfrm>
              <a:off x="4599" y="1081"/>
              <a:ext cx="160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2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10" name="Text Box 13"/>
            <p:cNvSpPr txBox="1"/>
            <p:nvPr/>
          </p:nvSpPr>
          <p:spPr>
            <a:xfrm>
              <a:off x="4411" y="977"/>
              <a:ext cx="161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3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11" name="Text Box 14"/>
            <p:cNvSpPr txBox="1"/>
            <p:nvPr/>
          </p:nvSpPr>
          <p:spPr>
            <a:xfrm>
              <a:off x="4422" y="802"/>
              <a:ext cx="160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4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12" name="Text Box 15"/>
            <p:cNvSpPr txBox="1"/>
            <p:nvPr/>
          </p:nvSpPr>
          <p:spPr>
            <a:xfrm>
              <a:off x="4598" y="709"/>
              <a:ext cx="160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5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13" name="Line 16"/>
            <p:cNvSpPr/>
            <p:nvPr/>
          </p:nvSpPr>
          <p:spPr>
            <a:xfrm flipH="1" flipV="1">
              <a:off x="5040" y="1248"/>
              <a:ext cx="33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14" name="Text Box 17"/>
            <p:cNvSpPr txBox="1"/>
            <p:nvPr/>
          </p:nvSpPr>
          <p:spPr>
            <a:xfrm>
              <a:off x="5376" y="1296"/>
              <a:ext cx="339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61515" name="Text Box 18"/>
            <p:cNvSpPr txBox="1"/>
            <p:nvPr/>
          </p:nvSpPr>
          <p:spPr>
            <a:xfrm>
              <a:off x="5363" y="1104"/>
              <a:ext cx="397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61516" name="Line 19"/>
            <p:cNvSpPr/>
            <p:nvPr/>
          </p:nvSpPr>
          <p:spPr>
            <a:xfrm flipH="1" flipV="1">
              <a:off x="5088" y="1104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80"/>
          <p:cNvGrpSpPr/>
          <p:nvPr/>
        </p:nvGrpSpPr>
        <p:grpSpPr>
          <a:xfrm>
            <a:off x="6075363" y="4198938"/>
            <a:ext cx="2687637" cy="2201862"/>
            <a:chOff x="3827" y="2645"/>
            <a:chExt cx="1693" cy="1387"/>
          </a:xfrm>
        </p:grpSpPr>
        <p:sp>
          <p:nvSpPr>
            <p:cNvPr id="61477" name="AutoShape 21"/>
            <p:cNvSpPr/>
            <p:nvPr/>
          </p:nvSpPr>
          <p:spPr>
            <a:xfrm>
              <a:off x="4183" y="2715"/>
              <a:ext cx="1337" cy="1317"/>
            </a:xfrm>
            <a:custGeom>
              <a:avLst/>
              <a:gdLst>
                <a:gd name="txL" fmla="*/ 3166 w 21600"/>
                <a:gd name="txT" fmla="*/ 3165 h 21600"/>
                <a:gd name="txR" fmla="*/ 18434 w 21600"/>
                <a:gd name="txB" fmla="*/ 18435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6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8" name="Line 22"/>
            <p:cNvSpPr/>
            <p:nvPr/>
          </p:nvSpPr>
          <p:spPr>
            <a:xfrm>
              <a:off x="4173" y="3356"/>
              <a:ext cx="405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9" name="Line 23"/>
            <p:cNvSpPr/>
            <p:nvPr/>
          </p:nvSpPr>
          <p:spPr>
            <a:xfrm>
              <a:off x="5091" y="3386"/>
              <a:ext cx="405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0" name="Line 24"/>
            <p:cNvSpPr/>
            <p:nvPr/>
          </p:nvSpPr>
          <p:spPr>
            <a:xfrm>
              <a:off x="4515" y="2808"/>
              <a:ext cx="207" cy="338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1" name="Line 25"/>
            <p:cNvSpPr/>
            <p:nvPr/>
          </p:nvSpPr>
          <p:spPr>
            <a:xfrm>
              <a:off x="5030" y="3585"/>
              <a:ext cx="207" cy="33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2" name="Line 26"/>
            <p:cNvSpPr/>
            <p:nvPr/>
          </p:nvSpPr>
          <p:spPr>
            <a:xfrm flipH="1">
              <a:off x="5002" y="2820"/>
              <a:ext cx="217" cy="326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3" name="Line 27"/>
            <p:cNvSpPr/>
            <p:nvPr/>
          </p:nvSpPr>
          <p:spPr>
            <a:xfrm flipH="1">
              <a:off x="4490" y="3597"/>
              <a:ext cx="217" cy="326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4" name="Text Box 28"/>
            <p:cNvSpPr txBox="1"/>
            <p:nvPr/>
          </p:nvSpPr>
          <p:spPr>
            <a:xfrm>
              <a:off x="4291" y="3062"/>
              <a:ext cx="24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J4</a:t>
              </a:r>
            </a:p>
          </p:txBody>
        </p:sp>
        <p:sp>
          <p:nvSpPr>
            <p:cNvPr id="61485" name="Text Box 29"/>
            <p:cNvSpPr txBox="1"/>
            <p:nvPr/>
          </p:nvSpPr>
          <p:spPr>
            <a:xfrm>
              <a:off x="4757" y="2805"/>
              <a:ext cx="24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J5</a:t>
              </a:r>
            </a:p>
          </p:txBody>
        </p:sp>
        <p:sp>
          <p:nvSpPr>
            <p:cNvPr id="61486" name="Text Box 30"/>
            <p:cNvSpPr txBox="1"/>
            <p:nvPr/>
          </p:nvSpPr>
          <p:spPr>
            <a:xfrm>
              <a:off x="5120" y="3027"/>
              <a:ext cx="24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J6</a:t>
              </a:r>
            </a:p>
          </p:txBody>
        </p:sp>
        <p:sp>
          <p:nvSpPr>
            <p:cNvPr id="61487" name="Text Box 31"/>
            <p:cNvSpPr txBox="1"/>
            <p:nvPr/>
          </p:nvSpPr>
          <p:spPr>
            <a:xfrm>
              <a:off x="4963" y="3185"/>
              <a:ext cx="161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88" name="Text Box 32"/>
            <p:cNvSpPr txBox="1"/>
            <p:nvPr/>
          </p:nvSpPr>
          <p:spPr>
            <a:xfrm>
              <a:off x="4961" y="3366"/>
              <a:ext cx="160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1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89" name="Text Box 33"/>
            <p:cNvSpPr txBox="1"/>
            <p:nvPr/>
          </p:nvSpPr>
          <p:spPr>
            <a:xfrm>
              <a:off x="4784" y="3460"/>
              <a:ext cx="161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2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90" name="Text Box 34"/>
            <p:cNvSpPr txBox="1"/>
            <p:nvPr/>
          </p:nvSpPr>
          <p:spPr>
            <a:xfrm>
              <a:off x="4597" y="3356"/>
              <a:ext cx="160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3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91" name="Text Box 35"/>
            <p:cNvSpPr txBox="1"/>
            <p:nvPr/>
          </p:nvSpPr>
          <p:spPr>
            <a:xfrm>
              <a:off x="4607" y="3181"/>
              <a:ext cx="161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4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92" name="Text Box 36"/>
            <p:cNvSpPr txBox="1"/>
            <p:nvPr/>
          </p:nvSpPr>
          <p:spPr>
            <a:xfrm>
              <a:off x="4784" y="3087"/>
              <a:ext cx="160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5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93" name="Text Box 37"/>
            <p:cNvSpPr txBox="1"/>
            <p:nvPr/>
          </p:nvSpPr>
          <p:spPr>
            <a:xfrm>
              <a:off x="4029" y="2645"/>
              <a:ext cx="339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61494" name="Line 38"/>
            <p:cNvSpPr/>
            <p:nvPr/>
          </p:nvSpPr>
          <p:spPr>
            <a:xfrm>
              <a:off x="4080" y="3024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95" name="Text Box 39"/>
            <p:cNvSpPr txBox="1"/>
            <p:nvPr/>
          </p:nvSpPr>
          <p:spPr>
            <a:xfrm>
              <a:off x="3827" y="2784"/>
              <a:ext cx="397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61496" name="Text Box 40"/>
            <p:cNvSpPr txBox="1"/>
            <p:nvPr/>
          </p:nvSpPr>
          <p:spPr>
            <a:xfrm>
              <a:off x="4318" y="3454"/>
              <a:ext cx="24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J9</a:t>
              </a:r>
            </a:p>
          </p:txBody>
        </p:sp>
        <p:sp>
          <p:nvSpPr>
            <p:cNvPr id="61497" name="Text Box 41"/>
            <p:cNvSpPr txBox="1"/>
            <p:nvPr/>
          </p:nvSpPr>
          <p:spPr>
            <a:xfrm>
              <a:off x="4723" y="3676"/>
              <a:ext cx="240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J8</a:t>
              </a:r>
            </a:p>
          </p:txBody>
        </p:sp>
        <p:sp>
          <p:nvSpPr>
            <p:cNvPr id="61498" name="Text Box 42"/>
            <p:cNvSpPr txBox="1"/>
            <p:nvPr/>
          </p:nvSpPr>
          <p:spPr>
            <a:xfrm>
              <a:off x="5127" y="3442"/>
              <a:ext cx="240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J7</a:t>
              </a:r>
            </a:p>
          </p:txBody>
        </p:sp>
        <p:sp>
          <p:nvSpPr>
            <p:cNvPr id="61499" name="Line 43"/>
            <p:cNvSpPr/>
            <p:nvPr/>
          </p:nvSpPr>
          <p:spPr>
            <a:xfrm>
              <a:off x="4224" y="2859"/>
              <a:ext cx="240" cy="1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78"/>
          <p:cNvGrpSpPr/>
          <p:nvPr/>
        </p:nvGrpSpPr>
        <p:grpSpPr>
          <a:xfrm>
            <a:off x="914400" y="1981200"/>
            <a:ext cx="3662363" cy="2682875"/>
            <a:chOff x="576" y="1248"/>
            <a:chExt cx="2307" cy="1690"/>
          </a:xfrm>
        </p:grpSpPr>
        <p:grpSp>
          <p:nvGrpSpPr>
            <p:cNvPr id="61455" name="Group 46"/>
            <p:cNvGrpSpPr/>
            <p:nvPr/>
          </p:nvGrpSpPr>
          <p:grpSpPr>
            <a:xfrm>
              <a:off x="1008" y="1248"/>
              <a:ext cx="1347" cy="1316"/>
              <a:chOff x="1389" y="1311"/>
              <a:chExt cx="1445" cy="1255"/>
            </a:xfrm>
          </p:grpSpPr>
          <p:sp>
            <p:nvSpPr>
              <p:cNvPr id="61461" name="AutoShape 47"/>
              <p:cNvSpPr/>
              <p:nvPr/>
            </p:nvSpPr>
            <p:spPr>
              <a:xfrm>
                <a:off x="1400" y="1311"/>
                <a:ext cx="1434" cy="1255"/>
              </a:xfrm>
              <a:custGeom>
                <a:avLst/>
                <a:gdLst>
                  <a:gd name="txL" fmla="*/ 3163 w 21600"/>
                  <a:gd name="txT" fmla="*/ 3167 h 21600"/>
                  <a:gd name="txR" fmla="*/ 18437 w 21600"/>
                  <a:gd name="txB" fmla="*/ 18433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582" y="10800"/>
                    </a:moveTo>
                    <a:cubicBezTo>
                      <a:pt x="6582" y="13130"/>
                      <a:pt x="8470" y="15018"/>
                      <a:pt x="10800" y="15018"/>
                    </a:cubicBezTo>
                    <a:cubicBezTo>
                      <a:pt x="13130" y="15018"/>
                      <a:pt x="15018" y="13130"/>
                      <a:pt x="15018" y="10800"/>
                    </a:cubicBezTo>
                    <a:cubicBezTo>
                      <a:pt x="15018" y="8470"/>
                      <a:pt x="13130" y="6582"/>
                      <a:pt x="10800" y="6582"/>
                    </a:cubicBezTo>
                    <a:cubicBezTo>
                      <a:pt x="8470" y="6582"/>
                      <a:pt x="6582" y="8470"/>
                      <a:pt x="6582" y="108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66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2" name="Line 48"/>
              <p:cNvSpPr/>
              <p:nvPr/>
            </p:nvSpPr>
            <p:spPr>
              <a:xfrm>
                <a:off x="1389" y="1922"/>
                <a:ext cx="434" cy="0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3" name="Line 49"/>
              <p:cNvSpPr/>
              <p:nvPr/>
            </p:nvSpPr>
            <p:spPr>
              <a:xfrm>
                <a:off x="2374" y="1951"/>
                <a:ext cx="434" cy="0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4" name="Line 50"/>
              <p:cNvSpPr/>
              <p:nvPr/>
            </p:nvSpPr>
            <p:spPr>
              <a:xfrm>
                <a:off x="1756" y="1400"/>
                <a:ext cx="222" cy="322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5" name="Line 51"/>
              <p:cNvSpPr/>
              <p:nvPr/>
            </p:nvSpPr>
            <p:spPr>
              <a:xfrm>
                <a:off x="2308" y="2140"/>
                <a:ext cx="222" cy="322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6" name="Line 52"/>
              <p:cNvSpPr/>
              <p:nvPr/>
            </p:nvSpPr>
            <p:spPr>
              <a:xfrm flipH="1">
                <a:off x="2278" y="1411"/>
                <a:ext cx="233" cy="311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7" name="Line 53"/>
              <p:cNvSpPr/>
              <p:nvPr/>
            </p:nvSpPr>
            <p:spPr>
              <a:xfrm flipH="1">
                <a:off x="1729" y="2152"/>
                <a:ext cx="233" cy="311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8" name="Text Box 54"/>
              <p:cNvSpPr txBox="1"/>
              <p:nvPr/>
            </p:nvSpPr>
            <p:spPr>
              <a:xfrm>
                <a:off x="1516" y="1642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 b="1" dirty="0">
                    <a:latin typeface="Arial" panose="020B0604020202020204" pitchFamily="34" charset="0"/>
                  </a:rPr>
                  <a:t>J4</a:t>
                </a:r>
              </a:p>
            </p:txBody>
          </p:sp>
          <p:sp>
            <p:nvSpPr>
              <p:cNvPr id="61469" name="Text Box 55"/>
              <p:cNvSpPr txBox="1"/>
              <p:nvPr/>
            </p:nvSpPr>
            <p:spPr>
              <a:xfrm>
                <a:off x="2016" y="1397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 b="1" dirty="0">
                    <a:latin typeface="Arial" panose="020B0604020202020204" pitchFamily="34" charset="0"/>
                  </a:rPr>
                  <a:t>J5</a:t>
                </a:r>
              </a:p>
            </p:txBody>
          </p:sp>
          <p:sp>
            <p:nvSpPr>
              <p:cNvPr id="61470" name="Text Box 56"/>
              <p:cNvSpPr txBox="1"/>
              <p:nvPr/>
            </p:nvSpPr>
            <p:spPr>
              <a:xfrm>
                <a:off x="2405" y="1608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 b="1" dirty="0">
                    <a:latin typeface="Arial" panose="020B0604020202020204" pitchFamily="34" charset="0"/>
                  </a:rPr>
                  <a:t>J6</a:t>
                </a:r>
              </a:p>
            </p:txBody>
          </p:sp>
          <p:sp>
            <p:nvSpPr>
              <p:cNvPr id="61471" name="Text Box 57"/>
              <p:cNvSpPr txBox="1"/>
              <p:nvPr/>
            </p:nvSpPr>
            <p:spPr>
              <a:xfrm>
                <a:off x="2237" y="1759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0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472" name="Text Box 58"/>
              <p:cNvSpPr txBox="1"/>
              <p:nvPr/>
            </p:nvSpPr>
            <p:spPr>
              <a:xfrm>
                <a:off x="2234" y="1932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1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473" name="Text Box 59"/>
              <p:cNvSpPr txBox="1"/>
              <p:nvPr/>
            </p:nvSpPr>
            <p:spPr>
              <a:xfrm>
                <a:off x="2045" y="2021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2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474" name="Text Box 60"/>
              <p:cNvSpPr txBox="1"/>
              <p:nvPr/>
            </p:nvSpPr>
            <p:spPr>
              <a:xfrm>
                <a:off x="1844" y="1922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3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475" name="Text Box 61"/>
              <p:cNvSpPr txBox="1"/>
              <p:nvPr/>
            </p:nvSpPr>
            <p:spPr>
              <a:xfrm>
                <a:off x="1855" y="1755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4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476" name="Text Box 62"/>
              <p:cNvSpPr txBox="1"/>
              <p:nvPr/>
            </p:nvSpPr>
            <p:spPr>
              <a:xfrm>
                <a:off x="2044" y="1666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5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456" name="Line 63"/>
            <p:cNvSpPr/>
            <p:nvPr/>
          </p:nvSpPr>
          <p:spPr>
            <a:xfrm flipH="1" flipV="1">
              <a:off x="2352" y="2112"/>
              <a:ext cx="288" cy="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57" name="Text Box 64"/>
            <p:cNvSpPr txBox="1"/>
            <p:nvPr/>
          </p:nvSpPr>
          <p:spPr>
            <a:xfrm>
              <a:off x="2544" y="2064"/>
              <a:ext cx="339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61458" name="Line 65"/>
            <p:cNvSpPr/>
            <p:nvPr/>
          </p:nvSpPr>
          <p:spPr>
            <a:xfrm flipV="1">
              <a:off x="720" y="17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59" name="Text Box 66"/>
            <p:cNvSpPr txBox="1"/>
            <p:nvPr/>
          </p:nvSpPr>
          <p:spPr>
            <a:xfrm>
              <a:off x="576" y="1536"/>
              <a:ext cx="397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61460" name="Text Box 67"/>
            <p:cNvSpPr txBox="1"/>
            <p:nvPr/>
          </p:nvSpPr>
          <p:spPr>
            <a:xfrm>
              <a:off x="1256" y="2688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初始状态</a:t>
              </a:r>
            </a:p>
          </p:txBody>
        </p:sp>
      </p:grpSp>
      <p:grpSp>
        <p:nvGrpSpPr>
          <p:cNvPr id="6" name="Group 68"/>
          <p:cNvGrpSpPr/>
          <p:nvPr/>
        </p:nvGrpSpPr>
        <p:grpSpPr>
          <a:xfrm>
            <a:off x="4114800" y="2362200"/>
            <a:ext cx="2311400" cy="596900"/>
            <a:chOff x="2266" y="1727"/>
            <a:chExt cx="1562" cy="358"/>
          </a:xfrm>
        </p:grpSpPr>
        <p:sp>
          <p:nvSpPr>
            <p:cNvPr id="61453" name="AutoShape 69"/>
            <p:cNvSpPr/>
            <p:nvPr/>
          </p:nvSpPr>
          <p:spPr>
            <a:xfrm rot="-658666">
              <a:off x="2266" y="1727"/>
              <a:ext cx="1562" cy="120"/>
            </a:xfrm>
            <a:prstGeom prst="rightArrow">
              <a:avLst>
                <a:gd name="adj1" fmla="val 50000"/>
                <a:gd name="adj2" fmla="val 32541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1454" name="Text Box 70"/>
            <p:cNvSpPr txBox="1"/>
            <p:nvPr/>
          </p:nvSpPr>
          <p:spPr>
            <a:xfrm rot="-627854">
              <a:off x="2376" y="1847"/>
              <a:ext cx="1069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J4,J5,J6</a:t>
              </a:r>
              <a:r>
                <a:rPr lang="zh-CN" altLang="zh-CN" sz="2000" b="1" dirty="0">
                  <a:latin typeface="Arial" panose="020B0604020202020204" pitchFamily="34" charset="0"/>
                </a:rPr>
                <a:t>出队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810000" y="3733800"/>
            <a:ext cx="2311400" cy="528638"/>
            <a:chOff x="2173" y="2315"/>
            <a:chExt cx="1562" cy="317"/>
          </a:xfrm>
        </p:grpSpPr>
        <p:sp>
          <p:nvSpPr>
            <p:cNvPr id="61451" name="AutoShape 72"/>
            <p:cNvSpPr/>
            <p:nvPr/>
          </p:nvSpPr>
          <p:spPr>
            <a:xfrm rot="950072">
              <a:off x="2173" y="2512"/>
              <a:ext cx="1562" cy="120"/>
            </a:xfrm>
            <a:prstGeom prst="rightArrow">
              <a:avLst>
                <a:gd name="adj1" fmla="val 50000"/>
                <a:gd name="adj2" fmla="val 32541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1452" name="Text Box 73"/>
            <p:cNvSpPr txBox="1"/>
            <p:nvPr/>
          </p:nvSpPr>
          <p:spPr>
            <a:xfrm rot="914810">
              <a:off x="2333" y="2315"/>
              <a:ext cx="1068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J7,J8,J9</a:t>
              </a:r>
              <a:r>
                <a:rPr lang="zh-CN" altLang="zh-CN" sz="2000" b="1" dirty="0">
                  <a:latin typeface="Arial" panose="020B0604020202020204" pitchFamily="34" charset="0"/>
                </a:rPr>
                <a:t>入队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76" name="AutoShape 74"/>
          <p:cNvSpPr/>
          <p:nvPr/>
        </p:nvSpPr>
        <p:spPr>
          <a:xfrm>
            <a:off x="2627313" y="1052513"/>
            <a:ext cx="2292350" cy="739775"/>
          </a:xfrm>
          <a:prstGeom prst="wedgeRectCallout">
            <a:avLst>
              <a:gd name="adj1" fmla="val 104097"/>
              <a:gd name="adj2" fmla="val 82667"/>
            </a:avLst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队空：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front==rear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队满：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front==rear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77" name="Text Box 75"/>
          <p:cNvSpPr txBox="1"/>
          <p:nvPr/>
        </p:nvSpPr>
        <p:spPr>
          <a:xfrm>
            <a:off x="468313" y="4724400"/>
            <a:ext cx="4222750" cy="1654175"/>
          </a:xfrm>
          <a:prstGeom prst="rect">
            <a:avLst/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b="1" dirty="0">
                <a:latin typeface="Arial" panose="020B0604020202020204" pitchFamily="34" charset="0"/>
              </a:rPr>
              <a:t>解决方案：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1.</a:t>
            </a:r>
            <a:r>
              <a:rPr lang="zh-CN" altLang="en-US" sz="2000" b="1" dirty="0">
                <a:latin typeface="Arial" panose="020B0604020202020204" pitchFamily="34" charset="0"/>
              </a:rPr>
              <a:t>另外</a:t>
            </a:r>
            <a:r>
              <a:rPr lang="zh-CN" altLang="en-US" sz="2000" b="1" dirty="0">
                <a:solidFill>
                  <a:srgbClr val="0066FF"/>
                </a:solidFill>
                <a:latin typeface="Arial" panose="020B0604020202020204" pitchFamily="34" charset="0"/>
              </a:rPr>
              <a:t>设一个标志</a:t>
            </a:r>
            <a:r>
              <a:rPr lang="zh-CN" altLang="en-US" sz="2000" b="1" dirty="0">
                <a:latin typeface="Arial" panose="020B0604020202020204" pitchFamily="34" charset="0"/>
              </a:rPr>
              <a:t>以区别队空、队满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2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FF3300"/>
                </a:solidFill>
                <a:latin typeface="Arial" panose="020B0604020202020204" pitchFamily="34" charset="0"/>
              </a:rPr>
              <a:t>少用一个元素空间</a:t>
            </a:r>
            <a:r>
              <a:rPr lang="zh-CN" altLang="en-US" sz="2000" b="1" dirty="0">
                <a:latin typeface="Arial" panose="020B0604020202020204" pitchFamily="34" charset="0"/>
              </a:rPr>
              <a:t>：</a:t>
            </a:r>
          </a:p>
          <a:p>
            <a:pPr eaLnBrk="1" hangingPunct="1"/>
            <a:r>
              <a:rPr lang="zh-CN" altLang="en-US" sz="2000" b="1" dirty="0">
                <a:latin typeface="Arial" panose="020B0604020202020204" pitchFamily="34" charset="0"/>
              </a:rPr>
              <a:t>    队空：</a:t>
            </a:r>
            <a:r>
              <a:rPr lang="en-US" altLang="zh-CN" sz="2000" b="1" dirty="0">
                <a:latin typeface="Arial" panose="020B0604020202020204" pitchFamily="34" charset="0"/>
              </a:rPr>
              <a:t>front==rear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 </a:t>
            </a:r>
            <a:r>
              <a:rPr lang="zh-CN" altLang="zh-CN" sz="2000" b="1" dirty="0">
                <a:latin typeface="Arial" panose="020B0604020202020204" pitchFamily="34" charset="0"/>
              </a:rPr>
              <a:t>队满：(</a:t>
            </a:r>
            <a:r>
              <a:rPr lang="en-US" altLang="zh-CN" sz="2000" b="1" dirty="0">
                <a:latin typeface="Arial" panose="020B0604020202020204" pitchFamily="34" charset="0"/>
              </a:rPr>
              <a:t>rear+1)%M==front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61082" y="5056188"/>
            <a:ext cx="4037211" cy="312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8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build="p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链队列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244792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用链表表示的队列称为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链队列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为了方便操作，设定一个头指针</a:t>
            </a:r>
            <a:r>
              <a:rPr lang="en-US" altLang="zh-CN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front</a:t>
            </a:r>
            <a:r>
              <a:rPr lang="zh-CN" altLang="en-US" dirty="0">
                <a:latin typeface="+mn-lt"/>
                <a:ea typeface="+mn-ea"/>
                <a:cs typeface="+mn-cs"/>
              </a:rPr>
              <a:t>和一个尾指针</a:t>
            </a:r>
            <a:r>
              <a:rPr lang="en-US" altLang="zh-CN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rear</a:t>
            </a: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队列为空时，</a:t>
            </a:r>
            <a:r>
              <a:rPr lang="en-US" altLang="zh-CN" dirty="0">
                <a:latin typeface="+mn-lt"/>
                <a:ea typeface="+mn-ea"/>
                <a:cs typeface="+mn-cs"/>
              </a:rPr>
              <a:t>front</a:t>
            </a:r>
            <a:r>
              <a:rPr lang="zh-CN" altLang="en-US" dirty="0">
                <a:latin typeface="+mn-lt"/>
                <a:ea typeface="+mn-ea"/>
                <a:cs typeface="+mn-cs"/>
              </a:rPr>
              <a:t>和</a:t>
            </a:r>
            <a:r>
              <a:rPr lang="en-US" altLang="zh-CN" dirty="0">
                <a:latin typeface="+mn-lt"/>
                <a:ea typeface="+mn-ea"/>
                <a:cs typeface="+mn-cs"/>
              </a:rPr>
              <a:t>rear</a:t>
            </a:r>
            <a:r>
              <a:rPr lang="zh-CN" altLang="en-US" dirty="0">
                <a:latin typeface="+mn-lt"/>
                <a:ea typeface="+mn-ea"/>
                <a:cs typeface="+mn-cs"/>
              </a:rPr>
              <a:t>同时指向头结点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55300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39750" y="3860800"/>
            <a:ext cx="7945438" cy="1524000"/>
            <a:chOff x="310" y="1387"/>
            <a:chExt cx="5005" cy="960"/>
          </a:xfrm>
        </p:grpSpPr>
        <p:sp>
          <p:nvSpPr>
            <p:cNvPr id="55303" name="Line 8"/>
            <p:cNvSpPr/>
            <p:nvPr/>
          </p:nvSpPr>
          <p:spPr>
            <a:xfrm>
              <a:off x="694" y="1764"/>
              <a:ext cx="2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04" name="Rectangle 9"/>
            <p:cNvSpPr/>
            <p:nvPr/>
          </p:nvSpPr>
          <p:spPr>
            <a:xfrm>
              <a:off x="1891" y="1638"/>
              <a:ext cx="666" cy="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05" name="Line 10"/>
            <p:cNvSpPr/>
            <p:nvPr/>
          </p:nvSpPr>
          <p:spPr>
            <a:xfrm>
              <a:off x="2213" y="1649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6" name="Rectangle 11"/>
            <p:cNvSpPr/>
            <p:nvPr/>
          </p:nvSpPr>
          <p:spPr>
            <a:xfrm>
              <a:off x="2865" y="1645"/>
              <a:ext cx="666" cy="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07" name="Line 12"/>
            <p:cNvSpPr/>
            <p:nvPr/>
          </p:nvSpPr>
          <p:spPr>
            <a:xfrm>
              <a:off x="3187" y="1656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8" name="Line 13"/>
            <p:cNvSpPr/>
            <p:nvPr/>
          </p:nvSpPr>
          <p:spPr>
            <a:xfrm>
              <a:off x="1474" y="1762"/>
              <a:ext cx="42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09" name="Line 14"/>
            <p:cNvSpPr/>
            <p:nvPr/>
          </p:nvSpPr>
          <p:spPr>
            <a:xfrm>
              <a:off x="2397" y="1762"/>
              <a:ext cx="4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55310" name="Group 15"/>
            <p:cNvGrpSpPr/>
            <p:nvPr/>
          </p:nvGrpSpPr>
          <p:grpSpPr>
            <a:xfrm>
              <a:off x="947" y="1642"/>
              <a:ext cx="681" cy="262"/>
              <a:chOff x="1780" y="2219"/>
              <a:chExt cx="681" cy="262"/>
            </a:xfrm>
          </p:grpSpPr>
          <p:sp>
            <p:nvSpPr>
              <p:cNvPr id="55322" name="Rectangle 16" descr="宽上对角线"/>
              <p:cNvSpPr/>
              <p:nvPr/>
            </p:nvSpPr>
            <p:spPr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323" name="Rectangle 17" descr="浅色上对角线"/>
              <p:cNvSpPr/>
              <p:nvPr/>
            </p:nvSpPr>
            <p:spPr>
              <a:xfrm>
                <a:off x="1780" y="2226"/>
                <a:ext cx="344" cy="25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311" name="Text Box 18"/>
            <p:cNvSpPr txBox="1"/>
            <p:nvPr/>
          </p:nvSpPr>
          <p:spPr>
            <a:xfrm>
              <a:off x="991" y="1387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000" dirty="0">
                  <a:latin typeface="Arial" panose="020B0604020202020204" pitchFamily="34" charset="0"/>
                </a:rPr>
                <a:t>头结点</a:t>
              </a:r>
            </a:p>
          </p:txBody>
        </p:sp>
        <p:sp>
          <p:nvSpPr>
            <p:cNvPr id="55312" name="Rectangle 19"/>
            <p:cNvSpPr/>
            <p:nvPr/>
          </p:nvSpPr>
          <p:spPr>
            <a:xfrm>
              <a:off x="4649" y="1641"/>
              <a:ext cx="666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2000" dirty="0">
                  <a:latin typeface="Arial" panose="020B0604020202020204" pitchFamily="34" charset="0"/>
                </a:rPr>
                <a:t>          ^</a:t>
              </a:r>
            </a:p>
          </p:txBody>
        </p:sp>
        <p:sp>
          <p:nvSpPr>
            <p:cNvPr id="55313" name="Line 20"/>
            <p:cNvSpPr/>
            <p:nvPr/>
          </p:nvSpPr>
          <p:spPr>
            <a:xfrm>
              <a:off x="3445" y="1778"/>
              <a:ext cx="3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14" name="Text Box 21"/>
            <p:cNvSpPr txBox="1"/>
            <p:nvPr/>
          </p:nvSpPr>
          <p:spPr>
            <a:xfrm>
              <a:off x="3848" y="1630"/>
              <a:ext cx="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dirty="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55315" name="Line 22"/>
            <p:cNvSpPr/>
            <p:nvPr/>
          </p:nvSpPr>
          <p:spPr>
            <a:xfrm>
              <a:off x="4189" y="1766"/>
              <a:ext cx="4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16" name="Line 23"/>
            <p:cNvSpPr/>
            <p:nvPr/>
          </p:nvSpPr>
          <p:spPr>
            <a:xfrm>
              <a:off x="4979" y="1644"/>
              <a:ext cx="0" cy="2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7" name="Text Box 24"/>
            <p:cNvSpPr txBox="1"/>
            <p:nvPr/>
          </p:nvSpPr>
          <p:spPr>
            <a:xfrm>
              <a:off x="310" y="1641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55318" name="Text Box 25"/>
            <p:cNvSpPr txBox="1"/>
            <p:nvPr/>
          </p:nvSpPr>
          <p:spPr>
            <a:xfrm>
              <a:off x="2049" y="1397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000" dirty="0">
                  <a:latin typeface="Arial" panose="020B0604020202020204" pitchFamily="34" charset="0"/>
                </a:rPr>
                <a:t>队头</a:t>
              </a:r>
            </a:p>
          </p:txBody>
        </p:sp>
        <p:sp>
          <p:nvSpPr>
            <p:cNvPr id="55319" name="Text Box 26"/>
            <p:cNvSpPr txBox="1"/>
            <p:nvPr/>
          </p:nvSpPr>
          <p:spPr>
            <a:xfrm>
              <a:off x="4761" y="1397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000" dirty="0">
                  <a:latin typeface="Arial" panose="020B0604020202020204" pitchFamily="34" charset="0"/>
                </a:rPr>
                <a:t>队尾</a:t>
              </a:r>
            </a:p>
          </p:txBody>
        </p:sp>
        <p:sp>
          <p:nvSpPr>
            <p:cNvPr id="55320" name="Line 27"/>
            <p:cNvSpPr/>
            <p:nvPr/>
          </p:nvSpPr>
          <p:spPr>
            <a:xfrm flipV="1">
              <a:off x="4978" y="1900"/>
              <a:ext cx="0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1" name="Text Box 28"/>
            <p:cNvSpPr txBox="1"/>
            <p:nvPr/>
          </p:nvSpPr>
          <p:spPr>
            <a:xfrm>
              <a:off x="4809" y="2097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dirty="0">
                  <a:latin typeface="Arial" panose="020B0604020202020204" pitchFamily="34" charset="0"/>
                </a:rPr>
                <a:t>rear</a:t>
              </a:r>
            </a:p>
          </p:txBody>
        </p:sp>
      </p:grpSp>
      <p:sp>
        <p:nvSpPr>
          <p:cNvPr id="27" name="AutoShape 29"/>
          <p:cNvSpPr/>
          <p:nvPr/>
        </p:nvSpPr>
        <p:spPr>
          <a:xfrm>
            <a:off x="2722562" y="5187950"/>
            <a:ext cx="3921125" cy="790575"/>
          </a:xfrm>
          <a:prstGeom prst="wedgeRoundRectCallout">
            <a:avLst>
              <a:gd name="adj1" fmla="val -25787"/>
              <a:gd name="adj2" fmla="val -47179"/>
              <a:gd name="adj3" fmla="val 16667"/>
            </a:avLst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 dirty="0">
                <a:latin typeface="Arial" panose="020B0604020202020204" pitchFamily="34" charset="0"/>
              </a:rPr>
              <a:t>设队首、队尾指针</a:t>
            </a:r>
            <a:r>
              <a:rPr lang="en-US" altLang="zh-CN" sz="2000" dirty="0">
                <a:latin typeface="Arial" panose="020B0604020202020204" pitchFamily="34" charset="0"/>
              </a:rPr>
              <a:t>front</a:t>
            </a:r>
            <a:r>
              <a:rPr lang="zh-CN" altLang="zh-CN" sz="2000" dirty="0">
                <a:latin typeface="Arial" panose="020B0604020202020204" pitchFamily="34" charset="0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</a:rPr>
              <a:t>rear,</a:t>
            </a:r>
          </a:p>
          <a:p>
            <a:pPr algn="ctr" eaLnBrk="1" hangingPunct="1"/>
            <a:r>
              <a:rPr lang="en-US" altLang="zh-CN" sz="2000" dirty="0">
                <a:latin typeface="Arial" panose="020B0604020202020204" pitchFamily="34" charset="0"/>
              </a:rPr>
              <a:t>front</a:t>
            </a:r>
            <a:r>
              <a:rPr lang="zh-CN" altLang="zh-CN" sz="2000" dirty="0">
                <a:latin typeface="Arial" panose="020B0604020202020204" pitchFamily="34" charset="0"/>
              </a:rPr>
              <a:t>指向头结点，</a:t>
            </a:r>
            <a:r>
              <a:rPr lang="en-US" altLang="zh-CN" sz="2000" dirty="0">
                <a:latin typeface="Arial" panose="020B0604020202020204" pitchFamily="34" charset="0"/>
              </a:rPr>
              <a:t>rear</a:t>
            </a:r>
            <a:r>
              <a:rPr lang="zh-CN" altLang="zh-CN" sz="2000" dirty="0">
                <a:latin typeface="Arial" panose="020B0604020202020204" pitchFamily="34" charset="0"/>
              </a:rPr>
              <a:t>指向队尾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链队列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5632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6324" name="TextBox 4"/>
          <p:cNvSpPr txBox="1"/>
          <p:nvPr/>
        </p:nvSpPr>
        <p:spPr>
          <a:xfrm>
            <a:off x="1187450" y="1412875"/>
            <a:ext cx="6697663" cy="397031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typedef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QElemType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data;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*next;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, *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QueuePtr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;</a:t>
            </a:r>
          </a:p>
          <a:p>
            <a:pPr eaLnBrk="1" hangingPunct="1"/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/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typedef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QueuePtr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front;          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队头指针   </a:t>
            </a:r>
          </a:p>
          <a:p>
            <a:pPr eaLnBrk="1" hangingPunct="1"/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QueuePtr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rear;           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队尾指针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LinkQueue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;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070986"/>
              </p:ext>
            </p:extLst>
          </p:nvPr>
        </p:nvGraphicFramePr>
        <p:xfrm>
          <a:off x="4139952" y="1124744"/>
          <a:ext cx="33559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VISIO" r:id="rId3" imgW="3369960" imgH="828360" progId="Visio.Drawing.5">
                  <p:embed/>
                </p:oleObj>
              </mc:Choice>
              <mc:Fallback>
                <p:oleObj name="VISIO" r:id="rId3" imgW="3369960" imgH="828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124744"/>
                        <a:ext cx="3355975" cy="815975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067649"/>
              </p:ext>
            </p:extLst>
          </p:nvPr>
        </p:nvGraphicFramePr>
        <p:xfrm>
          <a:off x="2123728" y="2924944"/>
          <a:ext cx="44577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VISIO" r:id="rId5" imgW="4464360" imgH="828360" progId="Visio.Drawing.5">
                  <p:embed/>
                </p:oleObj>
              </mc:Choice>
              <mc:Fallback>
                <p:oleObj name="VISIO" r:id="rId5" imgW="4464360" imgH="828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24944"/>
                        <a:ext cx="4457700" cy="81756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91786"/>
              </p:ext>
            </p:extLst>
          </p:nvPr>
        </p:nvGraphicFramePr>
        <p:xfrm>
          <a:off x="2123728" y="4699000"/>
          <a:ext cx="44846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VISIO" r:id="rId7" imgW="4493520" imgH="1048680" progId="Visio.Drawing.5">
                  <p:embed/>
                </p:oleObj>
              </mc:Choice>
              <mc:Fallback>
                <p:oleObj name="VISIO" r:id="rId7" imgW="4493520" imgH="104868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699000"/>
                        <a:ext cx="4484688" cy="1036638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59632" y="1912144"/>
            <a:ext cx="176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(a)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空队列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39952" y="1977794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(b) </a:t>
            </a:r>
            <a:r>
              <a: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元素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x</a:t>
            </a:r>
            <a:r>
              <a: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入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队列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57066" y="585152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(d) 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元素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x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出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队列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88054"/>
              </p:ext>
            </p:extLst>
          </p:nvPr>
        </p:nvGraphicFramePr>
        <p:xfrm>
          <a:off x="1259632" y="1124744"/>
          <a:ext cx="22304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VISIO" r:id="rId9" imgW="2232720" imgH="756720" progId="Visio.Drawing.5">
                  <p:embed/>
                </p:oleObj>
              </mc:Choice>
              <mc:Fallback>
                <p:oleObj name="VISIO" r:id="rId9" imgW="2232720" imgH="7567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24744"/>
                        <a:ext cx="2230438" cy="755650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142778" y="3742506"/>
            <a:ext cx="2632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(c) 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元素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y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入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2798333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队列的应用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操作系统中多道作业的处理（一个</a:t>
            </a:r>
            <a:r>
              <a:rPr lang="en-US" altLang="zh-CN" dirty="0">
                <a:latin typeface="+mn-lt"/>
                <a:ea typeface="+mn-ea"/>
                <a:cs typeface="+mn-cs"/>
              </a:rPr>
              <a:t>CPU</a:t>
            </a:r>
            <a:r>
              <a:rPr lang="zh-CN" altLang="en-US" dirty="0">
                <a:latin typeface="+mn-lt"/>
                <a:ea typeface="+mn-ea"/>
                <a:cs typeface="+mn-cs"/>
              </a:rPr>
              <a:t>执行多个作业） 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先来先服务调度算法</a:t>
            </a:r>
            <a:r>
              <a:rPr lang="en-US" altLang="zh-CN" dirty="0">
                <a:latin typeface="+mn-lt"/>
                <a:ea typeface="+mn-ea"/>
              </a:rPr>
              <a:t>(First come, first served)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短进程（作业）优先调度算法</a:t>
            </a:r>
            <a:r>
              <a:rPr lang="en-US" altLang="zh-CN" dirty="0">
                <a:latin typeface="+mn-lt"/>
                <a:ea typeface="+mn-ea"/>
              </a:rPr>
              <a:t>(Shortest job first)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时间片轮转调度算法</a:t>
            </a:r>
            <a:r>
              <a:rPr lang="en-US" altLang="zh-CN" dirty="0">
                <a:latin typeface="+mn-lt"/>
                <a:ea typeface="+mn-ea"/>
              </a:rPr>
              <a:t>(Round-Robin)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多级队列调度算法</a:t>
            </a:r>
            <a:r>
              <a:rPr lang="en-US" altLang="zh-CN" dirty="0">
                <a:latin typeface="+mn-lt"/>
                <a:ea typeface="+mn-ea"/>
              </a:rPr>
              <a:t>(Multi level queue)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58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循环队列存储在数组</a:t>
            </a:r>
            <a:r>
              <a:rPr lang="en-US" altLang="zh-CN" dirty="0"/>
              <a:t>A[0..m]</a:t>
            </a:r>
            <a:r>
              <a:rPr lang="zh-CN" altLang="en-US" dirty="0"/>
              <a:t>中，则入队时的操作为</a:t>
            </a:r>
            <a:endParaRPr lang="en-US" altLang="zh-CN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rear = rear+1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rear = (rear+1)%(m-1)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rear = (rear+1)%m</a:t>
            </a:r>
            <a:endParaRPr lang="zh-CN" alt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rear = (rear+1)%(m+1)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399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出栈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07791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栈的删除操作称为退栈或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出栈</a:t>
            </a:r>
            <a:r>
              <a:rPr lang="en-US" altLang="zh-CN" dirty="0">
                <a:latin typeface="+mn-lt"/>
                <a:ea typeface="+mn-ea"/>
                <a:cs typeface="+mn-cs"/>
              </a:rPr>
              <a:t>(pop)</a:t>
            </a: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" name="AutoShape 3"/>
          <p:cNvSpPr/>
          <p:nvPr/>
        </p:nvSpPr>
        <p:spPr>
          <a:xfrm>
            <a:off x="2339975" y="5949950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" name="AutoShape 4"/>
          <p:cNvSpPr/>
          <p:nvPr/>
        </p:nvSpPr>
        <p:spPr>
          <a:xfrm>
            <a:off x="2339975" y="5516563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" name="AutoShape 5"/>
          <p:cNvSpPr/>
          <p:nvPr/>
        </p:nvSpPr>
        <p:spPr>
          <a:xfrm>
            <a:off x="2339975" y="5084763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272" name="Line 6"/>
          <p:cNvSpPr/>
          <p:nvPr/>
        </p:nvSpPr>
        <p:spPr>
          <a:xfrm>
            <a:off x="3132138" y="3644900"/>
            <a:ext cx="0" cy="2663825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273" name="Group 7"/>
          <p:cNvGrpSpPr/>
          <p:nvPr/>
        </p:nvGrpSpPr>
        <p:grpSpPr>
          <a:xfrm>
            <a:off x="2197100" y="3644900"/>
            <a:ext cx="935038" cy="2663825"/>
            <a:chOff x="0" y="0"/>
            <a:chExt cx="589" cy="1678"/>
          </a:xfrm>
        </p:grpSpPr>
        <p:sp>
          <p:nvSpPr>
            <p:cNvPr id="11279" name="Line 8"/>
            <p:cNvSpPr/>
            <p:nvPr/>
          </p:nvSpPr>
          <p:spPr>
            <a:xfrm>
              <a:off x="9" y="0"/>
              <a:ext cx="0" cy="1678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0" name="Line 9"/>
            <p:cNvSpPr/>
            <p:nvPr/>
          </p:nvSpPr>
          <p:spPr>
            <a:xfrm>
              <a:off x="0" y="1678"/>
              <a:ext cx="589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274" name="Line 10"/>
          <p:cNvSpPr/>
          <p:nvPr/>
        </p:nvSpPr>
        <p:spPr>
          <a:xfrm>
            <a:off x="2195513" y="5876925"/>
            <a:ext cx="935037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5" name="Line 11"/>
          <p:cNvSpPr/>
          <p:nvPr/>
        </p:nvSpPr>
        <p:spPr>
          <a:xfrm>
            <a:off x="2195513" y="5445125"/>
            <a:ext cx="935037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6" name="Line 12"/>
          <p:cNvSpPr/>
          <p:nvPr/>
        </p:nvSpPr>
        <p:spPr>
          <a:xfrm>
            <a:off x="2195513" y="5013325"/>
            <a:ext cx="935037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7" name="Line 13"/>
          <p:cNvSpPr/>
          <p:nvPr/>
        </p:nvSpPr>
        <p:spPr>
          <a:xfrm>
            <a:off x="2195513" y="4581525"/>
            <a:ext cx="935037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8" name="Line 14"/>
          <p:cNvSpPr/>
          <p:nvPr/>
        </p:nvSpPr>
        <p:spPr>
          <a:xfrm>
            <a:off x="2195513" y="4149725"/>
            <a:ext cx="935037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5.55556E-7 -0.17037 C 5.55556E-7 -0.24699 0.11615 -0.34074 0.21059 -0.34074 L 0.42135 -0.3407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0" y="-1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5.55556E-7 -0.20186 C 5.55556E-7 -0.2926 0.09427 -0.40371 0.17118 -0.40371 L 0.34253 -0.4037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0" y="-2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-0.1338 L 0.01181 -0.30046 C 0.01181 -0.375 0.08073 -0.4669 0.13681 -0.4669 L 0.26181 -0.4669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C++</a:t>
            </a:r>
            <a:r>
              <a:rPr lang="zh-CN" altLang="en-US" dirty="0">
                <a:latin typeface="+mj-lt"/>
                <a:ea typeface="+mj-ea"/>
                <a:cs typeface="+mj-cs"/>
              </a:rPr>
              <a:t>中的</a:t>
            </a:r>
            <a:r>
              <a:rPr lang="en-US" altLang="zh-CN" dirty="0">
                <a:latin typeface="+mj-lt"/>
                <a:ea typeface="+mj-ea"/>
                <a:cs typeface="+mj-cs"/>
              </a:rPr>
              <a:t>STL</a:t>
            </a:r>
            <a:r>
              <a:rPr lang="zh-CN" altLang="en-US" dirty="0">
                <a:latin typeface="+mj-lt"/>
                <a:ea typeface="+mj-ea"/>
                <a:cs typeface="+mj-cs"/>
              </a:rPr>
              <a:t>库 </a:t>
            </a:r>
            <a:r>
              <a:rPr lang="en-US" altLang="zh-CN" dirty="0">
                <a:latin typeface="+mj-lt"/>
                <a:ea typeface="+mj-ea"/>
                <a:cs typeface="+mj-cs"/>
              </a:rPr>
              <a:t>– queue</a:t>
            </a:r>
            <a:r>
              <a:rPr lang="zh-CN" altLang="en-US" dirty="0">
                <a:latin typeface="+mj-lt"/>
                <a:ea typeface="+mj-ea"/>
                <a:cs typeface="+mj-cs"/>
              </a:rPr>
              <a:t>模板类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008062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</a:t>
            </a:r>
            <a:r>
              <a:rPr lang="en-US" altLang="zh-CN" sz="2800" kern="12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#include&lt;queue&gt;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kern="12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	using namespace std; </a:t>
            </a:r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60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68313" y="2132856"/>
            <a:ext cx="8207375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buClr>
                <a:schemeClr val="accent1"/>
              </a:buClr>
              <a:buSzTx/>
              <a:defRPr/>
            </a:pPr>
            <a:r>
              <a:rPr kumimoji="0" lang="en-US" altLang="zh-CN" sz="3200" kern="0" cap="none" spc="0" normalizeH="0" baseline="0" noProof="0" dirty="0">
                <a:latin typeface="+mn-lt"/>
                <a:ea typeface="+mn-ea"/>
                <a:cs typeface="+mn-cs"/>
              </a:rPr>
              <a:t>	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queue&lt;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&gt; q1;</a:t>
            </a:r>
            <a:b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</a:b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queue&lt;double&gt; q2;</a:t>
            </a:r>
          </a:p>
        </p:txBody>
      </p:sp>
      <p:sp>
        <p:nvSpPr>
          <p:cNvPr id="63494" name="内容占位符 2"/>
          <p:cNvSpPr txBox="1"/>
          <p:nvPr/>
        </p:nvSpPr>
        <p:spPr>
          <a:xfrm>
            <a:off x="468313" y="3213100"/>
            <a:ext cx="8207375" cy="25923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zh-CN" altLang="en-US" sz="2400" b="1" dirty="0">
                <a:latin typeface="Arial" panose="020B0604020202020204" pitchFamily="34" charset="0"/>
              </a:rPr>
              <a:t>入队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q.push</a:t>
            </a:r>
            <a:r>
              <a:rPr lang="en-US" altLang="zh-CN" sz="2400" dirty="0">
                <a:latin typeface="Arial" panose="020B0604020202020204" pitchFamily="34" charset="0"/>
              </a:rPr>
              <a:t>(x); </a:t>
            </a:r>
            <a:r>
              <a:rPr lang="zh-CN" altLang="en-US" sz="2400" dirty="0">
                <a:latin typeface="Arial" panose="020B0604020202020204" pitchFamily="34" charset="0"/>
              </a:rPr>
              <a:t>将</a:t>
            </a:r>
            <a:r>
              <a:rPr lang="en-US" altLang="zh-CN" sz="2400" dirty="0">
                <a:latin typeface="Arial" panose="020B0604020202020204" pitchFamily="34" charset="0"/>
              </a:rPr>
              <a:t>x </a:t>
            </a:r>
            <a:r>
              <a:rPr lang="zh-CN" altLang="en-US" sz="2400" dirty="0">
                <a:latin typeface="Arial" panose="020B0604020202020204" pitchFamily="34" charset="0"/>
              </a:rPr>
              <a:t>接到队列的末端。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出队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q.pop</a:t>
            </a:r>
            <a:r>
              <a:rPr lang="en-US" altLang="zh-CN" sz="2400" dirty="0">
                <a:latin typeface="Arial" panose="020B0604020202020204" pitchFamily="34" charset="0"/>
              </a:rPr>
              <a:t>(); </a:t>
            </a:r>
            <a:r>
              <a:rPr lang="zh-CN" altLang="en-US" sz="2400" dirty="0">
                <a:latin typeface="Arial" panose="020B0604020202020204" pitchFamily="34" charset="0"/>
              </a:rPr>
              <a:t>弹出队列的第一个元素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	</a:t>
            </a:r>
            <a:r>
              <a:rPr lang="zh-CN" altLang="en-US" sz="2400" dirty="0">
                <a:latin typeface="Arial" panose="020B0604020202020204" pitchFamily="34" charset="0"/>
              </a:rPr>
              <a:t>注意，并不会返回被弹出元素的值。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访问队首元素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q.front</a:t>
            </a:r>
            <a:r>
              <a:rPr lang="en-US" altLang="zh-CN" sz="2400" dirty="0">
                <a:latin typeface="Arial" panose="020B0604020202020204" pitchFamily="34" charset="0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</a:rPr>
              <a:t>，即最早被压入队列的元素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访问队尾元素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q.back</a:t>
            </a:r>
            <a:r>
              <a:rPr lang="en-US" altLang="zh-CN" sz="2400" dirty="0">
                <a:latin typeface="Arial" panose="020B0604020202020204" pitchFamily="34" charset="0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</a:rPr>
              <a:t>，即最后被压入队列的元素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判断队列空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q.empty</a:t>
            </a:r>
            <a:r>
              <a:rPr lang="en-US" altLang="zh-CN" sz="2400" dirty="0">
                <a:latin typeface="Arial" panose="020B0604020202020204" pitchFamily="34" charset="0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</a:rPr>
              <a:t>，当队列空时，返回</a:t>
            </a:r>
            <a:r>
              <a:rPr lang="en-US" altLang="zh-CN" sz="2400" dirty="0">
                <a:latin typeface="Arial" panose="020B0604020202020204" pitchFamily="34" charset="0"/>
              </a:rPr>
              <a:t>true</a:t>
            </a:r>
          </a:p>
          <a:p>
            <a:r>
              <a:rPr lang="zh-CN" altLang="en-US" sz="2400" b="1" dirty="0">
                <a:latin typeface="Arial" panose="020B0604020202020204" pitchFamily="34" charset="0"/>
              </a:rPr>
              <a:t>访问队列中的元素个数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q.size</a:t>
            </a:r>
            <a:r>
              <a:rPr lang="en-US" altLang="zh-CN" sz="2400" dirty="0">
                <a:latin typeface="Arial" panose="020B0604020202020204" pitchFamily="34" charset="0"/>
              </a:rPr>
              <a:t>()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本章小结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限定仅在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表尾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进行插入或删除操作的线性表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顺序栈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用一组连续的存储单元依次存放栈中的每个数据元素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链栈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是栈的链表实现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栈有许多应用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数制转换、括号匹配检查、行编辑程序、迷宫求解、算术表达式求值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61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本章小结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队列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(Queue)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也是一种运算受限的线性表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队列它只允许在表的一端（称为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队头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）进行插入，而在另一端（称为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队尾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）进行删除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根据存储结构的不同，队列可以是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顺序队列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或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链队列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使用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循环队列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可以避免顺序队列中的假上溢现象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62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栈的特点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后进先出（</a:t>
            </a:r>
            <a:r>
              <a:rPr lang="en-US" altLang="zh-CN" dirty="0">
                <a:latin typeface="+mn-lt"/>
                <a:ea typeface="+mn-ea"/>
                <a:cs typeface="+mn-cs"/>
              </a:rPr>
              <a:t>Last In First Out</a:t>
            </a:r>
            <a:r>
              <a:rPr lang="zh-CN" altLang="en-US" dirty="0">
                <a:latin typeface="+mn-lt"/>
                <a:ea typeface="+mn-ea"/>
                <a:cs typeface="+mn-cs"/>
              </a:rPr>
              <a:t>），简称为</a:t>
            </a:r>
            <a:r>
              <a:rPr lang="en-US" altLang="zh-CN" dirty="0">
                <a:latin typeface="+mn-lt"/>
                <a:ea typeface="+mn-ea"/>
                <a:cs typeface="+mn-cs"/>
              </a:rPr>
              <a:t>LIFO</a:t>
            </a:r>
            <a:r>
              <a:rPr lang="zh-CN" altLang="en-US" dirty="0">
                <a:latin typeface="+mn-lt"/>
                <a:ea typeface="+mn-ea"/>
                <a:cs typeface="+mn-cs"/>
              </a:rPr>
              <a:t>线性表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举例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：家里吃饭的碗，通常在洗干净后一个一个地落在一起存放，在使用时，若一个一个地拿，</a:t>
            </a:r>
            <a:r>
              <a:rPr lang="zh-CN" altLang="en-US" dirty="0"/>
              <a:t>通常</a:t>
            </a:r>
            <a:r>
              <a:rPr lang="zh-CN" altLang="en-US" dirty="0">
                <a:latin typeface="+mn-lt"/>
                <a:ea typeface="+mn-ea"/>
              </a:rPr>
              <a:t>最先拿走最上面的那只碗，而最后拿出最下面的那只碗。    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举例</a:t>
            </a:r>
            <a:r>
              <a:rPr lang="en-US" altLang="zh-CN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：在建筑工地上，使用的砖块从底往上一层一层地码放，在使用时，一般将从最上面一层一层地拿取。 </a:t>
            </a: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7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例：简单的括号匹配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判断一个表达式中的括号是否匹配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只包含圆括号</a:t>
            </a:r>
            <a:r>
              <a:rPr lang="en-US" altLang="zh-CN" dirty="0">
                <a:latin typeface="+mn-lt"/>
                <a:ea typeface="+mn-ea"/>
              </a:rPr>
              <a:t>( )</a:t>
            </a:r>
            <a:r>
              <a:rPr lang="zh-CN" altLang="en-US" dirty="0">
                <a:latin typeface="+mn-lt"/>
                <a:ea typeface="+mn-ea"/>
              </a:rPr>
              <a:t>和方括号</a:t>
            </a:r>
            <a:r>
              <a:rPr lang="en-US" altLang="zh-CN" dirty="0">
                <a:latin typeface="+mn-lt"/>
                <a:ea typeface="+mn-ea"/>
              </a:rPr>
              <a:t>[ ]</a:t>
            </a:r>
          </a:p>
          <a:p>
            <a:pPr lvl="1"/>
            <a:r>
              <a:rPr lang="en-US" altLang="zh-CN" dirty="0">
                <a:latin typeface="+mn-lt"/>
                <a:ea typeface="+mn-ea"/>
              </a:rPr>
              <a:t>( [ ] ( ) )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altLang="zh-CN" dirty="0">
                <a:latin typeface="+mn-lt"/>
                <a:ea typeface="+mn-ea"/>
              </a:rPr>
              <a:t>[ ( [ ] [ ] ) ]</a:t>
            </a:r>
            <a:r>
              <a:rPr lang="zh-CN" altLang="en-US" dirty="0">
                <a:latin typeface="+mn-lt"/>
                <a:ea typeface="+mn-ea"/>
              </a:rPr>
              <a:t>等为正确格式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en-US" altLang="zh-CN" dirty="0">
                <a:latin typeface="+mn-lt"/>
                <a:ea typeface="+mn-ea"/>
              </a:rPr>
              <a:t>[ ( ] )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altLang="zh-CN" dirty="0">
                <a:latin typeface="+mn-lt"/>
                <a:ea typeface="+mn-ea"/>
              </a:rPr>
              <a:t>( [ ( ) )</a:t>
            </a:r>
            <a:r>
              <a:rPr lang="zh-CN" altLang="en-US" dirty="0">
                <a:latin typeface="+mn-lt"/>
                <a:ea typeface="+mn-ea"/>
              </a:rPr>
              <a:t>等为错误格式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算法基本思想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遇到左括号入栈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遇到右括号，检查其是否与栈顶的左括号匹配</a:t>
            </a:r>
            <a:endParaRPr lang="en-US" altLang="zh-CN" dirty="0">
              <a:latin typeface="+mn-lt"/>
              <a:ea typeface="+mn-ea"/>
            </a:endParaRPr>
          </a:p>
          <a:p>
            <a:pPr lvl="2"/>
            <a:r>
              <a:rPr lang="zh-CN" altLang="en-US" dirty="0">
                <a:latin typeface="+mn-lt"/>
                <a:ea typeface="+mn-ea"/>
              </a:rPr>
              <a:t>若不匹配，则说明表达式中存在括号不匹配现象</a:t>
            </a:r>
            <a:endParaRPr lang="en-US" altLang="zh-CN" dirty="0">
              <a:latin typeface="+mn-lt"/>
              <a:ea typeface="+mn-ea"/>
            </a:endParaRPr>
          </a:p>
          <a:p>
            <a:pPr lvl="2"/>
            <a:r>
              <a:rPr lang="zh-CN" altLang="en-US" dirty="0">
                <a:latin typeface="+mn-lt"/>
                <a:ea typeface="+mn-ea"/>
              </a:rPr>
              <a:t>否则出栈，并检查表达式其余内容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8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队列</a:t>
            </a:r>
            <a:r>
              <a:rPr lang="en-US" altLang="zh-CN" dirty="0">
                <a:latin typeface="+mn-lt"/>
                <a:ea typeface="+mn-ea"/>
                <a:cs typeface="+mn-cs"/>
              </a:rPr>
              <a:t>(Queue)</a:t>
            </a:r>
            <a:r>
              <a:rPr lang="zh-CN" altLang="en-US" dirty="0">
                <a:latin typeface="+mn-lt"/>
                <a:ea typeface="+mn-ea"/>
                <a:cs typeface="+mn-cs"/>
              </a:rPr>
              <a:t>也是一种操作受限线性表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在表的一端插入元素，而在另一端删除元素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允许插入的一端叫做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队尾</a:t>
            </a:r>
            <a:r>
              <a:rPr lang="en-US" altLang="zh-CN" dirty="0">
                <a:latin typeface="+mn-lt"/>
                <a:ea typeface="+mn-ea"/>
                <a:cs typeface="+mn-cs"/>
              </a:rPr>
              <a:t>(rear)</a:t>
            </a: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允许删除的一端称为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队头</a:t>
            </a:r>
            <a:r>
              <a:rPr lang="en-US" altLang="zh-CN" dirty="0">
                <a:latin typeface="+mn-lt"/>
                <a:ea typeface="+mn-ea"/>
                <a:cs typeface="+mn-cs"/>
              </a:rPr>
              <a:t>(front)</a:t>
            </a: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不含元素的队列称为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空队列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在队尾插入元素称为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入队</a:t>
            </a:r>
            <a:r>
              <a:rPr lang="en-US" altLang="zh-CN" dirty="0">
                <a:latin typeface="+mn-lt"/>
                <a:ea typeface="+mn-ea"/>
                <a:cs typeface="+mn-cs"/>
              </a:rPr>
              <a:t>(enqueue)</a:t>
            </a: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删除队头的元素称为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出队</a:t>
            </a:r>
            <a:r>
              <a:rPr lang="en-US" altLang="zh-CN" dirty="0">
                <a:latin typeface="+mn-lt"/>
                <a:ea typeface="+mn-ea"/>
                <a:cs typeface="+mn-cs"/>
              </a:rPr>
              <a:t>(dequeue)</a:t>
            </a:r>
          </a:p>
          <a:p>
            <a:endParaRPr lang="en-US" altLang="zh-CN" dirty="0">
              <a:latin typeface="+mn-lt"/>
              <a:ea typeface="+mn-ea"/>
              <a:cs typeface="+mn-cs"/>
            </a:endParaRPr>
          </a:p>
          <a:p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9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演示设计">
  <a:themeElements>
    <a:clrScheme name="演示设计 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ppt模板IT</Template>
  <TotalTime>3191</TotalTime>
  <Words>3310</Words>
  <Application>Microsoft Office PowerPoint</Application>
  <PresentationFormat>全屏显示(4:3)</PresentationFormat>
  <Paragraphs>766</Paragraphs>
  <Slides>62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6" baseType="lpstr">
      <vt:lpstr>仿宋_GB2312</vt:lpstr>
      <vt:lpstr>华文楷体</vt:lpstr>
      <vt:lpstr>华文细黑</vt:lpstr>
      <vt:lpstr>楷体_GB2312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演示设计</vt:lpstr>
      <vt:lpstr>VISIO</vt:lpstr>
      <vt:lpstr>PowerPoint 演示文稿</vt:lpstr>
      <vt:lpstr>本章内容</vt:lpstr>
      <vt:lpstr>栈和队列</vt:lpstr>
      <vt:lpstr>栈</vt:lpstr>
      <vt:lpstr>入栈</vt:lpstr>
      <vt:lpstr>出栈</vt:lpstr>
      <vt:lpstr>栈的特点</vt:lpstr>
      <vt:lpstr>例：简单的括号匹配</vt:lpstr>
      <vt:lpstr>队列</vt:lpstr>
      <vt:lpstr>队列的特点</vt:lpstr>
      <vt:lpstr>栈的抽象数据类型</vt:lpstr>
      <vt:lpstr>栈的基本操作</vt:lpstr>
      <vt:lpstr>栈的顺序存储</vt:lpstr>
      <vt:lpstr>顺序栈的表示</vt:lpstr>
      <vt:lpstr>顺序栈的表示</vt:lpstr>
      <vt:lpstr>顺序栈初始化</vt:lpstr>
      <vt:lpstr>顺序栈初始化</vt:lpstr>
      <vt:lpstr>顺序栈进栈</vt:lpstr>
      <vt:lpstr>顺序栈出栈</vt:lpstr>
      <vt:lpstr>取顺序栈栈顶元素</vt:lpstr>
      <vt:lpstr>其他操作</vt:lpstr>
      <vt:lpstr>双栈</vt:lpstr>
      <vt:lpstr>栈的链式存储</vt:lpstr>
      <vt:lpstr>链栈的定义及初始化</vt:lpstr>
      <vt:lpstr>入栈</vt:lpstr>
      <vt:lpstr>出栈</vt:lpstr>
      <vt:lpstr>练习1</vt:lpstr>
      <vt:lpstr>练习2</vt:lpstr>
      <vt:lpstr>练习3</vt:lpstr>
      <vt:lpstr>栈与递归</vt:lpstr>
      <vt:lpstr>栈与递归</vt:lpstr>
      <vt:lpstr>栈与递归</vt:lpstr>
      <vt:lpstr>求解阶乘 n! 的过程</vt:lpstr>
      <vt:lpstr>对象的递归</vt:lpstr>
      <vt:lpstr>栈的应用举例</vt:lpstr>
      <vt:lpstr>C++中的STL库 – stack模板类</vt:lpstr>
      <vt:lpstr>数制转换</vt:lpstr>
      <vt:lpstr>数制转换</vt:lpstr>
      <vt:lpstr>数制转换</vt:lpstr>
      <vt:lpstr>括号匹配的检验</vt:lpstr>
      <vt:lpstr>行编辑程序</vt:lpstr>
      <vt:lpstr>迷宫求解</vt:lpstr>
      <vt:lpstr>迷宫求解</vt:lpstr>
      <vt:lpstr>表达式求值</vt:lpstr>
      <vt:lpstr>表达式求值</vt:lpstr>
      <vt:lpstr>表达式求值</vt:lpstr>
      <vt:lpstr>PowerPoint 演示文稿</vt:lpstr>
      <vt:lpstr>队列的抽象数据类型</vt:lpstr>
      <vt:lpstr>顺序队列</vt:lpstr>
      <vt:lpstr>顺序队列</vt:lpstr>
      <vt:lpstr>队列的顺序存储</vt:lpstr>
      <vt:lpstr>队列的顺序存储</vt:lpstr>
      <vt:lpstr>循环队列</vt:lpstr>
      <vt:lpstr>循环队列</vt:lpstr>
      <vt:lpstr>链队列</vt:lpstr>
      <vt:lpstr>链队列</vt:lpstr>
      <vt:lpstr>链队列</vt:lpstr>
      <vt:lpstr>队列的应用</vt:lpstr>
      <vt:lpstr>练习4</vt:lpstr>
      <vt:lpstr>C++中的STL库 – queue模板类</vt:lpstr>
      <vt:lpstr>本章小结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软件测试自动化</dc:title>
  <dc:creator>acer</dc:creator>
  <cp:lastModifiedBy>Hatsune Miku</cp:lastModifiedBy>
  <cp:revision>1123</cp:revision>
  <dcterms:created xsi:type="dcterms:W3CDTF">2012-09-10T06:31:00Z</dcterms:created>
  <dcterms:modified xsi:type="dcterms:W3CDTF">2018-06-28T08:54:56Z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