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376" r:id="rId2"/>
  </p:sldMasterIdLst>
  <p:notesMasterIdLst>
    <p:notesMasterId r:id="rId79"/>
  </p:notesMasterIdLst>
  <p:handoutMasterIdLst>
    <p:handoutMasterId r:id="rId80"/>
  </p:handoutMasterIdLst>
  <p:sldIdLst>
    <p:sldId id="277" r:id="rId3"/>
    <p:sldId id="311" r:id="rId4"/>
    <p:sldId id="312" r:id="rId5"/>
    <p:sldId id="313" r:id="rId6"/>
    <p:sldId id="314" r:id="rId7"/>
    <p:sldId id="514" r:id="rId8"/>
    <p:sldId id="509" r:id="rId9"/>
    <p:sldId id="510" r:id="rId10"/>
    <p:sldId id="511" r:id="rId11"/>
    <p:sldId id="512" r:id="rId12"/>
    <p:sldId id="394" r:id="rId13"/>
    <p:sldId id="395" r:id="rId14"/>
    <p:sldId id="321" r:id="rId15"/>
    <p:sldId id="322" r:id="rId16"/>
    <p:sldId id="323" r:id="rId17"/>
    <p:sldId id="507" r:id="rId18"/>
    <p:sldId id="324" r:id="rId19"/>
    <p:sldId id="481" r:id="rId20"/>
    <p:sldId id="492" r:id="rId21"/>
    <p:sldId id="508" r:id="rId22"/>
    <p:sldId id="330" r:id="rId23"/>
    <p:sldId id="331" r:id="rId24"/>
    <p:sldId id="493" r:id="rId25"/>
    <p:sldId id="515" r:id="rId26"/>
    <p:sldId id="334" r:id="rId27"/>
    <p:sldId id="424" r:id="rId28"/>
    <p:sldId id="516" r:id="rId29"/>
    <p:sldId id="398" r:id="rId30"/>
    <p:sldId id="425" r:id="rId31"/>
    <p:sldId id="399" r:id="rId32"/>
    <p:sldId id="518" r:id="rId33"/>
    <p:sldId id="519" r:id="rId34"/>
    <p:sldId id="520" r:id="rId35"/>
    <p:sldId id="525" r:id="rId36"/>
    <p:sldId id="529" r:id="rId37"/>
    <p:sldId id="521" r:id="rId38"/>
    <p:sldId id="526" r:id="rId39"/>
    <p:sldId id="522" r:id="rId40"/>
    <p:sldId id="527" r:id="rId41"/>
    <p:sldId id="523" r:id="rId42"/>
    <p:sldId id="530" r:id="rId43"/>
    <p:sldId id="524" r:id="rId44"/>
    <p:sldId id="535" r:id="rId45"/>
    <p:sldId id="531" r:id="rId46"/>
    <p:sldId id="499" r:id="rId47"/>
    <p:sldId id="532" r:id="rId48"/>
    <p:sldId id="533" r:id="rId49"/>
    <p:sldId id="534" r:id="rId50"/>
    <p:sldId id="483" r:id="rId51"/>
    <p:sldId id="435" r:id="rId52"/>
    <p:sldId id="376" r:id="rId53"/>
    <p:sldId id="427" r:id="rId54"/>
    <p:sldId id="429" r:id="rId55"/>
    <p:sldId id="431" r:id="rId56"/>
    <p:sldId id="378" r:id="rId57"/>
    <p:sldId id="432" r:id="rId58"/>
    <p:sldId id="439" r:id="rId59"/>
    <p:sldId id="440" r:id="rId60"/>
    <p:sldId id="442" r:id="rId61"/>
    <p:sldId id="443" r:id="rId62"/>
    <p:sldId id="444" r:id="rId63"/>
    <p:sldId id="445" r:id="rId64"/>
    <p:sldId id="464" r:id="rId65"/>
    <p:sldId id="537" r:id="rId66"/>
    <p:sldId id="538" r:id="rId67"/>
    <p:sldId id="465" r:id="rId68"/>
    <p:sldId id="466" r:id="rId69"/>
    <p:sldId id="467" r:id="rId70"/>
    <p:sldId id="371" r:id="rId71"/>
    <p:sldId id="372" r:id="rId72"/>
    <p:sldId id="501" r:id="rId73"/>
    <p:sldId id="502" r:id="rId74"/>
    <p:sldId id="536" r:id="rId75"/>
    <p:sldId id="414" r:id="rId76"/>
    <p:sldId id="420" r:id="rId77"/>
    <p:sldId id="473" r:id="rId7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34FE"/>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6" autoAdjust="0"/>
    <p:restoredTop sz="94660"/>
  </p:normalViewPr>
  <p:slideViewPr>
    <p:cSldViewPr>
      <p:cViewPr varScale="1">
        <p:scale>
          <a:sx n="70" d="100"/>
          <a:sy n="70" d="100"/>
        </p:scale>
        <p:origin x="72" y="138"/>
      </p:cViewPr>
      <p:guideLst>
        <p:guide orient="horz" pos="2160"/>
        <p:guide pos="2880"/>
      </p:guideLst>
    </p:cSldViewPr>
  </p:slideViewPr>
  <p:notesTextViewPr>
    <p:cViewPr>
      <p:scale>
        <a:sx n="100" d="100"/>
        <a:sy n="100" d="100"/>
      </p:scale>
      <p:origin x="0" y="0"/>
    </p:cViewPr>
  </p:notesTextViewPr>
  <p:notesViewPr>
    <p:cSldViewPr>
      <p:cViewPr varScale="1">
        <p:scale>
          <a:sx n="41" d="100"/>
          <a:sy n="41" d="100"/>
        </p:scale>
        <p:origin x="-2395"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9BBCED1A-A92A-4055-8945-BA2FF89BA261}" type="datetimeFigureOut">
              <a:rPr lang="en-US"/>
              <a:pPr>
                <a:defRPr/>
              </a:pPr>
              <a:t>5/29/2018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FAB5AFB-4EB9-430D-A1E5-D4A192DF83E9}" type="slidenum">
              <a:rPr lang="en-US" altLang="zh-CN"/>
              <a:pPr>
                <a:defRPr/>
              </a:pPr>
              <a:t>‹#›</a:t>
            </a:fld>
            <a:endParaRPr lang="en-US" altLang="zh-CN"/>
          </a:p>
        </p:txBody>
      </p:sp>
    </p:spTree>
    <p:extLst>
      <p:ext uri="{BB962C8B-B14F-4D97-AF65-F5344CB8AC3E}">
        <p14:creationId xmlns:p14="http://schemas.microsoft.com/office/powerpoint/2010/main" val="2372999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CA0D1FE0-949A-4CA9-B223-8BD6B28F37EE}" type="datetimeFigureOut">
              <a:rPr lang="zh-CN" altLang="en-US"/>
              <a:pPr>
                <a:defRPr/>
              </a:pPr>
              <a:t>2018/5/29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94DC047-6D3C-4F74-AD39-03B1DBFA47C8}" type="slidenum">
              <a:rPr lang="zh-CN" altLang="en-US"/>
              <a:pPr>
                <a:defRPr/>
              </a:pPr>
              <a:t>‹#›</a:t>
            </a:fld>
            <a:endParaRPr lang="zh-CN" altLang="en-US"/>
          </a:p>
        </p:txBody>
      </p:sp>
    </p:spTree>
    <p:extLst>
      <p:ext uri="{BB962C8B-B14F-4D97-AF65-F5344CB8AC3E}">
        <p14:creationId xmlns:p14="http://schemas.microsoft.com/office/powerpoint/2010/main" val="135136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985064-A197-455D-86BA-DD741ECCF547}" type="slidenum">
              <a:rPr lang="zh-CN" altLang="en-US" smtClean="0"/>
              <a:pPr/>
              <a:t>17</a:t>
            </a:fld>
            <a:endParaRPr lang="zh-CN" altLang="en-US" smtClean="0"/>
          </a:p>
        </p:txBody>
      </p:sp>
    </p:spTree>
    <p:extLst>
      <p:ext uri="{BB962C8B-B14F-4D97-AF65-F5344CB8AC3E}">
        <p14:creationId xmlns:p14="http://schemas.microsoft.com/office/powerpoint/2010/main" val="397053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6BE5A1-0D9D-46C8-B70D-9C70B0BD75A4}" type="slidenum">
              <a:rPr lang="zh-CN" altLang="en-US" smtClean="0"/>
              <a:pPr/>
              <a:t>29</a:t>
            </a:fld>
            <a:endParaRPr lang="zh-CN" altLang="en-US" smtClean="0"/>
          </a:p>
        </p:txBody>
      </p:sp>
    </p:spTree>
    <p:extLst>
      <p:ext uri="{BB962C8B-B14F-4D97-AF65-F5344CB8AC3E}">
        <p14:creationId xmlns:p14="http://schemas.microsoft.com/office/powerpoint/2010/main" val="2626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FE8B81-CDDF-43DE-87F4-7A6265855B8E}" type="slidenum">
              <a:rPr lang="zh-CN" altLang="en-US" smtClean="0"/>
              <a:pPr/>
              <a:t>63</a:t>
            </a:fld>
            <a:endParaRPr lang="zh-CN" altLang="en-US" smtClean="0"/>
          </a:p>
        </p:txBody>
      </p:sp>
    </p:spTree>
    <p:extLst>
      <p:ext uri="{BB962C8B-B14F-4D97-AF65-F5344CB8AC3E}">
        <p14:creationId xmlns:p14="http://schemas.microsoft.com/office/powerpoint/2010/main" val="225817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3132138" y="6381750"/>
            <a:ext cx="3168650" cy="307975"/>
          </a:xfrm>
          <a:prstGeom prst="rect">
            <a:avLst/>
          </a:prstGeom>
          <a:noFill/>
          <a:ln>
            <a:noFill/>
          </a:ln>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00" smtClean="0">
                <a:solidFill>
                  <a:schemeClr val="accent1"/>
                </a:solidFill>
                <a:ea typeface="华文细黑" panose="02010600040101010101" pitchFamily="2" charset="-122"/>
              </a:rPr>
              <a:t>信息技术学院 于文</a:t>
            </a:r>
          </a:p>
        </p:txBody>
      </p:sp>
      <p:sp>
        <p:nvSpPr>
          <p:cNvPr id="2" name="标题 1"/>
          <p:cNvSpPr>
            <a:spLocks noGrp="1"/>
          </p:cNvSpPr>
          <p:nvPr>
            <p:ph type="title"/>
          </p:nvPr>
        </p:nvSpPr>
        <p:spPr/>
        <p:txBody>
          <a:bodyPr/>
          <a:lstStyle>
            <a:lvl1pPr>
              <a:defRPr>
                <a:solidFill>
                  <a:srgbClr val="FFFF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8"/>
          <p:cNvSpPr>
            <a:spLocks noGrp="1" noChangeArrowheads="1"/>
          </p:cNvSpPr>
          <p:nvPr>
            <p:ph type="sldNum" sz="quarter" idx="10"/>
          </p:nvPr>
        </p:nvSpPr>
        <p:spPr/>
        <p:txBody>
          <a:bodyPr/>
          <a:lstStyle>
            <a:lvl1pPr>
              <a:defRPr/>
            </a:lvl1pPr>
          </a:lstStyle>
          <a:p>
            <a:pPr>
              <a:defRPr/>
            </a:pPr>
            <a:fld id="{2AE1D031-697A-4A16-BF58-4D6846EBA6E0}" type="slidenum">
              <a:rPr lang="zh-CN" altLang="en-US"/>
              <a:pPr>
                <a:defRPr/>
              </a:pPr>
              <a:t>‹#›</a:t>
            </a:fld>
            <a:endParaRPr lang="zh-CN" altLang="en-US"/>
          </a:p>
        </p:txBody>
      </p:sp>
    </p:spTree>
    <p:extLst>
      <p:ext uri="{BB962C8B-B14F-4D97-AF65-F5344CB8AC3E}">
        <p14:creationId xmlns:p14="http://schemas.microsoft.com/office/powerpoint/2010/main" val="181168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4DC3A52A-562F-49D2-9CDC-B8E7CE99C947}"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68861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FE3B2218-FE89-44A8-AED4-35AF72A04902}"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262976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9288" y="1449388"/>
            <a:ext cx="3914775"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6463" y="1449388"/>
            <a:ext cx="3916362" cy="4725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14469A51-B860-45A1-A268-65E80A6EAC66}"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6"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189707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EEDA8E0E-B338-412F-9767-E907155B1406}"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8"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146140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55805658-9420-4D6D-AD42-BF0C53824B7B}"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4"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2046521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963645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002839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27304E7A-26AC-44D7-B470-650527021F18}"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6"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95844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CFE6BDA1-ACDB-409C-9236-5C13C71F2072}"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3120209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338" y="609600"/>
            <a:ext cx="1995487" cy="55657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9288" y="609600"/>
            <a:ext cx="5835650" cy="55657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3CAA7C49-BD63-4082-AA4A-4F766234C97B}"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0311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359400"/>
            <a:ext cx="91440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
          <p:cNvGrpSpPr>
            <a:grpSpLocks/>
          </p:cNvGrpSpPr>
          <p:nvPr/>
        </p:nvGrpSpPr>
        <p:grpSpPr bwMode="auto">
          <a:xfrm>
            <a:off x="0" y="0"/>
            <a:ext cx="9144000" cy="1123950"/>
            <a:chOff x="0" y="0"/>
            <a:chExt cx="5760" cy="708"/>
          </a:xfrm>
        </p:grpSpPr>
        <p:pic>
          <p:nvPicPr>
            <p:cNvPr id="6" name="Picture 3" descr="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576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ChangeArrowheads="1"/>
            </p:cNvSpPr>
            <p:nvPr userDrawn="1"/>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细黑" panose="02010600040101010101" pitchFamily="2" charset="-122"/>
              </a:endParaRPr>
            </a:p>
          </p:txBody>
        </p:sp>
        <p:pic>
          <p:nvPicPr>
            <p:cNvPr id="8" name="Picture 5" descr="投影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6"/>
              <a:ext cx="5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5" name="Rectangle 27"/>
          <p:cNvSpPr>
            <a:spLocks noGrp="1" noChangeArrowheads="1"/>
          </p:cNvSpPr>
          <p:nvPr>
            <p:ph type="ctrTitle"/>
          </p:nvPr>
        </p:nvSpPr>
        <p:spPr>
          <a:xfrm>
            <a:off x="1907704" y="1916832"/>
            <a:ext cx="5399087" cy="1079500"/>
          </a:xfrm>
        </p:spPr>
        <p:txBody>
          <a:bodyPr/>
          <a:lstStyle>
            <a:lvl1pPr algn="ctr">
              <a:defRPr sz="4400">
                <a:solidFill>
                  <a:schemeClr val="tx1"/>
                </a:solidFill>
              </a:defRPr>
            </a:lvl1pPr>
          </a:lstStyle>
          <a:p>
            <a:r>
              <a:rPr lang="zh-CN" altLang="en-US" dirty="0" smtClean="0"/>
              <a:t>单击此处编辑母版标题样式</a:t>
            </a:r>
            <a:endParaRPr lang="zh-CN" dirty="0"/>
          </a:p>
        </p:txBody>
      </p:sp>
      <p:sp>
        <p:nvSpPr>
          <p:cNvPr id="2056" name="Rectangle 31"/>
          <p:cNvSpPr>
            <a:spLocks noGrp="1" noChangeArrowheads="1"/>
          </p:cNvSpPr>
          <p:nvPr>
            <p:ph type="subTitle" idx="1"/>
          </p:nvPr>
        </p:nvSpPr>
        <p:spPr>
          <a:xfrm>
            <a:off x="1907704" y="3428380"/>
            <a:ext cx="5400675" cy="600075"/>
          </a:xfrm>
        </p:spPr>
        <p:txBody>
          <a:bodyPr/>
          <a:lstStyle>
            <a:lvl1pPr marL="0" indent="0" algn="ctr">
              <a:buFont typeface="Wingdings" pitchFamily="2" charset="2"/>
              <a:buNone/>
              <a:defRPr sz="3600"/>
            </a:lvl1pPr>
          </a:lstStyle>
          <a:p>
            <a:r>
              <a:rPr lang="zh-CN" altLang="en-US" dirty="0" smtClean="0"/>
              <a:t>单击此处编辑母版副标题样式</a:t>
            </a:r>
            <a:endParaRPr lang="zh-CN" dirty="0"/>
          </a:p>
        </p:txBody>
      </p:sp>
    </p:spTree>
    <p:extLst>
      <p:ext uri="{BB962C8B-B14F-4D97-AF65-F5344CB8AC3E}">
        <p14:creationId xmlns:p14="http://schemas.microsoft.com/office/powerpoint/2010/main" val="3630480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9288" y="1449388"/>
            <a:ext cx="3914775" cy="472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6463" y="1449388"/>
            <a:ext cx="3916362" cy="47259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4121300A-A906-4E91-AF51-B9350C31ED6C}"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6"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275288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E62B2B48-284D-46D9-A24D-FB7A55EDAC97}"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4"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397294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TextBox 9"/>
          <p:cNvSpPr txBox="1">
            <a:spLocks noChangeArrowheads="1"/>
          </p:cNvSpPr>
          <p:nvPr userDrawn="1"/>
        </p:nvSpPr>
        <p:spPr bwMode="auto">
          <a:xfrm>
            <a:off x="3132138" y="6381750"/>
            <a:ext cx="3168650" cy="307975"/>
          </a:xfrm>
          <a:prstGeom prst="rect">
            <a:avLst/>
          </a:prstGeom>
          <a:noFill/>
          <a:ln>
            <a:noFill/>
          </a:ln>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00" smtClean="0">
                <a:solidFill>
                  <a:schemeClr val="accent1"/>
                </a:solidFill>
                <a:ea typeface="华文细黑" panose="02010600040101010101" pitchFamily="2" charset="-122"/>
              </a:rPr>
              <a:t>信息技术学院 于文</a:t>
            </a:r>
          </a:p>
        </p:txBody>
      </p:sp>
      <p:sp>
        <p:nvSpPr>
          <p:cNvPr id="3" name="文本占位符 2"/>
          <p:cNvSpPr>
            <a:spLocks noGrp="1"/>
          </p:cNvSpPr>
          <p:nvPr>
            <p:ph type="body" idx="1"/>
          </p:nvPr>
        </p:nvSpPr>
        <p:spPr>
          <a:xfrm>
            <a:off x="683568" y="2276872"/>
            <a:ext cx="7772400" cy="2466503"/>
          </a:xfrm>
        </p:spPr>
        <p:txBody>
          <a:bodyPr anchor="ctr"/>
          <a:lstStyle>
            <a:lvl1pPr marL="0" indent="0" algn="ctr">
              <a:buNone/>
              <a:defRPr sz="4000">
                <a:latin typeface="+mj-ea"/>
                <a:ea typeface="+mj-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5" name="Rectangle 8"/>
          <p:cNvSpPr>
            <a:spLocks noGrp="1" noChangeArrowheads="1"/>
          </p:cNvSpPr>
          <p:nvPr>
            <p:ph type="sldNum" sz="quarter" idx="10"/>
          </p:nvPr>
        </p:nvSpPr>
        <p:spPr/>
        <p:txBody>
          <a:bodyPr/>
          <a:lstStyle>
            <a:lvl1pPr>
              <a:defRPr/>
            </a:lvl1pPr>
          </a:lstStyle>
          <a:p>
            <a:pPr>
              <a:defRPr/>
            </a:pPr>
            <a:fld id="{BBF33B83-A1EB-408A-90C8-1FFC19EAECC2}" type="slidenum">
              <a:rPr lang="zh-CN" altLang="en-US"/>
              <a:pPr>
                <a:defRPr/>
              </a:pPr>
              <a:t>‹#›</a:t>
            </a:fld>
            <a:endParaRPr lang="zh-CN" altLang="en-US"/>
          </a:p>
        </p:txBody>
      </p:sp>
    </p:spTree>
    <p:extLst>
      <p:ext uri="{BB962C8B-B14F-4D97-AF65-F5344CB8AC3E}">
        <p14:creationId xmlns:p14="http://schemas.microsoft.com/office/powerpoint/2010/main" val="345460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25538"/>
            <a:ext cx="4027487"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25538"/>
            <a:ext cx="4027488" cy="5162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sldNum" sz="quarter" idx="10"/>
          </p:nvPr>
        </p:nvSpPr>
        <p:spPr>
          <a:ln/>
        </p:spPr>
        <p:txBody>
          <a:bodyPr/>
          <a:lstStyle>
            <a:lvl1pPr>
              <a:defRPr/>
            </a:lvl1pPr>
          </a:lstStyle>
          <a:p>
            <a:pPr>
              <a:defRPr/>
            </a:pPr>
            <a:fld id="{E680E47A-87CB-44FE-AB6C-39B0CB6D193E}" type="slidenum">
              <a:rPr lang="zh-CN" altLang="en-US"/>
              <a:pPr>
                <a:defRPr/>
              </a:pPr>
              <a:t>‹#›</a:t>
            </a:fld>
            <a:endParaRPr lang="zh-CN" altLang="en-US"/>
          </a:p>
        </p:txBody>
      </p:sp>
    </p:spTree>
    <p:extLst>
      <p:ext uri="{BB962C8B-B14F-4D97-AF65-F5344CB8AC3E}">
        <p14:creationId xmlns:p14="http://schemas.microsoft.com/office/powerpoint/2010/main" val="107417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769E6BE4-D27F-4DAE-BB07-2611F137393A}" type="slidenum">
              <a:rPr lang="zh-CN" altLang="en-US"/>
              <a:pPr>
                <a:defRPr/>
              </a:pPr>
              <a:t>‹#›</a:t>
            </a:fld>
            <a:endParaRPr lang="zh-CN" altLang="en-US"/>
          </a:p>
        </p:txBody>
      </p:sp>
    </p:spTree>
    <p:extLst>
      <p:ext uri="{BB962C8B-B14F-4D97-AF65-F5344CB8AC3E}">
        <p14:creationId xmlns:p14="http://schemas.microsoft.com/office/powerpoint/2010/main" val="17749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8235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2372F89-737E-47BF-A2CE-90E3B6941F9F}" type="slidenum">
              <a:rPr lang="zh-CN" altLang="en-US"/>
              <a:pPr>
                <a:defRPr/>
              </a:pPr>
              <a:t>‹#›</a:t>
            </a:fld>
            <a:endParaRPr lang="zh-CN" altLang="en-US"/>
          </a:p>
        </p:txBody>
      </p:sp>
    </p:spTree>
    <p:extLst>
      <p:ext uri="{BB962C8B-B14F-4D97-AF65-F5344CB8AC3E}">
        <p14:creationId xmlns:p14="http://schemas.microsoft.com/office/powerpoint/2010/main" val="345587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8313" y="1125538"/>
            <a:ext cx="8207375" cy="5162550"/>
          </a:xfrm>
        </p:spPr>
        <p:txBody>
          <a:bodyPr/>
          <a:lstStyle/>
          <a:p>
            <a:pPr lvl="0"/>
            <a:r>
              <a:rPr lang="zh-CN" altLang="en-US" noProof="0" smtClean="0"/>
              <a:t>单击图标添加图表</a:t>
            </a:r>
          </a:p>
        </p:txBody>
      </p:sp>
      <p:sp>
        <p:nvSpPr>
          <p:cNvPr id="4" name="Rectangle 8"/>
          <p:cNvSpPr>
            <a:spLocks noGrp="1" noChangeArrowheads="1"/>
          </p:cNvSpPr>
          <p:nvPr>
            <p:ph type="sldNum" sz="quarter" idx="10"/>
          </p:nvPr>
        </p:nvSpPr>
        <p:spPr>
          <a:ln/>
        </p:spPr>
        <p:txBody>
          <a:bodyPr/>
          <a:lstStyle>
            <a:lvl1pPr>
              <a:defRPr/>
            </a:lvl1pPr>
          </a:lstStyle>
          <a:p>
            <a:pPr>
              <a:defRPr/>
            </a:pPr>
            <a:fld id="{73CCF14E-F14A-4867-8B6D-9EE9B247D0DB}" type="slidenum">
              <a:rPr lang="zh-CN" altLang="en-US"/>
              <a:pPr>
                <a:defRPr/>
              </a:pPr>
              <a:t>‹#›</a:t>
            </a:fld>
            <a:endParaRPr lang="zh-CN" altLang="en-US"/>
          </a:p>
        </p:txBody>
      </p:sp>
    </p:spTree>
    <p:extLst>
      <p:ext uri="{BB962C8B-B14F-4D97-AF65-F5344CB8AC3E}">
        <p14:creationId xmlns:p14="http://schemas.microsoft.com/office/powerpoint/2010/main" val="331865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课件">
    <p:spTree>
      <p:nvGrpSpPr>
        <p:cNvPr id="1" name=""/>
        <p:cNvGrpSpPr/>
        <p:nvPr/>
      </p:nvGrpSpPr>
      <p:grpSpPr>
        <a:xfrm>
          <a:off x="0" y="0"/>
          <a:ext cx="0" cy="0"/>
          <a:chOff x="0" y="0"/>
          <a:chExt cx="0" cy="0"/>
        </a:xfrm>
      </p:grpSpPr>
      <p:sp>
        <p:nvSpPr>
          <p:cNvPr id="2" name="标题 1"/>
          <p:cNvSpPr>
            <a:spLocks noGrp="1"/>
          </p:cNvSpPr>
          <p:nvPr>
            <p:ph type="title"/>
          </p:nvPr>
        </p:nvSpPr>
        <p:spPr>
          <a:xfrm>
            <a:off x="971600" y="315913"/>
            <a:ext cx="6121350" cy="592137"/>
          </a:xfrm>
        </p:spPr>
        <p:txBody>
          <a:bodyPr/>
          <a:lstStyle/>
          <a:p>
            <a:r>
              <a:rPr lang="zh-CN" altLang="en-US" smtClean="0"/>
              <a:t>单击此处编辑母版标题样式</a:t>
            </a:r>
            <a:endParaRPr lang="zh-CN" altLang="en-US" dirty="0"/>
          </a:p>
        </p:txBody>
      </p:sp>
      <p:sp>
        <p:nvSpPr>
          <p:cNvPr id="3" name="表格占位符 2"/>
          <p:cNvSpPr>
            <a:spLocks noGrp="1"/>
          </p:cNvSpPr>
          <p:nvPr>
            <p:ph type="tbl" idx="1"/>
          </p:nvPr>
        </p:nvSpPr>
        <p:spPr>
          <a:xfrm>
            <a:off x="468313" y="1125538"/>
            <a:ext cx="8207375" cy="5162550"/>
          </a:xfrm>
        </p:spPr>
        <p:txBody>
          <a:bodyPr/>
          <a:lstStyle/>
          <a:p>
            <a:pPr lvl="0"/>
            <a:r>
              <a:rPr lang="zh-CN" altLang="en-US" noProof="0" smtClean="0"/>
              <a:t>单击图标添加表格</a:t>
            </a:r>
          </a:p>
        </p:txBody>
      </p:sp>
      <p:sp>
        <p:nvSpPr>
          <p:cNvPr id="4" name="Rectangle 8"/>
          <p:cNvSpPr>
            <a:spLocks noGrp="1" noChangeArrowheads="1"/>
          </p:cNvSpPr>
          <p:nvPr>
            <p:ph type="sldNum" sz="quarter" idx="10"/>
          </p:nvPr>
        </p:nvSpPr>
        <p:spPr>
          <a:ln/>
        </p:spPr>
        <p:txBody>
          <a:bodyPr/>
          <a:lstStyle>
            <a:lvl1pPr>
              <a:defRPr/>
            </a:lvl1pPr>
          </a:lstStyle>
          <a:p>
            <a:pPr>
              <a:defRPr/>
            </a:pPr>
            <a:fld id="{7B461D3E-BDF6-4F7C-8C3E-75D86E0F894C}" type="slidenum">
              <a:rPr lang="zh-CN" altLang="en-US"/>
              <a:pPr>
                <a:defRPr/>
              </a:pPr>
              <a:t>‹#›</a:t>
            </a:fld>
            <a:endParaRPr lang="zh-CN" altLang="en-US"/>
          </a:p>
        </p:txBody>
      </p:sp>
    </p:spTree>
    <p:extLst>
      <p:ext uri="{BB962C8B-B14F-4D97-AF65-F5344CB8AC3E}">
        <p14:creationId xmlns:p14="http://schemas.microsoft.com/office/powerpoint/2010/main" val="119190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937125" y="6240463"/>
            <a:ext cx="4419600" cy="457200"/>
          </a:xfrm>
          <a:prstGeom prst="rect">
            <a:avLst/>
          </a:prstGeom>
        </p:spPr>
        <p:txBody>
          <a:bodyPr/>
          <a:lstStyle>
            <a:lvl1pPr>
              <a:defRPr/>
            </a:lvl1pPr>
          </a:lstStyle>
          <a:p>
            <a:pPr>
              <a:spcBef>
                <a:spcPct val="20000"/>
              </a:spcBef>
              <a:defRPr/>
            </a:pPr>
            <a:r>
              <a:rPr kumimoji="1" lang="en-US" altLang="zh-CN" sz="2800" b="1">
                <a:solidFill>
                  <a:srgbClr val="000000"/>
                </a:solidFill>
                <a:latin typeface="Times New Roman" panose="02020603050405020304" pitchFamily="18" charset="0"/>
                <a:ea typeface="仿宋_GB2312"/>
              </a:rPr>
              <a:t>                    </a:t>
            </a:r>
            <a:fld id="{CD80E12F-AEF7-443E-9629-47A6FD647DCA}" type="datetime2">
              <a:rPr kumimoji="1" lang="zh-CN" altLang="en-US" sz="2800" b="1">
                <a:solidFill>
                  <a:srgbClr val="000000"/>
                </a:solidFill>
                <a:latin typeface="Times New Roman" panose="02020603050405020304" pitchFamily="18" charset="0"/>
                <a:ea typeface="仿宋_GB2312"/>
              </a:rPr>
              <a:pPr>
                <a:spcBef>
                  <a:spcPct val="20000"/>
                </a:spcBef>
                <a:defRPr/>
              </a:pPr>
              <a:t>2018年5月29日</a:t>
            </a:fld>
            <a:r>
              <a:rPr kumimoji="1" lang="en-US" altLang="zh-CN" sz="2800" b="1">
                <a:solidFill>
                  <a:srgbClr val="000000"/>
                </a:solidFill>
                <a:latin typeface="Times New Roman" panose="02020603050405020304" pitchFamily="18" charset="0"/>
                <a:ea typeface="仿宋_GB2312"/>
              </a:rPr>
              <a:t>        </a:t>
            </a:r>
          </a:p>
        </p:txBody>
      </p:sp>
      <p:sp>
        <p:nvSpPr>
          <p:cNvPr id="5" name="Rectangle 5"/>
          <p:cNvSpPr>
            <a:spLocks noGrp="1" noChangeArrowheads="1"/>
          </p:cNvSpPr>
          <p:nvPr>
            <p:ph type="ftr" sz="quarter" idx="11"/>
          </p:nvPr>
        </p:nvSpPr>
        <p:spPr/>
        <p:txBody>
          <a:bodyPr/>
          <a:lstStyle>
            <a:lvl1pPr>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379067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5.jpe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1123950"/>
            <a:chOff x="0" y="0"/>
            <a:chExt cx="5760" cy="708"/>
          </a:xfrm>
        </p:grpSpPr>
        <p:pic>
          <p:nvPicPr>
            <p:cNvPr id="1031" name="Picture 3" descr="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0" y="0"/>
              <a:ext cx="5760"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userDrawn="1"/>
          </p:nvSpPr>
          <p:spPr bwMode="auto">
            <a:xfrm>
              <a:off x="0" y="0"/>
              <a:ext cx="5760" cy="255"/>
            </a:xfrm>
            <a:prstGeom prst="rect">
              <a:avLst/>
            </a:prstGeom>
            <a:gradFill rotWithShape="1">
              <a:gsLst>
                <a:gs pos="0">
                  <a:schemeClr val="bg1">
                    <a:alpha val="34000"/>
                  </a:schemeClr>
                </a:gs>
                <a:gs pos="100000">
                  <a:schemeClr val="bg1">
                    <a:alpha val="4999"/>
                  </a:schemeClr>
                </a:gs>
              </a:gsLst>
              <a:lin ang="5400000" scaled="1"/>
            </a:gradFill>
            <a:ln>
              <a:noFill/>
            </a:ln>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ea typeface="华文细黑" panose="02010600040101010101" pitchFamily="2" charset="-122"/>
              </a:endParaRPr>
            </a:p>
          </p:txBody>
        </p:sp>
        <p:pic>
          <p:nvPicPr>
            <p:cNvPr id="1033" name="Picture 5" descr="投影2"/>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0" y="456"/>
              <a:ext cx="53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31"/>
          <p:cNvSpPr>
            <a:spLocks noGrp="1" noChangeArrowheads="1"/>
          </p:cNvSpPr>
          <p:nvPr>
            <p:ph type="body" idx="1"/>
          </p:nvPr>
        </p:nvSpPr>
        <p:spPr bwMode="auto">
          <a:xfrm>
            <a:off x="468313" y="1125538"/>
            <a:ext cx="8207375"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2" name="Rectangle 8"/>
          <p:cNvSpPr>
            <a:spLocks noGrp="1" noChangeArrowheads="1"/>
          </p:cNvSpPr>
          <p:nvPr>
            <p:ph type="sldNum" sz="quarter" idx="4"/>
          </p:nvPr>
        </p:nvSpPr>
        <p:spPr bwMode="auto">
          <a:xfrm>
            <a:off x="7235825" y="6453188"/>
            <a:ext cx="143986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ea typeface="华文细黑" panose="02010600040101010101" pitchFamily="2" charset="-122"/>
              </a:defRPr>
            </a:lvl1pPr>
          </a:lstStyle>
          <a:p>
            <a:pPr>
              <a:defRPr/>
            </a:pPr>
            <a:fld id="{0A8EEA06-6C71-46E3-9827-488F1346A4A8}" type="slidenum">
              <a:rPr lang="zh-CN" altLang="en-US"/>
              <a:pPr>
                <a:defRPr/>
              </a:pPr>
              <a:t>‹#›</a:t>
            </a:fld>
            <a:endParaRPr lang="zh-CN" altLang="en-US"/>
          </a:p>
        </p:txBody>
      </p:sp>
      <p:sp>
        <p:nvSpPr>
          <p:cNvPr id="1029" name="Rectangle 27"/>
          <p:cNvSpPr>
            <a:spLocks noGrp="1" noChangeArrowheads="1"/>
          </p:cNvSpPr>
          <p:nvPr>
            <p:ph type="title"/>
          </p:nvPr>
        </p:nvSpPr>
        <p:spPr bwMode="auto">
          <a:xfrm>
            <a:off x="971550" y="315913"/>
            <a:ext cx="770413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zh-CN" altLang="zh-CN" smtClean="0"/>
          </a:p>
        </p:txBody>
      </p:sp>
      <p:pic>
        <p:nvPicPr>
          <p:cNvPr id="1030" name="Picture 10" descr="北京师范大学珠海分校标志"/>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9715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3" r:id="rId1"/>
    <p:sldLayoutId id="2147484374" r:id="rId2"/>
    <p:sldLayoutId id="2147484375" r:id="rId3"/>
    <p:sldLayoutId id="2147484368" r:id="rId4"/>
    <p:sldLayoutId id="2147484369" r:id="rId5"/>
    <p:sldLayoutId id="2147484370" r:id="rId6"/>
    <p:sldLayoutId id="2147484371" r:id="rId7"/>
    <p:sldLayoutId id="2147484372"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itchFamily="34" charset="0"/>
          <a:ea typeface="华文细黑" pitchFamily="2" charset="-122"/>
        </a:defRPr>
      </a:lvl2pPr>
      <a:lvl3pPr algn="l" rtl="0" eaLnBrk="0" fontAlgn="base" hangingPunct="0">
        <a:spcBef>
          <a:spcPct val="0"/>
        </a:spcBef>
        <a:spcAft>
          <a:spcPct val="0"/>
        </a:spcAft>
        <a:defRPr sz="4000">
          <a:solidFill>
            <a:srgbClr val="FFFF00"/>
          </a:solidFill>
          <a:latin typeface="Arial" pitchFamily="34" charset="0"/>
          <a:ea typeface="华文细黑" pitchFamily="2" charset="-122"/>
        </a:defRPr>
      </a:lvl3pPr>
      <a:lvl4pPr algn="l" rtl="0" eaLnBrk="0" fontAlgn="base" hangingPunct="0">
        <a:spcBef>
          <a:spcPct val="0"/>
        </a:spcBef>
        <a:spcAft>
          <a:spcPct val="0"/>
        </a:spcAft>
        <a:defRPr sz="4000">
          <a:solidFill>
            <a:srgbClr val="FFFF00"/>
          </a:solidFill>
          <a:latin typeface="Arial" pitchFamily="34" charset="0"/>
          <a:ea typeface="华文细黑" pitchFamily="2" charset="-122"/>
        </a:defRPr>
      </a:lvl4pPr>
      <a:lvl5pPr algn="l" rtl="0" eaLnBrk="0" fontAlgn="base" hangingPunct="0">
        <a:spcBef>
          <a:spcPct val="0"/>
        </a:spcBef>
        <a:spcAft>
          <a:spcPct val="0"/>
        </a:spcAft>
        <a:defRPr sz="4000">
          <a:solidFill>
            <a:srgbClr val="FFFF00"/>
          </a:solidFill>
          <a:latin typeface="Arial" pitchFamily="34" charset="0"/>
          <a:ea typeface="华文细黑" pitchFamily="2" charset="-122"/>
        </a:defRPr>
      </a:lvl5pPr>
      <a:lvl6pPr marL="457200" algn="l" rtl="0" eaLnBrk="1" fontAlgn="base" hangingPunct="1">
        <a:spcBef>
          <a:spcPct val="0"/>
        </a:spcBef>
        <a:spcAft>
          <a:spcPct val="0"/>
        </a:spcAft>
        <a:defRPr sz="2400">
          <a:solidFill>
            <a:schemeClr val="bg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bg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bg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bg1"/>
          </a:solidFill>
          <a:latin typeface="Arial" pitchFamily="34" charset="0"/>
          <a:ea typeface="华文细黑" pitchFamily="2" charset="-122"/>
        </a:defRPr>
      </a:lvl9pPr>
    </p:titleStyle>
    <p:bodyStyle>
      <a:lvl1pPr marL="342900" indent="-342900" algn="l" rtl="0" eaLnBrk="0" fontAlgn="base" hangingPunct="0">
        <a:spcBef>
          <a:spcPts val="600"/>
        </a:spcBef>
        <a:spcAft>
          <a:spcPts val="60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600"/>
        </a:spcBef>
        <a:spcAft>
          <a:spcPts val="6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ts val="600"/>
        </a:spcBef>
        <a:spcAft>
          <a:spcPts val="60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600"/>
        </a:spcBef>
        <a:spcAft>
          <a:spcPts val="6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ts val="600"/>
        </a:spcBef>
        <a:spcAft>
          <a:spcPts val="60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17588" y="609600"/>
            <a:ext cx="64008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6387" name="Rectangle 3"/>
          <p:cNvSpPr>
            <a:spLocks noGrp="1" noChangeArrowheads="1"/>
          </p:cNvSpPr>
          <p:nvPr>
            <p:ph type="body" idx="1"/>
          </p:nvPr>
        </p:nvSpPr>
        <p:spPr bwMode="auto">
          <a:xfrm>
            <a:off x="649288" y="1449388"/>
            <a:ext cx="7983537"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9" name="Rectangle 5"/>
          <p:cNvSpPr>
            <a:spLocks noGrp="1" noChangeArrowheads="1"/>
          </p:cNvSpPr>
          <p:nvPr>
            <p:ph type="ftr" sz="quarter" idx="3"/>
          </p:nvPr>
        </p:nvSpPr>
        <p:spPr bwMode="auto">
          <a:xfrm>
            <a:off x="471488" y="6240463"/>
            <a:ext cx="37814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600" smtClean="0">
                <a:solidFill>
                  <a:srgbClr val="00B050"/>
                </a:solidFill>
                <a:latin typeface="华文行楷" pitchFamily="2" charset="-122"/>
                <a:ea typeface="华文行楷" pitchFamily="2" charset="-122"/>
                <a:cs typeface="+mn-cs"/>
              </a:defRPr>
            </a:lvl1pPr>
          </a:lstStyle>
          <a:p>
            <a:pPr>
              <a:defRPr/>
            </a:pPr>
            <a:r>
              <a:rPr kumimoji="1" lang="zh-CN" altLang="en-US" b="1"/>
              <a:t>北京林业大学信息学院</a:t>
            </a:r>
            <a:endParaRPr kumimoji="1" lang="zh-CN" altLang="en-US" sz="1400" b="1"/>
          </a:p>
        </p:txBody>
      </p:sp>
      <p:sp>
        <p:nvSpPr>
          <p:cNvPr id="1033" name="Line 9"/>
          <p:cNvSpPr>
            <a:spLocks noChangeShapeType="1"/>
          </p:cNvSpPr>
          <p:nvPr userDrawn="1"/>
        </p:nvSpPr>
        <p:spPr bwMode="auto">
          <a:xfrm>
            <a:off x="0" y="6281738"/>
            <a:ext cx="9144000" cy="0"/>
          </a:xfrm>
          <a:prstGeom prst="line">
            <a:avLst/>
          </a:prstGeom>
          <a:noFill/>
          <a:ln w="9525">
            <a:solidFill>
              <a:schemeClr val="accent1"/>
            </a:solidFill>
            <a:round/>
            <a:headEnd/>
            <a:tailEnd/>
          </a:ln>
        </p:spPr>
        <p:txBody>
          <a:bodyPr wrap="none" anchor="ctr"/>
          <a:lstStyle/>
          <a:p>
            <a:pPr>
              <a:spcBef>
                <a:spcPct val="20000"/>
              </a:spcBef>
              <a:defRPr/>
            </a:pPr>
            <a:endParaRPr kumimoji="1" lang="zh-CN" altLang="en-US" sz="2800" b="1">
              <a:solidFill>
                <a:srgbClr val="000000"/>
              </a:solidFill>
              <a:latin typeface="Times New Roman" panose="02020603050405020304" pitchFamily="18" charset="0"/>
              <a:ea typeface="仿宋_GB2312" pitchFamily="49" charset="-122"/>
            </a:endParaRPr>
          </a:p>
        </p:txBody>
      </p:sp>
      <p:sp>
        <p:nvSpPr>
          <p:cNvPr id="1042" name="Line 18"/>
          <p:cNvSpPr>
            <a:spLocks noChangeShapeType="1"/>
          </p:cNvSpPr>
          <p:nvPr/>
        </p:nvSpPr>
        <p:spPr bwMode="auto">
          <a:xfrm>
            <a:off x="1588" y="568325"/>
            <a:ext cx="9142412" cy="0"/>
          </a:xfrm>
          <a:prstGeom prst="line">
            <a:avLst/>
          </a:prstGeom>
          <a:noFill/>
          <a:ln w="28575">
            <a:solidFill>
              <a:schemeClr val="accent2"/>
            </a:solidFill>
            <a:round/>
            <a:headEnd type="none" w="sm" len="sm"/>
            <a:tailEnd type="none" w="sm" len="sm"/>
          </a:ln>
          <a:effectLst/>
        </p:spPr>
        <p:txBody>
          <a:bodyPr wrap="none" anchor="ctr"/>
          <a:lstStyle/>
          <a:p>
            <a:pPr>
              <a:spcBef>
                <a:spcPct val="20000"/>
              </a:spcBef>
              <a:defRPr/>
            </a:pPr>
            <a:endParaRPr kumimoji="1" lang="zh-CN" altLang="en-US" sz="2800" b="1">
              <a:solidFill>
                <a:srgbClr val="000000"/>
              </a:solidFill>
              <a:latin typeface="Times New Roman" panose="02020603050405020304" pitchFamily="18" charset="0"/>
              <a:ea typeface="仿宋_GB2312" pitchFamily="49" charset="-122"/>
            </a:endParaRPr>
          </a:p>
        </p:txBody>
      </p:sp>
      <p:sp>
        <p:nvSpPr>
          <p:cNvPr id="16391" name="WordArt 20"/>
          <p:cNvSpPr>
            <a:spLocks noChangeArrowheads="1" noChangeShapeType="1" noTextEdit="1"/>
          </p:cNvSpPr>
          <p:nvPr/>
        </p:nvSpPr>
        <p:spPr bwMode="auto">
          <a:xfrm rot="46488">
            <a:off x="211138" y="-11113"/>
            <a:ext cx="2095500" cy="495301"/>
          </a:xfrm>
          <a:prstGeom prst="rect">
            <a:avLst/>
          </a:prstGeom>
        </p:spPr>
        <p:txBody>
          <a:bodyPr wrap="none" fromWordArt="1">
            <a:prstTxWarp prst="textPlain">
              <a:avLst>
                <a:gd name="adj" fmla="val 50000"/>
              </a:avLst>
            </a:prstTxWarp>
          </a:bodyPr>
          <a:lstStyle/>
          <a:p>
            <a:pPr algn="ctr">
              <a:spcBef>
                <a:spcPct val="20000"/>
              </a:spcBef>
            </a:pPr>
            <a:r>
              <a:rPr kumimoji="1" lang="en-US" altLang="zh-CN" sz="3200" b="1" i="1" kern="10" smtClean="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panose="020B0606020202030204" pitchFamily="34" charset="0"/>
                <a:ea typeface="仿宋_GB2312"/>
              </a:rPr>
              <a:t>data structure</a:t>
            </a:r>
            <a:endParaRPr kumimoji="1" lang="zh-CN" altLang="en-US" sz="3200" b="1" i="1" kern="10" smtClean="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21540000" scaled="1"/>
              </a:gradFill>
              <a:effectLst>
                <a:outerShdw dist="35921" dir="2700000" sy="50000" kx="2115830" algn="bl" rotWithShape="0">
                  <a:srgbClr val="C0C0C0"/>
                </a:outerShdw>
              </a:effectLst>
              <a:latin typeface="Arial Narrow" panose="020B0606020202030204" pitchFamily="34" charset="0"/>
              <a:ea typeface="仿宋_GB2312"/>
            </a:endParaRPr>
          </a:p>
        </p:txBody>
      </p:sp>
      <p:pic>
        <p:nvPicPr>
          <p:cNvPr id="16392" name="图片 9" descr="1.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64475" y="5929313"/>
            <a:ext cx="7683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691072"/>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 id="2147484384" r:id="rId8"/>
    <p:sldLayoutId id="2147484385" r:id="rId9"/>
    <p:sldLayoutId id="2147484386" r:id="rId10"/>
    <p:sldLayoutId id="2147484387" r:id="rId11"/>
    <p:sldLayoutId id="2147484388" r:id="rId12"/>
    <p:sldLayoutId id="2147484389" r:id="rId13"/>
  </p:sldLayoutIdLst>
  <p:hf sldNum="0" hdr="0"/>
  <p:txStyles>
    <p:titleStyle>
      <a:lvl1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mj-lt"/>
          <a:ea typeface="+mj-ea"/>
          <a:cs typeface="仿宋_GB2312"/>
        </a:defRPr>
      </a:lvl1pPr>
      <a:lvl2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2pPr>
      <a:lvl3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3pPr>
      <a:lvl4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4pPr>
      <a:lvl5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cs typeface="仿宋_GB231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itchFamily="18" charset="0"/>
          <a:ea typeface="仿宋_GB2312"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仿宋_GB2312"/>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仿宋_GB2312"/>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仿宋_GB2312"/>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仿宋_GB2312"/>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仿宋_GB231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684213" y="2276475"/>
            <a:ext cx="7772400" cy="2466975"/>
          </a:xfrm>
        </p:spPr>
        <p:txBody>
          <a:bodyPr/>
          <a:lstStyle/>
          <a:p>
            <a:pPr eaLnBrk="1" hangingPunct="1">
              <a:defRPr/>
            </a:pPr>
            <a:r>
              <a:rPr lang="zh-CN" altLang="en-US" dirty="0" smtClean="0"/>
              <a:t>第</a:t>
            </a:r>
            <a:r>
              <a:rPr lang="zh-CN" altLang="en-US" dirty="0"/>
              <a:t>五</a:t>
            </a:r>
            <a:r>
              <a:rPr lang="zh-CN" altLang="en-US" dirty="0" smtClean="0"/>
              <a:t>章</a:t>
            </a:r>
            <a:endParaRPr lang="en-US" altLang="zh-CN" dirty="0" smtClean="0"/>
          </a:p>
          <a:p>
            <a:pPr eaLnBrk="1" hangingPunct="1">
              <a:defRPr/>
            </a:pPr>
            <a:r>
              <a:rPr lang="zh-CN" altLang="en-US" dirty="0" smtClean="0"/>
              <a:t>树和二叉树</a:t>
            </a:r>
            <a:endParaRPr lang="zh-CN" altLang="en-US" dirty="0"/>
          </a:p>
        </p:txBody>
      </p:sp>
      <p:sp>
        <p:nvSpPr>
          <p:cNvPr id="717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8007280-B234-4AAB-8DA6-02711F4DC6D8}" type="slidenum">
              <a:rPr lang="zh-CN" altLang="en-US" sz="1000" smtClean="0"/>
              <a:pPr>
                <a:spcBef>
                  <a:spcPct val="0"/>
                </a:spcBef>
                <a:spcAft>
                  <a:spcPct val="0"/>
                </a:spcAft>
                <a:buClrTx/>
                <a:buFontTx/>
                <a:buNone/>
              </a:pPr>
              <a:t>1</a:t>
            </a:fld>
            <a:endParaRPr lang="zh-CN" altLang="en-US" sz="10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树的基本术语</a:t>
            </a:r>
            <a:r>
              <a:rPr lang="en-US" altLang="zh-CN" smtClean="0"/>
              <a:t>-</a:t>
            </a:r>
            <a:r>
              <a:rPr lang="zh-CN" altLang="en-US" smtClean="0"/>
              <a:t>举例</a:t>
            </a:r>
          </a:p>
        </p:txBody>
      </p:sp>
      <p:grpSp>
        <p:nvGrpSpPr>
          <p:cNvPr id="17411" name="Group 3"/>
          <p:cNvGrpSpPr>
            <a:grpSpLocks/>
          </p:cNvGrpSpPr>
          <p:nvPr/>
        </p:nvGrpSpPr>
        <p:grpSpPr bwMode="auto">
          <a:xfrm>
            <a:off x="1830388" y="2522538"/>
            <a:ext cx="4322762" cy="2806699"/>
            <a:chOff x="2243" y="1124"/>
            <a:chExt cx="2723" cy="1768"/>
          </a:xfrm>
        </p:grpSpPr>
        <p:sp>
          <p:nvSpPr>
            <p:cNvPr id="17430" name="Oval 4"/>
            <p:cNvSpPr>
              <a:spLocks noChangeArrowheads="1"/>
            </p:cNvSpPr>
            <p:nvPr/>
          </p:nvSpPr>
          <p:spPr bwMode="auto">
            <a:xfrm>
              <a:off x="3526" y="112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ea typeface="宋体" panose="02010600030101010101" pitchFamily="2" charset="-122"/>
                </a:rPr>
                <a:t>A</a:t>
              </a:r>
            </a:p>
          </p:txBody>
        </p:sp>
        <p:sp>
          <p:nvSpPr>
            <p:cNvPr id="17431" name="Oval 5"/>
            <p:cNvSpPr>
              <a:spLocks noChangeArrowheads="1"/>
            </p:cNvSpPr>
            <p:nvPr/>
          </p:nvSpPr>
          <p:spPr bwMode="auto">
            <a:xfrm>
              <a:off x="2880"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B</a:t>
              </a:r>
            </a:p>
          </p:txBody>
        </p:sp>
        <p:sp>
          <p:nvSpPr>
            <p:cNvPr id="17432" name="Oval 6"/>
            <p:cNvSpPr>
              <a:spLocks noChangeArrowheads="1"/>
            </p:cNvSpPr>
            <p:nvPr/>
          </p:nvSpPr>
          <p:spPr bwMode="auto">
            <a:xfrm>
              <a:off x="3526"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C</a:t>
              </a:r>
            </a:p>
          </p:txBody>
        </p:sp>
        <p:sp>
          <p:nvSpPr>
            <p:cNvPr id="17433" name="Oval 7"/>
            <p:cNvSpPr>
              <a:spLocks noChangeArrowheads="1"/>
            </p:cNvSpPr>
            <p:nvPr/>
          </p:nvSpPr>
          <p:spPr bwMode="auto">
            <a:xfrm>
              <a:off x="4303"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D</a:t>
              </a:r>
            </a:p>
          </p:txBody>
        </p:sp>
        <p:sp>
          <p:nvSpPr>
            <p:cNvPr id="17434" name="Oval 8"/>
            <p:cNvSpPr>
              <a:spLocks noChangeArrowheads="1"/>
            </p:cNvSpPr>
            <p:nvPr/>
          </p:nvSpPr>
          <p:spPr bwMode="auto">
            <a:xfrm>
              <a:off x="2504"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E</a:t>
              </a:r>
            </a:p>
          </p:txBody>
        </p:sp>
        <p:sp>
          <p:nvSpPr>
            <p:cNvPr id="17435" name="Oval 9"/>
            <p:cNvSpPr>
              <a:spLocks noChangeArrowheads="1"/>
            </p:cNvSpPr>
            <p:nvPr/>
          </p:nvSpPr>
          <p:spPr bwMode="auto">
            <a:xfrm>
              <a:off x="3148"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F</a:t>
              </a:r>
            </a:p>
          </p:txBody>
        </p:sp>
        <p:sp>
          <p:nvSpPr>
            <p:cNvPr id="17436" name="Oval 10"/>
            <p:cNvSpPr>
              <a:spLocks noChangeArrowheads="1"/>
            </p:cNvSpPr>
            <p:nvPr/>
          </p:nvSpPr>
          <p:spPr bwMode="auto">
            <a:xfrm>
              <a:off x="352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G</a:t>
              </a:r>
            </a:p>
          </p:txBody>
        </p:sp>
        <p:sp>
          <p:nvSpPr>
            <p:cNvPr id="17437" name="Oval 11"/>
            <p:cNvSpPr>
              <a:spLocks noChangeArrowheads="1"/>
            </p:cNvSpPr>
            <p:nvPr/>
          </p:nvSpPr>
          <p:spPr bwMode="auto">
            <a:xfrm>
              <a:off x="389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H</a:t>
              </a:r>
            </a:p>
          </p:txBody>
        </p:sp>
        <p:sp>
          <p:nvSpPr>
            <p:cNvPr id="17438" name="Oval 12"/>
            <p:cNvSpPr>
              <a:spLocks noChangeArrowheads="1"/>
            </p:cNvSpPr>
            <p:nvPr/>
          </p:nvSpPr>
          <p:spPr bwMode="auto">
            <a:xfrm>
              <a:off x="430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I</a:t>
              </a:r>
            </a:p>
          </p:txBody>
        </p:sp>
        <p:sp>
          <p:nvSpPr>
            <p:cNvPr id="17439" name="Oval 13"/>
            <p:cNvSpPr>
              <a:spLocks noChangeArrowheads="1"/>
            </p:cNvSpPr>
            <p:nvPr/>
          </p:nvSpPr>
          <p:spPr bwMode="auto">
            <a:xfrm>
              <a:off x="467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J</a:t>
              </a:r>
            </a:p>
          </p:txBody>
        </p:sp>
        <p:sp>
          <p:nvSpPr>
            <p:cNvPr id="17440" name="Oval 14"/>
            <p:cNvSpPr>
              <a:spLocks noChangeArrowheads="1"/>
            </p:cNvSpPr>
            <p:nvPr/>
          </p:nvSpPr>
          <p:spPr bwMode="auto">
            <a:xfrm>
              <a:off x="2243"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K</a:t>
              </a:r>
            </a:p>
          </p:txBody>
        </p:sp>
        <p:sp>
          <p:nvSpPr>
            <p:cNvPr id="17441" name="Oval 15"/>
            <p:cNvSpPr>
              <a:spLocks noChangeArrowheads="1"/>
            </p:cNvSpPr>
            <p:nvPr/>
          </p:nvSpPr>
          <p:spPr bwMode="auto">
            <a:xfrm>
              <a:off x="2754"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L</a:t>
              </a:r>
            </a:p>
          </p:txBody>
        </p:sp>
        <p:sp>
          <p:nvSpPr>
            <p:cNvPr id="17442" name="Oval 16"/>
            <p:cNvSpPr>
              <a:spLocks noChangeArrowheads="1"/>
            </p:cNvSpPr>
            <p:nvPr/>
          </p:nvSpPr>
          <p:spPr bwMode="auto">
            <a:xfrm>
              <a:off x="3157" y="260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800" dirty="0">
                  <a:ea typeface="宋体" panose="02010600030101010101" pitchFamily="2" charset="-122"/>
                </a:rPr>
                <a:t>M</a:t>
              </a:r>
            </a:p>
          </p:txBody>
        </p:sp>
        <p:sp>
          <p:nvSpPr>
            <p:cNvPr id="17443" name="Line 17"/>
            <p:cNvSpPr>
              <a:spLocks noChangeShapeType="1"/>
            </p:cNvSpPr>
            <p:nvPr/>
          </p:nvSpPr>
          <p:spPr bwMode="auto">
            <a:xfrm>
              <a:off x="3667" y="1422"/>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4" name="Line 18"/>
            <p:cNvSpPr>
              <a:spLocks noChangeShapeType="1"/>
            </p:cNvSpPr>
            <p:nvPr/>
          </p:nvSpPr>
          <p:spPr bwMode="auto">
            <a:xfrm flipH="1">
              <a:off x="3667"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5" name="Line 19"/>
            <p:cNvSpPr>
              <a:spLocks noChangeShapeType="1"/>
            </p:cNvSpPr>
            <p:nvPr/>
          </p:nvSpPr>
          <p:spPr bwMode="auto">
            <a:xfrm>
              <a:off x="4445"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6" name="Line 20"/>
            <p:cNvSpPr>
              <a:spLocks noChangeShapeType="1"/>
            </p:cNvSpPr>
            <p:nvPr/>
          </p:nvSpPr>
          <p:spPr bwMode="auto">
            <a:xfrm flipH="1">
              <a:off x="4089" y="1889"/>
              <a:ext cx="256"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7" name="Line 21"/>
            <p:cNvSpPr>
              <a:spLocks noChangeShapeType="1"/>
            </p:cNvSpPr>
            <p:nvPr/>
          </p:nvSpPr>
          <p:spPr bwMode="auto">
            <a:xfrm>
              <a:off x="4556" y="1889"/>
              <a:ext cx="234"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8" name="Line 22"/>
            <p:cNvSpPr>
              <a:spLocks noChangeShapeType="1"/>
            </p:cNvSpPr>
            <p:nvPr/>
          </p:nvSpPr>
          <p:spPr bwMode="auto">
            <a:xfrm>
              <a:off x="3799" y="1355"/>
              <a:ext cx="512"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449" name="Line 23"/>
            <p:cNvSpPr>
              <a:spLocks noChangeShapeType="1"/>
            </p:cNvSpPr>
            <p:nvPr/>
          </p:nvSpPr>
          <p:spPr bwMode="auto">
            <a:xfrm flipH="1">
              <a:off x="3112" y="1344"/>
              <a:ext cx="422"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0" name="Line 24"/>
            <p:cNvSpPr>
              <a:spLocks noChangeShapeType="1"/>
            </p:cNvSpPr>
            <p:nvPr/>
          </p:nvSpPr>
          <p:spPr bwMode="auto">
            <a:xfrm>
              <a:off x="3078" y="1911"/>
              <a:ext cx="167"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1" name="Line 25"/>
            <p:cNvSpPr>
              <a:spLocks noChangeShapeType="1"/>
            </p:cNvSpPr>
            <p:nvPr/>
          </p:nvSpPr>
          <p:spPr bwMode="auto">
            <a:xfrm flipH="1">
              <a:off x="2734" y="1911"/>
              <a:ext cx="195"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7452" name="Line 26"/>
            <p:cNvSpPr>
              <a:spLocks noChangeShapeType="1"/>
            </p:cNvSpPr>
            <p:nvPr/>
          </p:nvSpPr>
          <p:spPr bwMode="auto">
            <a:xfrm flipH="1">
              <a:off x="2434" y="2411"/>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3" name="Line 27"/>
            <p:cNvSpPr>
              <a:spLocks noChangeShapeType="1"/>
            </p:cNvSpPr>
            <p:nvPr/>
          </p:nvSpPr>
          <p:spPr bwMode="auto">
            <a:xfrm>
              <a:off x="2734" y="2378"/>
              <a:ext cx="166"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4" name="Line 28"/>
            <p:cNvSpPr>
              <a:spLocks noChangeShapeType="1"/>
            </p:cNvSpPr>
            <p:nvPr/>
          </p:nvSpPr>
          <p:spPr bwMode="auto">
            <a:xfrm>
              <a:off x="3293" y="2411"/>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7412" name="Text Box 30"/>
          <p:cNvSpPr txBox="1">
            <a:spLocks noChangeArrowheads="1"/>
          </p:cNvSpPr>
          <p:nvPr/>
        </p:nvSpPr>
        <p:spPr bwMode="auto">
          <a:xfrm>
            <a:off x="111125" y="1111250"/>
            <a:ext cx="22780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A</a:t>
            </a:r>
            <a:r>
              <a:rPr lang="zh-CN" altLang="en-US" sz="2800">
                <a:ea typeface="宋体" panose="02010600030101010101" pitchFamily="2" charset="-122"/>
              </a:rPr>
              <a:t>的度：</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B</a:t>
            </a:r>
            <a:r>
              <a:rPr lang="zh-CN" altLang="en-US" sz="2800">
                <a:ea typeface="宋体" panose="02010600030101010101" pitchFamily="2" charset="-122"/>
              </a:rPr>
              <a:t>的度：</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M</a:t>
            </a:r>
            <a:r>
              <a:rPr lang="zh-CN" altLang="en-US" sz="2800">
                <a:ea typeface="宋体" panose="02010600030101010101" pitchFamily="2" charset="-122"/>
              </a:rPr>
              <a:t>的度：</a:t>
            </a:r>
          </a:p>
        </p:txBody>
      </p:sp>
      <p:sp>
        <p:nvSpPr>
          <p:cNvPr id="17413" name="Text Box 32"/>
          <p:cNvSpPr txBox="1">
            <a:spLocks noChangeArrowheads="1"/>
          </p:cNvSpPr>
          <p:nvPr/>
        </p:nvSpPr>
        <p:spPr bwMode="auto">
          <a:xfrm>
            <a:off x="3946525" y="9080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叶子：</a:t>
            </a:r>
          </a:p>
        </p:txBody>
      </p:sp>
      <p:sp>
        <p:nvSpPr>
          <p:cNvPr id="17414" name="Text Box 33"/>
          <p:cNvSpPr txBox="1">
            <a:spLocks noChangeArrowheads="1"/>
          </p:cNvSpPr>
          <p:nvPr/>
        </p:nvSpPr>
        <p:spPr bwMode="auto">
          <a:xfrm>
            <a:off x="111125" y="2425700"/>
            <a:ext cx="25749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A</a:t>
            </a:r>
            <a:r>
              <a:rPr lang="zh-CN" altLang="en-US" sz="2800">
                <a:ea typeface="宋体" panose="02010600030101010101" pitchFamily="2" charset="-122"/>
              </a:rPr>
              <a:t>的孩子：</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B</a:t>
            </a:r>
            <a:r>
              <a:rPr lang="zh-CN" altLang="en-US" sz="2800">
                <a:ea typeface="宋体" panose="02010600030101010101" pitchFamily="2" charset="-122"/>
              </a:rPr>
              <a:t>的孩子：</a:t>
            </a:r>
          </a:p>
        </p:txBody>
      </p:sp>
      <p:sp>
        <p:nvSpPr>
          <p:cNvPr id="17415" name="Text Box 34"/>
          <p:cNvSpPr txBox="1">
            <a:spLocks noChangeArrowheads="1"/>
          </p:cNvSpPr>
          <p:nvPr/>
        </p:nvSpPr>
        <p:spPr bwMode="auto">
          <a:xfrm>
            <a:off x="4832350" y="1541463"/>
            <a:ext cx="2535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I</a:t>
            </a:r>
            <a:r>
              <a:rPr lang="zh-CN" altLang="en-US" sz="2800">
                <a:ea typeface="宋体" panose="02010600030101010101" pitchFamily="2" charset="-122"/>
              </a:rPr>
              <a:t>的双亲：</a:t>
            </a:r>
          </a:p>
          <a:p>
            <a:pPr eaLnBrk="1" hangingPunct="1">
              <a:spcBef>
                <a:spcPct val="0"/>
              </a:spcBef>
              <a:spcAft>
                <a:spcPct val="0"/>
              </a:spcAft>
              <a:buClrTx/>
              <a:buFontTx/>
              <a:buNone/>
            </a:pPr>
            <a:r>
              <a:rPr lang="zh-CN" altLang="en-US" sz="2800">
                <a:ea typeface="宋体" panose="02010600030101010101" pitchFamily="2" charset="-122"/>
              </a:rPr>
              <a:t>结点</a:t>
            </a:r>
            <a:r>
              <a:rPr lang="en-US" altLang="zh-CN" sz="2800">
                <a:ea typeface="宋体" panose="02010600030101010101" pitchFamily="2" charset="-122"/>
              </a:rPr>
              <a:t>L</a:t>
            </a:r>
            <a:r>
              <a:rPr lang="zh-CN" altLang="en-US" sz="2800">
                <a:ea typeface="宋体" panose="02010600030101010101" pitchFamily="2" charset="-122"/>
              </a:rPr>
              <a:t>的双亲：</a:t>
            </a:r>
          </a:p>
        </p:txBody>
      </p:sp>
      <p:sp>
        <p:nvSpPr>
          <p:cNvPr id="17416" name="Text Box 35"/>
          <p:cNvSpPr txBox="1">
            <a:spLocks noChangeArrowheads="1"/>
          </p:cNvSpPr>
          <p:nvPr/>
        </p:nvSpPr>
        <p:spPr bwMode="auto">
          <a:xfrm>
            <a:off x="5575300" y="2541588"/>
            <a:ext cx="221887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smtClean="0">
                <a:ea typeface="宋体" panose="02010600030101010101" pitchFamily="2" charset="-122"/>
              </a:rPr>
              <a:t>B,C,D</a:t>
            </a:r>
            <a:r>
              <a:rPr lang="zh-CN" altLang="en-US" sz="2800" dirty="0">
                <a:ea typeface="宋体" panose="02010600030101010101" pitchFamily="2" charset="-122"/>
              </a:rPr>
              <a:t>为</a:t>
            </a:r>
          </a:p>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smtClean="0">
                <a:ea typeface="宋体" panose="02010600030101010101" pitchFamily="2" charset="-122"/>
              </a:rPr>
              <a:t>K,M</a:t>
            </a:r>
            <a:r>
              <a:rPr lang="zh-CN" altLang="en-US" sz="2800" dirty="0" smtClean="0">
                <a:ea typeface="宋体" panose="02010600030101010101" pitchFamily="2" charset="-122"/>
              </a:rPr>
              <a:t>为</a:t>
            </a:r>
            <a:endParaRPr lang="zh-CN" altLang="en-US" sz="2800" dirty="0">
              <a:ea typeface="宋体" panose="02010600030101010101" pitchFamily="2" charset="-122"/>
            </a:endParaRPr>
          </a:p>
        </p:txBody>
      </p:sp>
      <p:sp>
        <p:nvSpPr>
          <p:cNvPr id="17417" name="Text Box 36"/>
          <p:cNvSpPr txBox="1">
            <a:spLocks noChangeArrowheads="1"/>
          </p:cNvSpPr>
          <p:nvPr/>
        </p:nvSpPr>
        <p:spPr bwMode="auto">
          <a:xfrm>
            <a:off x="111125" y="331152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a:ea typeface="宋体" panose="02010600030101010101" pitchFamily="2" charset="-122"/>
              </a:rPr>
              <a:t>树的度：</a:t>
            </a:r>
          </a:p>
        </p:txBody>
      </p:sp>
      <p:sp>
        <p:nvSpPr>
          <p:cNvPr id="17418" name="Text Box 37"/>
          <p:cNvSpPr txBox="1">
            <a:spLocks noChangeArrowheads="1"/>
          </p:cNvSpPr>
          <p:nvPr/>
        </p:nvSpPr>
        <p:spPr bwMode="auto">
          <a:xfrm>
            <a:off x="5771356" y="4970610"/>
            <a:ext cx="2633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ea typeface="宋体" panose="02010600030101010101" pitchFamily="2" charset="-122"/>
              </a:rPr>
              <a:t>结点</a:t>
            </a:r>
            <a:r>
              <a:rPr lang="en-US" altLang="zh-CN" sz="2800" dirty="0">
                <a:ea typeface="宋体" panose="02010600030101010101" pitchFamily="2" charset="-122"/>
              </a:rPr>
              <a:t>A</a:t>
            </a:r>
            <a:r>
              <a:rPr lang="zh-CN" altLang="en-US" sz="2800" dirty="0">
                <a:ea typeface="宋体" panose="02010600030101010101" pitchFamily="2" charset="-122"/>
              </a:rPr>
              <a:t>的层次：</a:t>
            </a:r>
          </a:p>
          <a:p>
            <a:pPr eaLnBrk="1" hangingPunct="1">
              <a:spcBef>
                <a:spcPct val="0"/>
              </a:spcBef>
              <a:spcAft>
                <a:spcPct val="0"/>
              </a:spcAft>
              <a:buClrTx/>
              <a:buFontTx/>
              <a:buNone/>
            </a:pPr>
            <a:r>
              <a:rPr lang="zh-CN" altLang="en-US" sz="2800" dirty="0" smtClean="0">
                <a:ea typeface="宋体" panose="02010600030101010101" pitchFamily="2" charset="-122"/>
              </a:rPr>
              <a:t>结点</a:t>
            </a:r>
            <a:r>
              <a:rPr lang="en-US" altLang="zh-CN" sz="2800" dirty="0" smtClean="0">
                <a:ea typeface="宋体" panose="02010600030101010101" pitchFamily="2" charset="-122"/>
              </a:rPr>
              <a:t>G</a:t>
            </a:r>
            <a:r>
              <a:rPr lang="zh-CN" altLang="en-US" sz="2800" dirty="0" smtClean="0">
                <a:ea typeface="宋体" panose="02010600030101010101" pitchFamily="2" charset="-122"/>
              </a:rPr>
              <a:t>的</a:t>
            </a:r>
            <a:r>
              <a:rPr lang="zh-CN" altLang="en-US" sz="2800" dirty="0">
                <a:ea typeface="宋体" panose="02010600030101010101" pitchFamily="2" charset="-122"/>
              </a:rPr>
              <a:t>层次：</a:t>
            </a:r>
          </a:p>
        </p:txBody>
      </p:sp>
      <p:sp>
        <p:nvSpPr>
          <p:cNvPr id="17419" name="Text Box 38"/>
          <p:cNvSpPr txBox="1">
            <a:spLocks noChangeArrowheads="1"/>
          </p:cNvSpPr>
          <p:nvPr/>
        </p:nvSpPr>
        <p:spPr bwMode="auto">
          <a:xfrm>
            <a:off x="5796136" y="5905648"/>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ea typeface="宋体" panose="02010600030101010101" pitchFamily="2" charset="-122"/>
              </a:rPr>
              <a:t>树的深度：</a:t>
            </a:r>
          </a:p>
        </p:txBody>
      </p:sp>
      <p:sp>
        <p:nvSpPr>
          <p:cNvPr id="40" name="Text Box 40"/>
          <p:cNvSpPr txBox="1">
            <a:spLocks noChangeArrowheads="1"/>
          </p:cNvSpPr>
          <p:nvPr/>
        </p:nvSpPr>
        <p:spPr bwMode="auto">
          <a:xfrm>
            <a:off x="2163763" y="1123950"/>
            <a:ext cx="36195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solidFill>
                  <a:srgbClr val="FF0000"/>
                </a:solidFill>
                <a:ea typeface="宋体" panose="02010600030101010101" pitchFamily="2" charset="-122"/>
              </a:rPr>
              <a:t>3</a:t>
            </a:r>
          </a:p>
          <a:p>
            <a:pPr eaLnBrk="1" hangingPunct="1">
              <a:spcBef>
                <a:spcPct val="0"/>
              </a:spcBef>
              <a:spcAft>
                <a:spcPct val="0"/>
              </a:spcAft>
              <a:buClrTx/>
              <a:buFontTx/>
              <a:buNone/>
            </a:pPr>
            <a:r>
              <a:rPr lang="en-US" altLang="zh-CN" sz="2800">
                <a:solidFill>
                  <a:srgbClr val="FF0000"/>
                </a:solidFill>
                <a:ea typeface="宋体" panose="02010600030101010101" pitchFamily="2" charset="-122"/>
              </a:rPr>
              <a:t>2</a:t>
            </a:r>
          </a:p>
          <a:p>
            <a:pPr eaLnBrk="1" hangingPunct="1">
              <a:spcBef>
                <a:spcPct val="0"/>
              </a:spcBef>
              <a:spcAft>
                <a:spcPct val="0"/>
              </a:spcAft>
              <a:buClrTx/>
              <a:buFontTx/>
              <a:buNone/>
            </a:pPr>
            <a:r>
              <a:rPr lang="en-US" altLang="zh-CN" sz="2800">
                <a:solidFill>
                  <a:srgbClr val="FF0000"/>
                </a:solidFill>
                <a:ea typeface="宋体" panose="02010600030101010101" pitchFamily="2" charset="-122"/>
              </a:rPr>
              <a:t>0</a:t>
            </a:r>
          </a:p>
        </p:txBody>
      </p:sp>
      <p:sp>
        <p:nvSpPr>
          <p:cNvPr id="41" name="Text Box 42"/>
          <p:cNvSpPr txBox="1">
            <a:spLocks noChangeArrowheads="1"/>
          </p:cNvSpPr>
          <p:nvPr/>
        </p:nvSpPr>
        <p:spPr bwMode="auto">
          <a:xfrm>
            <a:off x="2282825" y="2452688"/>
            <a:ext cx="114165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smtClean="0">
                <a:solidFill>
                  <a:srgbClr val="FF0000"/>
                </a:solidFill>
                <a:ea typeface="宋体" panose="02010600030101010101" pitchFamily="2" charset="-122"/>
              </a:rPr>
              <a:t>B,C,D</a:t>
            </a:r>
            <a:endParaRPr lang="en-US" altLang="zh-CN" sz="2800" dirty="0">
              <a:solidFill>
                <a:srgbClr val="FF0000"/>
              </a:solidFill>
              <a:ea typeface="宋体" panose="02010600030101010101" pitchFamily="2" charset="-122"/>
            </a:endParaRPr>
          </a:p>
          <a:p>
            <a:pPr eaLnBrk="1" hangingPunct="1">
              <a:spcBef>
                <a:spcPct val="0"/>
              </a:spcBef>
              <a:spcAft>
                <a:spcPct val="0"/>
              </a:spcAft>
              <a:buClrTx/>
              <a:buFontTx/>
              <a:buNone/>
            </a:pPr>
            <a:r>
              <a:rPr lang="en-US" altLang="zh-CN" sz="2800" dirty="0" smtClean="0">
                <a:solidFill>
                  <a:srgbClr val="FF0000"/>
                </a:solidFill>
                <a:ea typeface="宋体" panose="02010600030101010101" pitchFamily="2" charset="-122"/>
              </a:rPr>
              <a:t>E,F</a:t>
            </a:r>
            <a:endParaRPr lang="en-US" altLang="zh-CN" sz="2800" dirty="0">
              <a:solidFill>
                <a:srgbClr val="FF0000"/>
              </a:solidFill>
              <a:ea typeface="宋体" panose="02010600030101010101" pitchFamily="2" charset="-122"/>
            </a:endParaRPr>
          </a:p>
        </p:txBody>
      </p:sp>
      <p:sp>
        <p:nvSpPr>
          <p:cNvPr id="42" name="Text Box 43"/>
          <p:cNvSpPr txBox="1">
            <a:spLocks noChangeArrowheads="1"/>
          </p:cNvSpPr>
          <p:nvPr/>
        </p:nvSpPr>
        <p:spPr bwMode="auto">
          <a:xfrm>
            <a:off x="1476375" y="33607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solidFill>
                  <a:srgbClr val="FF0000"/>
                </a:solidFill>
                <a:ea typeface="宋体" panose="02010600030101010101" pitchFamily="2" charset="-122"/>
              </a:rPr>
              <a:t>3</a:t>
            </a:r>
          </a:p>
        </p:txBody>
      </p:sp>
      <p:sp>
        <p:nvSpPr>
          <p:cNvPr id="43" name="Text Box 44"/>
          <p:cNvSpPr txBox="1">
            <a:spLocks noChangeArrowheads="1"/>
          </p:cNvSpPr>
          <p:nvPr/>
        </p:nvSpPr>
        <p:spPr bwMode="auto">
          <a:xfrm>
            <a:off x="8181181" y="4967435"/>
            <a:ext cx="3850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1</a:t>
            </a:r>
          </a:p>
          <a:p>
            <a:pPr eaLnBrk="1" hangingPunct="1">
              <a:spcBef>
                <a:spcPct val="0"/>
              </a:spcBef>
              <a:spcAft>
                <a:spcPct val="0"/>
              </a:spcAft>
              <a:buClrTx/>
              <a:buFontTx/>
              <a:buNone/>
            </a:pPr>
            <a:r>
              <a:rPr lang="en-US" altLang="zh-CN" sz="2800" dirty="0" smtClean="0">
                <a:solidFill>
                  <a:srgbClr val="FF0000"/>
                </a:solidFill>
                <a:ea typeface="宋体" panose="02010600030101010101" pitchFamily="2" charset="-122"/>
              </a:rPr>
              <a:t>3</a:t>
            </a:r>
            <a:endParaRPr lang="en-US" altLang="zh-CN" sz="2800" dirty="0">
              <a:solidFill>
                <a:srgbClr val="FF0000"/>
              </a:solidFill>
              <a:ea typeface="宋体" panose="02010600030101010101" pitchFamily="2" charset="-122"/>
            </a:endParaRPr>
          </a:p>
        </p:txBody>
      </p:sp>
      <p:sp>
        <p:nvSpPr>
          <p:cNvPr id="44" name="Text Box 45"/>
          <p:cNvSpPr txBox="1">
            <a:spLocks noChangeArrowheads="1"/>
          </p:cNvSpPr>
          <p:nvPr/>
        </p:nvSpPr>
        <p:spPr bwMode="auto">
          <a:xfrm>
            <a:off x="4864100" y="949325"/>
            <a:ext cx="23374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smtClean="0">
                <a:solidFill>
                  <a:srgbClr val="FF0000"/>
                </a:solidFill>
                <a:ea typeface="宋体" panose="02010600030101010101" pitchFamily="2" charset="-122"/>
              </a:rPr>
              <a:t>K,L,M,G,H,I,J</a:t>
            </a:r>
            <a:endParaRPr lang="en-US" altLang="zh-CN" sz="2800" dirty="0">
              <a:solidFill>
                <a:srgbClr val="FF0000"/>
              </a:solidFill>
              <a:ea typeface="宋体" panose="02010600030101010101" pitchFamily="2" charset="-122"/>
            </a:endParaRPr>
          </a:p>
        </p:txBody>
      </p:sp>
      <p:sp>
        <p:nvSpPr>
          <p:cNvPr id="45" name="Text Box 46"/>
          <p:cNvSpPr txBox="1">
            <a:spLocks noChangeArrowheads="1"/>
          </p:cNvSpPr>
          <p:nvPr/>
        </p:nvSpPr>
        <p:spPr bwMode="auto">
          <a:xfrm>
            <a:off x="7088188" y="1579563"/>
            <a:ext cx="441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a:solidFill>
                  <a:srgbClr val="FF0000"/>
                </a:solidFill>
                <a:ea typeface="宋体" panose="02010600030101010101" pitchFamily="2" charset="-122"/>
              </a:rPr>
              <a:t>D</a:t>
            </a:r>
          </a:p>
          <a:p>
            <a:pPr eaLnBrk="1" hangingPunct="1">
              <a:spcBef>
                <a:spcPct val="0"/>
              </a:spcBef>
              <a:spcAft>
                <a:spcPct val="0"/>
              </a:spcAft>
              <a:buClrTx/>
              <a:buFontTx/>
              <a:buNone/>
            </a:pPr>
            <a:r>
              <a:rPr lang="en-US" altLang="zh-CN" sz="2800">
                <a:solidFill>
                  <a:srgbClr val="FF0000"/>
                </a:solidFill>
                <a:ea typeface="宋体" panose="02010600030101010101" pitchFamily="2" charset="-122"/>
              </a:rPr>
              <a:t>E</a:t>
            </a:r>
          </a:p>
        </p:txBody>
      </p:sp>
      <p:sp>
        <p:nvSpPr>
          <p:cNvPr id="46" name="Text Box 47"/>
          <p:cNvSpPr txBox="1">
            <a:spLocks noChangeArrowheads="1"/>
          </p:cNvSpPr>
          <p:nvPr/>
        </p:nvSpPr>
        <p:spPr bwMode="auto">
          <a:xfrm>
            <a:off x="7707313" y="2526022"/>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solidFill>
                  <a:srgbClr val="FF0000"/>
                </a:solidFill>
                <a:ea typeface="宋体" panose="02010600030101010101" pitchFamily="2" charset="-122"/>
              </a:rPr>
              <a:t>兄弟</a:t>
            </a:r>
          </a:p>
        </p:txBody>
      </p:sp>
      <p:sp>
        <p:nvSpPr>
          <p:cNvPr id="47" name="Text Box 48"/>
          <p:cNvSpPr txBox="1">
            <a:spLocks noChangeArrowheads="1"/>
          </p:cNvSpPr>
          <p:nvPr/>
        </p:nvSpPr>
        <p:spPr bwMode="auto">
          <a:xfrm>
            <a:off x="7524328" y="5934223"/>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800" dirty="0">
                <a:solidFill>
                  <a:srgbClr val="FF0000"/>
                </a:solidFill>
                <a:ea typeface="宋体" panose="02010600030101010101" pitchFamily="2" charset="-122"/>
              </a:rPr>
              <a:t>4</a:t>
            </a:r>
          </a:p>
        </p:txBody>
      </p:sp>
      <p:sp>
        <p:nvSpPr>
          <p:cNvPr id="50" name="Text Box 51"/>
          <p:cNvSpPr txBox="1">
            <a:spLocks noChangeArrowheads="1"/>
          </p:cNvSpPr>
          <p:nvPr/>
        </p:nvSpPr>
        <p:spPr bwMode="auto">
          <a:xfrm>
            <a:off x="7366883" y="2977788"/>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zh-CN" altLang="en-US" sz="2800" dirty="0">
                <a:solidFill>
                  <a:srgbClr val="FF0000"/>
                </a:solidFill>
                <a:ea typeface="宋体" panose="02010600030101010101" pitchFamily="2" charset="-122"/>
              </a:rPr>
              <a:t>堂</a:t>
            </a:r>
            <a:r>
              <a:rPr lang="zh-CN" altLang="en-US" sz="2800" dirty="0" smtClean="0">
                <a:solidFill>
                  <a:srgbClr val="FF0000"/>
                </a:solidFill>
                <a:ea typeface="宋体" panose="02010600030101010101" pitchFamily="2" charset="-122"/>
              </a:rPr>
              <a:t>兄弟</a:t>
            </a:r>
            <a:endParaRPr lang="zh-CN" altLang="en-US" sz="2800" dirty="0">
              <a:solidFill>
                <a:srgbClr val="FF0000"/>
              </a:solidFill>
              <a:ea typeface="宋体" panose="02010600030101010101" pitchFamily="2" charset="-122"/>
            </a:endParaRPr>
          </a:p>
        </p:txBody>
      </p:sp>
      <p:sp>
        <p:nvSpPr>
          <p:cNvPr id="17429"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0DB1324-88DD-44E5-818B-1EE7801FEAC9}" type="slidenum">
              <a:rPr lang="zh-CN" altLang="en-US" sz="1000" smtClean="0"/>
              <a:pPr>
                <a:spcBef>
                  <a:spcPct val="0"/>
                </a:spcBef>
                <a:spcAft>
                  <a:spcPct val="0"/>
                </a:spcAft>
                <a:buClrTx/>
                <a:buFontTx/>
                <a:buNone/>
              </a:pPr>
              <a:t>10</a:t>
            </a:fld>
            <a:endParaRPr lang="zh-CN" altLang="en-US" sz="1000" smtClean="0"/>
          </a:p>
        </p:txBody>
      </p:sp>
    </p:spTree>
    <p:extLst>
      <p:ext uri="{BB962C8B-B14F-4D97-AF65-F5344CB8AC3E}">
        <p14:creationId xmlns:p14="http://schemas.microsoft.com/office/powerpoint/2010/main" val="427179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autoUpdateAnimBg="0"/>
      <p:bldP spid="41" grpId="0" build="p" autoUpdateAnimBg="0"/>
      <p:bldP spid="42" grpId="0" autoUpdateAnimBg="0"/>
      <p:bldP spid="43" grpId="0" build="p" autoUpdateAnimBg="0"/>
      <p:bldP spid="44" grpId="0" autoUpdateAnimBg="0"/>
      <p:bldP spid="45" grpId="0" build="p" autoUpdateAnimBg="0"/>
      <p:bldP spid="46" grpId="0" autoUpdateAnimBg="0"/>
      <p:bldP spid="47" grpId="0" autoUpdateAnimBg="0"/>
      <p:bldP spid="5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树的基本操作</a:t>
            </a:r>
          </a:p>
        </p:txBody>
      </p:sp>
      <p:sp>
        <p:nvSpPr>
          <p:cNvPr id="18435" name="内容占位符 2"/>
          <p:cNvSpPr>
            <a:spLocks noGrp="1"/>
          </p:cNvSpPr>
          <p:nvPr>
            <p:ph idx="1"/>
          </p:nvPr>
        </p:nvSpPr>
        <p:spPr/>
        <p:txBody>
          <a:bodyPr/>
          <a:lstStyle/>
          <a:p>
            <a:pPr>
              <a:defRPr/>
            </a:pPr>
            <a:r>
              <a:rPr lang="zh-CN" altLang="en-US" dirty="0" smtClean="0">
                <a:solidFill>
                  <a:srgbClr val="FF0000"/>
                </a:solidFill>
              </a:rPr>
              <a:t>查找类</a:t>
            </a:r>
            <a:endParaRPr lang="en-US" altLang="zh-CN" dirty="0" smtClean="0">
              <a:solidFill>
                <a:srgbClr val="FF0000"/>
              </a:solidFill>
            </a:endParaRPr>
          </a:p>
          <a:p>
            <a:pPr lvl="1">
              <a:buFont typeface="Wingdings" panose="05000000000000000000" pitchFamily="2" charset="2"/>
              <a:buNone/>
              <a:defRPr/>
            </a:pPr>
            <a:r>
              <a:rPr kumimoji="1" lang="en-US" altLang="zh-CN" sz="2000" b="1" dirty="0" smtClean="0">
                <a:latin typeface="+mn-ea"/>
              </a:rPr>
              <a:t>Root(T)</a:t>
            </a:r>
            <a:r>
              <a:rPr kumimoji="1" lang="zh-CN" altLang="en-US" sz="2000" dirty="0" smtClean="0">
                <a:latin typeface="+mn-ea"/>
              </a:rPr>
              <a:t>：求树的根结点</a:t>
            </a:r>
            <a:endParaRPr kumimoji="1" lang="en-US" altLang="zh-CN" sz="2000" dirty="0" smtClean="0">
              <a:latin typeface="+mn-ea"/>
            </a:endParaRPr>
          </a:p>
          <a:p>
            <a:pPr lvl="1">
              <a:buFont typeface="Wingdings" panose="05000000000000000000" pitchFamily="2" charset="2"/>
              <a:buNone/>
              <a:defRPr/>
            </a:pPr>
            <a:r>
              <a:rPr kumimoji="1" lang="en-US" altLang="zh-CN" sz="2000" b="1" dirty="0" smtClean="0">
                <a:latin typeface="+mn-ea"/>
              </a:rPr>
              <a:t>Value(T, </a:t>
            </a:r>
            <a:r>
              <a:rPr kumimoji="1" lang="en-US" altLang="zh-CN" sz="2000" b="1" dirty="0" err="1" smtClean="0">
                <a:latin typeface="+mn-ea"/>
              </a:rPr>
              <a:t>cur_e</a:t>
            </a:r>
            <a:r>
              <a:rPr kumimoji="1" lang="en-US" altLang="zh-CN" sz="2000" b="1" dirty="0" smtClean="0">
                <a:latin typeface="+mn-ea"/>
              </a:rPr>
              <a:t>)</a:t>
            </a:r>
            <a:r>
              <a:rPr kumimoji="1" lang="zh-CN" altLang="en-US" sz="2000" dirty="0" smtClean="0">
                <a:latin typeface="+mn-ea"/>
              </a:rPr>
              <a:t>：求结点</a:t>
            </a:r>
            <a:r>
              <a:rPr kumimoji="1" lang="en-US" altLang="zh-CN" sz="2000" dirty="0" err="1" smtClean="0">
                <a:latin typeface="+mn-ea"/>
              </a:rPr>
              <a:t>cur_e</a:t>
            </a:r>
            <a:r>
              <a:rPr kumimoji="1" lang="zh-CN" altLang="en-US" sz="2000" dirty="0" smtClean="0">
                <a:latin typeface="+mn-ea"/>
              </a:rPr>
              <a:t>值 </a:t>
            </a:r>
          </a:p>
          <a:p>
            <a:pPr lvl="1">
              <a:buFont typeface="Wingdings" panose="05000000000000000000" pitchFamily="2" charset="2"/>
              <a:buNone/>
              <a:defRPr/>
            </a:pPr>
            <a:r>
              <a:rPr kumimoji="1" lang="en-US" altLang="zh-CN" sz="2000" b="1" dirty="0" smtClean="0">
                <a:latin typeface="+mn-ea"/>
              </a:rPr>
              <a:t>Parent(T, </a:t>
            </a:r>
            <a:r>
              <a:rPr kumimoji="1" lang="en-US" altLang="zh-CN" sz="2000" b="1" dirty="0" err="1" smtClean="0">
                <a:latin typeface="+mn-ea"/>
              </a:rPr>
              <a:t>cur_e</a:t>
            </a:r>
            <a:r>
              <a:rPr kumimoji="1" lang="en-US" altLang="zh-CN" sz="2000" b="1" dirty="0" smtClean="0">
                <a:latin typeface="+mn-ea"/>
              </a:rPr>
              <a:t>)</a:t>
            </a:r>
            <a:r>
              <a:rPr kumimoji="1" lang="zh-CN" altLang="en-US" sz="2000" dirty="0" smtClean="0">
                <a:latin typeface="+mn-ea"/>
              </a:rPr>
              <a:t>：求结点</a:t>
            </a:r>
            <a:r>
              <a:rPr kumimoji="1" lang="en-US" altLang="zh-CN" sz="2000" dirty="0" err="1" smtClean="0">
                <a:latin typeface="+mn-ea"/>
              </a:rPr>
              <a:t>cur_e</a:t>
            </a:r>
            <a:r>
              <a:rPr kumimoji="1" lang="zh-CN" altLang="en-US" sz="2000" dirty="0" smtClean="0">
                <a:latin typeface="+mn-ea"/>
              </a:rPr>
              <a:t>的双亲结点；如果</a:t>
            </a:r>
            <a:r>
              <a:rPr kumimoji="1" lang="en-US" altLang="zh-CN" sz="2000" dirty="0" err="1" smtClean="0">
                <a:latin typeface="+mn-ea"/>
              </a:rPr>
              <a:t>cur_e</a:t>
            </a:r>
            <a:r>
              <a:rPr kumimoji="1" lang="zh-CN" altLang="en-US" sz="2000" dirty="0" smtClean="0">
                <a:latin typeface="+mn-ea"/>
              </a:rPr>
              <a:t>为根结点，则函数值为空</a:t>
            </a:r>
          </a:p>
          <a:p>
            <a:pPr lvl="1">
              <a:buFont typeface="Wingdings" panose="05000000000000000000" pitchFamily="2" charset="2"/>
              <a:buNone/>
              <a:defRPr/>
            </a:pPr>
            <a:r>
              <a:rPr kumimoji="1" lang="en-US" altLang="zh-CN" sz="2000" b="1" dirty="0" err="1" smtClean="0">
                <a:latin typeface="+mn-ea"/>
              </a:rPr>
              <a:t>LeftChild</a:t>
            </a:r>
            <a:r>
              <a:rPr kumimoji="1" lang="en-US" altLang="zh-CN" sz="2000" b="1" dirty="0" smtClean="0">
                <a:latin typeface="+mn-ea"/>
              </a:rPr>
              <a:t>(T, </a:t>
            </a:r>
            <a:r>
              <a:rPr kumimoji="1" lang="en-US" altLang="zh-CN" sz="2000" b="1" dirty="0" err="1" smtClean="0">
                <a:latin typeface="+mn-ea"/>
              </a:rPr>
              <a:t>cur_e</a:t>
            </a:r>
            <a:r>
              <a:rPr kumimoji="1" lang="en-US" altLang="zh-CN" sz="2000" b="1" dirty="0" smtClean="0">
                <a:latin typeface="+mn-ea"/>
              </a:rPr>
              <a:t>)</a:t>
            </a:r>
            <a:r>
              <a:rPr kumimoji="1" lang="zh-CN" altLang="en-US" sz="2000" dirty="0" smtClean="0">
                <a:latin typeface="+mn-ea"/>
              </a:rPr>
              <a:t>：求结点</a:t>
            </a:r>
            <a:r>
              <a:rPr kumimoji="1" lang="en-US" altLang="zh-CN" sz="2000" dirty="0" err="1" smtClean="0">
                <a:latin typeface="+mn-ea"/>
              </a:rPr>
              <a:t>cur_e</a:t>
            </a:r>
            <a:r>
              <a:rPr kumimoji="1" lang="zh-CN" altLang="en-US" sz="2000" dirty="0" smtClean="0">
                <a:latin typeface="+mn-ea"/>
              </a:rPr>
              <a:t>的最左孩子；如果</a:t>
            </a:r>
            <a:r>
              <a:rPr kumimoji="1" lang="en-US" altLang="zh-CN" sz="2000" dirty="0" err="1" smtClean="0">
                <a:latin typeface="+mn-ea"/>
              </a:rPr>
              <a:t>cur_e</a:t>
            </a:r>
            <a:r>
              <a:rPr kumimoji="1" lang="zh-CN" altLang="en-US" sz="2000" dirty="0" smtClean="0">
                <a:latin typeface="+mn-ea"/>
              </a:rPr>
              <a:t>为叶子，则函数值为空</a:t>
            </a:r>
          </a:p>
          <a:p>
            <a:pPr lvl="1">
              <a:buFont typeface="Wingdings" panose="05000000000000000000" pitchFamily="2" charset="2"/>
              <a:buNone/>
              <a:defRPr/>
            </a:pPr>
            <a:r>
              <a:rPr kumimoji="1" lang="en-US" altLang="zh-CN" sz="2000" b="1" dirty="0" err="1" smtClean="0">
                <a:latin typeface="+mn-ea"/>
              </a:rPr>
              <a:t>RightSibling</a:t>
            </a:r>
            <a:r>
              <a:rPr kumimoji="1" lang="en-US" altLang="zh-CN" sz="2000" b="1" dirty="0" smtClean="0">
                <a:latin typeface="+mn-ea"/>
              </a:rPr>
              <a:t>(T, </a:t>
            </a:r>
            <a:r>
              <a:rPr kumimoji="1" lang="en-US" altLang="zh-CN" sz="2000" b="1" dirty="0" err="1" smtClean="0">
                <a:latin typeface="+mn-ea"/>
              </a:rPr>
              <a:t>cur_e</a:t>
            </a:r>
            <a:r>
              <a:rPr kumimoji="1" lang="en-US" altLang="zh-CN" sz="2000" b="1" dirty="0" smtClean="0">
                <a:latin typeface="+mn-ea"/>
              </a:rPr>
              <a:t>)</a:t>
            </a:r>
            <a:r>
              <a:rPr kumimoji="1" lang="zh-CN" altLang="en-US" sz="2000" dirty="0" smtClean="0">
                <a:latin typeface="+mn-ea"/>
              </a:rPr>
              <a:t>：求结点</a:t>
            </a:r>
            <a:r>
              <a:rPr kumimoji="1" lang="en-US" altLang="zh-CN" sz="2000" dirty="0" err="1" smtClean="0">
                <a:latin typeface="+mn-ea"/>
              </a:rPr>
              <a:t>cur_e</a:t>
            </a:r>
            <a:r>
              <a:rPr kumimoji="1" lang="zh-CN" altLang="en-US" sz="2000" dirty="0" smtClean="0">
                <a:latin typeface="+mn-ea"/>
              </a:rPr>
              <a:t>的右兄弟；如果</a:t>
            </a:r>
            <a:r>
              <a:rPr kumimoji="1" lang="en-US" altLang="zh-CN" sz="2000" dirty="0" err="1" smtClean="0">
                <a:latin typeface="+mn-ea"/>
              </a:rPr>
              <a:t>cur_e</a:t>
            </a:r>
            <a:r>
              <a:rPr kumimoji="1" lang="zh-CN" altLang="en-US" sz="2000" dirty="0" smtClean="0">
                <a:latin typeface="+mn-ea"/>
              </a:rPr>
              <a:t>没有右兄弟，则函数值为空</a:t>
            </a:r>
          </a:p>
          <a:p>
            <a:pPr lvl="1">
              <a:buFont typeface="Wingdings" panose="05000000000000000000" pitchFamily="2" charset="2"/>
              <a:buNone/>
              <a:defRPr/>
            </a:pPr>
            <a:r>
              <a:rPr kumimoji="1" lang="en-US" altLang="zh-CN" sz="2000" b="1" dirty="0" err="1" smtClean="0">
                <a:latin typeface="+mn-ea"/>
              </a:rPr>
              <a:t>TreeEmpty</a:t>
            </a:r>
            <a:r>
              <a:rPr kumimoji="1" lang="en-US" altLang="zh-CN" sz="2000" b="1" dirty="0" smtClean="0">
                <a:latin typeface="+mn-ea"/>
              </a:rPr>
              <a:t>(T)</a:t>
            </a:r>
            <a:r>
              <a:rPr kumimoji="1" lang="zh-CN" altLang="en-US" sz="2000" dirty="0" smtClean="0">
                <a:latin typeface="+mn-ea"/>
              </a:rPr>
              <a:t>：</a:t>
            </a:r>
            <a:r>
              <a:rPr kumimoji="1" lang="en-US" altLang="zh-CN" sz="2000" dirty="0" smtClean="0">
                <a:latin typeface="+mn-ea"/>
              </a:rPr>
              <a:t> </a:t>
            </a:r>
            <a:r>
              <a:rPr kumimoji="1" lang="zh-CN" altLang="en-US" sz="2000" dirty="0" smtClean="0">
                <a:latin typeface="+mn-ea"/>
              </a:rPr>
              <a:t>若树</a:t>
            </a:r>
            <a:r>
              <a:rPr kumimoji="1" lang="en-US" altLang="zh-CN" sz="2000" dirty="0" smtClean="0">
                <a:latin typeface="+mn-ea"/>
              </a:rPr>
              <a:t>T</a:t>
            </a:r>
            <a:r>
              <a:rPr kumimoji="1" lang="zh-CN" altLang="en-US" sz="2000" dirty="0" smtClean="0">
                <a:latin typeface="+mn-ea"/>
              </a:rPr>
              <a:t>为空，则返回</a:t>
            </a:r>
            <a:r>
              <a:rPr kumimoji="1" lang="en-US" altLang="zh-CN" sz="2000" dirty="0" smtClean="0">
                <a:latin typeface="+mn-ea"/>
              </a:rPr>
              <a:t>TRUE</a:t>
            </a:r>
            <a:r>
              <a:rPr kumimoji="1" lang="zh-CN" altLang="en-US" sz="2000" dirty="0" smtClean="0">
                <a:latin typeface="+mn-ea"/>
              </a:rPr>
              <a:t>；否则返回</a:t>
            </a:r>
            <a:r>
              <a:rPr kumimoji="1" lang="en-US" altLang="zh-CN" sz="2000" dirty="0" smtClean="0">
                <a:latin typeface="+mn-ea"/>
              </a:rPr>
              <a:t>FALSE</a:t>
            </a:r>
            <a:r>
              <a:rPr kumimoji="1" lang="zh-CN" altLang="en-US" sz="2000" dirty="0" smtClean="0">
                <a:latin typeface="+mn-ea"/>
              </a:rPr>
              <a:t> </a:t>
            </a:r>
          </a:p>
          <a:p>
            <a:pPr lvl="1">
              <a:buFont typeface="Wingdings" panose="05000000000000000000" pitchFamily="2" charset="2"/>
              <a:buNone/>
              <a:defRPr/>
            </a:pPr>
            <a:r>
              <a:rPr kumimoji="1" lang="en-US" altLang="zh-CN" sz="2000" b="1" dirty="0" err="1" smtClean="0">
                <a:latin typeface="+mn-ea"/>
              </a:rPr>
              <a:t>TreeDepth</a:t>
            </a:r>
            <a:r>
              <a:rPr kumimoji="1" lang="en-US" altLang="zh-CN" sz="2000" b="1" dirty="0" smtClean="0">
                <a:latin typeface="+mn-ea"/>
              </a:rPr>
              <a:t>(T) </a:t>
            </a:r>
            <a:r>
              <a:rPr kumimoji="1" lang="zh-CN" altLang="en-US" sz="2000" dirty="0" smtClean="0">
                <a:latin typeface="+mn-ea"/>
              </a:rPr>
              <a:t>：求树</a:t>
            </a:r>
            <a:r>
              <a:rPr kumimoji="1" lang="en-US" altLang="zh-CN" sz="2000" dirty="0" smtClean="0">
                <a:latin typeface="+mn-ea"/>
              </a:rPr>
              <a:t>T</a:t>
            </a:r>
            <a:r>
              <a:rPr kumimoji="1" lang="zh-CN" altLang="en-US" sz="2000" dirty="0" smtClean="0">
                <a:latin typeface="+mn-ea"/>
              </a:rPr>
              <a:t>的深度</a:t>
            </a:r>
          </a:p>
          <a:p>
            <a:pPr lvl="1">
              <a:buFont typeface="Wingdings" panose="05000000000000000000" pitchFamily="2" charset="2"/>
              <a:buNone/>
              <a:defRPr/>
            </a:pPr>
            <a:r>
              <a:rPr kumimoji="1" lang="en-US" altLang="zh-CN" sz="2000" b="1" dirty="0" err="1" smtClean="0">
                <a:solidFill>
                  <a:srgbClr val="4C34FE"/>
                </a:solidFill>
                <a:latin typeface="+mn-ea"/>
              </a:rPr>
              <a:t>TraverseTree</a:t>
            </a:r>
            <a:r>
              <a:rPr kumimoji="1" lang="en-US" altLang="zh-CN" sz="2000" b="1" dirty="0" smtClean="0">
                <a:solidFill>
                  <a:srgbClr val="4C34FE"/>
                </a:solidFill>
                <a:latin typeface="+mn-ea"/>
              </a:rPr>
              <a:t>( T) </a:t>
            </a:r>
            <a:r>
              <a:rPr kumimoji="1" lang="zh-CN" altLang="en-US" sz="2000" b="1" dirty="0" smtClean="0">
                <a:solidFill>
                  <a:srgbClr val="4C34FE"/>
                </a:solidFill>
                <a:latin typeface="+mn-ea"/>
              </a:rPr>
              <a:t>：按某种次序</a:t>
            </a:r>
            <a:r>
              <a:rPr kumimoji="1" lang="zh-CN" altLang="zh-CN" sz="2000" b="1" dirty="0" smtClean="0">
                <a:solidFill>
                  <a:srgbClr val="4C34FE"/>
                </a:solidFill>
                <a:latin typeface="+mn-ea"/>
              </a:rPr>
              <a:t>遍历</a:t>
            </a:r>
            <a:r>
              <a:rPr kumimoji="1" lang="zh-CN" altLang="en-US" sz="2000" b="1" dirty="0" smtClean="0">
                <a:solidFill>
                  <a:srgbClr val="4C34FE"/>
                </a:solidFill>
                <a:latin typeface="+mn-ea"/>
              </a:rPr>
              <a:t>树</a:t>
            </a:r>
            <a:r>
              <a:rPr kumimoji="1" lang="en-US" altLang="zh-CN" sz="2000" b="1" dirty="0" smtClean="0">
                <a:solidFill>
                  <a:srgbClr val="4C34FE"/>
                </a:solidFill>
                <a:latin typeface="+mn-ea"/>
              </a:rPr>
              <a:t>T</a:t>
            </a:r>
            <a:r>
              <a:rPr kumimoji="1" lang="zh-CN" altLang="en-US" sz="2000" b="1" dirty="0" smtClean="0">
                <a:solidFill>
                  <a:srgbClr val="4C34FE"/>
                </a:solidFill>
                <a:latin typeface="+mn-ea"/>
              </a:rPr>
              <a:t>中的每一个结点</a:t>
            </a:r>
          </a:p>
        </p:txBody>
      </p:sp>
      <p:sp>
        <p:nvSpPr>
          <p:cNvPr id="1229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A3ACBD4-3FCA-45AE-A7D4-F198E9F1EB0D}" type="slidenum">
              <a:rPr lang="zh-CN" altLang="en-US" sz="1000" smtClean="0"/>
              <a:pPr>
                <a:spcBef>
                  <a:spcPct val="0"/>
                </a:spcBef>
                <a:spcAft>
                  <a:spcPct val="0"/>
                </a:spcAft>
                <a:buClrTx/>
                <a:buFontTx/>
                <a:buNone/>
              </a:pPr>
              <a:t>11</a:t>
            </a:fld>
            <a:endParaRPr lang="zh-CN" altLang="en-US" sz="10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mtClean="0"/>
              <a:t>树的基本操作</a:t>
            </a:r>
          </a:p>
        </p:txBody>
      </p:sp>
      <p:sp>
        <p:nvSpPr>
          <p:cNvPr id="19459" name="内容占位符 2"/>
          <p:cNvSpPr>
            <a:spLocks noGrp="1"/>
          </p:cNvSpPr>
          <p:nvPr>
            <p:ph idx="1"/>
          </p:nvPr>
        </p:nvSpPr>
        <p:spPr/>
        <p:txBody>
          <a:bodyPr/>
          <a:lstStyle/>
          <a:p>
            <a:pPr>
              <a:defRPr/>
            </a:pPr>
            <a:r>
              <a:rPr lang="zh-CN" altLang="en-US" dirty="0" smtClean="0">
                <a:solidFill>
                  <a:srgbClr val="FF0000"/>
                </a:solidFill>
              </a:rPr>
              <a:t>插入类</a:t>
            </a:r>
            <a:endParaRPr lang="en-US" altLang="zh-CN" dirty="0" smtClean="0">
              <a:solidFill>
                <a:srgbClr val="FF0000"/>
              </a:solidFill>
            </a:endParaRPr>
          </a:p>
          <a:p>
            <a:pPr lvl="1">
              <a:buFont typeface="Wingdings" panose="05000000000000000000" pitchFamily="2" charset="2"/>
              <a:buNone/>
              <a:defRPr/>
            </a:pPr>
            <a:r>
              <a:rPr kumimoji="1" lang="en-US" altLang="zh-CN" sz="2000" b="1" dirty="0" err="1" smtClean="0">
                <a:latin typeface="+mn-ea"/>
              </a:rPr>
              <a:t>InitTree</a:t>
            </a:r>
            <a:r>
              <a:rPr kumimoji="1" lang="en-US" altLang="zh-CN" sz="2000" b="1" dirty="0" smtClean="0">
                <a:latin typeface="+mn-ea"/>
              </a:rPr>
              <a:t>(&amp;T)</a:t>
            </a:r>
            <a:r>
              <a:rPr kumimoji="1" lang="zh-CN" altLang="en-US" sz="2000" dirty="0" smtClean="0">
                <a:latin typeface="+mn-ea"/>
              </a:rPr>
              <a:t>：构造空树  </a:t>
            </a:r>
            <a:endParaRPr kumimoji="1" lang="en-US" altLang="zh-CN" sz="2000" dirty="0" smtClean="0">
              <a:latin typeface="+mn-ea"/>
            </a:endParaRPr>
          </a:p>
          <a:p>
            <a:pPr lvl="1">
              <a:buFont typeface="Wingdings" panose="05000000000000000000" pitchFamily="2" charset="2"/>
              <a:buNone/>
              <a:defRPr/>
            </a:pPr>
            <a:r>
              <a:rPr kumimoji="1" lang="en-US" altLang="zh-CN" sz="2000" b="1" dirty="0" err="1" smtClean="0">
                <a:solidFill>
                  <a:srgbClr val="4C34FE"/>
                </a:solidFill>
                <a:latin typeface="+mn-ea"/>
              </a:rPr>
              <a:t>CreateTree</a:t>
            </a:r>
            <a:r>
              <a:rPr kumimoji="1" lang="en-US" altLang="zh-CN" sz="2000" dirty="0" smtClean="0">
                <a:solidFill>
                  <a:srgbClr val="4C34FE"/>
                </a:solidFill>
                <a:latin typeface="+mn-ea"/>
              </a:rPr>
              <a:t>(&amp;T, definition)</a:t>
            </a:r>
            <a:r>
              <a:rPr kumimoji="1" lang="zh-CN" altLang="en-US" sz="2000" dirty="0" smtClean="0">
                <a:solidFill>
                  <a:srgbClr val="4C34FE"/>
                </a:solidFill>
                <a:latin typeface="+mn-ea"/>
              </a:rPr>
              <a:t>：按定义</a:t>
            </a:r>
            <a:r>
              <a:rPr kumimoji="1" lang="en-US" altLang="zh-CN" sz="2000" dirty="0" smtClean="0">
                <a:solidFill>
                  <a:srgbClr val="4C34FE"/>
                </a:solidFill>
                <a:latin typeface="+mn-ea"/>
              </a:rPr>
              <a:t>definition</a:t>
            </a:r>
            <a:r>
              <a:rPr kumimoji="1" lang="zh-CN" altLang="en-US" sz="2000" dirty="0" smtClean="0">
                <a:solidFill>
                  <a:srgbClr val="4C34FE"/>
                </a:solidFill>
                <a:latin typeface="+mn-ea"/>
              </a:rPr>
              <a:t>构造树</a:t>
            </a:r>
            <a:endParaRPr kumimoji="1" lang="en-US" altLang="zh-CN" sz="2000" dirty="0" smtClean="0">
              <a:solidFill>
                <a:srgbClr val="4C34FE"/>
              </a:solidFill>
              <a:latin typeface="+mn-ea"/>
            </a:endParaRPr>
          </a:p>
          <a:p>
            <a:pPr lvl="1">
              <a:buFont typeface="Wingdings" panose="05000000000000000000" pitchFamily="2" charset="2"/>
              <a:buNone/>
              <a:defRPr/>
            </a:pPr>
            <a:r>
              <a:rPr kumimoji="1" lang="en-US" altLang="zh-CN" sz="2000" b="1" dirty="0" smtClean="0">
                <a:latin typeface="+mn-ea"/>
              </a:rPr>
              <a:t>Assign</a:t>
            </a:r>
            <a:r>
              <a:rPr kumimoji="1" lang="en-US" altLang="zh-CN" sz="2000" dirty="0" smtClean="0">
                <a:latin typeface="+mn-ea"/>
              </a:rPr>
              <a:t>(&amp;T, </a:t>
            </a:r>
            <a:r>
              <a:rPr kumimoji="1" lang="en-US" altLang="zh-CN" sz="2000" dirty="0" err="1" smtClean="0">
                <a:latin typeface="+mn-ea"/>
              </a:rPr>
              <a:t>cur_e</a:t>
            </a:r>
            <a:r>
              <a:rPr kumimoji="1" lang="en-US" altLang="zh-CN" sz="2000" dirty="0" smtClean="0">
                <a:latin typeface="+mn-ea"/>
              </a:rPr>
              <a:t>, value)</a:t>
            </a:r>
            <a:r>
              <a:rPr kumimoji="1" lang="zh-CN" altLang="en-US" sz="2000" dirty="0" smtClean="0">
                <a:latin typeface="+mn-ea"/>
              </a:rPr>
              <a:t>：</a:t>
            </a:r>
            <a:r>
              <a:rPr kumimoji="1" lang="en-US" altLang="zh-CN" sz="2000" dirty="0" smtClean="0">
                <a:latin typeface="+mn-ea"/>
              </a:rPr>
              <a:t> </a:t>
            </a:r>
            <a:r>
              <a:rPr kumimoji="1" lang="zh-CN" altLang="en-US" sz="2000" dirty="0" smtClean="0">
                <a:latin typeface="+mn-ea"/>
              </a:rPr>
              <a:t>将</a:t>
            </a:r>
            <a:r>
              <a:rPr kumimoji="1" lang="en-US" altLang="zh-CN" sz="2000" dirty="0" smtClean="0">
                <a:latin typeface="+mn-ea"/>
              </a:rPr>
              <a:t>value</a:t>
            </a:r>
            <a:r>
              <a:rPr kumimoji="1" lang="zh-CN" altLang="en-US" sz="2000" dirty="0" smtClean="0">
                <a:latin typeface="+mn-ea"/>
              </a:rPr>
              <a:t>赋值给结点</a:t>
            </a:r>
            <a:r>
              <a:rPr kumimoji="1" lang="en-US" altLang="zh-CN" sz="2000" dirty="0" err="1" smtClean="0">
                <a:latin typeface="+mn-ea"/>
              </a:rPr>
              <a:t>cur_e</a:t>
            </a:r>
            <a:endParaRPr kumimoji="1" lang="en-US" altLang="zh-CN" sz="2000" dirty="0" smtClean="0">
              <a:latin typeface="+mn-ea"/>
            </a:endParaRPr>
          </a:p>
          <a:p>
            <a:pPr lvl="1">
              <a:buFont typeface="Wingdings" panose="05000000000000000000" pitchFamily="2" charset="2"/>
              <a:buNone/>
              <a:defRPr/>
            </a:pPr>
            <a:r>
              <a:rPr kumimoji="1" lang="en-US" altLang="zh-CN" sz="2000" b="1" dirty="0" err="1" smtClean="0">
                <a:latin typeface="+mn-ea"/>
              </a:rPr>
              <a:t>InsertChild</a:t>
            </a:r>
            <a:r>
              <a:rPr kumimoji="1" lang="en-US" altLang="zh-CN" sz="2000" dirty="0" smtClean="0">
                <a:latin typeface="+mn-ea"/>
              </a:rPr>
              <a:t>(&amp;T, p, </a:t>
            </a:r>
            <a:r>
              <a:rPr kumimoji="1" lang="en-US" altLang="zh-CN" sz="2000" dirty="0" err="1" smtClean="0">
                <a:latin typeface="+mn-ea"/>
              </a:rPr>
              <a:t>i</a:t>
            </a:r>
            <a:r>
              <a:rPr kumimoji="1" lang="en-US" altLang="zh-CN" sz="2000" dirty="0" smtClean="0">
                <a:latin typeface="+mn-ea"/>
              </a:rPr>
              <a:t>, c)</a:t>
            </a:r>
            <a:r>
              <a:rPr kumimoji="1" lang="zh-CN" altLang="en-US" sz="2000" dirty="0" smtClean="0">
                <a:latin typeface="+mn-ea"/>
              </a:rPr>
              <a:t>：</a:t>
            </a:r>
            <a:r>
              <a:rPr kumimoji="1" lang="en-US" altLang="zh-CN" sz="2000" dirty="0" smtClean="0">
                <a:latin typeface="+mn-ea"/>
              </a:rPr>
              <a:t> </a:t>
            </a:r>
            <a:r>
              <a:rPr kumimoji="1" lang="zh-CN" altLang="en-US" sz="2000" dirty="0" smtClean="0">
                <a:latin typeface="+mn-ea"/>
              </a:rPr>
              <a:t>将以</a:t>
            </a:r>
            <a:r>
              <a:rPr kumimoji="1" lang="en-US" altLang="zh-CN" sz="2000" dirty="0" smtClean="0">
                <a:latin typeface="+mn-ea"/>
              </a:rPr>
              <a:t>c</a:t>
            </a:r>
            <a:r>
              <a:rPr kumimoji="1" lang="zh-CN" altLang="en-US" sz="2000" dirty="0" smtClean="0">
                <a:latin typeface="+mn-ea"/>
              </a:rPr>
              <a:t>为根的树插入为结点</a:t>
            </a:r>
            <a:r>
              <a:rPr kumimoji="1" lang="en-US" altLang="zh-CN" sz="2000" dirty="0" smtClean="0">
                <a:latin typeface="+mn-ea"/>
              </a:rPr>
              <a:t>p</a:t>
            </a:r>
            <a:r>
              <a:rPr kumimoji="1" lang="zh-CN" altLang="en-US" sz="2000" dirty="0" smtClean="0">
                <a:latin typeface="+mn-ea"/>
              </a:rPr>
              <a:t>的第</a:t>
            </a:r>
            <a:r>
              <a:rPr kumimoji="1" lang="en-US" altLang="zh-CN" sz="2000" dirty="0" err="1" smtClean="0">
                <a:latin typeface="+mn-ea"/>
              </a:rPr>
              <a:t>i</a:t>
            </a:r>
            <a:r>
              <a:rPr kumimoji="1" lang="zh-CN" altLang="en-US" sz="2000" dirty="0" smtClean="0">
                <a:latin typeface="+mn-ea"/>
              </a:rPr>
              <a:t>棵子树</a:t>
            </a:r>
            <a:endParaRPr kumimoji="1" lang="en-US" altLang="zh-CN" sz="2000" dirty="0" smtClean="0">
              <a:latin typeface="+mn-ea"/>
            </a:endParaRPr>
          </a:p>
          <a:p>
            <a:pPr>
              <a:defRPr/>
            </a:pPr>
            <a:r>
              <a:rPr lang="zh-CN" altLang="en-US" dirty="0" smtClean="0">
                <a:solidFill>
                  <a:srgbClr val="FF0000"/>
                </a:solidFill>
              </a:rPr>
              <a:t>删除类</a:t>
            </a:r>
            <a:endParaRPr lang="en-US" altLang="zh-CN" dirty="0" smtClean="0">
              <a:solidFill>
                <a:srgbClr val="FF0000"/>
              </a:solidFill>
            </a:endParaRPr>
          </a:p>
          <a:p>
            <a:pPr lvl="1">
              <a:buFont typeface="Wingdings" panose="05000000000000000000" pitchFamily="2" charset="2"/>
              <a:buNone/>
              <a:defRPr/>
            </a:pPr>
            <a:r>
              <a:rPr kumimoji="1" lang="en-US" altLang="zh-CN" sz="2000" b="1" dirty="0" err="1" smtClean="0">
                <a:latin typeface="+mn-ea"/>
              </a:rPr>
              <a:t>ClearTree</a:t>
            </a:r>
            <a:r>
              <a:rPr kumimoji="1" lang="en-US" altLang="zh-CN" sz="2000" b="1" dirty="0" smtClean="0">
                <a:latin typeface="+mn-ea"/>
              </a:rPr>
              <a:t>(&amp;T)</a:t>
            </a:r>
            <a:r>
              <a:rPr kumimoji="1" lang="zh-CN" altLang="en-US" sz="2000" dirty="0" smtClean="0">
                <a:latin typeface="+mn-ea"/>
              </a:rPr>
              <a:t>：将树</a:t>
            </a:r>
            <a:r>
              <a:rPr kumimoji="1" lang="en-US" altLang="zh-CN" sz="2000" dirty="0" smtClean="0">
                <a:latin typeface="+mn-ea"/>
              </a:rPr>
              <a:t>T</a:t>
            </a:r>
            <a:r>
              <a:rPr kumimoji="1" lang="zh-CN" altLang="en-US" sz="2000" dirty="0" smtClean="0">
                <a:latin typeface="+mn-ea"/>
              </a:rPr>
              <a:t>清空</a:t>
            </a:r>
            <a:endParaRPr kumimoji="1" lang="en-US" altLang="zh-CN" sz="2000" dirty="0" smtClean="0">
              <a:latin typeface="+mn-ea"/>
            </a:endParaRPr>
          </a:p>
          <a:p>
            <a:pPr lvl="1">
              <a:buFont typeface="Wingdings" panose="05000000000000000000" pitchFamily="2" charset="2"/>
              <a:buNone/>
              <a:defRPr/>
            </a:pPr>
            <a:r>
              <a:rPr kumimoji="1" lang="en-US" altLang="zh-CN" sz="2000" b="1" dirty="0" err="1" smtClean="0">
                <a:latin typeface="+mn-ea"/>
              </a:rPr>
              <a:t>DestroyTree</a:t>
            </a:r>
            <a:r>
              <a:rPr kumimoji="1" lang="en-US" altLang="zh-CN" sz="2000" b="1" dirty="0" smtClean="0">
                <a:latin typeface="+mn-ea"/>
              </a:rPr>
              <a:t>(&amp;T)</a:t>
            </a:r>
            <a:r>
              <a:rPr kumimoji="1" lang="en-US" altLang="zh-CN" sz="2000" dirty="0" smtClean="0">
                <a:latin typeface="+mn-ea"/>
              </a:rPr>
              <a:t> </a:t>
            </a:r>
            <a:r>
              <a:rPr kumimoji="1" lang="zh-CN" altLang="en-US" sz="2000" dirty="0" smtClean="0">
                <a:latin typeface="+mn-ea"/>
              </a:rPr>
              <a:t>：销毁树</a:t>
            </a:r>
            <a:r>
              <a:rPr kumimoji="1" lang="en-US" altLang="zh-CN" sz="2000" dirty="0" smtClean="0">
                <a:latin typeface="+mn-ea"/>
              </a:rPr>
              <a:t>T</a:t>
            </a:r>
          </a:p>
          <a:p>
            <a:pPr lvl="1">
              <a:buFont typeface="Wingdings" panose="05000000000000000000" pitchFamily="2" charset="2"/>
              <a:buNone/>
              <a:defRPr/>
            </a:pPr>
            <a:r>
              <a:rPr kumimoji="1" lang="en-US" altLang="zh-CN" sz="2000" b="1" dirty="0" err="1" smtClean="0">
                <a:latin typeface="+mn-ea"/>
              </a:rPr>
              <a:t>DeleteChild</a:t>
            </a:r>
            <a:r>
              <a:rPr kumimoji="1" lang="en-US" altLang="zh-CN" sz="2000" b="1" dirty="0" smtClean="0">
                <a:latin typeface="+mn-ea"/>
              </a:rPr>
              <a:t>(&amp;T, p, </a:t>
            </a:r>
            <a:r>
              <a:rPr kumimoji="1" lang="en-US" altLang="zh-CN" sz="2000" b="1" dirty="0" err="1" smtClean="0">
                <a:latin typeface="+mn-ea"/>
              </a:rPr>
              <a:t>i</a:t>
            </a:r>
            <a:r>
              <a:rPr kumimoji="1" lang="en-US" altLang="zh-CN" sz="2000" b="1" dirty="0" smtClean="0">
                <a:latin typeface="+mn-ea"/>
              </a:rPr>
              <a:t>)</a:t>
            </a:r>
            <a:r>
              <a:rPr kumimoji="1" lang="zh-CN" altLang="en-US" sz="2000" dirty="0" smtClean="0">
                <a:latin typeface="+mn-ea"/>
              </a:rPr>
              <a:t>：删除结点</a:t>
            </a:r>
            <a:r>
              <a:rPr kumimoji="1" lang="en-US" altLang="zh-CN" sz="2000" dirty="0" smtClean="0">
                <a:latin typeface="+mn-ea"/>
              </a:rPr>
              <a:t>p</a:t>
            </a:r>
            <a:r>
              <a:rPr kumimoji="1" lang="zh-CN" altLang="en-US" sz="2000" dirty="0" smtClean="0">
                <a:latin typeface="+mn-ea"/>
              </a:rPr>
              <a:t>的第</a:t>
            </a:r>
            <a:r>
              <a:rPr kumimoji="1" lang="en-US" altLang="zh-CN" sz="2000" dirty="0" err="1" smtClean="0">
                <a:latin typeface="+mn-ea"/>
              </a:rPr>
              <a:t>i</a:t>
            </a:r>
            <a:r>
              <a:rPr kumimoji="1" lang="zh-CN" altLang="en-US" sz="2000" dirty="0" smtClean="0">
                <a:latin typeface="+mn-ea"/>
              </a:rPr>
              <a:t>棵子树</a:t>
            </a:r>
          </a:p>
          <a:p>
            <a:pPr lvl="1">
              <a:defRPr/>
            </a:pPr>
            <a:endParaRPr lang="en-US" altLang="zh-CN" dirty="0" smtClean="0"/>
          </a:p>
          <a:p>
            <a:pPr>
              <a:lnSpc>
                <a:spcPct val="120000"/>
              </a:lnSpc>
              <a:spcBef>
                <a:spcPct val="0"/>
              </a:spcBef>
              <a:buClrTx/>
              <a:buFont typeface="Wingdings" panose="05000000000000000000" pitchFamily="2" charset="2"/>
              <a:buNone/>
              <a:defRPr/>
            </a:pPr>
            <a:endParaRPr kumimoji="1" lang="zh-CN" altLang="en-US" sz="2400" b="1" dirty="0" smtClean="0">
              <a:solidFill>
                <a:srgbClr val="804000"/>
              </a:solidFill>
              <a:latin typeface="Times New Roman" charset="0"/>
            </a:endParaRPr>
          </a:p>
          <a:p>
            <a:pPr lvl="1">
              <a:defRPr/>
            </a:pPr>
            <a:endParaRPr lang="zh-CN" altLang="en-US" dirty="0" smtClean="0"/>
          </a:p>
        </p:txBody>
      </p:sp>
      <p:sp>
        <p:nvSpPr>
          <p:cNvPr id="1331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A0B26B3-C5F8-4184-8F0A-069C569B582F}" type="slidenum">
              <a:rPr lang="zh-CN" altLang="en-US" sz="1000" smtClean="0"/>
              <a:pPr>
                <a:spcBef>
                  <a:spcPct val="0"/>
                </a:spcBef>
                <a:spcAft>
                  <a:spcPct val="0"/>
                </a:spcAft>
                <a:buClrTx/>
                <a:buFontTx/>
                <a:buNone/>
              </a:pPr>
              <a:t>12</a:t>
            </a:fld>
            <a:endParaRPr lang="zh-CN" altLang="en-US" sz="1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树和线性表的对比</a:t>
            </a:r>
          </a:p>
        </p:txBody>
      </p:sp>
      <p:sp>
        <p:nvSpPr>
          <p:cNvPr id="19459" name="WordArt 3"/>
          <p:cNvSpPr>
            <a:spLocks noChangeArrowheads="1" noChangeShapeType="1" noTextEdit="1"/>
          </p:cNvSpPr>
          <p:nvPr/>
        </p:nvSpPr>
        <p:spPr bwMode="auto">
          <a:xfrm rot="5400000">
            <a:off x="2427288" y="3568700"/>
            <a:ext cx="4800600" cy="457200"/>
          </a:xfrm>
          <a:prstGeom prst="rect">
            <a:avLst/>
          </a:prstGeom>
        </p:spPr>
        <p:txBody>
          <a:bodyPr vert="wordArtVert" wrap="none" fromWordArt="1">
            <a:prstTxWarp prst="textPlain">
              <a:avLst>
                <a:gd name="adj" fmla="val 50000"/>
              </a:avLst>
            </a:prstTxWarp>
            <a:scene3d>
              <a:camera prst="legacyPerspectiveFront">
                <a:rot lat="20639990" lon="20699957" rev="0"/>
              </a:camera>
              <a:lightRig rig="legacyNormal3" dir="l"/>
            </a:scene3d>
            <a:sp3d extrusionH="201600" prstMaterial="legacyPlastic">
              <a:extrusionClr>
                <a:srgbClr val="FF9966"/>
              </a:extrusionClr>
              <a:contourClr>
                <a:srgbClr val="CC0000"/>
              </a:contourClr>
            </a:sp3d>
          </a:bodyPr>
          <a:lstStyle/>
          <a:p>
            <a:pPr algn="ctr" fontAlgn="auto"/>
            <a:r>
              <a:rPr lang="en-US" altLang="zh-CN" sz="3600" kern="10" spc="-360">
                <a:ln w="9525">
                  <a:round/>
                  <a:headEnd/>
                  <a:tailEnd/>
                </a:ln>
                <a:solidFill>
                  <a:srgbClr val="CC0000"/>
                </a:solidFill>
                <a:latin typeface="宋体" panose="02010600030101010101" pitchFamily="2" charset="-122"/>
              </a:rPr>
              <a:t>~~~~~~~~~~~~~~~~~~~~~~~~~~~~~~</a:t>
            </a:r>
            <a:endParaRPr lang="zh-CN" altLang="en-US" sz="3600" kern="10" spc="-360">
              <a:ln w="9525">
                <a:round/>
                <a:headEnd/>
                <a:tailEnd/>
              </a:ln>
              <a:solidFill>
                <a:srgbClr val="CC0000"/>
              </a:solidFill>
              <a:latin typeface="宋体" panose="02010600030101010101" pitchFamily="2" charset="-122"/>
            </a:endParaRPr>
          </a:p>
        </p:txBody>
      </p:sp>
      <p:sp>
        <p:nvSpPr>
          <p:cNvPr id="19460" name="Text Box 4"/>
          <p:cNvSpPr txBox="1">
            <a:spLocks noChangeArrowheads="1"/>
          </p:cNvSpPr>
          <p:nvPr/>
        </p:nvSpPr>
        <p:spPr bwMode="auto">
          <a:xfrm>
            <a:off x="1474788" y="13970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FF0000"/>
                </a:solidFill>
                <a:latin typeface="Times New Roman" panose="02020603050405020304" pitchFamily="18" charset="0"/>
                <a:ea typeface="隶书" panose="02010509060101010101" pitchFamily="49" charset="-122"/>
              </a:rPr>
              <a:t>线性结构</a:t>
            </a:r>
          </a:p>
        </p:txBody>
      </p:sp>
      <p:sp>
        <p:nvSpPr>
          <p:cNvPr id="19461" name="Rectangle 5"/>
          <p:cNvSpPr>
            <a:spLocks noChangeArrowheads="1"/>
          </p:cNvSpPr>
          <p:nvPr/>
        </p:nvSpPr>
        <p:spPr bwMode="auto">
          <a:xfrm>
            <a:off x="6300788" y="141287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005400"/>
                </a:solidFill>
                <a:latin typeface="Times New Roman" panose="02020603050405020304" pitchFamily="18" charset="0"/>
                <a:ea typeface="隶书" panose="02010509060101010101" pitchFamily="49" charset="-122"/>
              </a:rPr>
              <a:t>树型结构</a:t>
            </a:r>
            <a:endParaRPr kumimoji="1" lang="zh-CN" altLang="en-US" sz="2400" b="1">
              <a:solidFill>
                <a:srgbClr val="FF0000"/>
              </a:solidFill>
              <a:latin typeface="Times New Roman" panose="02020603050405020304" pitchFamily="18" charset="0"/>
              <a:ea typeface="隶书" panose="02010509060101010101" pitchFamily="49" charset="-122"/>
            </a:endParaRPr>
          </a:p>
        </p:txBody>
      </p:sp>
      <p:sp>
        <p:nvSpPr>
          <p:cNvPr id="9" name="Text Box 6"/>
          <p:cNvSpPr txBox="1">
            <a:spLocks noChangeArrowheads="1"/>
          </p:cNvSpPr>
          <p:nvPr/>
        </p:nvSpPr>
        <p:spPr bwMode="auto">
          <a:xfrm>
            <a:off x="1322388" y="2311400"/>
            <a:ext cx="23352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第一个数据元素</a:t>
            </a:r>
          </a:p>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      </a:t>
            </a:r>
            <a:r>
              <a:rPr kumimoji="1" lang="en-US" altLang="zh-CN" sz="2400" b="1">
                <a:solidFill>
                  <a:srgbClr val="990000"/>
                </a:solidFill>
                <a:latin typeface="楷体_GB2312" pitchFamily="49" charset="-122"/>
                <a:ea typeface="宋体" panose="02010600030101010101" pitchFamily="2" charset="-122"/>
              </a:rPr>
              <a:t>(</a:t>
            </a:r>
            <a:r>
              <a:rPr kumimoji="1" lang="zh-CN" altLang="en-US" sz="2400" b="1">
                <a:solidFill>
                  <a:srgbClr val="990000"/>
                </a:solidFill>
                <a:latin typeface="楷体_GB2312" pitchFamily="49" charset="-122"/>
                <a:ea typeface="宋体" panose="02010600030101010101" pitchFamily="2" charset="-122"/>
              </a:rPr>
              <a:t>无前驱</a:t>
            </a:r>
            <a:r>
              <a:rPr kumimoji="1" lang="en-US" altLang="zh-CN" sz="2400" b="1">
                <a:solidFill>
                  <a:srgbClr val="990000"/>
                </a:solidFill>
                <a:latin typeface="楷体_GB2312" pitchFamily="49" charset="-122"/>
                <a:ea typeface="宋体" panose="02010600030101010101" pitchFamily="2" charset="-122"/>
              </a:rPr>
              <a:t>)</a:t>
            </a:r>
            <a:endParaRPr kumimoji="1" lang="en-US" altLang="zh-CN" sz="2400">
              <a:solidFill>
                <a:srgbClr val="990000"/>
              </a:solidFill>
              <a:latin typeface="楷体_GB2312" pitchFamily="49" charset="-122"/>
              <a:ea typeface="宋体" panose="02010600030101010101" pitchFamily="2" charset="-122"/>
            </a:endParaRPr>
          </a:p>
        </p:txBody>
      </p:sp>
      <p:sp>
        <p:nvSpPr>
          <p:cNvPr id="10" name="Text Box 7"/>
          <p:cNvSpPr txBox="1">
            <a:spLocks noChangeArrowheads="1"/>
          </p:cNvSpPr>
          <p:nvPr/>
        </p:nvSpPr>
        <p:spPr bwMode="auto">
          <a:xfrm>
            <a:off x="5456238" y="2251075"/>
            <a:ext cx="23574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400">
                <a:solidFill>
                  <a:srgbClr val="990000"/>
                </a:solidFill>
                <a:latin typeface="楷体_GB2312" pitchFamily="49" charset="-122"/>
                <a:ea typeface="宋体" panose="02010600030101010101" pitchFamily="2" charset="-122"/>
              </a:rPr>
              <a:t> </a:t>
            </a:r>
            <a:r>
              <a:rPr kumimoji="1" lang="zh-CN" altLang="en-US" sz="2400" b="1">
                <a:solidFill>
                  <a:srgbClr val="008000"/>
                </a:solidFill>
                <a:latin typeface="楷体_GB2312" pitchFamily="49" charset="-122"/>
                <a:ea typeface="宋体" panose="02010600030101010101" pitchFamily="2" charset="-122"/>
              </a:rPr>
              <a:t>根结点</a:t>
            </a:r>
          </a:p>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      </a:t>
            </a:r>
            <a:r>
              <a:rPr kumimoji="1" lang="en-US" altLang="zh-CN" sz="2400" b="1">
                <a:solidFill>
                  <a:srgbClr val="008000"/>
                </a:solidFill>
                <a:latin typeface="楷体_GB2312" pitchFamily="49" charset="-122"/>
                <a:ea typeface="宋体" panose="02010600030101010101" pitchFamily="2" charset="-122"/>
              </a:rPr>
              <a:t>(</a:t>
            </a:r>
            <a:r>
              <a:rPr kumimoji="1" lang="zh-CN" altLang="en-US" sz="2400" b="1">
                <a:solidFill>
                  <a:srgbClr val="008000"/>
                </a:solidFill>
                <a:latin typeface="楷体_GB2312" pitchFamily="49" charset="-122"/>
                <a:ea typeface="宋体" panose="02010600030101010101" pitchFamily="2" charset="-122"/>
              </a:rPr>
              <a:t>无双亲</a:t>
            </a:r>
            <a:r>
              <a:rPr kumimoji="1" lang="en-US" altLang="zh-CN" sz="2400" b="1">
                <a:solidFill>
                  <a:srgbClr val="008000"/>
                </a:solidFill>
                <a:latin typeface="楷体_GB2312" pitchFamily="49" charset="-122"/>
                <a:ea typeface="宋体" panose="02010600030101010101" pitchFamily="2" charset="-122"/>
              </a:rPr>
              <a:t>)</a:t>
            </a:r>
          </a:p>
        </p:txBody>
      </p:sp>
      <p:sp>
        <p:nvSpPr>
          <p:cNvPr id="11" name="Text Box 8"/>
          <p:cNvSpPr txBox="1">
            <a:spLocks noChangeArrowheads="1"/>
          </p:cNvSpPr>
          <p:nvPr/>
        </p:nvSpPr>
        <p:spPr bwMode="auto">
          <a:xfrm>
            <a:off x="1322388" y="3530600"/>
            <a:ext cx="2635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990000"/>
                </a:solidFill>
                <a:latin typeface="Times New Roman" panose="02020603050405020304" pitchFamily="18" charset="0"/>
                <a:ea typeface="宋体" panose="02010600030101010101" pitchFamily="2" charset="-122"/>
              </a:rPr>
              <a:t>最后一个数据元素</a:t>
            </a:r>
          </a:p>
          <a:p>
            <a:pPr eaLnBrk="1" hangingPunct="1">
              <a:spcBef>
                <a:spcPct val="0"/>
              </a:spcBef>
              <a:spcAft>
                <a:spcPct val="0"/>
              </a:spcAft>
              <a:buClrTx/>
              <a:buFontTx/>
              <a:buNone/>
            </a:pPr>
            <a:r>
              <a:rPr kumimoji="1" lang="zh-CN" altLang="en-US" sz="2400" b="1">
                <a:solidFill>
                  <a:srgbClr val="990000"/>
                </a:solidFill>
                <a:latin typeface="Times New Roman" panose="02020603050405020304" pitchFamily="18" charset="0"/>
                <a:ea typeface="宋体" panose="02010600030101010101" pitchFamily="2" charset="-122"/>
              </a:rPr>
              <a:t>              </a:t>
            </a:r>
            <a:r>
              <a:rPr kumimoji="1" lang="en-US" altLang="zh-CN" sz="2400" b="1">
                <a:solidFill>
                  <a:srgbClr val="990000"/>
                </a:solidFill>
                <a:latin typeface="Times New Roman" panose="02020603050405020304" pitchFamily="18" charset="0"/>
                <a:ea typeface="宋体" panose="02010600030101010101" pitchFamily="2" charset="-122"/>
              </a:rPr>
              <a:t>(</a:t>
            </a:r>
            <a:r>
              <a:rPr kumimoji="1" lang="zh-CN" altLang="en-US" sz="2400" b="1">
                <a:solidFill>
                  <a:srgbClr val="990000"/>
                </a:solidFill>
                <a:latin typeface="Times New Roman" panose="02020603050405020304" pitchFamily="18" charset="0"/>
                <a:ea typeface="宋体" panose="02010600030101010101" pitchFamily="2" charset="-122"/>
              </a:rPr>
              <a:t>无后继</a:t>
            </a:r>
            <a:r>
              <a:rPr kumimoji="1" lang="en-US" altLang="zh-CN" sz="2400" b="1">
                <a:solidFill>
                  <a:srgbClr val="990000"/>
                </a:solidFill>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2" name="Text Box 9"/>
          <p:cNvSpPr txBox="1">
            <a:spLocks noChangeArrowheads="1"/>
          </p:cNvSpPr>
          <p:nvPr/>
        </p:nvSpPr>
        <p:spPr bwMode="auto">
          <a:xfrm>
            <a:off x="5741988" y="3530600"/>
            <a:ext cx="22018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多个叶子结点</a:t>
            </a:r>
          </a:p>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     </a:t>
            </a:r>
            <a:r>
              <a:rPr kumimoji="1" lang="en-US" altLang="zh-CN" sz="2400" b="1">
                <a:solidFill>
                  <a:srgbClr val="008000"/>
                </a:solidFill>
                <a:latin typeface="楷体_GB2312" pitchFamily="49" charset="-122"/>
                <a:ea typeface="宋体" panose="02010600030101010101" pitchFamily="2" charset="-122"/>
              </a:rPr>
              <a:t>(</a:t>
            </a:r>
            <a:r>
              <a:rPr kumimoji="1" lang="zh-CN" altLang="en-US" sz="2400" b="1">
                <a:solidFill>
                  <a:srgbClr val="008000"/>
                </a:solidFill>
                <a:latin typeface="楷体_GB2312" pitchFamily="49" charset="-122"/>
                <a:ea typeface="宋体" panose="02010600030101010101" pitchFamily="2" charset="-122"/>
              </a:rPr>
              <a:t>无孩子</a:t>
            </a:r>
            <a:r>
              <a:rPr kumimoji="1" lang="en-US" altLang="zh-CN" sz="2400" b="1">
                <a:solidFill>
                  <a:srgbClr val="008000"/>
                </a:solidFill>
                <a:latin typeface="楷体_GB2312" pitchFamily="49" charset="-122"/>
                <a:ea typeface="宋体" panose="02010600030101010101" pitchFamily="2" charset="-122"/>
              </a:rPr>
              <a:t>)</a:t>
            </a:r>
          </a:p>
        </p:txBody>
      </p:sp>
      <p:sp>
        <p:nvSpPr>
          <p:cNvPr id="13" name="Text Box 10"/>
          <p:cNvSpPr txBox="1">
            <a:spLocks noChangeArrowheads="1"/>
          </p:cNvSpPr>
          <p:nvPr/>
        </p:nvSpPr>
        <p:spPr bwMode="auto">
          <a:xfrm>
            <a:off x="1474788" y="4902200"/>
            <a:ext cx="23336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其它数据元素</a:t>
            </a:r>
          </a:p>
          <a:p>
            <a:pPr eaLnBrk="1" hangingPunct="1">
              <a:spcBef>
                <a:spcPct val="0"/>
              </a:spcBef>
              <a:spcAft>
                <a:spcPct val="0"/>
              </a:spcAft>
              <a:buClrTx/>
              <a:buFontTx/>
              <a:buNone/>
            </a:pPr>
            <a:r>
              <a:rPr kumimoji="1" lang="en-US" altLang="zh-CN" sz="2400" b="1">
                <a:solidFill>
                  <a:srgbClr val="990000"/>
                </a:solidFill>
                <a:latin typeface="楷体_GB2312" pitchFamily="49" charset="-122"/>
                <a:ea typeface="宋体" panose="02010600030101010101" pitchFamily="2" charset="-122"/>
              </a:rPr>
              <a:t>(</a:t>
            </a:r>
            <a:r>
              <a:rPr kumimoji="1" lang="zh-CN" altLang="en-US" sz="2400" b="1">
                <a:solidFill>
                  <a:srgbClr val="990000"/>
                </a:solidFill>
                <a:latin typeface="楷体_GB2312" pitchFamily="49" charset="-122"/>
                <a:ea typeface="宋体" panose="02010600030101010101" pitchFamily="2" charset="-122"/>
              </a:rPr>
              <a:t>一个前驱、</a:t>
            </a:r>
          </a:p>
          <a:p>
            <a:pPr eaLnBrk="1" hangingPunct="1">
              <a:spcBef>
                <a:spcPct val="0"/>
              </a:spcBef>
              <a:spcAft>
                <a:spcPct val="0"/>
              </a:spcAft>
              <a:buClrTx/>
              <a:buFontTx/>
              <a:buNone/>
            </a:pPr>
            <a:r>
              <a:rPr kumimoji="1" lang="zh-CN" altLang="en-US" sz="2400" b="1">
                <a:solidFill>
                  <a:srgbClr val="990000"/>
                </a:solidFill>
                <a:latin typeface="楷体_GB2312" pitchFamily="49" charset="-122"/>
                <a:ea typeface="宋体" panose="02010600030101010101" pitchFamily="2" charset="-122"/>
              </a:rPr>
              <a:t>     一个后继</a:t>
            </a:r>
            <a:r>
              <a:rPr kumimoji="1" lang="en-US" altLang="zh-CN" sz="2400" b="1">
                <a:solidFill>
                  <a:srgbClr val="990000"/>
                </a:solidFill>
                <a:latin typeface="楷体_GB2312" pitchFamily="49" charset="-122"/>
                <a:ea typeface="宋体" panose="02010600030101010101" pitchFamily="2" charset="-122"/>
              </a:rPr>
              <a:t>)</a:t>
            </a:r>
            <a:endParaRPr kumimoji="1" lang="en-US" altLang="zh-CN" sz="2400">
              <a:solidFill>
                <a:srgbClr val="990000"/>
              </a:solidFill>
              <a:latin typeface="楷体_GB2312" pitchFamily="49" charset="-122"/>
              <a:ea typeface="宋体" panose="02010600030101010101" pitchFamily="2" charset="-122"/>
            </a:endParaRPr>
          </a:p>
        </p:txBody>
      </p:sp>
      <p:sp>
        <p:nvSpPr>
          <p:cNvPr id="14" name="Text Box 11"/>
          <p:cNvSpPr txBox="1">
            <a:spLocks noChangeArrowheads="1"/>
          </p:cNvSpPr>
          <p:nvPr/>
        </p:nvSpPr>
        <p:spPr bwMode="auto">
          <a:xfrm>
            <a:off x="5818188" y="4826000"/>
            <a:ext cx="22002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其它数据元素</a:t>
            </a:r>
          </a:p>
          <a:p>
            <a:pPr eaLnBrk="1" hangingPunct="1">
              <a:spcBef>
                <a:spcPct val="0"/>
              </a:spcBef>
              <a:spcAft>
                <a:spcPct val="0"/>
              </a:spcAft>
              <a:buClrTx/>
              <a:buFontTx/>
              <a:buNone/>
            </a:pPr>
            <a:r>
              <a:rPr kumimoji="1" lang="en-US" altLang="zh-CN" sz="2400" b="1">
                <a:solidFill>
                  <a:srgbClr val="008000"/>
                </a:solidFill>
                <a:latin typeface="楷体_GB2312" pitchFamily="49" charset="-122"/>
                <a:ea typeface="宋体" panose="02010600030101010101" pitchFamily="2" charset="-122"/>
              </a:rPr>
              <a:t>(</a:t>
            </a:r>
            <a:r>
              <a:rPr kumimoji="1" lang="zh-CN" altLang="en-US" sz="2400" b="1">
                <a:solidFill>
                  <a:srgbClr val="008000"/>
                </a:solidFill>
                <a:latin typeface="楷体_GB2312" pitchFamily="49" charset="-122"/>
                <a:ea typeface="宋体" panose="02010600030101010101" pitchFamily="2" charset="-122"/>
              </a:rPr>
              <a:t>一个双亲、</a:t>
            </a:r>
          </a:p>
          <a:p>
            <a:pPr eaLnBrk="1" hangingPunct="1">
              <a:spcBef>
                <a:spcPct val="0"/>
              </a:spcBef>
              <a:spcAft>
                <a:spcPct val="0"/>
              </a:spcAft>
              <a:buClrTx/>
              <a:buFontTx/>
              <a:buNone/>
            </a:pPr>
            <a:r>
              <a:rPr kumimoji="1" lang="zh-CN" altLang="en-US" sz="2400" b="1">
                <a:solidFill>
                  <a:srgbClr val="008000"/>
                </a:solidFill>
                <a:latin typeface="楷体_GB2312" pitchFamily="49" charset="-122"/>
                <a:ea typeface="宋体" panose="02010600030101010101" pitchFamily="2" charset="-122"/>
              </a:rPr>
              <a:t>    多个孩子</a:t>
            </a:r>
            <a:r>
              <a:rPr kumimoji="1" lang="en-US" altLang="zh-CN" sz="2400" b="1">
                <a:solidFill>
                  <a:srgbClr val="008000"/>
                </a:solidFill>
                <a:latin typeface="楷体_GB2312" pitchFamily="49" charset="-122"/>
                <a:ea typeface="宋体" panose="02010600030101010101" pitchFamily="2" charset="-122"/>
              </a:rPr>
              <a:t>)</a:t>
            </a:r>
            <a:endParaRPr kumimoji="1" lang="en-US" altLang="zh-CN" sz="2400">
              <a:solidFill>
                <a:srgbClr val="990000"/>
              </a:solidFill>
              <a:latin typeface="楷体_GB2312" pitchFamily="49" charset="-122"/>
              <a:ea typeface="宋体" panose="02010600030101010101" pitchFamily="2" charset="-122"/>
            </a:endParaRPr>
          </a:p>
        </p:txBody>
      </p:sp>
      <p:sp>
        <p:nvSpPr>
          <p:cNvPr id="1946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8C3926E-D6D5-449B-BE20-C6400B941784}" type="slidenum">
              <a:rPr lang="zh-CN" altLang="en-US" sz="1000" smtClean="0"/>
              <a:pPr>
                <a:spcBef>
                  <a:spcPct val="0"/>
                </a:spcBef>
                <a:spcAft>
                  <a:spcPct val="0"/>
                </a:spcAft>
                <a:buClrTx/>
                <a:buFontTx/>
                <a:buNone/>
              </a:pPr>
              <a:t>13</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二叉树</a:t>
            </a:r>
          </a:p>
        </p:txBody>
      </p:sp>
      <p:sp>
        <p:nvSpPr>
          <p:cNvPr id="22531" name="内容占位符 2"/>
          <p:cNvSpPr>
            <a:spLocks noGrp="1"/>
          </p:cNvSpPr>
          <p:nvPr>
            <p:ph idx="1"/>
          </p:nvPr>
        </p:nvSpPr>
        <p:spPr/>
        <p:txBody>
          <a:bodyPr/>
          <a:lstStyle/>
          <a:p>
            <a:pPr>
              <a:lnSpc>
                <a:spcPct val="90000"/>
              </a:lnSpc>
            </a:pPr>
            <a:r>
              <a:rPr lang="zh-CN" altLang="en-US" smtClean="0">
                <a:solidFill>
                  <a:srgbClr val="4C34FE"/>
                </a:solidFill>
              </a:rPr>
              <a:t>定义</a:t>
            </a:r>
            <a:r>
              <a:rPr lang="zh-CN" altLang="en-US" smtClean="0"/>
              <a:t>：</a:t>
            </a:r>
            <a:r>
              <a:rPr lang="zh-CN" altLang="en-US" smtClean="0">
                <a:solidFill>
                  <a:srgbClr val="FF0000"/>
                </a:solidFill>
              </a:rPr>
              <a:t>二叉树</a:t>
            </a:r>
            <a:r>
              <a:rPr lang="zh-CN" altLang="en-US" smtClean="0"/>
              <a:t>是</a:t>
            </a:r>
            <a:r>
              <a:rPr lang="en-US" altLang="zh-CN" smtClean="0"/>
              <a:t>n(n</a:t>
            </a:r>
            <a:r>
              <a:rPr lang="en-US" altLang="zh-CN" smtClean="0">
                <a:sym typeface="Symbol" panose="05050102010706020507" pitchFamily="18" charset="2"/>
              </a:rPr>
              <a:t>0)</a:t>
            </a:r>
            <a:r>
              <a:rPr lang="zh-CN" altLang="zh-CN" smtClean="0">
                <a:sym typeface="Symbol" panose="05050102010706020507" pitchFamily="18" charset="2"/>
              </a:rPr>
              <a:t>个结点的有限集，它或为</a:t>
            </a:r>
            <a:r>
              <a:rPr lang="zh-CN" altLang="zh-CN" smtClean="0">
                <a:solidFill>
                  <a:srgbClr val="FF0000"/>
                </a:solidFill>
                <a:sym typeface="Symbol" panose="05050102010706020507" pitchFamily="18" charset="2"/>
              </a:rPr>
              <a:t>空</a:t>
            </a:r>
            <a:r>
              <a:rPr lang="zh-CN" altLang="en-US" smtClean="0">
                <a:solidFill>
                  <a:srgbClr val="FF0000"/>
                </a:solidFill>
                <a:sym typeface="Symbol" panose="05050102010706020507" pitchFamily="18" charset="2"/>
              </a:rPr>
              <a:t>二叉树</a:t>
            </a:r>
            <a:r>
              <a:rPr lang="zh-CN" altLang="zh-CN" smtClean="0">
                <a:solidFill>
                  <a:srgbClr val="FF0000"/>
                </a:solidFill>
                <a:sym typeface="Symbol" panose="05050102010706020507" pitchFamily="18" charset="2"/>
              </a:rPr>
              <a:t>树</a:t>
            </a:r>
            <a:r>
              <a:rPr lang="zh-CN" altLang="zh-CN" smtClean="0">
                <a:sym typeface="Symbol" panose="05050102010706020507" pitchFamily="18" charset="2"/>
              </a:rPr>
              <a:t>(</a:t>
            </a:r>
            <a:r>
              <a:rPr lang="en-US" altLang="zh-CN" smtClean="0">
                <a:sym typeface="Symbol" panose="05050102010706020507" pitchFamily="18" charset="2"/>
              </a:rPr>
              <a:t>n=0)</a:t>
            </a:r>
            <a:r>
              <a:rPr lang="zh-CN" altLang="en-US" smtClean="0">
                <a:sym typeface="Symbol" panose="05050102010706020507" pitchFamily="18" charset="2"/>
              </a:rPr>
              <a:t>，</a:t>
            </a:r>
            <a:r>
              <a:rPr lang="zh-CN" altLang="zh-CN" smtClean="0">
                <a:sym typeface="Symbol" panose="05050102010706020507" pitchFamily="18" charset="2"/>
              </a:rPr>
              <a:t>或由一个根结点和两棵分别称为左子树和右子树的互不相交的二叉树构成</a:t>
            </a:r>
            <a:r>
              <a:rPr lang="zh-CN" altLang="en-US" smtClean="0">
                <a:sym typeface="Symbol" panose="05050102010706020507" pitchFamily="18" charset="2"/>
              </a:rPr>
              <a:t>的</a:t>
            </a:r>
            <a:r>
              <a:rPr lang="zh-CN" altLang="en-US" smtClean="0">
                <a:solidFill>
                  <a:srgbClr val="FF0000"/>
                </a:solidFill>
                <a:sym typeface="Symbol" panose="05050102010706020507" pitchFamily="18" charset="2"/>
              </a:rPr>
              <a:t>非空二叉树</a:t>
            </a:r>
            <a:r>
              <a:rPr lang="en-US" altLang="zh-CN" smtClean="0">
                <a:sym typeface="Symbol" panose="05050102010706020507" pitchFamily="18" charset="2"/>
              </a:rPr>
              <a:t>(n&gt;0)</a:t>
            </a:r>
            <a:endParaRPr lang="zh-CN" altLang="zh-CN" smtClean="0">
              <a:sym typeface="Symbol" panose="05050102010706020507" pitchFamily="18" charset="2"/>
            </a:endParaRPr>
          </a:p>
          <a:p>
            <a:pPr>
              <a:lnSpc>
                <a:spcPct val="90000"/>
              </a:lnSpc>
            </a:pPr>
            <a:r>
              <a:rPr lang="zh-CN" altLang="zh-CN" smtClean="0">
                <a:solidFill>
                  <a:srgbClr val="3333FF"/>
                </a:solidFill>
                <a:sym typeface="Symbol" panose="05050102010706020507" pitchFamily="18" charset="2"/>
              </a:rPr>
              <a:t>特点</a:t>
            </a:r>
          </a:p>
          <a:p>
            <a:pPr lvl="1">
              <a:lnSpc>
                <a:spcPct val="90000"/>
              </a:lnSpc>
            </a:pPr>
            <a:r>
              <a:rPr lang="zh-CN" altLang="en-US" smtClean="0">
                <a:sym typeface="Symbol" panose="05050102010706020507" pitchFamily="18" charset="2"/>
              </a:rPr>
              <a:t>每个结点至多有二棵子树</a:t>
            </a:r>
            <a:r>
              <a:rPr lang="en-US" altLang="zh-CN" smtClean="0">
                <a:sym typeface="Symbol" panose="05050102010706020507" pitchFamily="18" charset="2"/>
              </a:rPr>
              <a:t>(</a:t>
            </a:r>
            <a:r>
              <a:rPr lang="zh-CN" altLang="en-US" smtClean="0">
                <a:sym typeface="Symbol" panose="05050102010706020507" pitchFamily="18" charset="2"/>
              </a:rPr>
              <a:t>即不存在度大于</a:t>
            </a:r>
            <a:r>
              <a:rPr lang="en-US" altLang="zh-CN" smtClean="0">
                <a:sym typeface="Symbol" panose="05050102010706020507" pitchFamily="18" charset="2"/>
              </a:rPr>
              <a:t>2</a:t>
            </a:r>
            <a:r>
              <a:rPr lang="zh-CN" altLang="en-US" smtClean="0">
                <a:sym typeface="Symbol" panose="05050102010706020507" pitchFamily="18" charset="2"/>
              </a:rPr>
              <a:t>的结点</a:t>
            </a:r>
            <a:r>
              <a:rPr lang="en-US" altLang="zh-CN" smtClean="0">
                <a:sym typeface="Symbol" panose="05050102010706020507" pitchFamily="18" charset="2"/>
              </a:rPr>
              <a:t>)</a:t>
            </a:r>
          </a:p>
          <a:p>
            <a:pPr lvl="1">
              <a:lnSpc>
                <a:spcPct val="90000"/>
              </a:lnSpc>
            </a:pPr>
            <a:r>
              <a:rPr lang="zh-CN" altLang="en-US" smtClean="0">
                <a:sym typeface="Symbol" panose="05050102010706020507" pitchFamily="18" charset="2"/>
              </a:rPr>
              <a:t>二叉树的子树有左、右之分，且其次序不能任意颠倒</a:t>
            </a:r>
          </a:p>
          <a:p>
            <a:pPr lvl="2">
              <a:lnSpc>
                <a:spcPct val="90000"/>
              </a:lnSpc>
              <a:spcBef>
                <a:spcPct val="10000"/>
              </a:spcBef>
              <a:buFont typeface="Wingdings" panose="05000000000000000000" pitchFamily="2" charset="2"/>
              <a:buNone/>
            </a:pPr>
            <a:endParaRPr lang="zh-CN" altLang="en-US" sz="2800" smtClean="0">
              <a:solidFill>
                <a:srgbClr val="3333FF"/>
              </a:solidFill>
              <a:sym typeface="Symbol" panose="05050102010706020507" pitchFamily="18" charset="2"/>
            </a:endParaRPr>
          </a:p>
          <a:p>
            <a:endParaRPr lang="zh-CN" altLang="en-US" smtClean="0"/>
          </a:p>
        </p:txBody>
      </p:sp>
      <p:sp>
        <p:nvSpPr>
          <p:cNvPr id="2048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05D7D7E9-D08C-4A9D-B2B6-2280FDCA79C9}" type="slidenum">
              <a:rPr lang="zh-CN" altLang="en-US" sz="1000" smtClean="0"/>
              <a:pPr>
                <a:spcBef>
                  <a:spcPct val="0"/>
                </a:spcBef>
                <a:spcAft>
                  <a:spcPct val="0"/>
                </a:spcAft>
                <a:buClrTx/>
                <a:buFontTx/>
                <a:buNone/>
              </a:pPr>
              <a:t>14</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smtClean="0"/>
              <a:t>二叉树的基本形态</a:t>
            </a:r>
          </a:p>
        </p:txBody>
      </p:sp>
      <p:sp>
        <p:nvSpPr>
          <p:cNvPr id="5"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473C803E-BB4A-4E8A-9EC4-35AF78E9D83E}" type="slidenum">
              <a:rPr lang="zh-CN" altLang="en-US" sz="1000" smtClean="0"/>
              <a:pPr>
                <a:spcBef>
                  <a:spcPct val="0"/>
                </a:spcBef>
                <a:spcAft>
                  <a:spcPct val="0"/>
                </a:spcAft>
                <a:buClrTx/>
                <a:buFontTx/>
                <a:buNone/>
              </a:pPr>
              <a:t>15</a:t>
            </a:fld>
            <a:endParaRPr lang="zh-CN" altLang="en-US" sz="1000" smtClean="0"/>
          </a:p>
        </p:txBody>
      </p:sp>
      <p:grpSp>
        <p:nvGrpSpPr>
          <p:cNvPr id="31" name="Group 35"/>
          <p:cNvGrpSpPr>
            <a:grpSpLocks/>
          </p:cNvGrpSpPr>
          <p:nvPr/>
        </p:nvGrpSpPr>
        <p:grpSpPr bwMode="auto">
          <a:xfrm>
            <a:off x="1188244" y="1696715"/>
            <a:ext cx="6767512" cy="2092325"/>
            <a:chOff x="757" y="2855"/>
            <a:chExt cx="4263" cy="1318"/>
          </a:xfrm>
        </p:grpSpPr>
        <p:sp>
          <p:nvSpPr>
            <p:cNvPr id="32" name="Text Box 36"/>
            <p:cNvSpPr txBox="1">
              <a:spLocks noChangeArrowheads="1"/>
            </p:cNvSpPr>
            <p:nvPr/>
          </p:nvSpPr>
          <p:spPr bwMode="auto">
            <a:xfrm>
              <a:off x="1235" y="3808"/>
              <a:ext cx="3384" cy="365"/>
            </a:xfrm>
            <a:prstGeom prst="rect">
              <a:avLst/>
            </a:prstGeom>
            <a:solidFill>
              <a:srgbClr val="CCFFFF"/>
            </a:solidFill>
            <a:ln w="9525">
              <a:noFill/>
              <a:miter lim="800000"/>
              <a:headEnd/>
              <a:tailEnd/>
            </a:ln>
            <a:effectLst/>
          </p:spPr>
          <p:txBody>
            <a:bodyPr>
              <a:spAutoFit/>
            </a:bodyPr>
            <a:lstStyle/>
            <a:p>
              <a:pPr algn="ctr" eaLnBrk="1" hangingPunct="1">
                <a:spcBef>
                  <a:spcPct val="0"/>
                </a:spcBef>
                <a:defRPr/>
              </a:pPr>
              <a:r>
                <a:rPr lang="zh-CN" altLang="en-US" sz="3200">
                  <a:effectLst>
                    <a:outerShdw blurRad="38100" dist="38100" dir="2700000" algn="tl">
                      <a:srgbClr val="FFFFFF"/>
                    </a:outerShdw>
                  </a:effectLst>
                  <a:ea typeface="隶书" pitchFamily="49" charset="-122"/>
                  <a:cs typeface="+mn-cs"/>
                </a:rPr>
                <a:t>二叉树的五种不同形态</a:t>
              </a:r>
              <a:endParaRPr lang="zh-CN" altLang="en-US" sz="2400" b="0">
                <a:ea typeface="宋体" pitchFamily="2" charset="-122"/>
                <a:cs typeface="+mn-cs"/>
              </a:endParaRPr>
            </a:p>
          </p:txBody>
        </p:sp>
        <p:pic>
          <p:nvPicPr>
            <p:cNvPr id="33" name="Picture 3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slide(fromBottom)">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a:t>具有</a:t>
            </a:r>
            <a:r>
              <a:rPr lang="en-US" altLang="zh-CN" dirty="0"/>
              <a:t>3</a:t>
            </a:r>
            <a:r>
              <a:rPr lang="zh-CN" altLang="en-US" dirty="0"/>
              <a:t>个结点的二叉树可能有几种不同形态？普通树呢？ </a:t>
            </a:r>
          </a:p>
          <a:p>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16</a:t>
            </a:fld>
            <a:endParaRPr lang="zh-CN" altLang="en-US"/>
          </a:p>
        </p:txBody>
      </p:sp>
      <p:grpSp>
        <p:nvGrpSpPr>
          <p:cNvPr id="5" name="Group 44"/>
          <p:cNvGrpSpPr>
            <a:grpSpLocks/>
          </p:cNvGrpSpPr>
          <p:nvPr/>
        </p:nvGrpSpPr>
        <p:grpSpPr bwMode="auto">
          <a:xfrm>
            <a:off x="477410" y="2564904"/>
            <a:ext cx="8305800" cy="1725613"/>
            <a:chOff x="432" y="1436"/>
            <a:chExt cx="4224" cy="816"/>
          </a:xfrm>
        </p:grpSpPr>
        <p:grpSp>
          <p:nvGrpSpPr>
            <p:cNvPr id="6" name="Group 12"/>
            <p:cNvGrpSpPr>
              <a:grpSpLocks/>
            </p:cNvGrpSpPr>
            <p:nvPr/>
          </p:nvGrpSpPr>
          <p:grpSpPr bwMode="auto">
            <a:xfrm>
              <a:off x="432" y="1436"/>
              <a:ext cx="864" cy="528"/>
              <a:chOff x="2736" y="2526"/>
              <a:chExt cx="960" cy="536"/>
            </a:xfrm>
          </p:grpSpPr>
          <p:sp>
            <p:nvSpPr>
              <p:cNvPr id="31" name="Oval 13"/>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32" name="Line 14"/>
              <p:cNvSpPr>
                <a:spLocks noChangeShapeType="1"/>
              </p:cNvSpPr>
              <p:nvPr/>
            </p:nvSpPr>
            <p:spPr bwMode="auto">
              <a:xfrm flipH="1">
                <a:off x="2837" y="2682"/>
                <a:ext cx="295" cy="2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15"/>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16"/>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TW" altLang="en-US" sz="2400">
                    <a:ea typeface="PMingLiU" pitchFamily="18" charset="-120"/>
                  </a:rPr>
                  <a:t> </a:t>
                </a:r>
              </a:p>
            </p:txBody>
          </p:sp>
          <p:sp>
            <p:nvSpPr>
              <p:cNvPr id="35" name="Oval 17"/>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36" name="Oval 18"/>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pSp>
        <p:grpSp>
          <p:nvGrpSpPr>
            <p:cNvPr id="7" name="Group 19"/>
            <p:cNvGrpSpPr>
              <a:grpSpLocks/>
            </p:cNvGrpSpPr>
            <p:nvPr/>
          </p:nvGrpSpPr>
          <p:grpSpPr bwMode="auto">
            <a:xfrm>
              <a:off x="1537" y="1436"/>
              <a:ext cx="623" cy="720"/>
              <a:chOff x="1296" y="3360"/>
              <a:chExt cx="623" cy="720"/>
            </a:xfrm>
          </p:grpSpPr>
          <p:sp>
            <p:nvSpPr>
              <p:cNvPr id="26" name="Oval 20"/>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2400">
                  <a:ea typeface="PMingLiU" pitchFamily="18" charset="-120"/>
                </a:endParaRPr>
              </a:p>
            </p:txBody>
          </p:sp>
          <p:sp>
            <p:nvSpPr>
              <p:cNvPr id="27" name="Line 21"/>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Oval 22"/>
              <p:cNvSpPr>
                <a:spLocks noChangeArrowheads="1"/>
              </p:cNvSpPr>
              <p:nvPr/>
            </p:nvSpPr>
            <p:spPr bwMode="auto">
              <a:xfrm>
                <a:off x="1536" y="3648"/>
                <a:ext cx="144"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9" name="Oval 23"/>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30" name="Line 24"/>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5"/>
            <p:cNvGrpSpPr>
              <a:grpSpLocks/>
            </p:cNvGrpSpPr>
            <p:nvPr/>
          </p:nvGrpSpPr>
          <p:grpSpPr bwMode="auto">
            <a:xfrm>
              <a:off x="3266" y="1436"/>
              <a:ext cx="622" cy="816"/>
              <a:chOff x="2352" y="3360"/>
              <a:chExt cx="622" cy="816"/>
            </a:xfrm>
          </p:grpSpPr>
          <p:sp>
            <p:nvSpPr>
              <p:cNvPr id="21" name="Oval 26"/>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2" name="Oval 27"/>
              <p:cNvSpPr>
                <a:spLocks noChangeArrowheads="1"/>
              </p:cNvSpPr>
              <p:nvPr/>
            </p:nvSpPr>
            <p:spPr bwMode="auto">
              <a:xfrm>
                <a:off x="2592" y="3696"/>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3" name="Oval 28"/>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4" name="Line 29"/>
              <p:cNvSpPr>
                <a:spLocks noChangeShapeType="1"/>
              </p:cNvSpPr>
              <p:nvPr/>
            </p:nvSpPr>
            <p:spPr bwMode="auto">
              <a:xfrm>
                <a:off x="2446" y="3504"/>
                <a:ext cx="19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0"/>
              <p:cNvSpPr>
                <a:spLocks noChangeShapeType="1"/>
              </p:cNvSpPr>
              <p:nvPr/>
            </p:nvSpPr>
            <p:spPr bwMode="auto">
              <a:xfrm>
                <a:off x="2686" y="3840"/>
                <a:ext cx="19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4272" y="1436"/>
              <a:ext cx="384" cy="768"/>
              <a:chOff x="3744" y="3264"/>
              <a:chExt cx="384" cy="768"/>
            </a:xfrm>
          </p:grpSpPr>
          <p:sp>
            <p:nvSpPr>
              <p:cNvPr id="16" name="Line 32"/>
              <p:cNvSpPr>
                <a:spLocks noChangeShapeType="1"/>
              </p:cNvSpPr>
              <p:nvPr/>
            </p:nvSpPr>
            <p:spPr bwMode="auto">
              <a:xfrm flipH="1">
                <a:off x="3840" y="3744"/>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Oval 33"/>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18" name="Oval 34"/>
              <p:cNvSpPr>
                <a:spLocks noChangeArrowheads="1"/>
              </p:cNvSpPr>
              <p:nvPr/>
            </p:nvSpPr>
            <p:spPr bwMode="auto">
              <a:xfrm>
                <a:off x="3986" y="3600"/>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19" name="Oval 35"/>
              <p:cNvSpPr>
                <a:spLocks noChangeArrowheads="1"/>
              </p:cNvSpPr>
              <p:nvPr/>
            </p:nvSpPr>
            <p:spPr bwMode="auto">
              <a:xfrm>
                <a:off x="3746" y="3264"/>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20" name="Line 36"/>
              <p:cNvSpPr>
                <a:spLocks noChangeShapeType="1"/>
              </p:cNvSpPr>
              <p:nvPr/>
            </p:nvSpPr>
            <p:spPr bwMode="auto">
              <a:xfrm>
                <a:off x="3840" y="3408"/>
                <a:ext cx="19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7"/>
            <p:cNvGrpSpPr>
              <a:grpSpLocks/>
            </p:cNvGrpSpPr>
            <p:nvPr/>
          </p:nvGrpSpPr>
          <p:grpSpPr bwMode="auto">
            <a:xfrm>
              <a:off x="2545" y="1484"/>
              <a:ext cx="383" cy="720"/>
              <a:chOff x="2353" y="3264"/>
              <a:chExt cx="383" cy="720"/>
            </a:xfrm>
          </p:grpSpPr>
          <p:sp>
            <p:nvSpPr>
              <p:cNvPr id="11" name="Line 38"/>
              <p:cNvSpPr>
                <a:spLocks noChangeShapeType="1"/>
              </p:cNvSpPr>
              <p:nvPr/>
            </p:nvSpPr>
            <p:spPr bwMode="auto">
              <a:xfrm>
                <a:off x="2451" y="3696"/>
                <a:ext cx="16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Oval 39"/>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2400">
                  <a:ea typeface="PMingLiU" pitchFamily="18" charset="-120"/>
                </a:endParaRPr>
              </a:p>
            </p:txBody>
          </p:sp>
          <p:sp>
            <p:nvSpPr>
              <p:cNvPr id="13" name="Line 40"/>
              <p:cNvSpPr>
                <a:spLocks noChangeShapeType="1"/>
              </p:cNvSpPr>
              <p:nvPr/>
            </p:nvSpPr>
            <p:spPr bwMode="auto">
              <a:xfrm flipH="1">
                <a:off x="2449" y="33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41"/>
              <p:cNvSpPr>
                <a:spLocks noChangeArrowheads="1"/>
              </p:cNvSpPr>
              <p:nvPr/>
            </p:nvSpPr>
            <p:spPr bwMode="auto">
              <a:xfrm>
                <a:off x="2353" y="3552"/>
                <a:ext cx="144" cy="150"/>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
            <p:nvSpPr>
              <p:cNvPr id="15" name="Oval 42"/>
              <p:cNvSpPr>
                <a:spLocks noChangeArrowheads="1"/>
              </p:cNvSpPr>
              <p:nvPr/>
            </p:nvSpPr>
            <p:spPr bwMode="auto">
              <a:xfrm>
                <a:off x="2592" y="3840"/>
                <a:ext cx="142" cy="144"/>
              </a:xfrm>
              <a:prstGeom prst="ellipse">
                <a:avLst/>
              </a:prstGeom>
              <a:solidFill>
                <a:schemeClr val="accent1"/>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pSp>
      </p:grpSp>
    </p:spTree>
    <p:extLst>
      <p:ext uri="{BB962C8B-B14F-4D97-AF65-F5344CB8AC3E}">
        <p14:creationId xmlns:p14="http://schemas.microsoft.com/office/powerpoint/2010/main" val="422540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二叉树的性质</a:t>
            </a:r>
          </a:p>
        </p:txBody>
      </p:sp>
      <p:sp>
        <p:nvSpPr>
          <p:cNvPr id="22531" name="内容占位符 2"/>
          <p:cNvSpPr>
            <a:spLocks noGrp="1"/>
          </p:cNvSpPr>
          <p:nvPr>
            <p:ph idx="1"/>
          </p:nvPr>
        </p:nvSpPr>
        <p:spPr>
          <a:xfrm>
            <a:off x="468313" y="1125538"/>
            <a:ext cx="8207375" cy="2562225"/>
          </a:xfrm>
        </p:spPr>
        <p:txBody>
          <a:bodyPr/>
          <a:lstStyle/>
          <a:p>
            <a:pPr marL="514350" indent="-514350">
              <a:buFont typeface="Arial" panose="020B0604020202020204" pitchFamily="34" charset="0"/>
              <a:buAutoNum type="arabicPeriod"/>
            </a:pPr>
            <a:r>
              <a:rPr lang="zh-CN" altLang="en-US" smtClean="0">
                <a:solidFill>
                  <a:srgbClr val="3333FF"/>
                </a:solidFill>
              </a:rPr>
              <a:t>二叉树第</a:t>
            </a:r>
            <a:r>
              <a:rPr lang="en-US" altLang="zh-CN" smtClean="0">
                <a:solidFill>
                  <a:srgbClr val="3333FF"/>
                </a:solidFill>
              </a:rPr>
              <a:t>i</a:t>
            </a:r>
            <a:r>
              <a:rPr lang="zh-CN" altLang="en-US" smtClean="0">
                <a:solidFill>
                  <a:srgbClr val="3333FF"/>
                </a:solidFill>
              </a:rPr>
              <a:t>层上的结点数目最多为 </a:t>
            </a:r>
            <a:r>
              <a:rPr lang="en-US" altLang="zh-CN" smtClean="0">
                <a:solidFill>
                  <a:srgbClr val="3333FF"/>
                </a:solidFill>
              </a:rPr>
              <a:t>2</a:t>
            </a:r>
            <a:r>
              <a:rPr lang="en-US" altLang="zh-CN" baseline="30000" smtClean="0">
                <a:solidFill>
                  <a:srgbClr val="3333FF"/>
                </a:solidFill>
              </a:rPr>
              <a:t>i-1</a:t>
            </a:r>
            <a:r>
              <a:rPr lang="en-US" altLang="zh-CN" smtClean="0">
                <a:solidFill>
                  <a:srgbClr val="3333FF"/>
                </a:solidFill>
              </a:rPr>
              <a:t> (i≥1) </a:t>
            </a:r>
          </a:p>
          <a:p>
            <a:pPr marL="514350" indent="-514350">
              <a:buFont typeface="Arial" panose="020B0604020202020204" pitchFamily="34" charset="0"/>
              <a:buAutoNum type="arabicPeriod"/>
            </a:pPr>
            <a:r>
              <a:rPr lang="zh-CN" altLang="en-US" smtClean="0">
                <a:solidFill>
                  <a:srgbClr val="3333FF"/>
                </a:solidFill>
              </a:rPr>
              <a:t>深度为</a:t>
            </a:r>
            <a:r>
              <a:rPr lang="en-US" altLang="zh-CN" smtClean="0">
                <a:solidFill>
                  <a:srgbClr val="3333FF"/>
                </a:solidFill>
              </a:rPr>
              <a:t>k</a:t>
            </a:r>
            <a:r>
              <a:rPr lang="zh-CN" altLang="zh-CN" smtClean="0">
                <a:solidFill>
                  <a:srgbClr val="3333FF"/>
                </a:solidFill>
              </a:rPr>
              <a:t>的二叉树至多有</a:t>
            </a:r>
            <a:r>
              <a:rPr lang="en-US" altLang="zh-CN" smtClean="0">
                <a:solidFill>
                  <a:srgbClr val="3333FF"/>
                </a:solidFill>
              </a:rPr>
              <a:t>2</a:t>
            </a:r>
            <a:r>
              <a:rPr lang="en-US" altLang="zh-CN" baseline="30000" smtClean="0">
                <a:solidFill>
                  <a:srgbClr val="3333FF"/>
                </a:solidFill>
              </a:rPr>
              <a:t>k</a:t>
            </a:r>
            <a:r>
              <a:rPr lang="en-US" altLang="zh-CN" smtClean="0">
                <a:solidFill>
                  <a:srgbClr val="3333FF"/>
                </a:solidFill>
              </a:rPr>
              <a:t>-1</a:t>
            </a:r>
            <a:r>
              <a:rPr lang="zh-CN" altLang="zh-CN" smtClean="0">
                <a:solidFill>
                  <a:srgbClr val="3333FF"/>
                </a:solidFill>
              </a:rPr>
              <a:t>个结点(</a:t>
            </a:r>
            <a:r>
              <a:rPr lang="en-US" altLang="zh-CN" smtClean="0">
                <a:solidFill>
                  <a:srgbClr val="3333FF"/>
                </a:solidFill>
              </a:rPr>
              <a:t>k</a:t>
            </a:r>
            <a:r>
              <a:rPr lang="en-US" altLang="zh-CN" smtClean="0">
                <a:solidFill>
                  <a:srgbClr val="3333FF"/>
                </a:solidFill>
                <a:sym typeface="Symbol" panose="05050102010706020507" pitchFamily="18" charset="2"/>
              </a:rPr>
              <a:t>1)</a:t>
            </a:r>
            <a:endParaRPr lang="en-US" altLang="zh-CN" smtClean="0">
              <a:sym typeface="Symbol" panose="05050102010706020507" pitchFamily="18" charset="2"/>
            </a:endParaRPr>
          </a:p>
          <a:p>
            <a:pPr marL="514350" indent="-514350">
              <a:buFont typeface="Arial" panose="020B0604020202020204" pitchFamily="34" charset="0"/>
              <a:buAutoNum type="arabicPeriod"/>
            </a:pPr>
            <a:r>
              <a:rPr lang="zh-CN" altLang="en-US" smtClean="0">
                <a:solidFill>
                  <a:srgbClr val="3333FF"/>
                </a:solidFill>
              </a:rPr>
              <a:t>对任何一棵二叉树</a:t>
            </a:r>
            <a:r>
              <a:rPr lang="en-US" altLang="zh-CN" smtClean="0">
                <a:solidFill>
                  <a:srgbClr val="3333FF"/>
                </a:solidFill>
              </a:rPr>
              <a:t>T</a:t>
            </a:r>
            <a:r>
              <a:rPr lang="zh-CN" altLang="en-US" smtClean="0">
                <a:solidFill>
                  <a:srgbClr val="3333FF"/>
                </a:solidFill>
              </a:rPr>
              <a:t>，</a:t>
            </a:r>
            <a:r>
              <a:rPr lang="zh-CN" altLang="zh-CN" smtClean="0">
                <a:solidFill>
                  <a:srgbClr val="3333FF"/>
                </a:solidFill>
              </a:rPr>
              <a:t>如果其终端结点数为</a:t>
            </a:r>
            <a:r>
              <a:rPr lang="en-US" altLang="zh-CN" smtClean="0">
                <a:solidFill>
                  <a:srgbClr val="3333FF"/>
                </a:solidFill>
              </a:rPr>
              <a:t>n0</a:t>
            </a:r>
            <a:r>
              <a:rPr lang="zh-CN" altLang="en-US" smtClean="0">
                <a:solidFill>
                  <a:srgbClr val="3333FF"/>
                </a:solidFill>
              </a:rPr>
              <a:t>，</a:t>
            </a:r>
            <a:r>
              <a:rPr lang="zh-CN" altLang="zh-CN" smtClean="0">
                <a:solidFill>
                  <a:srgbClr val="3333FF"/>
                </a:solidFill>
              </a:rPr>
              <a:t>度为2的结点数为</a:t>
            </a:r>
            <a:r>
              <a:rPr lang="en-US" altLang="zh-CN" smtClean="0">
                <a:solidFill>
                  <a:srgbClr val="3333FF"/>
                </a:solidFill>
              </a:rPr>
              <a:t>n2</a:t>
            </a:r>
            <a:r>
              <a:rPr lang="zh-CN" altLang="en-US" smtClean="0">
                <a:solidFill>
                  <a:srgbClr val="3333FF"/>
                </a:solidFill>
              </a:rPr>
              <a:t>，</a:t>
            </a:r>
            <a:r>
              <a:rPr lang="zh-CN" altLang="zh-CN" smtClean="0">
                <a:solidFill>
                  <a:srgbClr val="3333FF"/>
                </a:solidFill>
              </a:rPr>
              <a:t>则</a:t>
            </a:r>
            <a:r>
              <a:rPr lang="en-US" altLang="zh-CN" smtClean="0">
                <a:solidFill>
                  <a:srgbClr val="3333FF"/>
                </a:solidFill>
              </a:rPr>
              <a:t>n0=n2+1</a:t>
            </a:r>
          </a:p>
        </p:txBody>
      </p:sp>
      <p:grpSp>
        <p:nvGrpSpPr>
          <p:cNvPr id="22532" name="Group 17"/>
          <p:cNvGrpSpPr>
            <a:grpSpLocks/>
          </p:cNvGrpSpPr>
          <p:nvPr/>
        </p:nvGrpSpPr>
        <p:grpSpPr bwMode="auto">
          <a:xfrm>
            <a:off x="2627313" y="3905250"/>
            <a:ext cx="2592387" cy="2057400"/>
            <a:chOff x="2466975" y="2565400"/>
            <a:chExt cx="3733800" cy="2057400"/>
          </a:xfrm>
        </p:grpSpPr>
        <p:sp>
          <p:nvSpPr>
            <p:cNvPr id="22534" name="Oval 3"/>
            <p:cNvSpPr>
              <a:spLocks noChangeArrowheads="1"/>
            </p:cNvSpPr>
            <p:nvPr/>
          </p:nvSpPr>
          <p:spPr bwMode="auto">
            <a:xfrm>
              <a:off x="4067175" y="25654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1</a:t>
              </a:r>
            </a:p>
          </p:txBody>
        </p:sp>
        <p:sp>
          <p:nvSpPr>
            <p:cNvPr id="22535" name="Oval 4"/>
            <p:cNvSpPr>
              <a:spLocks noChangeArrowheads="1"/>
            </p:cNvSpPr>
            <p:nvPr/>
          </p:nvSpPr>
          <p:spPr bwMode="auto">
            <a:xfrm>
              <a:off x="3076575" y="33274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2</a:t>
              </a:r>
            </a:p>
          </p:txBody>
        </p:sp>
        <p:sp>
          <p:nvSpPr>
            <p:cNvPr id="22536" name="Oval 5"/>
            <p:cNvSpPr>
              <a:spLocks noChangeArrowheads="1"/>
            </p:cNvSpPr>
            <p:nvPr/>
          </p:nvSpPr>
          <p:spPr bwMode="auto">
            <a:xfrm>
              <a:off x="4829175" y="34036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3</a:t>
              </a:r>
            </a:p>
          </p:txBody>
        </p:sp>
        <p:sp>
          <p:nvSpPr>
            <p:cNvPr id="22537" name="Oval 6"/>
            <p:cNvSpPr>
              <a:spLocks noChangeArrowheads="1"/>
            </p:cNvSpPr>
            <p:nvPr/>
          </p:nvSpPr>
          <p:spPr bwMode="auto">
            <a:xfrm>
              <a:off x="24669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4</a:t>
              </a:r>
            </a:p>
          </p:txBody>
        </p:sp>
        <p:sp>
          <p:nvSpPr>
            <p:cNvPr id="22538" name="Oval 7"/>
            <p:cNvSpPr>
              <a:spLocks noChangeArrowheads="1"/>
            </p:cNvSpPr>
            <p:nvPr/>
          </p:nvSpPr>
          <p:spPr bwMode="auto">
            <a:xfrm>
              <a:off x="35337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5</a:t>
              </a:r>
            </a:p>
          </p:txBody>
        </p:sp>
        <p:sp>
          <p:nvSpPr>
            <p:cNvPr id="22539" name="Oval 8"/>
            <p:cNvSpPr>
              <a:spLocks noChangeArrowheads="1"/>
            </p:cNvSpPr>
            <p:nvPr/>
          </p:nvSpPr>
          <p:spPr bwMode="auto">
            <a:xfrm>
              <a:off x="44481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6</a:t>
              </a:r>
            </a:p>
          </p:txBody>
        </p:sp>
        <p:sp>
          <p:nvSpPr>
            <p:cNvPr id="22540" name="Oval 9"/>
            <p:cNvSpPr>
              <a:spLocks noChangeArrowheads="1"/>
            </p:cNvSpPr>
            <p:nvPr/>
          </p:nvSpPr>
          <p:spPr bwMode="auto">
            <a:xfrm>
              <a:off x="5438775" y="42418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7</a:t>
              </a:r>
            </a:p>
          </p:txBody>
        </p:sp>
        <p:sp>
          <p:nvSpPr>
            <p:cNvPr id="22541" name="Line 17"/>
            <p:cNvSpPr>
              <a:spLocks noChangeShapeType="1"/>
            </p:cNvSpPr>
            <p:nvPr/>
          </p:nvSpPr>
          <p:spPr bwMode="auto">
            <a:xfrm flipH="1">
              <a:off x="3686175" y="28702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18"/>
            <p:cNvSpPr>
              <a:spLocks noChangeShapeType="1"/>
            </p:cNvSpPr>
            <p:nvPr/>
          </p:nvSpPr>
          <p:spPr bwMode="auto">
            <a:xfrm flipH="1">
              <a:off x="3000375" y="370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19"/>
            <p:cNvSpPr>
              <a:spLocks noChangeShapeType="1"/>
            </p:cNvSpPr>
            <p:nvPr/>
          </p:nvSpPr>
          <p:spPr bwMode="auto">
            <a:xfrm>
              <a:off x="3609975" y="3708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20"/>
            <p:cNvSpPr>
              <a:spLocks noChangeShapeType="1"/>
            </p:cNvSpPr>
            <p:nvPr/>
          </p:nvSpPr>
          <p:spPr bwMode="auto">
            <a:xfrm>
              <a:off x="4714875" y="2925763"/>
              <a:ext cx="49530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Line 21"/>
            <p:cNvSpPr>
              <a:spLocks noChangeShapeType="1"/>
            </p:cNvSpPr>
            <p:nvPr/>
          </p:nvSpPr>
          <p:spPr bwMode="auto">
            <a:xfrm flipH="1">
              <a:off x="4752975" y="3784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Line 22"/>
            <p:cNvSpPr>
              <a:spLocks noChangeShapeType="1"/>
            </p:cNvSpPr>
            <p:nvPr/>
          </p:nvSpPr>
          <p:spPr bwMode="auto">
            <a:xfrm>
              <a:off x="5362575" y="37846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3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A46830D-8450-4C3F-B324-2A901948724E}" type="slidenum">
              <a:rPr lang="zh-CN" altLang="en-US" sz="1000" smtClean="0"/>
              <a:pPr>
                <a:spcBef>
                  <a:spcPct val="0"/>
                </a:spcBef>
                <a:spcAft>
                  <a:spcPct val="0"/>
                </a:spcAft>
                <a:buClrTx/>
                <a:buFontTx/>
                <a:buNone/>
              </a:pPr>
              <a:t>17</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满二叉树</a:t>
            </a:r>
          </a:p>
        </p:txBody>
      </p:sp>
      <p:sp>
        <p:nvSpPr>
          <p:cNvPr id="23555" name="内容占位符 2"/>
          <p:cNvSpPr>
            <a:spLocks noGrp="1"/>
          </p:cNvSpPr>
          <p:nvPr>
            <p:ph idx="1"/>
          </p:nvPr>
        </p:nvSpPr>
        <p:spPr>
          <a:xfrm>
            <a:off x="468313" y="1125538"/>
            <a:ext cx="8207375" cy="1735137"/>
          </a:xfrm>
        </p:spPr>
        <p:txBody>
          <a:bodyPr/>
          <a:lstStyle/>
          <a:p>
            <a:r>
              <a:rPr lang="zh-CN" altLang="en-US" smtClean="0"/>
              <a:t>如果一个深度为</a:t>
            </a:r>
            <a:r>
              <a:rPr lang="en-US" altLang="zh-CN" smtClean="0"/>
              <a:t>K</a:t>
            </a:r>
            <a:r>
              <a:rPr lang="zh-CN" altLang="en-US" smtClean="0"/>
              <a:t>的二叉树结点数达到最大，即拥有</a:t>
            </a:r>
            <a:r>
              <a:rPr lang="en-US" altLang="zh-CN" smtClean="0"/>
              <a:t>2</a:t>
            </a:r>
            <a:r>
              <a:rPr lang="en-US" altLang="zh-CN" baseline="30000" smtClean="0"/>
              <a:t>k</a:t>
            </a:r>
            <a:r>
              <a:rPr lang="en-US" altLang="zh-CN" smtClean="0"/>
              <a:t>-1</a:t>
            </a:r>
            <a:r>
              <a:rPr lang="zh-CN" altLang="en-US" smtClean="0"/>
              <a:t>个结点，则将它称为</a:t>
            </a:r>
            <a:r>
              <a:rPr lang="zh-CN" altLang="en-US" smtClean="0">
                <a:solidFill>
                  <a:srgbClr val="FF0000"/>
                </a:solidFill>
              </a:rPr>
              <a:t>满二叉树</a:t>
            </a:r>
            <a:endParaRPr lang="en-US" altLang="zh-CN" smtClean="0">
              <a:solidFill>
                <a:srgbClr val="FF0000"/>
              </a:solidFill>
            </a:endParaRPr>
          </a:p>
          <a:p>
            <a:pPr lvl="1"/>
            <a:r>
              <a:rPr kumimoji="1" lang="zh-CN" altLang="zh-CN" smtClean="0">
                <a:ea typeface="宋体" panose="02010600030101010101" pitchFamily="2" charset="-122"/>
              </a:rPr>
              <a:t>每一层上的结点数都是最大结点数</a:t>
            </a:r>
            <a:endParaRPr lang="en-US" altLang="zh-CN" smtClean="0"/>
          </a:p>
        </p:txBody>
      </p:sp>
      <p:grpSp>
        <p:nvGrpSpPr>
          <p:cNvPr id="3" name="组合 2"/>
          <p:cNvGrpSpPr>
            <a:grpSpLocks/>
          </p:cNvGrpSpPr>
          <p:nvPr/>
        </p:nvGrpSpPr>
        <p:grpSpPr bwMode="auto">
          <a:xfrm>
            <a:off x="501650" y="3406775"/>
            <a:ext cx="8361363" cy="1346200"/>
            <a:chOff x="502092" y="3406790"/>
            <a:chExt cx="8361252" cy="1345993"/>
          </a:xfrm>
        </p:grpSpPr>
        <p:grpSp>
          <p:nvGrpSpPr>
            <p:cNvPr id="24582" name="Group 2"/>
            <p:cNvGrpSpPr>
              <a:grpSpLocks/>
            </p:cNvGrpSpPr>
            <p:nvPr/>
          </p:nvGrpSpPr>
          <p:grpSpPr bwMode="auto">
            <a:xfrm>
              <a:off x="502092" y="3472285"/>
              <a:ext cx="2665239" cy="1280498"/>
              <a:chOff x="1070" y="668"/>
              <a:chExt cx="3215" cy="1610"/>
            </a:xfrm>
          </p:grpSpPr>
          <p:sp>
            <p:nvSpPr>
              <p:cNvPr id="24633" name="Oval 3"/>
              <p:cNvSpPr>
                <a:spLocks noChangeArrowheads="1"/>
              </p:cNvSpPr>
              <p:nvPr/>
            </p:nvSpPr>
            <p:spPr bwMode="auto">
              <a:xfrm>
                <a:off x="2549" y="6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634" name="Oval 4"/>
              <p:cNvSpPr>
                <a:spLocks noChangeArrowheads="1"/>
              </p:cNvSpPr>
              <p:nvPr/>
            </p:nvSpPr>
            <p:spPr bwMode="auto">
              <a:xfrm>
                <a:off x="1746"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635" name="Oval 5"/>
              <p:cNvSpPr>
                <a:spLocks noChangeArrowheads="1"/>
              </p:cNvSpPr>
              <p:nvPr/>
            </p:nvSpPr>
            <p:spPr bwMode="auto">
              <a:xfrm>
                <a:off x="3360"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636" name="Oval 6"/>
              <p:cNvSpPr>
                <a:spLocks noChangeArrowheads="1"/>
              </p:cNvSpPr>
              <p:nvPr/>
            </p:nvSpPr>
            <p:spPr bwMode="auto">
              <a:xfrm>
                <a:off x="2323"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4637" name="Oval 7"/>
              <p:cNvSpPr>
                <a:spLocks noChangeArrowheads="1"/>
              </p:cNvSpPr>
              <p:nvPr/>
            </p:nvSpPr>
            <p:spPr bwMode="auto">
              <a:xfrm>
                <a:off x="1294"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638" name="Oval 8"/>
              <p:cNvSpPr>
                <a:spLocks noChangeArrowheads="1"/>
              </p:cNvSpPr>
              <p:nvPr/>
            </p:nvSpPr>
            <p:spPr bwMode="auto">
              <a:xfrm>
                <a:off x="2121"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639" name="Oval 9"/>
              <p:cNvSpPr>
                <a:spLocks noChangeArrowheads="1"/>
              </p:cNvSpPr>
              <p:nvPr/>
            </p:nvSpPr>
            <p:spPr bwMode="auto">
              <a:xfrm>
                <a:off x="1070"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4640" name="Oval 10"/>
              <p:cNvSpPr>
                <a:spLocks noChangeArrowheads="1"/>
              </p:cNvSpPr>
              <p:nvPr/>
            </p:nvSpPr>
            <p:spPr bwMode="auto">
              <a:xfrm>
                <a:off x="148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4641" name="Oval 11"/>
              <p:cNvSpPr>
                <a:spLocks noChangeArrowheads="1"/>
              </p:cNvSpPr>
              <p:nvPr/>
            </p:nvSpPr>
            <p:spPr bwMode="auto">
              <a:xfrm>
                <a:off x="2741"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4642" name="Oval 12"/>
              <p:cNvSpPr>
                <a:spLocks noChangeArrowheads="1"/>
              </p:cNvSpPr>
              <p:nvPr/>
            </p:nvSpPr>
            <p:spPr bwMode="auto">
              <a:xfrm>
                <a:off x="3159"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13</a:t>
                </a:r>
              </a:p>
            </p:txBody>
          </p:sp>
          <p:sp>
            <p:nvSpPr>
              <p:cNvPr id="24643" name="Oval 13"/>
              <p:cNvSpPr>
                <a:spLocks noChangeArrowheads="1"/>
              </p:cNvSpPr>
              <p:nvPr/>
            </p:nvSpPr>
            <p:spPr bwMode="auto">
              <a:xfrm>
                <a:off x="2949"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644" name="Oval 14"/>
              <p:cNvSpPr>
                <a:spLocks noChangeArrowheads="1"/>
              </p:cNvSpPr>
              <p:nvPr/>
            </p:nvSpPr>
            <p:spPr bwMode="auto">
              <a:xfrm>
                <a:off x="3777"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4645" name="Oval 15"/>
              <p:cNvSpPr>
                <a:spLocks noChangeArrowheads="1"/>
              </p:cNvSpPr>
              <p:nvPr/>
            </p:nvSpPr>
            <p:spPr bwMode="auto">
              <a:xfrm>
                <a:off x="190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4646" name="Oval 16"/>
              <p:cNvSpPr>
                <a:spLocks noChangeArrowheads="1"/>
              </p:cNvSpPr>
              <p:nvPr/>
            </p:nvSpPr>
            <p:spPr bwMode="auto">
              <a:xfrm>
                <a:off x="357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14</a:t>
                </a:r>
              </a:p>
            </p:txBody>
          </p:sp>
          <p:sp>
            <p:nvSpPr>
              <p:cNvPr id="24647" name="Oval 17"/>
              <p:cNvSpPr>
                <a:spLocks noChangeArrowheads="1"/>
              </p:cNvSpPr>
              <p:nvPr/>
            </p:nvSpPr>
            <p:spPr bwMode="auto">
              <a:xfrm>
                <a:off x="399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15</a:t>
                </a:r>
              </a:p>
            </p:txBody>
          </p:sp>
          <p:sp>
            <p:nvSpPr>
              <p:cNvPr id="24648" name="Line 18"/>
              <p:cNvSpPr>
                <a:spLocks noChangeShapeType="1"/>
              </p:cNvSpPr>
              <p:nvPr/>
            </p:nvSpPr>
            <p:spPr bwMode="auto">
              <a:xfrm flipH="1">
                <a:off x="2000" y="889"/>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49" name="Line 19"/>
              <p:cNvSpPr>
                <a:spLocks noChangeShapeType="1"/>
              </p:cNvSpPr>
              <p:nvPr/>
            </p:nvSpPr>
            <p:spPr bwMode="auto">
              <a:xfrm>
                <a:off x="2800" y="900"/>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0" name="Line 20"/>
              <p:cNvSpPr>
                <a:spLocks noChangeShapeType="1"/>
              </p:cNvSpPr>
              <p:nvPr/>
            </p:nvSpPr>
            <p:spPr bwMode="auto">
              <a:xfrm flipH="1">
                <a:off x="1545" y="1333"/>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1" name="Line 21"/>
              <p:cNvSpPr>
                <a:spLocks noChangeShapeType="1"/>
              </p:cNvSpPr>
              <p:nvPr/>
            </p:nvSpPr>
            <p:spPr bwMode="auto">
              <a:xfrm>
                <a:off x="1978" y="1333"/>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2" name="Line 22"/>
              <p:cNvSpPr>
                <a:spLocks noChangeShapeType="1"/>
              </p:cNvSpPr>
              <p:nvPr/>
            </p:nvSpPr>
            <p:spPr bwMode="auto">
              <a:xfrm flipH="1">
                <a:off x="3188" y="1344"/>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53" name="Line 23"/>
              <p:cNvSpPr>
                <a:spLocks noChangeShapeType="1"/>
              </p:cNvSpPr>
              <p:nvPr/>
            </p:nvSpPr>
            <p:spPr bwMode="auto">
              <a:xfrm>
                <a:off x="3600" y="1333"/>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4" name="Line 24"/>
              <p:cNvSpPr>
                <a:spLocks noChangeShapeType="1"/>
              </p:cNvSpPr>
              <p:nvPr/>
            </p:nvSpPr>
            <p:spPr bwMode="auto">
              <a:xfrm flipH="1">
                <a:off x="1233" y="1800"/>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5" name="Line 25"/>
              <p:cNvSpPr>
                <a:spLocks noChangeShapeType="1"/>
              </p:cNvSpPr>
              <p:nvPr/>
            </p:nvSpPr>
            <p:spPr bwMode="auto">
              <a:xfrm>
                <a:off x="1478" y="1811"/>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56" name="Line 26"/>
              <p:cNvSpPr>
                <a:spLocks noChangeShapeType="1"/>
              </p:cNvSpPr>
              <p:nvPr/>
            </p:nvSpPr>
            <p:spPr bwMode="auto">
              <a:xfrm flipH="1">
                <a:off x="2111" y="1811"/>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7" name="Line 27"/>
              <p:cNvSpPr>
                <a:spLocks noChangeShapeType="1"/>
              </p:cNvSpPr>
              <p:nvPr/>
            </p:nvSpPr>
            <p:spPr bwMode="auto">
              <a:xfrm>
                <a:off x="2356" y="1778"/>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8" name="Line 28"/>
              <p:cNvSpPr>
                <a:spLocks noChangeShapeType="1"/>
              </p:cNvSpPr>
              <p:nvPr/>
            </p:nvSpPr>
            <p:spPr bwMode="auto">
              <a:xfrm flipH="1">
                <a:off x="2900" y="1800"/>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59" name="Line 29"/>
              <p:cNvSpPr>
                <a:spLocks noChangeShapeType="1"/>
              </p:cNvSpPr>
              <p:nvPr/>
            </p:nvSpPr>
            <p:spPr bwMode="auto">
              <a:xfrm>
                <a:off x="3178" y="1789"/>
                <a:ext cx="13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60" name="Line 30"/>
              <p:cNvSpPr>
                <a:spLocks noChangeShapeType="1"/>
              </p:cNvSpPr>
              <p:nvPr/>
            </p:nvSpPr>
            <p:spPr bwMode="auto">
              <a:xfrm flipH="1">
                <a:off x="3778" y="1800"/>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61" name="Line 31"/>
              <p:cNvSpPr>
                <a:spLocks noChangeShapeType="1"/>
              </p:cNvSpPr>
              <p:nvPr/>
            </p:nvSpPr>
            <p:spPr bwMode="auto">
              <a:xfrm>
                <a:off x="4012" y="1789"/>
                <a:ext cx="14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583" name="Group 70"/>
            <p:cNvGrpSpPr>
              <a:grpSpLocks/>
            </p:cNvGrpSpPr>
            <p:nvPr/>
          </p:nvGrpSpPr>
          <p:grpSpPr bwMode="auto">
            <a:xfrm>
              <a:off x="3466171" y="3711084"/>
              <a:ext cx="1278667" cy="969921"/>
              <a:chOff x="3882" y="2223"/>
              <a:chExt cx="1544" cy="1133"/>
            </a:xfrm>
          </p:grpSpPr>
          <p:sp>
            <p:nvSpPr>
              <p:cNvPr id="24622" name="Oval 71"/>
              <p:cNvSpPr>
                <a:spLocks noChangeArrowheads="1"/>
              </p:cNvSpPr>
              <p:nvPr/>
            </p:nvSpPr>
            <p:spPr bwMode="auto">
              <a:xfrm>
                <a:off x="4470" y="22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623" name="Oval 72"/>
              <p:cNvSpPr>
                <a:spLocks noChangeArrowheads="1"/>
              </p:cNvSpPr>
              <p:nvPr/>
            </p:nvSpPr>
            <p:spPr bwMode="auto">
              <a:xfrm>
                <a:off x="4167" y="261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624" name="Oval 73"/>
              <p:cNvSpPr>
                <a:spLocks noChangeArrowheads="1"/>
              </p:cNvSpPr>
              <p:nvPr/>
            </p:nvSpPr>
            <p:spPr bwMode="auto">
              <a:xfrm>
                <a:off x="4792" y="26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625" name="Oval 74"/>
              <p:cNvSpPr>
                <a:spLocks noChangeArrowheads="1"/>
              </p:cNvSpPr>
              <p:nvPr/>
            </p:nvSpPr>
            <p:spPr bwMode="auto">
              <a:xfrm>
                <a:off x="3882"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626" name="Oval 75"/>
              <p:cNvSpPr>
                <a:spLocks noChangeArrowheads="1"/>
              </p:cNvSpPr>
              <p:nvPr/>
            </p:nvSpPr>
            <p:spPr bwMode="auto">
              <a:xfrm>
                <a:off x="4486"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627" name="Oval 76"/>
              <p:cNvSpPr>
                <a:spLocks noChangeArrowheads="1"/>
              </p:cNvSpPr>
              <p:nvPr/>
            </p:nvSpPr>
            <p:spPr bwMode="auto">
              <a:xfrm>
                <a:off x="5136" y="305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628" name="Line 77"/>
              <p:cNvSpPr>
                <a:spLocks noChangeShapeType="1"/>
              </p:cNvSpPr>
              <p:nvPr/>
            </p:nvSpPr>
            <p:spPr bwMode="auto">
              <a:xfrm flipH="1">
                <a:off x="4419" y="2496"/>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9" name="Line 78"/>
              <p:cNvSpPr>
                <a:spLocks noChangeShapeType="1"/>
              </p:cNvSpPr>
              <p:nvPr/>
            </p:nvSpPr>
            <p:spPr bwMode="auto">
              <a:xfrm flipH="1">
                <a:off x="4107" y="2896"/>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30" name="Line 79"/>
              <p:cNvSpPr>
                <a:spLocks noChangeShapeType="1"/>
              </p:cNvSpPr>
              <p:nvPr/>
            </p:nvSpPr>
            <p:spPr bwMode="auto">
              <a:xfrm>
                <a:off x="4730" y="2452"/>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31" name="Line 80"/>
              <p:cNvSpPr>
                <a:spLocks noChangeShapeType="1"/>
              </p:cNvSpPr>
              <p:nvPr/>
            </p:nvSpPr>
            <p:spPr bwMode="auto">
              <a:xfrm>
                <a:off x="4385" y="2874"/>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32" name="Line 81"/>
              <p:cNvSpPr>
                <a:spLocks noChangeShapeType="1"/>
              </p:cNvSpPr>
              <p:nvPr/>
            </p:nvSpPr>
            <p:spPr bwMode="auto">
              <a:xfrm>
                <a:off x="5019" y="2885"/>
                <a:ext cx="133"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4584" name="Group 32"/>
            <p:cNvGrpSpPr>
              <a:grpSpLocks/>
            </p:cNvGrpSpPr>
            <p:nvPr/>
          </p:nvGrpSpPr>
          <p:grpSpPr bwMode="auto">
            <a:xfrm>
              <a:off x="5128934" y="3406790"/>
              <a:ext cx="2485509" cy="1276317"/>
              <a:chOff x="199" y="2153"/>
              <a:chExt cx="2997" cy="1610"/>
            </a:xfrm>
          </p:grpSpPr>
          <p:sp>
            <p:nvSpPr>
              <p:cNvPr id="24599" name="Oval 33"/>
              <p:cNvSpPr>
                <a:spLocks noChangeArrowheads="1"/>
              </p:cNvSpPr>
              <p:nvPr/>
            </p:nvSpPr>
            <p:spPr bwMode="auto">
              <a:xfrm>
                <a:off x="1678" y="215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600" name="Oval 34"/>
              <p:cNvSpPr>
                <a:spLocks noChangeArrowheads="1"/>
              </p:cNvSpPr>
              <p:nvPr/>
            </p:nvSpPr>
            <p:spPr bwMode="auto">
              <a:xfrm>
                <a:off x="875"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601" name="Oval 35"/>
              <p:cNvSpPr>
                <a:spLocks noChangeArrowheads="1"/>
              </p:cNvSpPr>
              <p:nvPr/>
            </p:nvSpPr>
            <p:spPr bwMode="auto">
              <a:xfrm>
                <a:off x="2489"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602" name="Oval 36"/>
              <p:cNvSpPr>
                <a:spLocks noChangeArrowheads="1"/>
              </p:cNvSpPr>
              <p:nvPr/>
            </p:nvSpPr>
            <p:spPr bwMode="auto">
              <a:xfrm>
                <a:off x="1452"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4603" name="Oval 37"/>
              <p:cNvSpPr>
                <a:spLocks noChangeArrowheads="1"/>
              </p:cNvSpPr>
              <p:nvPr/>
            </p:nvSpPr>
            <p:spPr bwMode="auto">
              <a:xfrm>
                <a:off x="423"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604" name="Oval 38"/>
              <p:cNvSpPr>
                <a:spLocks noChangeArrowheads="1"/>
              </p:cNvSpPr>
              <p:nvPr/>
            </p:nvSpPr>
            <p:spPr bwMode="auto">
              <a:xfrm>
                <a:off x="1250"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605" name="Oval 39"/>
              <p:cNvSpPr>
                <a:spLocks noChangeArrowheads="1"/>
              </p:cNvSpPr>
              <p:nvPr/>
            </p:nvSpPr>
            <p:spPr bwMode="auto">
              <a:xfrm>
                <a:off x="199"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4606" name="Oval 40"/>
              <p:cNvSpPr>
                <a:spLocks noChangeArrowheads="1"/>
              </p:cNvSpPr>
              <p:nvPr/>
            </p:nvSpPr>
            <p:spPr bwMode="auto">
              <a:xfrm>
                <a:off x="616"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4607" name="Oval 41"/>
              <p:cNvSpPr>
                <a:spLocks noChangeArrowheads="1"/>
              </p:cNvSpPr>
              <p:nvPr/>
            </p:nvSpPr>
            <p:spPr bwMode="auto">
              <a:xfrm>
                <a:off x="1870"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4608" name="Oval 42"/>
              <p:cNvSpPr>
                <a:spLocks noChangeArrowheads="1"/>
              </p:cNvSpPr>
              <p:nvPr/>
            </p:nvSpPr>
            <p:spPr bwMode="auto">
              <a:xfrm>
                <a:off x="2078"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609" name="Oval 43"/>
              <p:cNvSpPr>
                <a:spLocks noChangeArrowheads="1"/>
              </p:cNvSpPr>
              <p:nvPr/>
            </p:nvSpPr>
            <p:spPr bwMode="auto">
              <a:xfrm>
                <a:off x="2906"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4610" name="Oval 44"/>
              <p:cNvSpPr>
                <a:spLocks noChangeArrowheads="1"/>
              </p:cNvSpPr>
              <p:nvPr/>
            </p:nvSpPr>
            <p:spPr bwMode="auto">
              <a:xfrm>
                <a:off x="1034"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4611" name="Line 45"/>
              <p:cNvSpPr>
                <a:spLocks noChangeShapeType="1"/>
              </p:cNvSpPr>
              <p:nvPr/>
            </p:nvSpPr>
            <p:spPr bwMode="auto">
              <a:xfrm flipH="1">
                <a:off x="1129" y="2374"/>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2" name="Line 46"/>
              <p:cNvSpPr>
                <a:spLocks noChangeShapeType="1"/>
              </p:cNvSpPr>
              <p:nvPr/>
            </p:nvSpPr>
            <p:spPr bwMode="auto">
              <a:xfrm>
                <a:off x="1929" y="2385"/>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3" name="Line 47"/>
              <p:cNvSpPr>
                <a:spLocks noChangeShapeType="1"/>
              </p:cNvSpPr>
              <p:nvPr/>
            </p:nvSpPr>
            <p:spPr bwMode="auto">
              <a:xfrm flipH="1">
                <a:off x="674" y="2818"/>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4" name="Line 48"/>
              <p:cNvSpPr>
                <a:spLocks noChangeShapeType="1"/>
              </p:cNvSpPr>
              <p:nvPr/>
            </p:nvSpPr>
            <p:spPr bwMode="auto">
              <a:xfrm>
                <a:off x="1107" y="2818"/>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5" name="Line 49"/>
              <p:cNvSpPr>
                <a:spLocks noChangeShapeType="1"/>
              </p:cNvSpPr>
              <p:nvPr/>
            </p:nvSpPr>
            <p:spPr bwMode="auto">
              <a:xfrm flipH="1">
                <a:off x="2317" y="2829"/>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16" name="Line 50"/>
              <p:cNvSpPr>
                <a:spLocks noChangeShapeType="1"/>
              </p:cNvSpPr>
              <p:nvPr/>
            </p:nvSpPr>
            <p:spPr bwMode="auto">
              <a:xfrm>
                <a:off x="2729" y="2818"/>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7" name="Line 51"/>
              <p:cNvSpPr>
                <a:spLocks noChangeShapeType="1"/>
              </p:cNvSpPr>
              <p:nvPr/>
            </p:nvSpPr>
            <p:spPr bwMode="auto">
              <a:xfrm flipH="1">
                <a:off x="362" y="3285"/>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18" name="Line 52"/>
              <p:cNvSpPr>
                <a:spLocks noChangeShapeType="1"/>
              </p:cNvSpPr>
              <p:nvPr/>
            </p:nvSpPr>
            <p:spPr bwMode="auto">
              <a:xfrm>
                <a:off x="607" y="3296"/>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619" name="Line 53"/>
              <p:cNvSpPr>
                <a:spLocks noChangeShapeType="1"/>
              </p:cNvSpPr>
              <p:nvPr/>
            </p:nvSpPr>
            <p:spPr bwMode="auto">
              <a:xfrm flipH="1">
                <a:off x="1240" y="3296"/>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0" name="Line 54"/>
              <p:cNvSpPr>
                <a:spLocks noChangeShapeType="1"/>
              </p:cNvSpPr>
              <p:nvPr/>
            </p:nvSpPr>
            <p:spPr bwMode="auto">
              <a:xfrm>
                <a:off x="1485" y="3263"/>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621" name="Line 55"/>
              <p:cNvSpPr>
                <a:spLocks noChangeShapeType="1"/>
              </p:cNvSpPr>
              <p:nvPr/>
            </p:nvSpPr>
            <p:spPr bwMode="auto">
              <a:xfrm flipH="1">
                <a:off x="2029" y="3285"/>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585" name="Group 56"/>
            <p:cNvGrpSpPr>
              <a:grpSpLocks/>
            </p:cNvGrpSpPr>
            <p:nvPr/>
          </p:nvGrpSpPr>
          <p:grpSpPr bwMode="auto">
            <a:xfrm>
              <a:off x="7859833" y="3452181"/>
              <a:ext cx="1003511" cy="1185536"/>
              <a:chOff x="3964" y="227"/>
              <a:chExt cx="1239" cy="1600"/>
            </a:xfrm>
          </p:grpSpPr>
          <p:sp>
            <p:nvSpPr>
              <p:cNvPr id="24586" name="Oval 57"/>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4587" name="Oval 58"/>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4588" name="Oval 59"/>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4589" name="Oval 60"/>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4590" name="Oval 61"/>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4591" name="Oval 62"/>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4592" name="Oval 63"/>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4593" name="Line 64"/>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4" name="Line 65"/>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595" name="Line 66"/>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6" name="Line 67"/>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7" name="Line 68"/>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4598" name="Line 69"/>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24581"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EEB98CB3-C302-499E-A33D-57D377361E12}" type="slidenum">
              <a:rPr lang="zh-CN" altLang="en-US" sz="1000" smtClean="0"/>
              <a:pPr>
                <a:spcBef>
                  <a:spcPct val="0"/>
                </a:spcBef>
                <a:spcAft>
                  <a:spcPct val="0"/>
                </a:spcAft>
                <a:buClrTx/>
                <a:buFontTx/>
                <a:buNone/>
              </a:pPr>
              <a:t>18</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完全二叉树</a:t>
            </a:r>
          </a:p>
        </p:txBody>
      </p:sp>
      <p:sp>
        <p:nvSpPr>
          <p:cNvPr id="23555" name="内容占位符 2"/>
          <p:cNvSpPr>
            <a:spLocks noGrp="1"/>
          </p:cNvSpPr>
          <p:nvPr>
            <p:ph idx="1"/>
          </p:nvPr>
        </p:nvSpPr>
        <p:spPr>
          <a:xfrm>
            <a:off x="468313" y="1125538"/>
            <a:ext cx="8207375" cy="3575050"/>
          </a:xfrm>
        </p:spPr>
        <p:txBody>
          <a:bodyPr/>
          <a:lstStyle/>
          <a:p>
            <a:r>
              <a:rPr lang="zh-CN" altLang="en-US" dirty="0" smtClean="0"/>
              <a:t>深度为</a:t>
            </a:r>
            <a:r>
              <a:rPr lang="en-US" altLang="zh-CN" dirty="0" smtClean="0"/>
              <a:t>k</a:t>
            </a:r>
            <a:r>
              <a:rPr lang="zh-CN" altLang="en-US" dirty="0" smtClean="0"/>
              <a:t>，</a:t>
            </a:r>
            <a:r>
              <a:rPr lang="zh-CN" altLang="zh-CN" dirty="0" smtClean="0"/>
              <a:t>有</a:t>
            </a:r>
            <a:r>
              <a:rPr lang="en-US" altLang="zh-CN" dirty="0" smtClean="0"/>
              <a:t>n</a:t>
            </a:r>
            <a:r>
              <a:rPr lang="zh-CN" altLang="zh-CN" dirty="0" smtClean="0"/>
              <a:t>个结点的二叉树当且仅当其每一个结点都与深度为</a:t>
            </a:r>
            <a:r>
              <a:rPr lang="en-US" altLang="zh-CN" dirty="0" smtClean="0"/>
              <a:t>k</a:t>
            </a:r>
            <a:r>
              <a:rPr lang="zh-CN" altLang="zh-CN" dirty="0" smtClean="0"/>
              <a:t>的满二叉树中编号从1至</a:t>
            </a:r>
            <a:r>
              <a:rPr lang="en-US" altLang="zh-CN" dirty="0" smtClean="0"/>
              <a:t>n</a:t>
            </a:r>
            <a:r>
              <a:rPr lang="zh-CN" altLang="zh-CN" dirty="0" smtClean="0"/>
              <a:t>的结点一一对应时，称为</a:t>
            </a:r>
            <a:r>
              <a:rPr lang="zh-CN" altLang="en-US" dirty="0" smtClean="0"/>
              <a:t>为</a:t>
            </a:r>
            <a:r>
              <a:rPr lang="zh-CN" altLang="en-US" dirty="0" smtClean="0">
                <a:solidFill>
                  <a:srgbClr val="FF0000"/>
                </a:solidFill>
              </a:rPr>
              <a:t>完全二叉树</a:t>
            </a:r>
            <a:endParaRPr lang="en-US" altLang="zh-CN" dirty="0" smtClean="0">
              <a:solidFill>
                <a:srgbClr val="FF0000"/>
              </a:solidFill>
            </a:endParaRPr>
          </a:p>
          <a:p>
            <a:pPr lvl="1"/>
            <a:r>
              <a:rPr lang="zh-CN" altLang="en-US" sz="2400" dirty="0" smtClean="0"/>
              <a:t>叶子结点只可能在层次最大的两层上出现</a:t>
            </a:r>
          </a:p>
          <a:p>
            <a:pPr lvl="1"/>
            <a:r>
              <a:rPr lang="zh-CN" altLang="en-US" sz="2400" dirty="0" smtClean="0"/>
              <a:t>对任一结点，若其右分支下子孙的最大层次为</a:t>
            </a:r>
            <a:r>
              <a:rPr lang="en-US" altLang="zh-CN" sz="2400" dirty="0" err="1" smtClean="0"/>
              <a:t>i</a:t>
            </a:r>
            <a:r>
              <a:rPr lang="zh-CN" altLang="en-US" sz="2400" dirty="0" smtClean="0"/>
              <a:t>，</a:t>
            </a:r>
            <a:r>
              <a:rPr lang="zh-CN" altLang="zh-CN" sz="2400" dirty="0" smtClean="0"/>
              <a:t>则其左分支下子孙的最大层次必为</a:t>
            </a:r>
            <a:r>
              <a:rPr lang="en-US" altLang="zh-CN" sz="2400" dirty="0" err="1" smtClean="0"/>
              <a:t>i</a:t>
            </a:r>
            <a:r>
              <a:rPr lang="en-US" altLang="zh-CN" sz="2400" dirty="0" smtClean="0"/>
              <a:t> </a:t>
            </a:r>
            <a:r>
              <a:rPr lang="zh-CN" altLang="zh-CN" sz="2400" dirty="0" smtClean="0"/>
              <a:t>或</a:t>
            </a:r>
            <a:r>
              <a:rPr lang="en-US" altLang="zh-CN" sz="2400" dirty="0" smtClean="0"/>
              <a:t>i+1</a:t>
            </a:r>
          </a:p>
          <a:p>
            <a:pPr lvl="1"/>
            <a:endParaRPr lang="en-US" altLang="zh-CN" dirty="0" smtClean="0"/>
          </a:p>
        </p:txBody>
      </p:sp>
      <p:grpSp>
        <p:nvGrpSpPr>
          <p:cNvPr id="123" name="组合 122"/>
          <p:cNvGrpSpPr>
            <a:grpSpLocks/>
          </p:cNvGrpSpPr>
          <p:nvPr/>
        </p:nvGrpSpPr>
        <p:grpSpPr bwMode="auto">
          <a:xfrm>
            <a:off x="468313" y="4746625"/>
            <a:ext cx="8359775" cy="1346200"/>
            <a:chOff x="502092" y="3406790"/>
            <a:chExt cx="8361252" cy="1345993"/>
          </a:xfrm>
        </p:grpSpPr>
        <p:grpSp>
          <p:nvGrpSpPr>
            <p:cNvPr id="25606" name="Group 2"/>
            <p:cNvGrpSpPr>
              <a:grpSpLocks/>
            </p:cNvGrpSpPr>
            <p:nvPr/>
          </p:nvGrpSpPr>
          <p:grpSpPr bwMode="auto">
            <a:xfrm>
              <a:off x="502092" y="3472285"/>
              <a:ext cx="2665239" cy="1280498"/>
              <a:chOff x="1070" y="668"/>
              <a:chExt cx="3215" cy="1610"/>
            </a:xfrm>
          </p:grpSpPr>
          <p:sp>
            <p:nvSpPr>
              <p:cNvPr id="25657" name="Oval 3"/>
              <p:cNvSpPr>
                <a:spLocks noChangeArrowheads="1"/>
              </p:cNvSpPr>
              <p:nvPr/>
            </p:nvSpPr>
            <p:spPr bwMode="auto">
              <a:xfrm>
                <a:off x="2549" y="6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58" name="Oval 4"/>
              <p:cNvSpPr>
                <a:spLocks noChangeArrowheads="1"/>
              </p:cNvSpPr>
              <p:nvPr/>
            </p:nvSpPr>
            <p:spPr bwMode="auto">
              <a:xfrm>
                <a:off x="1746"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59" name="Oval 5"/>
              <p:cNvSpPr>
                <a:spLocks noChangeArrowheads="1"/>
              </p:cNvSpPr>
              <p:nvPr/>
            </p:nvSpPr>
            <p:spPr bwMode="auto">
              <a:xfrm>
                <a:off x="3360" y="108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60" name="Oval 6"/>
              <p:cNvSpPr>
                <a:spLocks noChangeArrowheads="1"/>
              </p:cNvSpPr>
              <p:nvPr/>
            </p:nvSpPr>
            <p:spPr bwMode="auto">
              <a:xfrm>
                <a:off x="2323"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5661" name="Oval 7"/>
              <p:cNvSpPr>
                <a:spLocks noChangeArrowheads="1"/>
              </p:cNvSpPr>
              <p:nvPr/>
            </p:nvSpPr>
            <p:spPr bwMode="auto">
              <a:xfrm>
                <a:off x="1294"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62" name="Oval 8"/>
              <p:cNvSpPr>
                <a:spLocks noChangeArrowheads="1"/>
              </p:cNvSpPr>
              <p:nvPr/>
            </p:nvSpPr>
            <p:spPr bwMode="auto">
              <a:xfrm>
                <a:off x="2121"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63" name="Oval 9"/>
              <p:cNvSpPr>
                <a:spLocks noChangeArrowheads="1"/>
              </p:cNvSpPr>
              <p:nvPr/>
            </p:nvSpPr>
            <p:spPr bwMode="auto">
              <a:xfrm>
                <a:off x="1070"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5664" name="Oval 10"/>
              <p:cNvSpPr>
                <a:spLocks noChangeArrowheads="1"/>
              </p:cNvSpPr>
              <p:nvPr/>
            </p:nvSpPr>
            <p:spPr bwMode="auto">
              <a:xfrm>
                <a:off x="148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5665" name="Oval 11"/>
              <p:cNvSpPr>
                <a:spLocks noChangeArrowheads="1"/>
              </p:cNvSpPr>
              <p:nvPr/>
            </p:nvSpPr>
            <p:spPr bwMode="auto">
              <a:xfrm>
                <a:off x="2741"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5666" name="Oval 12"/>
              <p:cNvSpPr>
                <a:spLocks noChangeArrowheads="1"/>
              </p:cNvSpPr>
              <p:nvPr/>
            </p:nvSpPr>
            <p:spPr bwMode="auto">
              <a:xfrm>
                <a:off x="3159"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13</a:t>
                </a:r>
              </a:p>
            </p:txBody>
          </p:sp>
          <p:sp>
            <p:nvSpPr>
              <p:cNvPr id="25667" name="Oval 13"/>
              <p:cNvSpPr>
                <a:spLocks noChangeArrowheads="1"/>
              </p:cNvSpPr>
              <p:nvPr/>
            </p:nvSpPr>
            <p:spPr bwMode="auto">
              <a:xfrm>
                <a:off x="2949"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68" name="Oval 14"/>
              <p:cNvSpPr>
                <a:spLocks noChangeArrowheads="1"/>
              </p:cNvSpPr>
              <p:nvPr/>
            </p:nvSpPr>
            <p:spPr bwMode="auto">
              <a:xfrm>
                <a:off x="3777" y="152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5669" name="Oval 15"/>
              <p:cNvSpPr>
                <a:spLocks noChangeArrowheads="1"/>
              </p:cNvSpPr>
              <p:nvPr/>
            </p:nvSpPr>
            <p:spPr bwMode="auto">
              <a:xfrm>
                <a:off x="190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5670" name="Oval 16"/>
              <p:cNvSpPr>
                <a:spLocks noChangeArrowheads="1"/>
              </p:cNvSpPr>
              <p:nvPr/>
            </p:nvSpPr>
            <p:spPr bwMode="auto">
              <a:xfrm>
                <a:off x="3577"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14</a:t>
                </a:r>
              </a:p>
            </p:txBody>
          </p:sp>
          <p:sp>
            <p:nvSpPr>
              <p:cNvPr id="25671" name="Oval 17"/>
              <p:cNvSpPr>
                <a:spLocks noChangeArrowheads="1"/>
              </p:cNvSpPr>
              <p:nvPr/>
            </p:nvSpPr>
            <p:spPr bwMode="auto">
              <a:xfrm>
                <a:off x="3995" y="198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15</a:t>
                </a:r>
              </a:p>
            </p:txBody>
          </p:sp>
          <p:sp>
            <p:nvSpPr>
              <p:cNvPr id="25672" name="Line 18"/>
              <p:cNvSpPr>
                <a:spLocks noChangeShapeType="1"/>
              </p:cNvSpPr>
              <p:nvPr/>
            </p:nvSpPr>
            <p:spPr bwMode="auto">
              <a:xfrm flipH="1">
                <a:off x="2000" y="889"/>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3" name="Line 19"/>
              <p:cNvSpPr>
                <a:spLocks noChangeShapeType="1"/>
              </p:cNvSpPr>
              <p:nvPr/>
            </p:nvSpPr>
            <p:spPr bwMode="auto">
              <a:xfrm>
                <a:off x="2800" y="900"/>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4" name="Line 20"/>
              <p:cNvSpPr>
                <a:spLocks noChangeShapeType="1"/>
              </p:cNvSpPr>
              <p:nvPr/>
            </p:nvSpPr>
            <p:spPr bwMode="auto">
              <a:xfrm flipH="1">
                <a:off x="1545" y="1333"/>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5" name="Line 21"/>
              <p:cNvSpPr>
                <a:spLocks noChangeShapeType="1"/>
              </p:cNvSpPr>
              <p:nvPr/>
            </p:nvSpPr>
            <p:spPr bwMode="auto">
              <a:xfrm>
                <a:off x="1978" y="1333"/>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6" name="Line 22"/>
              <p:cNvSpPr>
                <a:spLocks noChangeShapeType="1"/>
              </p:cNvSpPr>
              <p:nvPr/>
            </p:nvSpPr>
            <p:spPr bwMode="auto">
              <a:xfrm flipH="1">
                <a:off x="3188" y="1344"/>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77" name="Line 23"/>
              <p:cNvSpPr>
                <a:spLocks noChangeShapeType="1"/>
              </p:cNvSpPr>
              <p:nvPr/>
            </p:nvSpPr>
            <p:spPr bwMode="auto">
              <a:xfrm>
                <a:off x="3600" y="1333"/>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8" name="Line 24"/>
              <p:cNvSpPr>
                <a:spLocks noChangeShapeType="1"/>
              </p:cNvSpPr>
              <p:nvPr/>
            </p:nvSpPr>
            <p:spPr bwMode="auto">
              <a:xfrm flipH="1">
                <a:off x="1233" y="1800"/>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79" name="Line 25"/>
              <p:cNvSpPr>
                <a:spLocks noChangeShapeType="1"/>
              </p:cNvSpPr>
              <p:nvPr/>
            </p:nvSpPr>
            <p:spPr bwMode="auto">
              <a:xfrm>
                <a:off x="1478" y="1811"/>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80" name="Line 26"/>
              <p:cNvSpPr>
                <a:spLocks noChangeShapeType="1"/>
              </p:cNvSpPr>
              <p:nvPr/>
            </p:nvSpPr>
            <p:spPr bwMode="auto">
              <a:xfrm flipH="1">
                <a:off x="2111" y="1811"/>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1" name="Line 27"/>
              <p:cNvSpPr>
                <a:spLocks noChangeShapeType="1"/>
              </p:cNvSpPr>
              <p:nvPr/>
            </p:nvSpPr>
            <p:spPr bwMode="auto">
              <a:xfrm>
                <a:off x="2356" y="1778"/>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2" name="Line 28"/>
              <p:cNvSpPr>
                <a:spLocks noChangeShapeType="1"/>
              </p:cNvSpPr>
              <p:nvPr/>
            </p:nvSpPr>
            <p:spPr bwMode="auto">
              <a:xfrm flipH="1">
                <a:off x="2900" y="1800"/>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3" name="Line 29"/>
              <p:cNvSpPr>
                <a:spLocks noChangeShapeType="1"/>
              </p:cNvSpPr>
              <p:nvPr/>
            </p:nvSpPr>
            <p:spPr bwMode="auto">
              <a:xfrm>
                <a:off x="3178" y="1789"/>
                <a:ext cx="13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4" name="Line 30"/>
              <p:cNvSpPr>
                <a:spLocks noChangeShapeType="1"/>
              </p:cNvSpPr>
              <p:nvPr/>
            </p:nvSpPr>
            <p:spPr bwMode="auto">
              <a:xfrm flipH="1">
                <a:off x="3778" y="1800"/>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85" name="Line 31"/>
              <p:cNvSpPr>
                <a:spLocks noChangeShapeType="1"/>
              </p:cNvSpPr>
              <p:nvPr/>
            </p:nvSpPr>
            <p:spPr bwMode="auto">
              <a:xfrm>
                <a:off x="4012" y="1789"/>
                <a:ext cx="144"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07" name="Group 70"/>
            <p:cNvGrpSpPr>
              <a:grpSpLocks/>
            </p:cNvGrpSpPr>
            <p:nvPr/>
          </p:nvGrpSpPr>
          <p:grpSpPr bwMode="auto">
            <a:xfrm>
              <a:off x="3466171" y="3711084"/>
              <a:ext cx="1278667" cy="969921"/>
              <a:chOff x="3882" y="2223"/>
              <a:chExt cx="1544" cy="1133"/>
            </a:xfrm>
          </p:grpSpPr>
          <p:sp>
            <p:nvSpPr>
              <p:cNvPr id="25646" name="Oval 71"/>
              <p:cNvSpPr>
                <a:spLocks noChangeArrowheads="1"/>
              </p:cNvSpPr>
              <p:nvPr/>
            </p:nvSpPr>
            <p:spPr bwMode="auto">
              <a:xfrm>
                <a:off x="4470" y="22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47" name="Oval 72"/>
              <p:cNvSpPr>
                <a:spLocks noChangeArrowheads="1"/>
              </p:cNvSpPr>
              <p:nvPr/>
            </p:nvSpPr>
            <p:spPr bwMode="auto">
              <a:xfrm>
                <a:off x="4167" y="261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48" name="Oval 73"/>
              <p:cNvSpPr>
                <a:spLocks noChangeArrowheads="1"/>
              </p:cNvSpPr>
              <p:nvPr/>
            </p:nvSpPr>
            <p:spPr bwMode="auto">
              <a:xfrm>
                <a:off x="4792" y="262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49" name="Oval 74"/>
              <p:cNvSpPr>
                <a:spLocks noChangeArrowheads="1"/>
              </p:cNvSpPr>
              <p:nvPr/>
            </p:nvSpPr>
            <p:spPr bwMode="auto">
              <a:xfrm>
                <a:off x="3882"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50" name="Oval 75"/>
              <p:cNvSpPr>
                <a:spLocks noChangeArrowheads="1"/>
              </p:cNvSpPr>
              <p:nvPr/>
            </p:nvSpPr>
            <p:spPr bwMode="auto">
              <a:xfrm>
                <a:off x="4486" y="306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51" name="Oval 76"/>
              <p:cNvSpPr>
                <a:spLocks noChangeArrowheads="1"/>
              </p:cNvSpPr>
              <p:nvPr/>
            </p:nvSpPr>
            <p:spPr bwMode="auto">
              <a:xfrm>
                <a:off x="5136" y="305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52" name="Line 77"/>
              <p:cNvSpPr>
                <a:spLocks noChangeShapeType="1"/>
              </p:cNvSpPr>
              <p:nvPr/>
            </p:nvSpPr>
            <p:spPr bwMode="auto">
              <a:xfrm flipH="1">
                <a:off x="4419" y="2496"/>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53" name="Line 78"/>
              <p:cNvSpPr>
                <a:spLocks noChangeShapeType="1"/>
              </p:cNvSpPr>
              <p:nvPr/>
            </p:nvSpPr>
            <p:spPr bwMode="auto">
              <a:xfrm flipH="1">
                <a:off x="4107" y="2896"/>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54" name="Line 79"/>
              <p:cNvSpPr>
                <a:spLocks noChangeShapeType="1"/>
              </p:cNvSpPr>
              <p:nvPr/>
            </p:nvSpPr>
            <p:spPr bwMode="auto">
              <a:xfrm>
                <a:off x="4730" y="2452"/>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55" name="Line 80"/>
              <p:cNvSpPr>
                <a:spLocks noChangeShapeType="1"/>
              </p:cNvSpPr>
              <p:nvPr/>
            </p:nvSpPr>
            <p:spPr bwMode="auto">
              <a:xfrm>
                <a:off x="4385" y="2874"/>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56" name="Line 81"/>
              <p:cNvSpPr>
                <a:spLocks noChangeShapeType="1"/>
              </p:cNvSpPr>
              <p:nvPr/>
            </p:nvSpPr>
            <p:spPr bwMode="auto">
              <a:xfrm>
                <a:off x="5019" y="2885"/>
                <a:ext cx="133"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25608" name="Group 32"/>
            <p:cNvGrpSpPr>
              <a:grpSpLocks/>
            </p:cNvGrpSpPr>
            <p:nvPr/>
          </p:nvGrpSpPr>
          <p:grpSpPr bwMode="auto">
            <a:xfrm>
              <a:off x="5128934" y="3406790"/>
              <a:ext cx="2485509" cy="1276317"/>
              <a:chOff x="199" y="2153"/>
              <a:chExt cx="2997" cy="1610"/>
            </a:xfrm>
          </p:grpSpPr>
          <p:sp>
            <p:nvSpPr>
              <p:cNvPr id="25623" name="Oval 33"/>
              <p:cNvSpPr>
                <a:spLocks noChangeArrowheads="1"/>
              </p:cNvSpPr>
              <p:nvPr/>
            </p:nvSpPr>
            <p:spPr bwMode="auto">
              <a:xfrm>
                <a:off x="1678" y="215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24" name="Oval 34"/>
              <p:cNvSpPr>
                <a:spLocks noChangeArrowheads="1"/>
              </p:cNvSpPr>
              <p:nvPr/>
            </p:nvSpPr>
            <p:spPr bwMode="auto">
              <a:xfrm>
                <a:off x="875"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25" name="Oval 35"/>
              <p:cNvSpPr>
                <a:spLocks noChangeArrowheads="1"/>
              </p:cNvSpPr>
              <p:nvPr/>
            </p:nvSpPr>
            <p:spPr bwMode="auto">
              <a:xfrm>
                <a:off x="2489"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26" name="Oval 36"/>
              <p:cNvSpPr>
                <a:spLocks noChangeArrowheads="1"/>
              </p:cNvSpPr>
              <p:nvPr/>
            </p:nvSpPr>
            <p:spPr bwMode="auto">
              <a:xfrm>
                <a:off x="1452"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5627" name="Oval 37"/>
              <p:cNvSpPr>
                <a:spLocks noChangeArrowheads="1"/>
              </p:cNvSpPr>
              <p:nvPr/>
            </p:nvSpPr>
            <p:spPr bwMode="auto">
              <a:xfrm>
                <a:off x="423"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28" name="Oval 38"/>
              <p:cNvSpPr>
                <a:spLocks noChangeArrowheads="1"/>
              </p:cNvSpPr>
              <p:nvPr/>
            </p:nvSpPr>
            <p:spPr bwMode="auto">
              <a:xfrm>
                <a:off x="1250"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29" name="Oval 39"/>
              <p:cNvSpPr>
                <a:spLocks noChangeArrowheads="1"/>
              </p:cNvSpPr>
              <p:nvPr/>
            </p:nvSpPr>
            <p:spPr bwMode="auto">
              <a:xfrm>
                <a:off x="199"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5630" name="Oval 40"/>
              <p:cNvSpPr>
                <a:spLocks noChangeArrowheads="1"/>
              </p:cNvSpPr>
              <p:nvPr/>
            </p:nvSpPr>
            <p:spPr bwMode="auto">
              <a:xfrm>
                <a:off x="616"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5631" name="Oval 41"/>
              <p:cNvSpPr>
                <a:spLocks noChangeArrowheads="1"/>
              </p:cNvSpPr>
              <p:nvPr/>
            </p:nvSpPr>
            <p:spPr bwMode="auto">
              <a:xfrm>
                <a:off x="1870"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5632" name="Oval 42"/>
              <p:cNvSpPr>
                <a:spLocks noChangeArrowheads="1"/>
              </p:cNvSpPr>
              <p:nvPr/>
            </p:nvSpPr>
            <p:spPr bwMode="auto">
              <a:xfrm>
                <a:off x="2078"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33" name="Oval 43"/>
              <p:cNvSpPr>
                <a:spLocks noChangeArrowheads="1"/>
              </p:cNvSpPr>
              <p:nvPr/>
            </p:nvSpPr>
            <p:spPr bwMode="auto">
              <a:xfrm>
                <a:off x="2906"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5634" name="Oval 44"/>
              <p:cNvSpPr>
                <a:spLocks noChangeArrowheads="1"/>
              </p:cNvSpPr>
              <p:nvPr/>
            </p:nvSpPr>
            <p:spPr bwMode="auto">
              <a:xfrm>
                <a:off x="1034"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5635" name="Line 45"/>
              <p:cNvSpPr>
                <a:spLocks noChangeShapeType="1"/>
              </p:cNvSpPr>
              <p:nvPr/>
            </p:nvSpPr>
            <p:spPr bwMode="auto">
              <a:xfrm flipH="1">
                <a:off x="1129" y="2374"/>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6" name="Line 46"/>
              <p:cNvSpPr>
                <a:spLocks noChangeShapeType="1"/>
              </p:cNvSpPr>
              <p:nvPr/>
            </p:nvSpPr>
            <p:spPr bwMode="auto">
              <a:xfrm>
                <a:off x="1929" y="2385"/>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7" name="Line 47"/>
              <p:cNvSpPr>
                <a:spLocks noChangeShapeType="1"/>
              </p:cNvSpPr>
              <p:nvPr/>
            </p:nvSpPr>
            <p:spPr bwMode="auto">
              <a:xfrm flipH="1">
                <a:off x="674" y="2818"/>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8" name="Line 48"/>
              <p:cNvSpPr>
                <a:spLocks noChangeShapeType="1"/>
              </p:cNvSpPr>
              <p:nvPr/>
            </p:nvSpPr>
            <p:spPr bwMode="auto">
              <a:xfrm>
                <a:off x="1107" y="2818"/>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39" name="Line 49"/>
              <p:cNvSpPr>
                <a:spLocks noChangeShapeType="1"/>
              </p:cNvSpPr>
              <p:nvPr/>
            </p:nvSpPr>
            <p:spPr bwMode="auto">
              <a:xfrm flipH="1">
                <a:off x="2317" y="2829"/>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40" name="Line 50"/>
              <p:cNvSpPr>
                <a:spLocks noChangeShapeType="1"/>
              </p:cNvSpPr>
              <p:nvPr/>
            </p:nvSpPr>
            <p:spPr bwMode="auto">
              <a:xfrm>
                <a:off x="2729" y="2818"/>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1" name="Line 51"/>
              <p:cNvSpPr>
                <a:spLocks noChangeShapeType="1"/>
              </p:cNvSpPr>
              <p:nvPr/>
            </p:nvSpPr>
            <p:spPr bwMode="auto">
              <a:xfrm flipH="1">
                <a:off x="362" y="3285"/>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2" name="Line 52"/>
              <p:cNvSpPr>
                <a:spLocks noChangeShapeType="1"/>
              </p:cNvSpPr>
              <p:nvPr/>
            </p:nvSpPr>
            <p:spPr bwMode="auto">
              <a:xfrm>
                <a:off x="607" y="3296"/>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43" name="Line 53"/>
              <p:cNvSpPr>
                <a:spLocks noChangeShapeType="1"/>
              </p:cNvSpPr>
              <p:nvPr/>
            </p:nvSpPr>
            <p:spPr bwMode="auto">
              <a:xfrm flipH="1">
                <a:off x="1240" y="3296"/>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4" name="Line 54"/>
              <p:cNvSpPr>
                <a:spLocks noChangeShapeType="1"/>
              </p:cNvSpPr>
              <p:nvPr/>
            </p:nvSpPr>
            <p:spPr bwMode="auto">
              <a:xfrm>
                <a:off x="1485" y="3263"/>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45" name="Line 55"/>
              <p:cNvSpPr>
                <a:spLocks noChangeShapeType="1"/>
              </p:cNvSpPr>
              <p:nvPr/>
            </p:nvSpPr>
            <p:spPr bwMode="auto">
              <a:xfrm flipH="1">
                <a:off x="2029" y="3285"/>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09" name="Group 56"/>
            <p:cNvGrpSpPr>
              <a:grpSpLocks/>
            </p:cNvGrpSpPr>
            <p:nvPr/>
          </p:nvGrpSpPr>
          <p:grpSpPr bwMode="auto">
            <a:xfrm>
              <a:off x="7859833" y="3452181"/>
              <a:ext cx="1003511" cy="1185536"/>
              <a:chOff x="3964" y="227"/>
              <a:chExt cx="1239" cy="1600"/>
            </a:xfrm>
          </p:grpSpPr>
          <p:sp>
            <p:nvSpPr>
              <p:cNvPr id="25610" name="Oval 57"/>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5611" name="Oval 58"/>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5612" name="Oval 59"/>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5613" name="Oval 60"/>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5614" name="Oval 61"/>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5615" name="Oval 62"/>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5616" name="Oval 63"/>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5617" name="Line 64"/>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18" name="Line 65"/>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5619" name="Line 66"/>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0" name="Line 67"/>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1" name="Line 68"/>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622" name="Line 69"/>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sp>
        <p:nvSpPr>
          <p:cNvPr id="25605"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5EAD740-C60C-4A60-81A0-D2AD55A86EFF}" type="slidenum">
              <a:rPr lang="zh-CN" altLang="en-US" sz="1000" smtClean="0"/>
              <a:pPr>
                <a:spcBef>
                  <a:spcPct val="0"/>
                </a:spcBef>
                <a:spcAft>
                  <a:spcPct val="0"/>
                </a:spcAft>
                <a:buClrTx/>
                <a:buFontTx/>
                <a:buNone/>
              </a:pPr>
              <a:t>19</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smtClean="0"/>
              <a:t>本章内容</a:t>
            </a:r>
          </a:p>
        </p:txBody>
      </p:sp>
      <p:sp>
        <p:nvSpPr>
          <p:cNvPr id="8195" name="内容占位符 2"/>
          <p:cNvSpPr>
            <a:spLocks noGrp="1"/>
          </p:cNvSpPr>
          <p:nvPr>
            <p:ph idx="1"/>
          </p:nvPr>
        </p:nvSpPr>
        <p:spPr/>
        <p:txBody>
          <a:bodyPr/>
          <a:lstStyle/>
          <a:p>
            <a:pPr eaLnBrk="1" hangingPunct="1"/>
            <a:r>
              <a:rPr lang="zh-CN" altLang="en-US" dirty="0" smtClean="0"/>
              <a:t>树的定义和基本术语</a:t>
            </a:r>
            <a:endParaRPr lang="en-US" altLang="zh-CN" dirty="0" smtClean="0"/>
          </a:p>
          <a:p>
            <a:pPr lvl="1" eaLnBrk="1" hangingPunct="1"/>
            <a:r>
              <a:rPr lang="en-US" altLang="zh-CN" dirty="0" smtClean="0"/>
              <a:t> </a:t>
            </a:r>
            <a:r>
              <a:rPr lang="zh-CN" altLang="en-US" dirty="0" smtClean="0"/>
              <a:t>定义、术语、基本操作、和线性表的比较</a:t>
            </a:r>
            <a:endParaRPr lang="en-US" altLang="zh-CN" dirty="0" smtClean="0"/>
          </a:p>
          <a:p>
            <a:pPr eaLnBrk="1" hangingPunct="1"/>
            <a:r>
              <a:rPr lang="zh-CN" altLang="en-US" dirty="0" smtClean="0"/>
              <a:t>二叉树</a:t>
            </a:r>
            <a:endParaRPr lang="en-US" altLang="zh-CN" dirty="0" smtClean="0"/>
          </a:p>
          <a:p>
            <a:pPr lvl="1" eaLnBrk="1" hangingPunct="1"/>
            <a:r>
              <a:rPr lang="zh-CN" altLang="en-US" dirty="0" smtClean="0"/>
              <a:t>定义、性质</a:t>
            </a:r>
            <a:endParaRPr lang="en-US" altLang="zh-CN" dirty="0" smtClean="0"/>
          </a:p>
          <a:p>
            <a:pPr eaLnBrk="1" hangingPunct="1"/>
            <a:r>
              <a:rPr lang="zh-CN" altLang="en-US" dirty="0" smtClean="0"/>
              <a:t>二叉树存储和操作</a:t>
            </a:r>
            <a:endParaRPr lang="en-US" altLang="zh-CN" dirty="0" smtClean="0"/>
          </a:p>
          <a:p>
            <a:pPr lvl="1" eaLnBrk="1" hangingPunct="1"/>
            <a:r>
              <a:rPr lang="zh-CN" altLang="en-US" dirty="0" smtClean="0"/>
              <a:t>遍历、创建、线索</a:t>
            </a:r>
            <a:endParaRPr lang="en-US" altLang="zh-CN" dirty="0" smtClean="0"/>
          </a:p>
          <a:p>
            <a:pPr eaLnBrk="1" hangingPunct="1"/>
            <a:r>
              <a:rPr lang="zh-CN" altLang="en-US" dirty="0" smtClean="0"/>
              <a:t>树的存储和操作</a:t>
            </a:r>
            <a:endParaRPr lang="en-US" altLang="zh-CN" dirty="0" smtClean="0"/>
          </a:p>
          <a:p>
            <a:pPr eaLnBrk="1" hangingPunct="1"/>
            <a:r>
              <a:rPr lang="zh-CN" altLang="en-US" dirty="0"/>
              <a:t>哈</a:t>
            </a:r>
            <a:r>
              <a:rPr lang="zh-CN" altLang="en-US" dirty="0" smtClean="0"/>
              <a:t>夫曼树</a:t>
            </a:r>
            <a:endParaRPr lang="en-US" altLang="zh-CN" dirty="0" smtClean="0"/>
          </a:p>
        </p:txBody>
      </p:sp>
      <p:sp>
        <p:nvSpPr>
          <p:cNvPr id="819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6E4B756-CEBC-482E-AAB6-003E264B6ACE}" type="slidenum">
              <a:rPr lang="zh-CN" altLang="en-US" sz="1000" smtClean="0"/>
              <a:pPr>
                <a:spcBef>
                  <a:spcPct val="0"/>
                </a:spcBef>
                <a:spcAft>
                  <a:spcPct val="0"/>
                </a:spcAft>
                <a:buClrTx/>
                <a:buFontTx/>
                <a:buNone/>
              </a:pPr>
              <a:t>2</a:t>
            </a:fld>
            <a:endParaRPr lang="zh-CN" altLang="en-US" sz="1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a:latin typeface="楷体_GB2312" pitchFamily="49" charset="-122"/>
                <a:ea typeface="楷体_GB2312" pitchFamily="49" charset="-122"/>
              </a:rPr>
              <a:t>一棵完全二叉树有</a:t>
            </a:r>
            <a:r>
              <a:rPr lang="en-US" altLang="zh-CN" dirty="0">
                <a:latin typeface="楷体_GB2312" pitchFamily="49" charset="-122"/>
                <a:ea typeface="楷体_GB2312" pitchFamily="49" charset="-122"/>
              </a:rPr>
              <a:t>5000</a:t>
            </a:r>
            <a:r>
              <a:rPr lang="zh-CN" altLang="en-US" dirty="0">
                <a:latin typeface="楷体_GB2312" pitchFamily="49" charset="-122"/>
                <a:ea typeface="楷体_GB2312" pitchFamily="49" charset="-122"/>
              </a:rPr>
              <a:t>个结点，可以计算出其叶结点的个数</a:t>
            </a:r>
            <a:r>
              <a:rPr lang="zh-CN" altLang="en-US" dirty="0" smtClean="0">
                <a:latin typeface="楷体_GB2312" pitchFamily="49" charset="-122"/>
                <a:ea typeface="楷体_GB2312" pitchFamily="49" charset="-122"/>
              </a:rPr>
              <a:t>是（      ）</a:t>
            </a:r>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20</a:t>
            </a:fld>
            <a:endParaRPr lang="zh-CN" altLang="en-US"/>
          </a:p>
        </p:txBody>
      </p:sp>
      <p:sp>
        <p:nvSpPr>
          <p:cNvPr id="5" name="Text Box 6"/>
          <p:cNvSpPr txBox="1">
            <a:spLocks noChangeArrowheads="1"/>
          </p:cNvSpPr>
          <p:nvPr/>
        </p:nvSpPr>
        <p:spPr bwMode="auto">
          <a:xfrm>
            <a:off x="5004048" y="1628800"/>
            <a:ext cx="1208087" cy="57943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3200" dirty="0">
                <a:solidFill>
                  <a:srgbClr val="FF0000"/>
                </a:solidFill>
              </a:rPr>
              <a:t>2500</a:t>
            </a:r>
          </a:p>
        </p:txBody>
      </p:sp>
    </p:spTree>
    <p:extLst>
      <p:ext uri="{BB962C8B-B14F-4D97-AF65-F5344CB8AC3E}">
        <p14:creationId xmlns:p14="http://schemas.microsoft.com/office/powerpoint/2010/main" val="54418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mtClean="0"/>
              <a:t>二叉树的性质</a:t>
            </a:r>
          </a:p>
        </p:txBody>
      </p:sp>
      <p:sp>
        <p:nvSpPr>
          <p:cNvPr id="26627" name="内容占位符 2"/>
          <p:cNvSpPr>
            <a:spLocks noGrp="1"/>
          </p:cNvSpPr>
          <p:nvPr>
            <p:ph idx="1"/>
          </p:nvPr>
        </p:nvSpPr>
        <p:spPr>
          <a:xfrm>
            <a:off x="468313" y="1125538"/>
            <a:ext cx="8207375" cy="1871662"/>
          </a:xfrm>
        </p:spPr>
        <p:txBody>
          <a:bodyPr/>
          <a:lstStyle/>
          <a:p>
            <a:r>
              <a:rPr lang="zh-CN" altLang="en-US" dirty="0" smtClean="0">
                <a:solidFill>
                  <a:srgbClr val="3333FF"/>
                </a:solidFill>
              </a:rPr>
              <a:t>性质</a:t>
            </a:r>
            <a:r>
              <a:rPr lang="en-US" altLang="zh-CN" dirty="0" smtClean="0">
                <a:solidFill>
                  <a:srgbClr val="3333FF"/>
                </a:solidFill>
              </a:rPr>
              <a:t>4</a:t>
            </a:r>
            <a:r>
              <a:rPr lang="zh-CN" altLang="en-US" dirty="0" smtClean="0">
                <a:solidFill>
                  <a:srgbClr val="3333FF"/>
                </a:solidFill>
              </a:rPr>
              <a:t>：具有</a:t>
            </a:r>
            <a:r>
              <a:rPr lang="en-US" altLang="zh-CN" dirty="0" smtClean="0">
                <a:solidFill>
                  <a:srgbClr val="3333FF"/>
                </a:solidFill>
              </a:rPr>
              <a:t>n</a:t>
            </a:r>
            <a:r>
              <a:rPr lang="zh-CN" altLang="en-US" dirty="0" smtClean="0">
                <a:solidFill>
                  <a:srgbClr val="3333FF"/>
                </a:solidFill>
              </a:rPr>
              <a:t>个结点的完全二叉树的深度为</a:t>
            </a:r>
            <a:r>
              <a:rPr lang="en-US" altLang="zh-CN" dirty="0">
                <a:solidFill>
                  <a:srgbClr val="4C34FE"/>
                </a:solidFill>
              </a:rPr>
              <a:t> </a:t>
            </a:r>
            <a:r>
              <a:rPr lang="en-US" altLang="zh-CN" dirty="0">
                <a:solidFill>
                  <a:srgbClr val="4C34FE"/>
                </a:solidFill>
                <a:sym typeface="Symbol" panose="05050102010706020507" pitchFamily="18" charset="2"/>
              </a:rPr>
              <a:t></a:t>
            </a:r>
            <a:r>
              <a:rPr lang="en-US" altLang="zh-CN" dirty="0">
                <a:solidFill>
                  <a:srgbClr val="4C34FE"/>
                </a:solidFill>
              </a:rPr>
              <a:t>log</a:t>
            </a:r>
            <a:r>
              <a:rPr lang="en-US" altLang="zh-CN" baseline="-25000" dirty="0">
                <a:solidFill>
                  <a:srgbClr val="4C34FE"/>
                </a:solidFill>
              </a:rPr>
              <a:t>2</a:t>
            </a:r>
            <a:r>
              <a:rPr lang="en-US" altLang="zh-CN" i="1" dirty="0">
                <a:solidFill>
                  <a:srgbClr val="4C34FE"/>
                </a:solidFill>
              </a:rPr>
              <a:t>n</a:t>
            </a:r>
            <a:r>
              <a:rPr lang="en-US" altLang="zh-CN" dirty="0">
                <a:solidFill>
                  <a:srgbClr val="4C34FE"/>
                </a:solidFill>
                <a:sym typeface="Symbol" panose="05050102010706020507" pitchFamily="18" charset="2"/>
              </a:rPr>
              <a:t></a:t>
            </a:r>
            <a:r>
              <a:rPr lang="en-US" altLang="zh-CN" dirty="0">
                <a:solidFill>
                  <a:srgbClr val="4C34FE"/>
                </a:solidFill>
              </a:rPr>
              <a:t> + 1</a:t>
            </a:r>
            <a:endParaRPr lang="zh-CN" altLang="en-US" dirty="0">
              <a:solidFill>
                <a:srgbClr val="4C34FE"/>
              </a:solidFill>
            </a:endParaRPr>
          </a:p>
          <a:p>
            <a:endParaRPr lang="en-US" altLang="zh-CN" dirty="0" smtClean="0">
              <a:solidFill>
                <a:srgbClr val="3333FF"/>
              </a:solidFill>
            </a:endParaRPr>
          </a:p>
          <a:p>
            <a:pPr lvl="1">
              <a:buFont typeface="Wingdings" panose="05000000000000000000" pitchFamily="2" charset="2"/>
              <a:buNone/>
            </a:pPr>
            <a:endParaRPr lang="zh-CN" altLang="en-US" dirty="0" smtClean="0"/>
          </a:p>
        </p:txBody>
      </p:sp>
      <p:grpSp>
        <p:nvGrpSpPr>
          <p:cNvPr id="2" name="Group 26"/>
          <p:cNvGrpSpPr>
            <a:grpSpLocks/>
          </p:cNvGrpSpPr>
          <p:nvPr/>
        </p:nvGrpSpPr>
        <p:grpSpPr bwMode="auto">
          <a:xfrm>
            <a:off x="4484688" y="3644900"/>
            <a:ext cx="3733800" cy="2057400"/>
            <a:chOff x="4484688" y="3644900"/>
            <a:chExt cx="3733800" cy="2057400"/>
          </a:xfrm>
        </p:grpSpPr>
        <p:sp>
          <p:nvSpPr>
            <p:cNvPr id="26639" name="Oval 3"/>
            <p:cNvSpPr>
              <a:spLocks noChangeArrowheads="1"/>
            </p:cNvSpPr>
            <p:nvPr/>
          </p:nvSpPr>
          <p:spPr bwMode="auto">
            <a:xfrm>
              <a:off x="6084888" y="36449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1</a:t>
              </a:r>
            </a:p>
          </p:txBody>
        </p:sp>
        <p:sp>
          <p:nvSpPr>
            <p:cNvPr id="26640" name="Oval 4"/>
            <p:cNvSpPr>
              <a:spLocks noChangeArrowheads="1"/>
            </p:cNvSpPr>
            <p:nvPr/>
          </p:nvSpPr>
          <p:spPr bwMode="auto">
            <a:xfrm>
              <a:off x="5094288" y="44069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2</a:t>
              </a:r>
            </a:p>
          </p:txBody>
        </p:sp>
        <p:sp>
          <p:nvSpPr>
            <p:cNvPr id="26641" name="Oval 5"/>
            <p:cNvSpPr>
              <a:spLocks noChangeArrowheads="1"/>
            </p:cNvSpPr>
            <p:nvPr/>
          </p:nvSpPr>
          <p:spPr bwMode="auto">
            <a:xfrm>
              <a:off x="6846888" y="44831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3</a:t>
              </a:r>
            </a:p>
          </p:txBody>
        </p:sp>
        <p:sp>
          <p:nvSpPr>
            <p:cNvPr id="26642" name="Oval 6"/>
            <p:cNvSpPr>
              <a:spLocks noChangeArrowheads="1"/>
            </p:cNvSpPr>
            <p:nvPr/>
          </p:nvSpPr>
          <p:spPr bwMode="auto">
            <a:xfrm>
              <a:off x="44846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4</a:t>
              </a:r>
            </a:p>
          </p:txBody>
        </p:sp>
        <p:sp>
          <p:nvSpPr>
            <p:cNvPr id="26643" name="Oval 7"/>
            <p:cNvSpPr>
              <a:spLocks noChangeArrowheads="1"/>
            </p:cNvSpPr>
            <p:nvPr/>
          </p:nvSpPr>
          <p:spPr bwMode="auto">
            <a:xfrm>
              <a:off x="55514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5</a:t>
              </a:r>
            </a:p>
          </p:txBody>
        </p:sp>
        <p:sp>
          <p:nvSpPr>
            <p:cNvPr id="26644" name="Oval 8"/>
            <p:cNvSpPr>
              <a:spLocks noChangeArrowheads="1"/>
            </p:cNvSpPr>
            <p:nvPr/>
          </p:nvSpPr>
          <p:spPr bwMode="auto">
            <a:xfrm>
              <a:off x="64658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6</a:t>
              </a:r>
            </a:p>
          </p:txBody>
        </p:sp>
        <p:sp>
          <p:nvSpPr>
            <p:cNvPr id="26645" name="Oval 9"/>
            <p:cNvSpPr>
              <a:spLocks noChangeArrowheads="1"/>
            </p:cNvSpPr>
            <p:nvPr/>
          </p:nvSpPr>
          <p:spPr bwMode="auto">
            <a:xfrm>
              <a:off x="7456488" y="5321300"/>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7</a:t>
              </a:r>
            </a:p>
          </p:txBody>
        </p:sp>
        <p:sp>
          <p:nvSpPr>
            <p:cNvPr id="26646" name="Line 17"/>
            <p:cNvSpPr>
              <a:spLocks noChangeShapeType="1"/>
            </p:cNvSpPr>
            <p:nvPr/>
          </p:nvSpPr>
          <p:spPr bwMode="auto">
            <a:xfrm flipH="1">
              <a:off x="5703888" y="3949700"/>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18"/>
            <p:cNvSpPr>
              <a:spLocks noChangeShapeType="1"/>
            </p:cNvSpPr>
            <p:nvPr/>
          </p:nvSpPr>
          <p:spPr bwMode="auto">
            <a:xfrm flipH="1">
              <a:off x="5018088" y="47879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5627688" y="47879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0"/>
            <p:cNvSpPr>
              <a:spLocks noChangeShapeType="1"/>
            </p:cNvSpPr>
            <p:nvPr/>
          </p:nvSpPr>
          <p:spPr bwMode="auto">
            <a:xfrm>
              <a:off x="6732588" y="4005263"/>
              <a:ext cx="49530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21"/>
            <p:cNvSpPr>
              <a:spLocks noChangeShapeType="1"/>
            </p:cNvSpPr>
            <p:nvPr/>
          </p:nvSpPr>
          <p:spPr bwMode="auto">
            <a:xfrm flipH="1">
              <a:off x="6770688" y="48641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22"/>
            <p:cNvSpPr>
              <a:spLocks noChangeShapeType="1"/>
            </p:cNvSpPr>
            <p:nvPr/>
          </p:nvSpPr>
          <p:spPr bwMode="auto">
            <a:xfrm>
              <a:off x="7380288" y="48641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5"/>
          <p:cNvGrpSpPr>
            <a:grpSpLocks/>
          </p:cNvGrpSpPr>
          <p:nvPr/>
        </p:nvGrpSpPr>
        <p:grpSpPr bwMode="auto">
          <a:xfrm>
            <a:off x="450850" y="3573463"/>
            <a:ext cx="3124200" cy="2057400"/>
            <a:chOff x="450850" y="3573463"/>
            <a:chExt cx="3124200" cy="2057400"/>
          </a:xfrm>
        </p:grpSpPr>
        <p:sp>
          <p:nvSpPr>
            <p:cNvPr id="26632" name="Oval 3"/>
            <p:cNvSpPr>
              <a:spLocks noChangeArrowheads="1"/>
            </p:cNvSpPr>
            <p:nvPr/>
          </p:nvSpPr>
          <p:spPr bwMode="auto">
            <a:xfrm>
              <a:off x="2051050" y="35734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1</a:t>
              </a:r>
            </a:p>
          </p:txBody>
        </p:sp>
        <p:sp>
          <p:nvSpPr>
            <p:cNvPr id="26633" name="Oval 4"/>
            <p:cNvSpPr>
              <a:spLocks noChangeArrowheads="1"/>
            </p:cNvSpPr>
            <p:nvPr/>
          </p:nvSpPr>
          <p:spPr bwMode="auto">
            <a:xfrm>
              <a:off x="1060450" y="43354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2</a:t>
              </a:r>
            </a:p>
          </p:txBody>
        </p:sp>
        <p:sp>
          <p:nvSpPr>
            <p:cNvPr id="26634" name="Oval 5"/>
            <p:cNvSpPr>
              <a:spLocks noChangeArrowheads="1"/>
            </p:cNvSpPr>
            <p:nvPr/>
          </p:nvSpPr>
          <p:spPr bwMode="auto">
            <a:xfrm>
              <a:off x="2813050" y="44116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3</a:t>
              </a:r>
            </a:p>
          </p:txBody>
        </p:sp>
        <p:sp>
          <p:nvSpPr>
            <p:cNvPr id="26635" name="Oval 6"/>
            <p:cNvSpPr>
              <a:spLocks noChangeArrowheads="1"/>
            </p:cNvSpPr>
            <p:nvPr/>
          </p:nvSpPr>
          <p:spPr bwMode="auto">
            <a:xfrm>
              <a:off x="450850" y="5249863"/>
              <a:ext cx="762000" cy="381000"/>
            </a:xfrm>
            <a:prstGeom prst="ellipse">
              <a:avLst/>
            </a:prstGeom>
            <a:solidFill>
              <a:srgbClr val="92D050"/>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latin typeface="Times New Roman" panose="02020603050405020304" pitchFamily="18" charset="0"/>
                  <a:ea typeface="宋体" panose="02010600030101010101" pitchFamily="2" charset="-122"/>
                </a:rPr>
                <a:t>4</a:t>
              </a:r>
            </a:p>
          </p:txBody>
        </p:sp>
        <p:sp>
          <p:nvSpPr>
            <p:cNvPr id="26636" name="Line 17"/>
            <p:cNvSpPr>
              <a:spLocks noChangeShapeType="1"/>
            </p:cNvSpPr>
            <p:nvPr/>
          </p:nvSpPr>
          <p:spPr bwMode="auto">
            <a:xfrm flipH="1">
              <a:off x="1670050" y="3878263"/>
              <a:ext cx="533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18"/>
            <p:cNvSpPr>
              <a:spLocks noChangeShapeType="1"/>
            </p:cNvSpPr>
            <p:nvPr/>
          </p:nvSpPr>
          <p:spPr bwMode="auto">
            <a:xfrm flipH="1">
              <a:off x="984250" y="4716463"/>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20"/>
            <p:cNvSpPr>
              <a:spLocks noChangeShapeType="1"/>
            </p:cNvSpPr>
            <p:nvPr/>
          </p:nvSpPr>
          <p:spPr bwMode="auto">
            <a:xfrm>
              <a:off x="2698750" y="3933825"/>
              <a:ext cx="495300" cy="4778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3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770F6D1-1A83-445C-B2F2-329716E8FDE7}" type="slidenum">
              <a:rPr lang="zh-CN" altLang="en-US" sz="1000" smtClean="0"/>
              <a:pPr>
                <a:spcBef>
                  <a:spcPct val="0"/>
                </a:spcBef>
                <a:spcAft>
                  <a:spcPct val="0"/>
                </a:spcAft>
                <a:buClrTx/>
                <a:buFontTx/>
                <a:buNone/>
              </a:pPr>
              <a:t>21</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二叉树的性质</a:t>
            </a:r>
          </a:p>
        </p:txBody>
      </p:sp>
      <p:sp>
        <p:nvSpPr>
          <p:cNvPr id="31747" name="内容占位符 2"/>
          <p:cNvSpPr>
            <a:spLocks noGrp="1"/>
          </p:cNvSpPr>
          <p:nvPr>
            <p:ph idx="1"/>
          </p:nvPr>
        </p:nvSpPr>
        <p:spPr/>
        <p:txBody>
          <a:bodyPr/>
          <a:lstStyle/>
          <a:p>
            <a:pPr>
              <a:defRPr/>
            </a:pPr>
            <a:r>
              <a:rPr lang="zh-CN" altLang="en-US" dirty="0" smtClean="0">
                <a:solidFill>
                  <a:srgbClr val="3333FF"/>
                </a:solidFill>
              </a:rPr>
              <a:t>性质</a:t>
            </a:r>
            <a:r>
              <a:rPr lang="en-US" altLang="zh-CN" dirty="0" smtClean="0">
                <a:solidFill>
                  <a:srgbClr val="3333FF"/>
                </a:solidFill>
              </a:rPr>
              <a:t>5</a:t>
            </a:r>
            <a:r>
              <a:rPr lang="zh-CN" altLang="en-US" dirty="0" smtClean="0">
                <a:solidFill>
                  <a:srgbClr val="4C34FE"/>
                </a:solidFill>
              </a:rPr>
              <a:t>：如果对一棵有</a:t>
            </a:r>
            <a:r>
              <a:rPr lang="en-US" altLang="zh-CN" dirty="0" smtClean="0">
                <a:solidFill>
                  <a:srgbClr val="4C34FE"/>
                </a:solidFill>
              </a:rPr>
              <a:t>n</a:t>
            </a:r>
            <a:r>
              <a:rPr lang="zh-CN" altLang="zh-CN" dirty="0" smtClean="0">
                <a:solidFill>
                  <a:srgbClr val="4C34FE"/>
                </a:solidFill>
              </a:rPr>
              <a:t>个结点的完全二叉树</a:t>
            </a:r>
            <a:r>
              <a:rPr lang="zh-CN" altLang="en-US" dirty="0">
                <a:solidFill>
                  <a:srgbClr val="4C34FE"/>
                </a:solidFill>
              </a:rPr>
              <a:t>中的所有结点按从上到下，从左到右的顺序进行编号，则对任意一个结点</a:t>
            </a:r>
            <a:r>
              <a:rPr lang="en-US" altLang="zh-CN" dirty="0" err="1" smtClean="0">
                <a:solidFill>
                  <a:srgbClr val="4C34FE"/>
                </a:solidFill>
              </a:rPr>
              <a:t>i</a:t>
            </a:r>
            <a:r>
              <a:rPr lang="en-US" altLang="zh-CN" dirty="0" smtClean="0">
                <a:solidFill>
                  <a:srgbClr val="4C34FE"/>
                </a:solidFill>
              </a:rPr>
              <a:t>(1</a:t>
            </a:r>
            <a:r>
              <a:rPr lang="en-US" altLang="zh-CN" dirty="0">
                <a:solidFill>
                  <a:srgbClr val="4C34FE"/>
                </a:solidFill>
              </a:rPr>
              <a:t>≤i≤</a:t>
            </a:r>
            <a:r>
              <a:rPr lang="en-US" altLang="zh-CN" dirty="0" smtClean="0">
                <a:solidFill>
                  <a:srgbClr val="4C34FE"/>
                </a:solidFill>
              </a:rPr>
              <a:t>n)</a:t>
            </a:r>
            <a:r>
              <a:rPr lang="zh-CN" altLang="en-US" dirty="0" smtClean="0">
                <a:solidFill>
                  <a:srgbClr val="4C34FE"/>
                </a:solidFill>
              </a:rPr>
              <a:t>，</a:t>
            </a:r>
            <a:r>
              <a:rPr lang="zh-CN" altLang="en-US" dirty="0">
                <a:solidFill>
                  <a:srgbClr val="4C34FE"/>
                </a:solidFill>
              </a:rPr>
              <a:t>有</a:t>
            </a:r>
            <a:r>
              <a:rPr lang="en-US" altLang="zh-CN" dirty="0" smtClean="0">
                <a:solidFill>
                  <a:srgbClr val="4C34FE"/>
                </a:solidFill>
              </a:rPr>
              <a:t>:</a:t>
            </a:r>
            <a:endParaRPr lang="en-US" altLang="zh-CN" dirty="0" smtClean="0">
              <a:solidFill>
                <a:srgbClr val="4C34FE"/>
              </a:solidFill>
              <a:sym typeface="Symbol" pitchFamily="18" charset="2"/>
            </a:endParaRPr>
          </a:p>
          <a:p>
            <a:pPr marL="971550" lvl="1" indent="-514350">
              <a:buFont typeface="+mj-lt"/>
              <a:buAutoNum type="arabicPeriod"/>
              <a:defRPr/>
            </a:pPr>
            <a:r>
              <a:rPr lang="zh-CN" altLang="en-US" dirty="0" smtClean="0"/>
              <a:t>如果</a:t>
            </a:r>
            <a:r>
              <a:rPr lang="en-US" altLang="zh-CN" dirty="0" err="1" smtClean="0"/>
              <a:t>i</a:t>
            </a:r>
            <a:r>
              <a:rPr lang="en-US" altLang="zh-CN" dirty="0" smtClean="0"/>
              <a:t>=1</a:t>
            </a:r>
            <a:r>
              <a:rPr lang="zh-CN" altLang="en-US" dirty="0" smtClean="0"/>
              <a:t>，</a:t>
            </a:r>
            <a:r>
              <a:rPr lang="zh-CN" altLang="zh-CN" dirty="0" smtClean="0"/>
              <a:t>则结点</a:t>
            </a:r>
            <a:r>
              <a:rPr lang="en-US" altLang="zh-CN" dirty="0" err="1" smtClean="0"/>
              <a:t>i</a:t>
            </a:r>
            <a:r>
              <a:rPr lang="zh-CN" altLang="zh-CN" dirty="0" smtClean="0"/>
              <a:t>是二叉树的根，无双亲；如果</a:t>
            </a:r>
            <a:r>
              <a:rPr lang="en-US" altLang="zh-CN" dirty="0" err="1" smtClean="0"/>
              <a:t>i</a:t>
            </a:r>
            <a:r>
              <a:rPr lang="en-US" altLang="zh-CN" dirty="0" smtClean="0"/>
              <a:t>&gt;1</a:t>
            </a:r>
            <a:r>
              <a:rPr lang="zh-CN" altLang="en-US" dirty="0" smtClean="0"/>
              <a:t>，</a:t>
            </a:r>
            <a:r>
              <a:rPr lang="zh-CN" altLang="zh-CN" dirty="0" smtClean="0"/>
              <a:t>则其</a:t>
            </a:r>
            <a:r>
              <a:rPr lang="zh-CN" altLang="zh-CN" b="1" dirty="0" smtClean="0">
                <a:solidFill>
                  <a:srgbClr val="FF6600"/>
                </a:solidFill>
              </a:rPr>
              <a:t>双亲</a:t>
            </a:r>
            <a:r>
              <a:rPr lang="zh-CN" altLang="zh-CN" dirty="0" smtClean="0"/>
              <a:t>是</a:t>
            </a:r>
            <a:r>
              <a:rPr lang="zh-CN" altLang="zh-CN" dirty="0" smtClean="0">
                <a:sym typeface="Symbol" pitchFamily="18" charset="2"/>
              </a:rPr>
              <a:t></a:t>
            </a:r>
            <a:r>
              <a:rPr lang="en-US" altLang="zh-CN" dirty="0" err="1" smtClean="0">
                <a:sym typeface="Symbol" pitchFamily="18" charset="2"/>
              </a:rPr>
              <a:t>i</a:t>
            </a:r>
            <a:r>
              <a:rPr lang="en-US" altLang="zh-CN" dirty="0" smtClean="0">
                <a:sym typeface="Symbol" pitchFamily="18" charset="2"/>
              </a:rPr>
              <a:t>/2</a:t>
            </a:r>
          </a:p>
          <a:p>
            <a:pPr marL="971550" lvl="1" indent="-514350">
              <a:buFont typeface="+mj-lt"/>
              <a:buAutoNum type="arabicPeriod"/>
              <a:defRPr/>
            </a:pPr>
            <a:r>
              <a:rPr lang="zh-CN" altLang="zh-CN" dirty="0" smtClean="0">
                <a:sym typeface="Symbol" pitchFamily="18" charset="2"/>
              </a:rPr>
              <a:t>如果2</a:t>
            </a:r>
            <a:r>
              <a:rPr lang="en-US" altLang="zh-CN" dirty="0" err="1" smtClean="0">
                <a:sym typeface="Symbol" pitchFamily="18" charset="2"/>
              </a:rPr>
              <a:t>i</a:t>
            </a:r>
            <a:r>
              <a:rPr lang="en-US" altLang="zh-CN" dirty="0" smtClean="0">
                <a:sym typeface="Symbol" pitchFamily="18" charset="2"/>
              </a:rPr>
              <a:t>&gt;n</a:t>
            </a:r>
            <a:r>
              <a:rPr lang="zh-CN" altLang="en-US" dirty="0" smtClean="0">
                <a:sym typeface="Symbol" pitchFamily="18" charset="2"/>
              </a:rPr>
              <a:t>，</a:t>
            </a:r>
            <a:r>
              <a:rPr lang="zh-CN" altLang="zh-CN" dirty="0" smtClean="0">
                <a:sym typeface="Symbol" pitchFamily="18" charset="2"/>
              </a:rPr>
              <a:t>则结点</a:t>
            </a:r>
            <a:r>
              <a:rPr lang="en-US" altLang="zh-CN" dirty="0" err="1" smtClean="0">
                <a:sym typeface="Symbol" pitchFamily="18" charset="2"/>
              </a:rPr>
              <a:t>i</a:t>
            </a:r>
            <a:r>
              <a:rPr lang="zh-CN" altLang="zh-CN" dirty="0" smtClean="0">
                <a:sym typeface="Symbol" pitchFamily="18" charset="2"/>
              </a:rPr>
              <a:t>无左孩子</a:t>
            </a:r>
            <a:r>
              <a:rPr lang="zh-CN" altLang="en-US" dirty="0" smtClean="0">
                <a:sym typeface="Symbol" pitchFamily="18" charset="2"/>
              </a:rPr>
              <a:t>（</a:t>
            </a:r>
            <a:r>
              <a:rPr lang="en-US" altLang="zh-CN" dirty="0" err="1" smtClean="0">
                <a:sym typeface="Symbol" pitchFamily="18" charset="2"/>
              </a:rPr>
              <a:t>i</a:t>
            </a:r>
            <a:r>
              <a:rPr lang="zh-CN" altLang="en-US" dirty="0" smtClean="0">
                <a:sym typeface="Symbol" pitchFamily="18" charset="2"/>
              </a:rPr>
              <a:t>为叶子结点）</a:t>
            </a:r>
            <a:r>
              <a:rPr lang="zh-CN" altLang="zh-CN" dirty="0" smtClean="0">
                <a:sym typeface="Symbol" pitchFamily="18" charset="2"/>
              </a:rPr>
              <a:t>；如果2</a:t>
            </a:r>
            <a:r>
              <a:rPr lang="en-US" altLang="zh-CN" dirty="0" err="1" smtClean="0">
                <a:sym typeface="Symbol" pitchFamily="18" charset="2"/>
              </a:rPr>
              <a:t>in</a:t>
            </a:r>
            <a:r>
              <a:rPr lang="zh-CN" altLang="en-US" dirty="0" smtClean="0">
                <a:sym typeface="Symbol" pitchFamily="18" charset="2"/>
              </a:rPr>
              <a:t>，</a:t>
            </a:r>
            <a:r>
              <a:rPr lang="zh-CN" altLang="zh-CN" dirty="0" smtClean="0">
                <a:sym typeface="Symbol" pitchFamily="18" charset="2"/>
              </a:rPr>
              <a:t>则其</a:t>
            </a:r>
            <a:r>
              <a:rPr lang="zh-CN" altLang="zh-CN" dirty="0" smtClean="0">
                <a:solidFill>
                  <a:srgbClr val="FF6600"/>
                </a:solidFill>
                <a:sym typeface="Symbol" pitchFamily="18" charset="2"/>
              </a:rPr>
              <a:t>左孩子</a:t>
            </a:r>
            <a:r>
              <a:rPr lang="zh-CN" altLang="zh-CN" dirty="0" smtClean="0">
                <a:sym typeface="Symbol" pitchFamily="18" charset="2"/>
              </a:rPr>
              <a:t>是2</a:t>
            </a:r>
            <a:r>
              <a:rPr lang="en-US" altLang="zh-CN" dirty="0" err="1" smtClean="0">
                <a:sym typeface="Symbol" pitchFamily="18" charset="2"/>
              </a:rPr>
              <a:t>i</a:t>
            </a:r>
            <a:endParaRPr lang="en-US" altLang="zh-CN" dirty="0" smtClean="0">
              <a:sym typeface="Symbol" pitchFamily="18" charset="2"/>
            </a:endParaRPr>
          </a:p>
          <a:p>
            <a:pPr marL="971550" lvl="1" indent="-514350">
              <a:buFont typeface="+mj-lt"/>
              <a:buAutoNum type="arabicPeriod"/>
              <a:defRPr/>
            </a:pPr>
            <a:r>
              <a:rPr lang="zh-CN" altLang="zh-CN" dirty="0" smtClean="0">
                <a:sym typeface="Symbol" pitchFamily="18" charset="2"/>
              </a:rPr>
              <a:t>如果2</a:t>
            </a:r>
            <a:r>
              <a:rPr lang="en-US" altLang="zh-CN" dirty="0" smtClean="0">
                <a:sym typeface="Symbol" pitchFamily="18" charset="2"/>
              </a:rPr>
              <a:t>i+1&gt;n</a:t>
            </a:r>
            <a:r>
              <a:rPr lang="zh-CN" altLang="en-US" dirty="0" smtClean="0">
                <a:sym typeface="Symbol" pitchFamily="18" charset="2"/>
              </a:rPr>
              <a:t>，</a:t>
            </a:r>
            <a:r>
              <a:rPr lang="zh-CN" altLang="zh-CN" dirty="0" smtClean="0">
                <a:sym typeface="Symbol" pitchFamily="18" charset="2"/>
              </a:rPr>
              <a:t>则结点</a:t>
            </a:r>
            <a:r>
              <a:rPr lang="en-US" altLang="zh-CN" dirty="0" err="1" smtClean="0">
                <a:sym typeface="Symbol" pitchFamily="18" charset="2"/>
              </a:rPr>
              <a:t>i</a:t>
            </a:r>
            <a:r>
              <a:rPr lang="zh-CN" altLang="zh-CN" dirty="0" smtClean="0">
                <a:sym typeface="Symbol" pitchFamily="18" charset="2"/>
              </a:rPr>
              <a:t>无右孩子；如果2</a:t>
            </a:r>
            <a:r>
              <a:rPr lang="en-US" altLang="zh-CN" dirty="0" smtClean="0">
                <a:sym typeface="Symbol" pitchFamily="18" charset="2"/>
              </a:rPr>
              <a:t>i+1n</a:t>
            </a:r>
            <a:r>
              <a:rPr lang="zh-CN" altLang="en-US" dirty="0" smtClean="0">
                <a:sym typeface="Symbol" pitchFamily="18" charset="2"/>
              </a:rPr>
              <a:t>，</a:t>
            </a:r>
            <a:r>
              <a:rPr lang="zh-CN" altLang="zh-CN" dirty="0" smtClean="0">
                <a:sym typeface="Symbol" pitchFamily="18" charset="2"/>
              </a:rPr>
              <a:t>则其</a:t>
            </a:r>
            <a:r>
              <a:rPr lang="zh-CN" altLang="zh-CN" dirty="0" smtClean="0">
                <a:solidFill>
                  <a:srgbClr val="FF6600"/>
                </a:solidFill>
                <a:sym typeface="Symbol" pitchFamily="18" charset="2"/>
              </a:rPr>
              <a:t>右孩子</a:t>
            </a:r>
            <a:r>
              <a:rPr lang="zh-CN" altLang="zh-CN" dirty="0" smtClean="0">
                <a:sym typeface="Symbol" pitchFamily="18" charset="2"/>
              </a:rPr>
              <a:t>是2</a:t>
            </a:r>
            <a:r>
              <a:rPr lang="en-US" altLang="zh-CN" dirty="0" smtClean="0">
                <a:sym typeface="Symbol" pitchFamily="18" charset="2"/>
              </a:rPr>
              <a:t>i+1</a:t>
            </a:r>
            <a:endParaRPr lang="en-US" altLang="zh-CN" dirty="0" smtClean="0">
              <a:solidFill>
                <a:srgbClr val="3333FF"/>
              </a:solidFill>
            </a:endParaRPr>
          </a:p>
          <a:p>
            <a:pPr lvl="1">
              <a:defRPr/>
            </a:pPr>
            <a:endParaRPr lang="en-US" altLang="zh-CN" dirty="0" smtClean="0"/>
          </a:p>
          <a:p>
            <a:pPr lvl="1">
              <a:buFont typeface="Wingdings" panose="05000000000000000000" pitchFamily="2" charset="2"/>
              <a:buNone/>
              <a:defRPr/>
            </a:pPr>
            <a:endParaRPr lang="zh-CN" altLang="en-US" dirty="0" smtClean="0"/>
          </a:p>
        </p:txBody>
      </p:sp>
      <p:sp>
        <p:nvSpPr>
          <p:cNvPr id="2765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46CCCAC-5620-45EA-913D-2C5D9BB6CF7A}" type="slidenum">
              <a:rPr lang="zh-CN" altLang="en-US" sz="1000" smtClean="0"/>
              <a:pPr>
                <a:spcBef>
                  <a:spcPct val="0"/>
                </a:spcBef>
                <a:spcAft>
                  <a:spcPct val="0"/>
                </a:spcAft>
                <a:buClrTx/>
                <a:buFontTx/>
                <a:buNone/>
              </a:pPr>
              <a:t>22</a:t>
            </a:fld>
            <a:endParaRPr lang="zh-CN" altLang="en-US" sz="10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mtClean="0"/>
              <a:t>二叉树的性质</a:t>
            </a:r>
          </a:p>
        </p:txBody>
      </p:sp>
      <p:grpSp>
        <p:nvGrpSpPr>
          <p:cNvPr id="28675" name="Group 32"/>
          <p:cNvGrpSpPr>
            <a:grpSpLocks/>
          </p:cNvGrpSpPr>
          <p:nvPr/>
        </p:nvGrpSpPr>
        <p:grpSpPr bwMode="auto">
          <a:xfrm>
            <a:off x="1476375" y="1844675"/>
            <a:ext cx="5364163" cy="2879725"/>
            <a:chOff x="199" y="2153"/>
            <a:chExt cx="2997" cy="1610"/>
          </a:xfrm>
        </p:grpSpPr>
        <p:sp>
          <p:nvSpPr>
            <p:cNvPr id="28677" name="Oval 33"/>
            <p:cNvSpPr>
              <a:spLocks noChangeArrowheads="1"/>
            </p:cNvSpPr>
            <p:nvPr/>
          </p:nvSpPr>
          <p:spPr bwMode="auto">
            <a:xfrm>
              <a:off x="1678" y="2153"/>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a:t>
              </a:r>
            </a:p>
          </p:txBody>
        </p:sp>
        <p:sp>
          <p:nvSpPr>
            <p:cNvPr id="28678" name="Oval 34"/>
            <p:cNvSpPr>
              <a:spLocks noChangeArrowheads="1"/>
            </p:cNvSpPr>
            <p:nvPr/>
          </p:nvSpPr>
          <p:spPr bwMode="auto">
            <a:xfrm>
              <a:off x="875"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2</a:t>
              </a:r>
            </a:p>
          </p:txBody>
        </p:sp>
        <p:sp>
          <p:nvSpPr>
            <p:cNvPr id="28679" name="Oval 35"/>
            <p:cNvSpPr>
              <a:spLocks noChangeArrowheads="1"/>
            </p:cNvSpPr>
            <p:nvPr/>
          </p:nvSpPr>
          <p:spPr bwMode="auto">
            <a:xfrm>
              <a:off x="2489" y="256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3</a:t>
              </a:r>
            </a:p>
          </p:txBody>
        </p:sp>
        <p:sp>
          <p:nvSpPr>
            <p:cNvPr id="28680" name="Oval 36"/>
            <p:cNvSpPr>
              <a:spLocks noChangeArrowheads="1"/>
            </p:cNvSpPr>
            <p:nvPr/>
          </p:nvSpPr>
          <p:spPr bwMode="auto">
            <a:xfrm>
              <a:off x="1452"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11</a:t>
              </a:r>
            </a:p>
          </p:txBody>
        </p:sp>
        <p:sp>
          <p:nvSpPr>
            <p:cNvPr id="28681" name="Oval 37"/>
            <p:cNvSpPr>
              <a:spLocks noChangeArrowheads="1"/>
            </p:cNvSpPr>
            <p:nvPr/>
          </p:nvSpPr>
          <p:spPr bwMode="auto">
            <a:xfrm>
              <a:off x="423"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4</a:t>
              </a:r>
            </a:p>
          </p:txBody>
        </p:sp>
        <p:sp>
          <p:nvSpPr>
            <p:cNvPr id="28682" name="Oval 38"/>
            <p:cNvSpPr>
              <a:spLocks noChangeArrowheads="1"/>
            </p:cNvSpPr>
            <p:nvPr/>
          </p:nvSpPr>
          <p:spPr bwMode="auto">
            <a:xfrm>
              <a:off x="1250"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5</a:t>
              </a:r>
            </a:p>
          </p:txBody>
        </p:sp>
        <p:sp>
          <p:nvSpPr>
            <p:cNvPr id="28683" name="Oval 39"/>
            <p:cNvSpPr>
              <a:spLocks noChangeArrowheads="1"/>
            </p:cNvSpPr>
            <p:nvPr/>
          </p:nvSpPr>
          <p:spPr bwMode="auto">
            <a:xfrm>
              <a:off x="199"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8</a:t>
              </a:r>
            </a:p>
          </p:txBody>
        </p:sp>
        <p:sp>
          <p:nvSpPr>
            <p:cNvPr id="28684" name="Oval 40"/>
            <p:cNvSpPr>
              <a:spLocks noChangeArrowheads="1"/>
            </p:cNvSpPr>
            <p:nvPr/>
          </p:nvSpPr>
          <p:spPr bwMode="auto">
            <a:xfrm>
              <a:off x="616"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9</a:t>
              </a:r>
            </a:p>
          </p:txBody>
        </p:sp>
        <p:sp>
          <p:nvSpPr>
            <p:cNvPr id="28685" name="Oval 41"/>
            <p:cNvSpPr>
              <a:spLocks noChangeArrowheads="1"/>
            </p:cNvSpPr>
            <p:nvPr/>
          </p:nvSpPr>
          <p:spPr bwMode="auto">
            <a:xfrm>
              <a:off x="1870"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12</a:t>
              </a:r>
            </a:p>
          </p:txBody>
        </p:sp>
        <p:sp>
          <p:nvSpPr>
            <p:cNvPr id="28686" name="Oval 42"/>
            <p:cNvSpPr>
              <a:spLocks noChangeArrowheads="1"/>
            </p:cNvSpPr>
            <p:nvPr/>
          </p:nvSpPr>
          <p:spPr bwMode="auto">
            <a:xfrm>
              <a:off x="2078"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6</a:t>
              </a:r>
            </a:p>
          </p:txBody>
        </p:sp>
        <p:sp>
          <p:nvSpPr>
            <p:cNvPr id="28687" name="Oval 43"/>
            <p:cNvSpPr>
              <a:spLocks noChangeArrowheads="1"/>
            </p:cNvSpPr>
            <p:nvPr/>
          </p:nvSpPr>
          <p:spPr bwMode="auto">
            <a:xfrm>
              <a:off x="2906" y="300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7</a:t>
              </a:r>
            </a:p>
          </p:txBody>
        </p:sp>
        <p:sp>
          <p:nvSpPr>
            <p:cNvPr id="28688" name="Oval 44"/>
            <p:cNvSpPr>
              <a:spLocks noChangeArrowheads="1"/>
            </p:cNvSpPr>
            <p:nvPr/>
          </p:nvSpPr>
          <p:spPr bwMode="auto">
            <a:xfrm>
              <a:off x="1034" y="347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10</a:t>
              </a:r>
            </a:p>
          </p:txBody>
        </p:sp>
        <p:sp>
          <p:nvSpPr>
            <p:cNvPr id="28689" name="Line 45"/>
            <p:cNvSpPr>
              <a:spLocks noChangeShapeType="1"/>
            </p:cNvSpPr>
            <p:nvPr/>
          </p:nvSpPr>
          <p:spPr bwMode="auto">
            <a:xfrm flipH="1">
              <a:off x="1129" y="2374"/>
              <a:ext cx="567"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0" name="Line 46"/>
            <p:cNvSpPr>
              <a:spLocks noChangeShapeType="1"/>
            </p:cNvSpPr>
            <p:nvPr/>
          </p:nvSpPr>
          <p:spPr bwMode="auto">
            <a:xfrm>
              <a:off x="1929" y="2385"/>
              <a:ext cx="567"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1" name="Line 47"/>
            <p:cNvSpPr>
              <a:spLocks noChangeShapeType="1"/>
            </p:cNvSpPr>
            <p:nvPr/>
          </p:nvSpPr>
          <p:spPr bwMode="auto">
            <a:xfrm flipH="1">
              <a:off x="674" y="2818"/>
              <a:ext cx="233"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2" name="Line 48"/>
            <p:cNvSpPr>
              <a:spLocks noChangeShapeType="1"/>
            </p:cNvSpPr>
            <p:nvPr/>
          </p:nvSpPr>
          <p:spPr bwMode="auto">
            <a:xfrm>
              <a:off x="1107" y="2818"/>
              <a:ext cx="2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3" name="Line 49"/>
            <p:cNvSpPr>
              <a:spLocks noChangeShapeType="1"/>
            </p:cNvSpPr>
            <p:nvPr/>
          </p:nvSpPr>
          <p:spPr bwMode="auto">
            <a:xfrm flipH="1">
              <a:off x="2317" y="2829"/>
              <a:ext cx="235"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4" name="Line 50"/>
            <p:cNvSpPr>
              <a:spLocks noChangeShapeType="1"/>
            </p:cNvSpPr>
            <p:nvPr/>
          </p:nvSpPr>
          <p:spPr bwMode="auto">
            <a:xfrm>
              <a:off x="2729" y="2818"/>
              <a:ext cx="223"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5" name="Line 51"/>
            <p:cNvSpPr>
              <a:spLocks noChangeShapeType="1"/>
            </p:cNvSpPr>
            <p:nvPr/>
          </p:nvSpPr>
          <p:spPr bwMode="auto">
            <a:xfrm flipH="1">
              <a:off x="362" y="3285"/>
              <a:ext cx="134"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6" name="Line 52"/>
            <p:cNvSpPr>
              <a:spLocks noChangeShapeType="1"/>
            </p:cNvSpPr>
            <p:nvPr/>
          </p:nvSpPr>
          <p:spPr bwMode="auto">
            <a:xfrm>
              <a:off x="607" y="3296"/>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697" name="Line 53"/>
            <p:cNvSpPr>
              <a:spLocks noChangeShapeType="1"/>
            </p:cNvSpPr>
            <p:nvPr/>
          </p:nvSpPr>
          <p:spPr bwMode="auto">
            <a:xfrm flipH="1">
              <a:off x="1240" y="3296"/>
              <a:ext cx="89"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8" name="Line 54"/>
            <p:cNvSpPr>
              <a:spLocks noChangeShapeType="1"/>
            </p:cNvSpPr>
            <p:nvPr/>
          </p:nvSpPr>
          <p:spPr bwMode="auto">
            <a:xfrm>
              <a:off x="1485" y="3263"/>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699" name="Line 55"/>
            <p:cNvSpPr>
              <a:spLocks noChangeShapeType="1"/>
            </p:cNvSpPr>
            <p:nvPr/>
          </p:nvSpPr>
          <p:spPr bwMode="auto">
            <a:xfrm flipH="1">
              <a:off x="2029" y="3285"/>
              <a:ext cx="123"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867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8641058-8D4E-4482-A700-F4A1C50ADDC8}" type="slidenum">
              <a:rPr lang="zh-CN" altLang="en-US" sz="1000" smtClean="0"/>
              <a:pPr>
                <a:spcBef>
                  <a:spcPct val="0"/>
                </a:spcBef>
                <a:spcAft>
                  <a:spcPct val="0"/>
                </a:spcAft>
                <a:buClrTx/>
                <a:buFontTx/>
                <a:buNone/>
              </a:pPr>
              <a:t>23</a:t>
            </a:fld>
            <a:endParaRPr lang="zh-CN" altLang="en-US" sz="1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二叉树的顺序存储</a:t>
            </a:r>
            <a:endParaRPr lang="zh-CN" altLang="en-US" dirty="0"/>
          </a:p>
        </p:txBody>
      </p:sp>
      <p:sp>
        <p:nvSpPr>
          <p:cNvPr id="3" name="内容占位符 2"/>
          <p:cNvSpPr>
            <a:spLocks noGrp="1"/>
          </p:cNvSpPr>
          <p:nvPr>
            <p:ph idx="1"/>
          </p:nvPr>
        </p:nvSpPr>
        <p:spPr>
          <a:xfrm>
            <a:off x="468313" y="1125538"/>
            <a:ext cx="8207375" cy="1425327"/>
          </a:xfrm>
        </p:spPr>
        <p:txBody>
          <a:bodyPr/>
          <a:lstStyle/>
          <a:p>
            <a:r>
              <a:rPr lang="zh-CN" altLang="en-US" dirty="0" smtClean="0"/>
              <a:t>顺序存储的特点是什么？</a:t>
            </a:r>
            <a:endParaRPr lang="en-US" altLang="zh-CN" dirty="0" smtClean="0"/>
          </a:p>
          <a:p>
            <a:r>
              <a:rPr lang="zh-CN" altLang="en-US" dirty="0" smtClean="0"/>
              <a:t>结点按照什么顺序进行存储</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24</a:t>
            </a:fld>
            <a:endParaRPr lang="zh-CN" altLang="en-US"/>
          </a:p>
        </p:txBody>
      </p:sp>
      <p:grpSp>
        <p:nvGrpSpPr>
          <p:cNvPr id="5" name="Group 3"/>
          <p:cNvGrpSpPr>
            <a:grpSpLocks/>
          </p:cNvGrpSpPr>
          <p:nvPr/>
        </p:nvGrpSpPr>
        <p:grpSpPr bwMode="auto">
          <a:xfrm>
            <a:off x="5728831" y="3278064"/>
            <a:ext cx="1966912" cy="2540000"/>
            <a:chOff x="3964" y="227"/>
            <a:chExt cx="1239" cy="1600"/>
          </a:xfrm>
        </p:grpSpPr>
        <p:sp>
          <p:nvSpPr>
            <p:cNvPr id="6"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7"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8"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9"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10"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11"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12"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13"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9" name="Group 17"/>
          <p:cNvGrpSpPr>
            <a:grpSpLocks/>
          </p:cNvGrpSpPr>
          <p:nvPr/>
        </p:nvGrpSpPr>
        <p:grpSpPr bwMode="auto">
          <a:xfrm>
            <a:off x="1403649" y="3155826"/>
            <a:ext cx="3096344" cy="2533650"/>
            <a:chOff x="2309013" y="2565400"/>
            <a:chExt cx="4874499" cy="2057400"/>
          </a:xfrm>
          <a:noFill/>
        </p:grpSpPr>
        <p:sp>
          <p:nvSpPr>
            <p:cNvPr id="20" name="Oval 3"/>
            <p:cNvSpPr>
              <a:spLocks noChangeArrowheads="1"/>
            </p:cNvSpPr>
            <p:nvPr/>
          </p:nvSpPr>
          <p:spPr bwMode="auto">
            <a:xfrm>
              <a:off x="4279554" y="2565400"/>
              <a:ext cx="762001"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smtClean="0">
                  <a:latin typeface="Times New Roman" panose="02020603050405020304" pitchFamily="18" charset="0"/>
                  <a:ea typeface="宋体" panose="02010600030101010101" pitchFamily="2" charset="-122"/>
                </a:rPr>
                <a:t>a</a:t>
              </a:r>
              <a:endParaRPr kumimoji="1" lang="en-US" altLang="zh-CN" sz="2400" dirty="0">
                <a:latin typeface="Times New Roman" panose="02020603050405020304" pitchFamily="18" charset="0"/>
                <a:ea typeface="宋体" panose="02010600030101010101" pitchFamily="2" charset="-122"/>
              </a:endParaRPr>
            </a:p>
          </p:txBody>
        </p:sp>
        <p:sp>
          <p:nvSpPr>
            <p:cNvPr id="21" name="Oval 4"/>
            <p:cNvSpPr>
              <a:spLocks noChangeArrowheads="1"/>
            </p:cNvSpPr>
            <p:nvPr/>
          </p:nvSpPr>
          <p:spPr bwMode="auto">
            <a:xfrm>
              <a:off x="3076575" y="33274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smtClean="0">
                  <a:latin typeface="Times New Roman" panose="02020603050405020304" pitchFamily="18" charset="0"/>
                  <a:ea typeface="宋体" panose="02010600030101010101" pitchFamily="2" charset="-122"/>
                </a:rPr>
                <a:t>b</a:t>
              </a:r>
              <a:endParaRPr kumimoji="1" lang="en-US" altLang="zh-CN" sz="2400" dirty="0">
                <a:latin typeface="Times New Roman" panose="02020603050405020304" pitchFamily="18" charset="0"/>
                <a:ea typeface="宋体" panose="02010600030101010101" pitchFamily="2" charset="-122"/>
              </a:endParaRPr>
            </a:p>
          </p:txBody>
        </p:sp>
        <p:sp>
          <p:nvSpPr>
            <p:cNvPr id="22" name="Oval 5"/>
            <p:cNvSpPr>
              <a:spLocks noChangeArrowheads="1"/>
            </p:cNvSpPr>
            <p:nvPr/>
          </p:nvSpPr>
          <p:spPr bwMode="auto">
            <a:xfrm>
              <a:off x="5488094" y="3403600"/>
              <a:ext cx="762001"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smtClean="0">
                  <a:latin typeface="Times New Roman" panose="02020603050405020304" pitchFamily="18" charset="0"/>
                  <a:ea typeface="宋体" panose="02010600030101010101" pitchFamily="2" charset="-122"/>
                </a:rPr>
                <a:t>c</a:t>
              </a:r>
              <a:endParaRPr kumimoji="1" lang="en-US" altLang="zh-CN" sz="2400" dirty="0">
                <a:latin typeface="Times New Roman" panose="02020603050405020304" pitchFamily="18" charset="0"/>
                <a:ea typeface="宋体" panose="02010600030101010101" pitchFamily="2" charset="-122"/>
              </a:endParaRPr>
            </a:p>
          </p:txBody>
        </p:sp>
        <p:sp>
          <p:nvSpPr>
            <p:cNvPr id="23" name="Oval 6"/>
            <p:cNvSpPr>
              <a:spLocks noChangeArrowheads="1"/>
            </p:cNvSpPr>
            <p:nvPr/>
          </p:nvSpPr>
          <p:spPr bwMode="auto">
            <a:xfrm>
              <a:off x="2309013" y="42418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smtClean="0">
                  <a:latin typeface="Times New Roman" panose="02020603050405020304" pitchFamily="18" charset="0"/>
                  <a:ea typeface="宋体" panose="02010600030101010101" pitchFamily="2" charset="-122"/>
                </a:rPr>
                <a:t>d</a:t>
              </a:r>
              <a:endParaRPr kumimoji="1" lang="en-US" altLang="zh-CN" sz="2400" dirty="0">
                <a:latin typeface="Times New Roman" panose="02020603050405020304" pitchFamily="18" charset="0"/>
                <a:ea typeface="宋体" panose="02010600030101010101" pitchFamily="2" charset="-122"/>
              </a:endParaRPr>
            </a:p>
          </p:txBody>
        </p:sp>
        <p:sp>
          <p:nvSpPr>
            <p:cNvPr id="24" name="Oval 7"/>
            <p:cNvSpPr>
              <a:spLocks noChangeArrowheads="1"/>
            </p:cNvSpPr>
            <p:nvPr/>
          </p:nvSpPr>
          <p:spPr bwMode="auto">
            <a:xfrm>
              <a:off x="3724981" y="42418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smtClean="0">
                  <a:latin typeface="Times New Roman" panose="02020603050405020304" pitchFamily="18" charset="0"/>
                  <a:ea typeface="宋体" panose="02010600030101010101" pitchFamily="2" charset="-122"/>
                </a:rPr>
                <a:t>e</a:t>
              </a:r>
              <a:endParaRPr kumimoji="1" lang="en-US" altLang="zh-CN" sz="2400" dirty="0">
                <a:latin typeface="Times New Roman" panose="02020603050405020304" pitchFamily="18" charset="0"/>
                <a:ea typeface="宋体" panose="02010600030101010101" pitchFamily="2" charset="-122"/>
              </a:endParaRPr>
            </a:p>
          </p:txBody>
        </p:sp>
        <p:sp>
          <p:nvSpPr>
            <p:cNvPr id="25" name="Oval 8"/>
            <p:cNvSpPr>
              <a:spLocks noChangeArrowheads="1"/>
            </p:cNvSpPr>
            <p:nvPr/>
          </p:nvSpPr>
          <p:spPr bwMode="auto">
            <a:xfrm>
              <a:off x="4762108" y="4241800"/>
              <a:ext cx="762000"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a:latin typeface="Times New Roman" panose="02020603050405020304" pitchFamily="18" charset="0"/>
                  <a:ea typeface="宋体" panose="02010600030101010101" pitchFamily="2" charset="-122"/>
                </a:rPr>
                <a:t>f</a:t>
              </a:r>
            </a:p>
          </p:txBody>
        </p:sp>
        <p:sp>
          <p:nvSpPr>
            <p:cNvPr id="26" name="Oval 9"/>
            <p:cNvSpPr>
              <a:spLocks noChangeArrowheads="1"/>
            </p:cNvSpPr>
            <p:nvPr/>
          </p:nvSpPr>
          <p:spPr bwMode="auto">
            <a:xfrm>
              <a:off x="6421511" y="4241800"/>
              <a:ext cx="762001" cy="381000"/>
            </a:xfrm>
            <a:prstGeom prst="ellipse">
              <a:avLst/>
            </a:prstGeom>
            <a:grp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dirty="0" smtClean="0">
                  <a:latin typeface="Times New Roman" panose="02020603050405020304" pitchFamily="18" charset="0"/>
                  <a:ea typeface="宋体" panose="02010600030101010101" pitchFamily="2" charset="-122"/>
                </a:rPr>
                <a:t>g</a:t>
              </a:r>
              <a:endParaRPr kumimoji="1" lang="en-US" altLang="zh-CN" sz="2400" dirty="0">
                <a:latin typeface="Times New Roman" panose="02020603050405020304" pitchFamily="18" charset="0"/>
                <a:ea typeface="宋体" panose="02010600030101010101" pitchFamily="2" charset="-122"/>
              </a:endParaRPr>
            </a:p>
          </p:txBody>
        </p:sp>
        <p:sp>
          <p:nvSpPr>
            <p:cNvPr id="27" name="Line 17"/>
            <p:cNvSpPr>
              <a:spLocks noChangeShapeType="1"/>
            </p:cNvSpPr>
            <p:nvPr/>
          </p:nvSpPr>
          <p:spPr bwMode="auto">
            <a:xfrm flipH="1">
              <a:off x="3533775" y="2946400"/>
              <a:ext cx="1070767" cy="381000"/>
            </a:xfrm>
            <a:prstGeom prst="line">
              <a:avLst/>
            </a:prstGeom>
            <a:grpFill/>
            <a:ln w="9525">
              <a:solidFill>
                <a:schemeClr val="tx1"/>
              </a:solidFill>
              <a:round/>
              <a:headEnd/>
              <a:tailEnd/>
            </a:ln>
            <a:extLst/>
          </p:spPr>
          <p:txBody>
            <a:bodyPr/>
            <a:lstStyle/>
            <a:p>
              <a:endParaRPr lang="zh-CN" altLang="en-US"/>
            </a:p>
          </p:txBody>
        </p:sp>
        <p:sp>
          <p:nvSpPr>
            <p:cNvPr id="28" name="Line 18"/>
            <p:cNvSpPr>
              <a:spLocks noChangeShapeType="1"/>
            </p:cNvSpPr>
            <p:nvPr/>
          </p:nvSpPr>
          <p:spPr bwMode="auto">
            <a:xfrm flipH="1">
              <a:off x="2686333" y="3695939"/>
              <a:ext cx="736833" cy="545860"/>
            </a:xfrm>
            <a:prstGeom prst="line">
              <a:avLst/>
            </a:prstGeom>
            <a:grpFill/>
            <a:ln w="9525">
              <a:solidFill>
                <a:schemeClr val="tx1"/>
              </a:solidFill>
              <a:round/>
              <a:headEnd/>
              <a:tailEnd/>
            </a:ln>
            <a:extLst/>
          </p:spPr>
          <p:txBody>
            <a:bodyPr/>
            <a:lstStyle/>
            <a:p>
              <a:endParaRPr lang="zh-CN" altLang="en-US"/>
            </a:p>
          </p:txBody>
        </p:sp>
        <p:sp>
          <p:nvSpPr>
            <p:cNvPr id="29" name="Line 19"/>
            <p:cNvSpPr>
              <a:spLocks noChangeShapeType="1"/>
            </p:cNvSpPr>
            <p:nvPr/>
          </p:nvSpPr>
          <p:spPr bwMode="auto">
            <a:xfrm>
              <a:off x="3423166" y="3695939"/>
              <a:ext cx="678290" cy="545860"/>
            </a:xfrm>
            <a:prstGeom prst="line">
              <a:avLst/>
            </a:prstGeom>
            <a:grpFill/>
            <a:ln w="9525">
              <a:solidFill>
                <a:schemeClr val="tx1"/>
              </a:solidFill>
              <a:round/>
              <a:headEnd/>
              <a:tailEnd/>
            </a:ln>
            <a:extLst/>
          </p:spPr>
          <p:txBody>
            <a:bodyPr/>
            <a:lstStyle/>
            <a:p>
              <a:endParaRPr lang="zh-CN" altLang="en-US"/>
            </a:p>
          </p:txBody>
        </p:sp>
        <p:sp>
          <p:nvSpPr>
            <p:cNvPr id="30" name="Line 20"/>
            <p:cNvSpPr>
              <a:spLocks noChangeShapeType="1"/>
            </p:cNvSpPr>
            <p:nvPr/>
          </p:nvSpPr>
          <p:spPr bwMode="auto">
            <a:xfrm>
              <a:off x="4721151" y="2946400"/>
              <a:ext cx="946223" cy="457200"/>
            </a:xfrm>
            <a:prstGeom prst="line">
              <a:avLst/>
            </a:prstGeom>
            <a:grpFill/>
            <a:ln w="9525">
              <a:solidFill>
                <a:schemeClr val="tx1"/>
              </a:solidFill>
              <a:round/>
              <a:headEnd/>
              <a:tailEnd/>
            </a:ln>
            <a:extLst/>
          </p:spPr>
          <p:txBody>
            <a:bodyPr/>
            <a:lstStyle/>
            <a:p>
              <a:endParaRPr lang="zh-CN" altLang="en-US"/>
            </a:p>
          </p:txBody>
        </p:sp>
        <p:sp>
          <p:nvSpPr>
            <p:cNvPr id="31" name="Line 21"/>
            <p:cNvSpPr>
              <a:spLocks noChangeShapeType="1"/>
            </p:cNvSpPr>
            <p:nvPr/>
          </p:nvSpPr>
          <p:spPr bwMode="auto">
            <a:xfrm flipH="1">
              <a:off x="5186281" y="3784599"/>
              <a:ext cx="721535" cy="457200"/>
            </a:xfrm>
            <a:prstGeom prst="line">
              <a:avLst/>
            </a:prstGeom>
            <a:grpFill/>
            <a:ln w="9525">
              <a:solidFill>
                <a:schemeClr val="tx1"/>
              </a:solidFill>
              <a:round/>
              <a:headEnd/>
              <a:tailEnd/>
            </a:ln>
            <a:extLst/>
          </p:spPr>
          <p:txBody>
            <a:bodyPr/>
            <a:lstStyle/>
            <a:p>
              <a:endParaRPr lang="zh-CN" altLang="en-US"/>
            </a:p>
          </p:txBody>
        </p:sp>
        <p:sp>
          <p:nvSpPr>
            <p:cNvPr id="32" name="Line 22"/>
            <p:cNvSpPr>
              <a:spLocks noChangeShapeType="1"/>
            </p:cNvSpPr>
            <p:nvPr/>
          </p:nvSpPr>
          <p:spPr bwMode="auto">
            <a:xfrm>
              <a:off x="5907817" y="3784599"/>
              <a:ext cx="875025" cy="457200"/>
            </a:xfrm>
            <a:prstGeom prst="line">
              <a:avLst/>
            </a:prstGeom>
            <a:grpFill/>
            <a:ln w="9525">
              <a:solidFill>
                <a:schemeClr val="tx1"/>
              </a:solidFill>
              <a:round/>
              <a:headEnd/>
              <a:tailEnd/>
            </a:ln>
            <a:extLst/>
          </p:spPr>
          <p:txBody>
            <a:bodyPr/>
            <a:lstStyle/>
            <a:p>
              <a:endParaRPr lang="zh-CN" altLang="en-US"/>
            </a:p>
          </p:txBody>
        </p:sp>
      </p:grpSp>
    </p:spTree>
    <p:extLst>
      <p:ext uri="{BB962C8B-B14F-4D97-AF65-F5344CB8AC3E}">
        <p14:creationId xmlns:p14="http://schemas.microsoft.com/office/powerpoint/2010/main" val="223800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smtClean="0"/>
              <a:t>二叉树的顺序存储</a:t>
            </a:r>
          </a:p>
        </p:txBody>
      </p:sp>
      <p:sp>
        <p:nvSpPr>
          <p:cNvPr id="29699" name="内容占位符 2"/>
          <p:cNvSpPr>
            <a:spLocks noGrp="1"/>
          </p:cNvSpPr>
          <p:nvPr>
            <p:ph idx="1"/>
          </p:nvPr>
        </p:nvSpPr>
        <p:spPr>
          <a:xfrm>
            <a:off x="468313" y="1125538"/>
            <a:ext cx="8351837" cy="2408237"/>
          </a:xfrm>
        </p:spPr>
        <p:txBody>
          <a:bodyPr/>
          <a:lstStyle/>
          <a:p>
            <a:pPr>
              <a:defRPr/>
            </a:pPr>
            <a:r>
              <a:rPr kumimoji="1" lang="zh-CN" altLang="en-US" dirty="0" smtClean="0">
                <a:latin typeface="+mn-ea"/>
              </a:rPr>
              <a:t>按满二叉树的结点层次</a:t>
            </a:r>
            <a:r>
              <a:rPr kumimoji="1" lang="zh-CN" altLang="en-US" dirty="0" smtClean="0">
                <a:solidFill>
                  <a:srgbClr val="009900"/>
                </a:solidFill>
                <a:latin typeface="+mn-ea"/>
              </a:rPr>
              <a:t>编号</a:t>
            </a:r>
            <a:r>
              <a:rPr kumimoji="1" lang="zh-CN" altLang="en-US" dirty="0" smtClean="0">
                <a:latin typeface="+mn-ea"/>
              </a:rPr>
              <a:t>，依次将二叉树中的数据元素存放在</a:t>
            </a:r>
            <a:r>
              <a:rPr kumimoji="1" lang="zh-CN" altLang="en-US" dirty="0" smtClean="0">
                <a:solidFill>
                  <a:srgbClr val="4C34FE"/>
                </a:solidFill>
                <a:latin typeface="+mn-ea"/>
              </a:rPr>
              <a:t>数组</a:t>
            </a:r>
            <a:r>
              <a:rPr kumimoji="1" lang="zh-CN" altLang="en-US" dirty="0" smtClean="0">
                <a:latin typeface="+mn-ea"/>
              </a:rPr>
              <a:t>中</a:t>
            </a:r>
          </a:p>
          <a:p>
            <a:pPr>
              <a:defRPr/>
            </a:pPr>
            <a:r>
              <a:rPr kumimoji="1" lang="zh-CN" altLang="en-US" dirty="0" smtClean="0">
                <a:latin typeface="+mn-ea"/>
              </a:rPr>
              <a:t>结点间关系蕴含在其存储位置中</a:t>
            </a:r>
            <a:r>
              <a:rPr kumimoji="1" lang="en-US" altLang="zh-CN" dirty="0" smtClean="0">
                <a:latin typeface="+mn-ea"/>
              </a:rPr>
              <a:t>(</a:t>
            </a:r>
            <a:r>
              <a:rPr kumimoji="1" lang="zh-CN" altLang="en-US" dirty="0" smtClean="0">
                <a:latin typeface="+mn-ea"/>
              </a:rPr>
              <a:t>性质</a:t>
            </a:r>
            <a:r>
              <a:rPr kumimoji="1" lang="en-US" altLang="zh-CN" dirty="0" smtClean="0">
                <a:latin typeface="+mn-ea"/>
              </a:rPr>
              <a:t>5)</a:t>
            </a:r>
            <a:endParaRPr lang="zh-CN" altLang="en-US" dirty="0" smtClean="0"/>
          </a:p>
        </p:txBody>
      </p:sp>
      <p:grpSp>
        <p:nvGrpSpPr>
          <p:cNvPr id="36868" name="Group 3"/>
          <p:cNvGrpSpPr>
            <a:grpSpLocks/>
          </p:cNvGrpSpPr>
          <p:nvPr/>
        </p:nvGrpSpPr>
        <p:grpSpPr bwMode="auto">
          <a:xfrm>
            <a:off x="830511" y="3429000"/>
            <a:ext cx="1966913" cy="2540000"/>
            <a:chOff x="3964" y="227"/>
            <a:chExt cx="1239" cy="1600"/>
          </a:xfrm>
        </p:grpSpPr>
        <p:sp>
          <p:nvSpPr>
            <p:cNvPr id="36890"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6891"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6892"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6893"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6894"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6895"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6896"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36897"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98"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6899"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900"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901"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902"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6869" name="Group 18"/>
          <p:cNvGrpSpPr>
            <a:grpSpLocks/>
          </p:cNvGrpSpPr>
          <p:nvPr/>
        </p:nvGrpSpPr>
        <p:grpSpPr bwMode="auto">
          <a:xfrm>
            <a:off x="3949949" y="4189413"/>
            <a:ext cx="4108450" cy="407987"/>
            <a:chOff x="2512" y="2310"/>
            <a:chExt cx="2588" cy="257"/>
          </a:xfrm>
        </p:grpSpPr>
        <p:sp>
          <p:nvSpPr>
            <p:cNvPr id="36879" name="Rectangle 19"/>
            <p:cNvSpPr>
              <a:spLocks noChangeArrowheads="1"/>
            </p:cNvSpPr>
            <p:nvPr/>
          </p:nvSpPr>
          <p:spPr bwMode="auto">
            <a:xfrm>
              <a:off x="2512" y="2310"/>
              <a:ext cx="2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    b    c    d    e</a:t>
              </a:r>
              <a:r>
                <a:rPr kumimoji="1" lang="en-US" altLang="zh-CN" sz="2000">
                  <a:solidFill>
                    <a:srgbClr val="FF0066"/>
                  </a:solidFill>
                  <a:latin typeface="Times New Roman" panose="02020603050405020304" pitchFamily="18" charset="0"/>
                  <a:ea typeface="宋体" panose="02010600030101010101" pitchFamily="2" charset="-122"/>
                </a:rPr>
                <a:t>   </a:t>
              </a:r>
              <a:r>
                <a:rPr kumimoji="1" lang="en-US" altLang="zh-CN" sz="2000">
                  <a:latin typeface="Times New Roman" panose="02020603050405020304" pitchFamily="18" charset="0"/>
                  <a:ea typeface="宋体" panose="02010600030101010101" pitchFamily="2" charset="-122"/>
                </a:rPr>
                <a:t> </a:t>
              </a:r>
              <a:r>
                <a:rPr kumimoji="1" lang="en-US" altLang="zh-CN" sz="2000">
                  <a:solidFill>
                    <a:srgbClr val="FF0066"/>
                  </a:solidFill>
                  <a:latin typeface="Times New Roman" panose="02020603050405020304" pitchFamily="18" charset="0"/>
                  <a:ea typeface="宋体" panose="02010600030101010101" pitchFamily="2" charset="-122"/>
                </a:rPr>
                <a:t>#    #    #    #</a:t>
              </a:r>
              <a:r>
                <a:rPr kumimoji="1" lang="en-US" altLang="zh-CN" sz="2000">
                  <a:latin typeface="Times New Roman" panose="02020603050405020304" pitchFamily="18" charset="0"/>
                  <a:ea typeface="宋体" panose="02010600030101010101" pitchFamily="2" charset="-122"/>
                </a:rPr>
                <a:t>    f    g </a:t>
              </a:r>
            </a:p>
          </p:txBody>
        </p:sp>
        <p:sp>
          <p:nvSpPr>
            <p:cNvPr id="36880" name="Line 20"/>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1" name="Line 21"/>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2" name="Line 22"/>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3" name="Line 23"/>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4" name="Line 24"/>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5" name="Line 25"/>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6" name="Line 26"/>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7" name="Line 27"/>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8" name="Line 28"/>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889" name="Line 29"/>
            <p:cNvSpPr>
              <a:spLocks noChangeShapeType="1"/>
            </p:cNvSpPr>
            <p:nvPr/>
          </p:nvSpPr>
          <p:spPr bwMode="auto">
            <a:xfrm>
              <a:off x="485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6870" name="Text Box 30"/>
          <p:cNvSpPr txBox="1">
            <a:spLocks noChangeArrowheads="1"/>
          </p:cNvSpPr>
          <p:nvPr/>
        </p:nvSpPr>
        <p:spPr bwMode="auto">
          <a:xfrm>
            <a:off x="3980111" y="3886200"/>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1   2    3    4    5    6    7    8    9   10  11</a:t>
            </a:r>
          </a:p>
        </p:txBody>
      </p:sp>
      <p:grpSp>
        <p:nvGrpSpPr>
          <p:cNvPr id="36871" name="Group 31"/>
          <p:cNvGrpSpPr>
            <a:grpSpLocks/>
          </p:cNvGrpSpPr>
          <p:nvPr/>
        </p:nvGrpSpPr>
        <p:grpSpPr bwMode="auto">
          <a:xfrm>
            <a:off x="395536" y="4773613"/>
            <a:ext cx="3009900" cy="1163637"/>
            <a:chOff x="0" y="2985"/>
            <a:chExt cx="1896" cy="733"/>
          </a:xfrm>
        </p:grpSpPr>
        <p:sp>
          <p:nvSpPr>
            <p:cNvPr id="36875" name="Oval 32"/>
            <p:cNvSpPr>
              <a:spLocks noChangeArrowheads="1"/>
            </p:cNvSpPr>
            <p:nvPr/>
          </p:nvSpPr>
          <p:spPr bwMode="auto">
            <a:xfrm>
              <a:off x="1244" y="3000"/>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6" name="Oval 33"/>
            <p:cNvSpPr>
              <a:spLocks noChangeArrowheads="1"/>
            </p:cNvSpPr>
            <p:nvPr/>
          </p:nvSpPr>
          <p:spPr bwMode="auto">
            <a:xfrm>
              <a:off x="1629" y="2985"/>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7" name="Oval 34"/>
            <p:cNvSpPr>
              <a:spLocks noChangeArrowheads="1"/>
            </p:cNvSpPr>
            <p:nvPr/>
          </p:nvSpPr>
          <p:spPr bwMode="auto">
            <a:xfrm>
              <a:off x="0" y="3452"/>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8" name="Oval 35"/>
            <p:cNvSpPr>
              <a:spLocks noChangeArrowheads="1"/>
            </p:cNvSpPr>
            <p:nvPr/>
          </p:nvSpPr>
          <p:spPr bwMode="auto">
            <a:xfrm>
              <a:off x="328" y="3440"/>
              <a:ext cx="267" cy="266"/>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grpSp>
      <p:sp>
        <p:nvSpPr>
          <p:cNvPr id="36872" name="文本框 4"/>
          <p:cNvSpPr txBox="1">
            <a:spLocks noChangeArrowheads="1"/>
          </p:cNvSpPr>
          <p:nvPr/>
        </p:nvSpPr>
        <p:spPr bwMode="auto">
          <a:xfrm>
            <a:off x="3588571" y="4189413"/>
            <a:ext cx="368299"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6873" name="文本框 6"/>
          <p:cNvSpPr txBox="1">
            <a:spLocks noChangeArrowheads="1"/>
          </p:cNvSpPr>
          <p:nvPr/>
        </p:nvSpPr>
        <p:spPr bwMode="auto">
          <a:xfrm>
            <a:off x="3678486" y="3910013"/>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3687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B7C50C6-2124-4711-A47B-16233BA47C79}" type="slidenum">
              <a:rPr lang="zh-CN" altLang="en-US" sz="1000" smtClean="0"/>
              <a:pPr>
                <a:spcBef>
                  <a:spcPct val="0"/>
                </a:spcBef>
                <a:spcAft>
                  <a:spcPct val="0"/>
                </a:spcAft>
                <a:buClrTx/>
                <a:buFontTx/>
                <a:buNone/>
              </a:pPr>
              <a:t>25</a:t>
            </a:fld>
            <a:endParaRPr lang="zh-CN" altLang="en-US" sz="10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smtClean="0"/>
              <a:t>二叉树</a:t>
            </a:r>
            <a:r>
              <a:rPr lang="zh-CN" altLang="en-US" dirty="0"/>
              <a:t>的顺序存储</a:t>
            </a:r>
            <a:endParaRPr lang="zh-CN" altLang="en-US" dirty="0" smtClean="0"/>
          </a:p>
        </p:txBody>
      </p:sp>
      <p:sp>
        <p:nvSpPr>
          <p:cNvPr id="37892" name="文本框 6"/>
          <p:cNvSpPr txBox="1">
            <a:spLocks noChangeArrowheads="1"/>
          </p:cNvSpPr>
          <p:nvPr/>
        </p:nvSpPr>
        <p:spPr bwMode="auto">
          <a:xfrm>
            <a:off x="611188" y="1377950"/>
            <a:ext cx="8207375"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dirty="0" err="1">
                <a:ea typeface="宋体" panose="02010600030101010101" pitchFamily="2" charset="-122"/>
              </a:rPr>
              <a:t>typedef</a:t>
            </a:r>
            <a:r>
              <a:rPr lang="en-US" altLang="zh-CN" sz="2400" dirty="0">
                <a:ea typeface="宋体" panose="02010600030101010101" pitchFamily="2" charset="-122"/>
              </a:rPr>
              <a:t>  </a:t>
            </a:r>
            <a:r>
              <a:rPr lang="en-US" altLang="zh-CN" sz="2400" dirty="0" err="1">
                <a:ea typeface="宋体" panose="02010600030101010101" pitchFamily="2" charset="-122"/>
              </a:rPr>
              <a:t>struct</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smtClean="0">
                <a:ea typeface="宋体" panose="02010600030101010101" pitchFamily="2" charset="-122"/>
              </a:rPr>
              <a:t>	</a:t>
            </a:r>
            <a:r>
              <a:rPr lang="en-US" altLang="zh-CN" sz="2400" dirty="0" err="1" smtClean="0">
                <a:ea typeface="宋体" panose="02010600030101010101" pitchFamily="2" charset="-122"/>
              </a:rPr>
              <a:t>TElemType</a:t>
            </a:r>
            <a:r>
              <a:rPr lang="en-US" altLang="zh-CN" sz="2400" dirty="0" smtClean="0">
                <a:ea typeface="宋体" panose="02010600030101010101" pitchFamily="2" charset="-122"/>
              </a:rPr>
              <a:t>  </a:t>
            </a:r>
            <a:r>
              <a:rPr lang="zh-CN" altLang="en-US" sz="2400" dirty="0" smtClean="0">
                <a:ea typeface="宋体" panose="02010600030101010101" pitchFamily="2" charset="-122"/>
              </a:rPr>
              <a:t>*</a:t>
            </a:r>
            <a:r>
              <a:rPr lang="en-US" altLang="zh-CN" sz="2400" dirty="0" err="1" smtClean="0">
                <a:ea typeface="宋体" panose="02010600030101010101" pitchFamily="2" charset="-122"/>
              </a:rPr>
              <a:t>elem</a:t>
            </a:r>
            <a:r>
              <a:rPr lang="en-US" altLang="zh-CN" sz="2400" dirty="0" smtClean="0">
                <a:ea typeface="宋体" panose="02010600030101010101" pitchFamily="2" charset="-122"/>
              </a:rPr>
              <a:t>;  </a:t>
            </a:r>
            <a:endParaRPr lang="en-US" altLang="zh-CN" sz="2400" dirty="0">
              <a:ea typeface="宋体" panose="02010600030101010101" pitchFamily="2" charset="-122"/>
            </a:endParaRP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err="1" smtClean="0">
                <a:ea typeface="宋体" panose="02010600030101010101" pitchFamily="2" charset="-122"/>
              </a:rPr>
              <a:t>int</a:t>
            </a:r>
            <a:r>
              <a:rPr lang="en-US" altLang="zh-CN" sz="2400" dirty="0" smtClean="0">
                <a:ea typeface="宋体" panose="02010600030101010101" pitchFamily="2" charset="-122"/>
              </a:rPr>
              <a:t> </a:t>
            </a:r>
            <a:r>
              <a:rPr lang="en-US" altLang="zh-CN" sz="2400" dirty="0" err="1" smtClean="0">
                <a:ea typeface="宋体" panose="02010600030101010101" pitchFamily="2" charset="-122"/>
              </a:rPr>
              <a:t>num</a:t>
            </a:r>
            <a:r>
              <a:rPr lang="en-US" altLang="zh-CN" sz="2400" dirty="0" smtClean="0">
                <a:ea typeface="宋体" panose="02010600030101010101" pitchFamily="2" charset="-122"/>
              </a:rPr>
              <a:t>;      </a:t>
            </a:r>
            <a:endParaRPr lang="en-US" altLang="zh-CN" sz="2400" dirty="0">
              <a:ea typeface="宋体" panose="02010600030101010101" pitchFamily="2" charset="-122"/>
            </a:endParaRPr>
          </a:p>
          <a:p>
            <a:pPr eaLnBrk="1" hangingPunct="1">
              <a:spcBef>
                <a:spcPct val="0"/>
              </a:spcBef>
              <a:spcAft>
                <a:spcPct val="0"/>
              </a:spcAft>
              <a:buClrTx/>
              <a:buFontTx/>
              <a:buNone/>
            </a:pPr>
            <a:r>
              <a:rPr lang="en-US" altLang="zh-CN" sz="2400" dirty="0" smtClean="0">
                <a:ea typeface="宋体" panose="02010600030101010101" pitchFamily="2" charset="-122"/>
              </a:rPr>
              <a:t>}</a:t>
            </a:r>
            <a:r>
              <a:rPr lang="en-US" altLang="zh-CN" sz="2400" dirty="0" err="1" smtClean="0">
                <a:ea typeface="宋体" panose="02010600030101010101" pitchFamily="2" charset="-122"/>
              </a:rPr>
              <a:t>SqBiTree</a:t>
            </a:r>
            <a:r>
              <a:rPr lang="en-US" altLang="zh-CN" sz="2400" dirty="0">
                <a:ea typeface="宋体" panose="02010600030101010101" pitchFamily="2" charset="-122"/>
              </a:rPr>
              <a:t>;</a:t>
            </a:r>
          </a:p>
        </p:txBody>
      </p:sp>
      <p:sp>
        <p:nvSpPr>
          <p:cNvPr id="3789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B266115-EE8E-4029-89BB-9E7D26E1D367}" type="slidenum">
              <a:rPr lang="zh-CN" altLang="en-US" sz="1000" smtClean="0"/>
              <a:pPr>
                <a:spcBef>
                  <a:spcPct val="0"/>
                </a:spcBef>
                <a:spcAft>
                  <a:spcPct val="0"/>
                </a:spcAft>
                <a:buClrTx/>
                <a:buFontTx/>
                <a:buNone/>
              </a:pPr>
              <a:t>26</a:t>
            </a:fld>
            <a:endParaRPr lang="zh-CN" altLang="en-US" sz="1000" dirty="0" smtClean="0"/>
          </a:p>
        </p:txBody>
      </p:sp>
      <p:sp>
        <p:nvSpPr>
          <p:cNvPr id="7" name="文本框 6"/>
          <p:cNvSpPr txBox="1">
            <a:spLocks noChangeArrowheads="1"/>
          </p:cNvSpPr>
          <p:nvPr/>
        </p:nvSpPr>
        <p:spPr bwMode="auto">
          <a:xfrm>
            <a:off x="611560" y="3068960"/>
            <a:ext cx="8207375" cy="15696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dirty="0" err="1">
                <a:ea typeface="宋体" panose="02010600030101010101" pitchFamily="2" charset="-122"/>
              </a:rPr>
              <a:t>typedef</a:t>
            </a:r>
            <a:r>
              <a:rPr lang="en-US" altLang="zh-CN" sz="2400" dirty="0">
                <a:ea typeface="宋体" panose="02010600030101010101" pitchFamily="2" charset="-122"/>
              </a:rPr>
              <a:t>  </a:t>
            </a:r>
            <a:r>
              <a:rPr lang="en-US" altLang="zh-CN" sz="2400" dirty="0" err="1">
                <a:ea typeface="宋体" panose="02010600030101010101" pitchFamily="2" charset="-122"/>
              </a:rPr>
              <a:t>struct</a:t>
            </a:r>
            <a:r>
              <a:rPr lang="en-US" altLang="zh-CN" sz="2400" dirty="0">
                <a:ea typeface="宋体" panose="02010600030101010101" pitchFamily="2" charset="-122"/>
              </a:rPr>
              <a:t> {</a:t>
            </a: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smtClean="0">
                <a:ea typeface="宋体" panose="02010600030101010101" pitchFamily="2" charset="-122"/>
              </a:rPr>
              <a:t>	</a:t>
            </a:r>
            <a:r>
              <a:rPr lang="en-US" altLang="zh-CN" sz="2400" dirty="0" err="1" smtClean="0">
                <a:ea typeface="宋体" panose="02010600030101010101" pitchFamily="2" charset="-122"/>
              </a:rPr>
              <a:t>TElemType</a:t>
            </a:r>
            <a:r>
              <a:rPr lang="en-US" altLang="zh-CN" sz="2400" dirty="0" smtClean="0">
                <a:ea typeface="宋体" panose="02010600030101010101" pitchFamily="2" charset="-122"/>
              </a:rPr>
              <a:t>  </a:t>
            </a:r>
            <a:r>
              <a:rPr lang="en-US" altLang="zh-CN" sz="2400" dirty="0" err="1" smtClean="0">
                <a:ea typeface="宋体" panose="02010600030101010101" pitchFamily="2" charset="-122"/>
              </a:rPr>
              <a:t>elem</a:t>
            </a:r>
            <a:r>
              <a:rPr lang="en-US" altLang="zh-CN" sz="2400" dirty="0" smtClean="0">
                <a:ea typeface="宋体" panose="02010600030101010101" pitchFamily="2" charset="-122"/>
              </a:rPr>
              <a:t>[MAXSIZE]</a:t>
            </a:r>
            <a:endParaRPr lang="en-US" altLang="zh-CN" sz="2400" dirty="0">
              <a:ea typeface="宋体" panose="02010600030101010101" pitchFamily="2" charset="-122"/>
            </a:endParaRPr>
          </a:p>
          <a:p>
            <a:pPr eaLnBrk="1" hangingPunct="1">
              <a:spcBef>
                <a:spcPct val="0"/>
              </a:spcBef>
              <a:spcAft>
                <a:spcPct val="0"/>
              </a:spcAft>
              <a:buClrTx/>
              <a:buFontTx/>
              <a:buNone/>
            </a:pPr>
            <a:r>
              <a:rPr lang="en-US" altLang="zh-CN" sz="2400" dirty="0">
                <a:ea typeface="宋体" panose="02010600030101010101" pitchFamily="2" charset="-122"/>
              </a:rPr>
              <a:t> </a:t>
            </a:r>
            <a:r>
              <a:rPr lang="en-US" altLang="zh-CN" sz="2400" dirty="0" smtClean="0">
                <a:ea typeface="宋体" panose="02010600030101010101" pitchFamily="2" charset="-122"/>
              </a:rPr>
              <a:t>	</a:t>
            </a:r>
            <a:r>
              <a:rPr lang="en-US" altLang="zh-CN" sz="2400" dirty="0" err="1" smtClean="0">
                <a:ea typeface="宋体" panose="02010600030101010101" pitchFamily="2" charset="-122"/>
              </a:rPr>
              <a:t>int</a:t>
            </a:r>
            <a:r>
              <a:rPr lang="en-US" altLang="zh-CN" sz="2400" dirty="0" smtClean="0">
                <a:ea typeface="宋体" panose="02010600030101010101" pitchFamily="2" charset="-122"/>
              </a:rPr>
              <a:t> </a:t>
            </a:r>
            <a:r>
              <a:rPr lang="en-US" altLang="zh-CN" sz="2400" dirty="0" err="1" smtClean="0">
                <a:ea typeface="宋体" panose="02010600030101010101" pitchFamily="2" charset="-122"/>
              </a:rPr>
              <a:t>num</a:t>
            </a:r>
            <a:r>
              <a:rPr lang="en-US" altLang="zh-CN" sz="2400" dirty="0" smtClean="0">
                <a:ea typeface="宋体" panose="02010600030101010101" pitchFamily="2" charset="-122"/>
              </a:rPr>
              <a:t>;      </a:t>
            </a:r>
          </a:p>
          <a:p>
            <a:pPr eaLnBrk="1" hangingPunct="1">
              <a:spcBef>
                <a:spcPct val="0"/>
              </a:spcBef>
              <a:spcAft>
                <a:spcPct val="0"/>
              </a:spcAft>
              <a:buClrTx/>
              <a:buFontTx/>
              <a:buNone/>
            </a:pPr>
            <a:r>
              <a:rPr lang="en-US" altLang="zh-CN" sz="2400" dirty="0" smtClean="0">
                <a:ea typeface="宋体" panose="02010600030101010101" pitchFamily="2" charset="-122"/>
              </a:rPr>
              <a:t>}</a:t>
            </a:r>
            <a:r>
              <a:rPr lang="en-US" altLang="zh-CN" sz="2400" dirty="0" err="1" smtClean="0">
                <a:ea typeface="宋体" panose="02010600030101010101" pitchFamily="2" charset="-122"/>
              </a:rPr>
              <a:t>SqBiTree</a:t>
            </a:r>
            <a:r>
              <a:rPr lang="en-US" altLang="zh-CN" sz="2400" dirty="0">
                <a:ea typeface="宋体" panose="02010600030101010101" pitchFamily="2" charset="-122"/>
              </a:rPr>
              <a:t>;</a:t>
            </a:r>
          </a:p>
        </p:txBody>
      </p:sp>
      <p:sp>
        <p:nvSpPr>
          <p:cNvPr id="9" name="文本框 8"/>
          <p:cNvSpPr txBox="1">
            <a:spLocks noChangeArrowheads="1"/>
          </p:cNvSpPr>
          <p:nvPr/>
        </p:nvSpPr>
        <p:spPr bwMode="auto">
          <a:xfrm>
            <a:off x="611560" y="4797152"/>
            <a:ext cx="8207375" cy="4616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dirty="0" err="1" smtClean="0">
                <a:ea typeface="宋体" panose="02010600030101010101" pitchFamily="2" charset="-122"/>
              </a:rPr>
              <a:t>typedef</a:t>
            </a:r>
            <a:r>
              <a:rPr lang="en-US" altLang="zh-CN" sz="2400" dirty="0" smtClean="0">
                <a:ea typeface="宋体" panose="02010600030101010101" pitchFamily="2" charset="-122"/>
              </a:rPr>
              <a:t> </a:t>
            </a:r>
            <a:r>
              <a:rPr lang="en-US" altLang="zh-CN" sz="2400" dirty="0" err="1" smtClean="0">
                <a:ea typeface="宋体" panose="02010600030101010101" pitchFamily="2" charset="-122"/>
              </a:rPr>
              <a:t>TElemType</a:t>
            </a:r>
            <a:r>
              <a:rPr lang="en-US" altLang="zh-CN" sz="2400" dirty="0" smtClean="0">
                <a:ea typeface="宋体" panose="02010600030101010101" pitchFamily="2" charset="-122"/>
              </a:rPr>
              <a:t> </a:t>
            </a:r>
            <a:r>
              <a:rPr lang="en-US" altLang="zh-CN" sz="2400" dirty="0" err="1">
                <a:ea typeface="宋体" panose="02010600030101010101" pitchFamily="2" charset="-122"/>
              </a:rPr>
              <a:t>SqBiTree</a:t>
            </a:r>
            <a:r>
              <a:rPr lang="en-US" altLang="zh-CN" sz="2400" dirty="0" smtClean="0">
                <a:ea typeface="宋体" panose="02010600030101010101" pitchFamily="2" charset="-122"/>
              </a:rPr>
              <a:t>[MAXSIZE]</a:t>
            </a:r>
            <a:r>
              <a:rPr lang="en-US" altLang="zh-CN" sz="2400" dirty="0">
                <a:ea typeface="宋体" panose="02010600030101010101" pitchFamily="2" charset="-122"/>
              </a:rPr>
              <a:t>;</a:t>
            </a:r>
          </a:p>
        </p:txBody>
      </p:sp>
      <p:grpSp>
        <p:nvGrpSpPr>
          <p:cNvPr id="10" name="Group 18"/>
          <p:cNvGrpSpPr>
            <a:grpSpLocks/>
          </p:cNvGrpSpPr>
          <p:nvPr/>
        </p:nvGrpSpPr>
        <p:grpSpPr bwMode="auto">
          <a:xfrm>
            <a:off x="2364904" y="5676429"/>
            <a:ext cx="4108450" cy="407987"/>
            <a:chOff x="2512" y="2310"/>
            <a:chExt cx="2588" cy="257"/>
          </a:xfrm>
        </p:grpSpPr>
        <p:sp>
          <p:nvSpPr>
            <p:cNvPr id="11" name="Rectangle 19"/>
            <p:cNvSpPr>
              <a:spLocks noChangeArrowheads="1"/>
            </p:cNvSpPr>
            <p:nvPr/>
          </p:nvSpPr>
          <p:spPr bwMode="auto">
            <a:xfrm>
              <a:off x="2512" y="2310"/>
              <a:ext cx="2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a    b    c    d    e</a:t>
              </a:r>
              <a:r>
                <a:rPr kumimoji="1" lang="en-US" altLang="zh-CN" sz="2000" dirty="0">
                  <a:solidFill>
                    <a:srgbClr val="FF0066"/>
                  </a:solidFill>
                  <a:latin typeface="Times New Roman" panose="02020603050405020304" pitchFamily="18" charset="0"/>
                  <a:ea typeface="宋体" panose="02010600030101010101" pitchFamily="2" charset="-122"/>
                </a:rPr>
                <a:t>   </a:t>
              </a:r>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FF0066"/>
                  </a:solidFill>
                  <a:latin typeface="Times New Roman" panose="02020603050405020304" pitchFamily="18" charset="0"/>
                  <a:ea typeface="宋体" panose="02010600030101010101" pitchFamily="2" charset="-122"/>
                </a:rPr>
                <a:t>#    #    #    #</a:t>
              </a:r>
              <a:r>
                <a:rPr kumimoji="1" lang="en-US" altLang="zh-CN" sz="2000" dirty="0">
                  <a:latin typeface="Times New Roman" panose="02020603050405020304" pitchFamily="18" charset="0"/>
                  <a:ea typeface="宋体" panose="02010600030101010101" pitchFamily="2" charset="-122"/>
                </a:rPr>
                <a:t>    f    g </a:t>
              </a:r>
            </a:p>
          </p:txBody>
        </p:sp>
        <p:sp>
          <p:nvSpPr>
            <p:cNvPr id="12" name="Line 20"/>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3" name="Line 21"/>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 name="Line 22"/>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23"/>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Line 24"/>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 name="Line 25"/>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26"/>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9" name="Line 27"/>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Line 28"/>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 name="Line 29"/>
            <p:cNvSpPr>
              <a:spLocks noChangeShapeType="1"/>
            </p:cNvSpPr>
            <p:nvPr/>
          </p:nvSpPr>
          <p:spPr bwMode="auto">
            <a:xfrm>
              <a:off x="485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22" name="Text Box 30"/>
          <p:cNvSpPr txBox="1">
            <a:spLocks noChangeArrowheads="1"/>
          </p:cNvSpPr>
          <p:nvPr/>
        </p:nvSpPr>
        <p:spPr bwMode="auto">
          <a:xfrm>
            <a:off x="2395066" y="5373216"/>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1   2    3    4    5    6    7    8    9   10  11</a:t>
            </a:r>
          </a:p>
        </p:txBody>
      </p:sp>
      <p:sp>
        <p:nvSpPr>
          <p:cNvPr id="23" name="文本框 4"/>
          <p:cNvSpPr txBox="1">
            <a:spLocks noChangeArrowheads="1"/>
          </p:cNvSpPr>
          <p:nvPr/>
        </p:nvSpPr>
        <p:spPr bwMode="auto">
          <a:xfrm>
            <a:off x="2003526" y="5676429"/>
            <a:ext cx="368299"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24" name="文本框 6"/>
          <p:cNvSpPr txBox="1">
            <a:spLocks noChangeArrowheads="1"/>
          </p:cNvSpPr>
          <p:nvPr/>
        </p:nvSpPr>
        <p:spPr bwMode="auto">
          <a:xfrm>
            <a:off x="2093441" y="5397029"/>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25" name="文本框 4"/>
          <p:cNvSpPr txBox="1">
            <a:spLocks noChangeArrowheads="1"/>
          </p:cNvSpPr>
          <p:nvPr/>
        </p:nvSpPr>
        <p:spPr bwMode="auto">
          <a:xfrm>
            <a:off x="6484974" y="5666844"/>
            <a:ext cx="36829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000" dirty="0" smtClean="0">
                <a:ea typeface="宋体" panose="02010600030101010101" pitchFamily="2" charset="-122"/>
              </a:rPr>
              <a:t>@</a:t>
            </a:r>
            <a:endParaRPr lang="zh-CN" altLang="en-US" sz="2000" dirty="0">
              <a:ea typeface="宋体" panose="02010600030101010101" pitchFamily="2" charset="-122"/>
            </a:endParaRPr>
          </a:p>
        </p:txBody>
      </p:sp>
      <p:sp>
        <p:nvSpPr>
          <p:cNvPr id="26" name="文本框 6"/>
          <p:cNvSpPr txBox="1">
            <a:spLocks noChangeArrowheads="1"/>
          </p:cNvSpPr>
          <p:nvPr/>
        </p:nvSpPr>
        <p:spPr bwMode="auto">
          <a:xfrm>
            <a:off x="6444208" y="5408202"/>
            <a:ext cx="52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dirty="0" smtClean="0">
                <a:ea typeface="宋体" panose="02010600030101010101" pitchFamily="2" charset="-122"/>
              </a:rPr>
              <a:t>12</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smtClean="0"/>
              <a:t>二叉树</a:t>
            </a:r>
            <a:r>
              <a:rPr lang="zh-CN" altLang="en-US" dirty="0"/>
              <a:t>的顺序存储</a:t>
            </a:r>
            <a:endParaRPr lang="zh-CN" altLang="en-US" dirty="0" smtClean="0"/>
          </a:p>
        </p:txBody>
      </p:sp>
      <p:sp>
        <p:nvSpPr>
          <p:cNvPr id="37891" name="内容占位符 2"/>
          <p:cNvSpPr>
            <a:spLocks noGrp="1"/>
          </p:cNvSpPr>
          <p:nvPr>
            <p:ph idx="1"/>
          </p:nvPr>
        </p:nvSpPr>
        <p:spPr>
          <a:xfrm>
            <a:off x="719931" y="1268760"/>
            <a:ext cx="7955757" cy="3168352"/>
          </a:xfrm>
        </p:spPr>
        <p:txBody>
          <a:bodyPr/>
          <a:lstStyle/>
          <a:p>
            <a:r>
              <a:rPr lang="zh-CN" altLang="en-US" dirty="0" smtClean="0"/>
              <a:t>顺序存储特点</a:t>
            </a:r>
            <a:endParaRPr lang="en-US" altLang="zh-CN" dirty="0" smtClean="0"/>
          </a:p>
          <a:p>
            <a:pPr lvl="1"/>
            <a:r>
              <a:rPr lang="zh-CN" altLang="en-US" dirty="0" smtClean="0"/>
              <a:t>二叉树是完全二叉树时，空间利用率高、寻找孩子和双亲比较容易。</a:t>
            </a:r>
          </a:p>
          <a:p>
            <a:pPr lvl="1"/>
            <a:r>
              <a:rPr lang="zh-CN" altLang="en-US" dirty="0" smtClean="0"/>
              <a:t>若二叉树不是完全二叉树，需要将空缺的位置用特定的符号填补，造成空间利用率的下降 </a:t>
            </a:r>
          </a:p>
          <a:p>
            <a:endParaRPr lang="zh-CN" altLang="en-US" dirty="0" smtClean="0"/>
          </a:p>
        </p:txBody>
      </p:sp>
      <p:sp>
        <p:nvSpPr>
          <p:cNvPr id="3789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B266115-EE8E-4029-89BB-9E7D26E1D367}" type="slidenum">
              <a:rPr lang="zh-CN" altLang="en-US" sz="1000" smtClean="0"/>
              <a:pPr>
                <a:spcBef>
                  <a:spcPct val="0"/>
                </a:spcBef>
                <a:spcAft>
                  <a:spcPct val="0"/>
                </a:spcAft>
                <a:buClrTx/>
                <a:buFontTx/>
                <a:buNone/>
              </a:pPr>
              <a:t>27</a:t>
            </a:fld>
            <a:endParaRPr lang="zh-CN" altLang="en-US" sz="1000" smtClean="0"/>
          </a:p>
        </p:txBody>
      </p:sp>
    </p:spTree>
    <p:extLst>
      <p:ext uri="{BB962C8B-B14F-4D97-AF65-F5344CB8AC3E}">
        <p14:creationId xmlns:p14="http://schemas.microsoft.com/office/powerpoint/2010/main" val="5609985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dirty="0" smtClean="0"/>
              <a:t>二叉树的链式存储</a:t>
            </a:r>
            <a:endParaRPr lang="en-US" altLang="zh-CN" dirty="0" smtClean="0"/>
          </a:p>
        </p:txBody>
      </p:sp>
      <p:sp>
        <p:nvSpPr>
          <p:cNvPr id="33795" name="Content Placeholder 2"/>
          <p:cNvSpPr>
            <a:spLocks noGrp="1"/>
          </p:cNvSpPr>
          <p:nvPr>
            <p:ph idx="1"/>
          </p:nvPr>
        </p:nvSpPr>
        <p:spPr>
          <a:xfrm>
            <a:off x="468313" y="1125538"/>
            <a:ext cx="8207375" cy="4895850"/>
          </a:xfrm>
        </p:spPr>
        <p:txBody>
          <a:bodyPr/>
          <a:lstStyle/>
          <a:p>
            <a:r>
              <a:rPr lang="zh-CN" altLang="en-US" dirty="0" smtClean="0"/>
              <a:t>二叉树的结点可以包含一个数据域和两个指针域</a:t>
            </a:r>
            <a:endParaRPr lang="en-US" altLang="zh-CN" dirty="0" smtClean="0"/>
          </a:p>
          <a:p>
            <a:pPr lvl="1"/>
            <a:r>
              <a:rPr lang="zh-CN" altLang="en-US" dirty="0" smtClean="0"/>
              <a:t>指针域分别指向其左、右子树的根结点</a:t>
            </a:r>
            <a:endParaRPr lang="en-US" altLang="zh-CN" dirty="0" smtClean="0"/>
          </a:p>
          <a:p>
            <a:pPr lvl="1"/>
            <a:r>
              <a:rPr lang="zh-CN" altLang="en-US" dirty="0" smtClean="0"/>
              <a:t>这种存储结构称为</a:t>
            </a:r>
            <a:r>
              <a:rPr lang="zh-CN" altLang="en-US" dirty="0" smtClean="0">
                <a:solidFill>
                  <a:srgbClr val="009900"/>
                </a:solidFill>
              </a:rPr>
              <a:t>二叉链表</a:t>
            </a:r>
            <a:endParaRPr lang="en-US" altLang="zh-CN" dirty="0" smtClean="0">
              <a:solidFill>
                <a:srgbClr val="009900"/>
              </a:solidFill>
            </a:endParaRPr>
          </a:p>
          <a:p>
            <a:pPr lvl="1"/>
            <a:endParaRPr lang="en-US" altLang="zh-CN" dirty="0" smtClean="0">
              <a:solidFill>
                <a:srgbClr val="009900"/>
              </a:solidFill>
            </a:endParaRPr>
          </a:p>
          <a:p>
            <a:r>
              <a:rPr lang="zh-CN" altLang="en-US" dirty="0" smtClean="0"/>
              <a:t>有时，为了便于找到结点的双亲，增加一个指向其双亲的指针域</a:t>
            </a:r>
            <a:endParaRPr lang="en-US" altLang="zh-CN" dirty="0" smtClean="0"/>
          </a:p>
          <a:p>
            <a:pPr lvl="1"/>
            <a:r>
              <a:rPr lang="zh-CN" altLang="en-US" dirty="0" smtClean="0"/>
              <a:t>这种存储结构称为</a:t>
            </a:r>
            <a:r>
              <a:rPr lang="zh-CN" altLang="en-US" dirty="0" smtClean="0">
                <a:solidFill>
                  <a:srgbClr val="009900"/>
                </a:solidFill>
              </a:rPr>
              <a:t>三叉链表</a:t>
            </a:r>
            <a:endParaRPr lang="en-US" altLang="zh-CN" dirty="0" smtClean="0">
              <a:solidFill>
                <a:srgbClr val="009900"/>
              </a:solidFill>
            </a:endParaRPr>
          </a:p>
          <a:p>
            <a:pPr lvl="2"/>
            <a:endParaRPr lang="en-US" altLang="zh-CN" dirty="0" smtClean="0"/>
          </a:p>
        </p:txBody>
      </p:sp>
      <p:grpSp>
        <p:nvGrpSpPr>
          <p:cNvPr id="38916" name="Group 17"/>
          <p:cNvGrpSpPr>
            <a:grpSpLocks/>
          </p:cNvGrpSpPr>
          <p:nvPr/>
        </p:nvGrpSpPr>
        <p:grpSpPr bwMode="auto">
          <a:xfrm>
            <a:off x="5651500" y="3357563"/>
            <a:ext cx="2808288" cy="368300"/>
            <a:chOff x="5652120" y="3356992"/>
            <a:chExt cx="2808312" cy="369332"/>
          </a:xfrm>
        </p:grpSpPr>
        <p:sp>
          <p:nvSpPr>
            <p:cNvPr id="38918" name="TextBox 14"/>
            <p:cNvSpPr txBox="1">
              <a:spLocks noChangeArrowheads="1"/>
            </p:cNvSpPr>
            <p:nvPr/>
          </p:nvSpPr>
          <p:spPr bwMode="auto">
            <a:xfrm>
              <a:off x="5652120" y="3356992"/>
              <a:ext cx="93610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lchild</a:t>
              </a:r>
            </a:p>
          </p:txBody>
        </p:sp>
        <p:sp>
          <p:nvSpPr>
            <p:cNvPr id="38919" name="TextBox 15"/>
            <p:cNvSpPr txBox="1">
              <a:spLocks noChangeArrowheads="1"/>
            </p:cNvSpPr>
            <p:nvPr/>
          </p:nvSpPr>
          <p:spPr bwMode="auto">
            <a:xfrm>
              <a:off x="6588224" y="3356992"/>
              <a:ext cx="93610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data</a:t>
              </a:r>
            </a:p>
          </p:txBody>
        </p:sp>
        <p:sp>
          <p:nvSpPr>
            <p:cNvPr id="38920" name="TextBox 16"/>
            <p:cNvSpPr txBox="1">
              <a:spLocks noChangeArrowheads="1"/>
            </p:cNvSpPr>
            <p:nvPr/>
          </p:nvSpPr>
          <p:spPr bwMode="auto">
            <a:xfrm>
              <a:off x="7524328" y="3356992"/>
              <a:ext cx="936104"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1800">
                  <a:ea typeface="宋体" panose="02010600030101010101" pitchFamily="2" charset="-122"/>
                </a:rPr>
                <a:t>rchild</a:t>
              </a:r>
            </a:p>
          </p:txBody>
        </p:sp>
      </p:grpSp>
      <p:sp>
        <p:nvSpPr>
          <p:cNvPr id="38917"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D472811-330B-44EF-83C7-9AA4DFD38250}" type="slidenum">
              <a:rPr lang="zh-CN" altLang="en-US" sz="1000" smtClean="0"/>
              <a:pPr>
                <a:spcBef>
                  <a:spcPct val="0"/>
                </a:spcBef>
                <a:spcAft>
                  <a:spcPct val="0"/>
                </a:spcAft>
                <a:buClrTx/>
                <a:buFontTx/>
                <a:buNone/>
              </a:pPr>
              <a:t>28</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二叉树的链式存储</a:t>
            </a:r>
            <a:endParaRPr lang="zh-CN" altLang="en-US" dirty="0" smtClean="0"/>
          </a:p>
        </p:txBody>
      </p:sp>
      <p:pic>
        <p:nvPicPr>
          <p:cNvPr id="39939"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11150" y="2573338"/>
            <a:ext cx="6010275" cy="2540000"/>
          </a:xfrm>
        </p:spPr>
      </p:pic>
      <p:sp>
        <p:nvSpPr>
          <p:cNvPr id="39940" name="文本框 3"/>
          <p:cNvSpPr txBox="1">
            <a:spLocks noChangeArrowheads="1"/>
          </p:cNvSpPr>
          <p:nvPr/>
        </p:nvSpPr>
        <p:spPr bwMode="auto">
          <a:xfrm>
            <a:off x="755650" y="1412875"/>
            <a:ext cx="6840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zh-CN" altLang="en-US" sz="2400">
                <a:ea typeface="宋体" panose="02010600030101010101" pitchFamily="2" charset="-122"/>
              </a:rPr>
              <a:t>链式存储用指向根结点的</a:t>
            </a:r>
            <a:r>
              <a:rPr lang="zh-CN" altLang="en-US" sz="2400" b="1">
                <a:solidFill>
                  <a:srgbClr val="FF0000"/>
                </a:solidFill>
                <a:ea typeface="宋体" panose="02010600030101010101" pitchFamily="2" charset="-122"/>
              </a:rPr>
              <a:t>指针</a:t>
            </a:r>
            <a:r>
              <a:rPr lang="zh-CN" altLang="en-US" sz="2400">
                <a:ea typeface="宋体" panose="02010600030101010101" pitchFamily="2" charset="-122"/>
              </a:rPr>
              <a:t>表示一个二叉树</a:t>
            </a:r>
          </a:p>
        </p:txBody>
      </p:sp>
      <p:grpSp>
        <p:nvGrpSpPr>
          <p:cNvPr id="5" name="Group 3"/>
          <p:cNvGrpSpPr>
            <a:grpSpLocks/>
          </p:cNvGrpSpPr>
          <p:nvPr/>
        </p:nvGrpSpPr>
        <p:grpSpPr bwMode="auto">
          <a:xfrm>
            <a:off x="6516688" y="2708275"/>
            <a:ext cx="1966912" cy="2540000"/>
            <a:chOff x="3964" y="227"/>
            <a:chExt cx="1239" cy="1600"/>
          </a:xfrm>
        </p:grpSpPr>
        <p:sp>
          <p:nvSpPr>
            <p:cNvPr id="39943"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9944"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9945"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9946"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9947"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9948"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9949"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39950"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1"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9952"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3"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4"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9955"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994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3DD2741-4AF2-4107-81A9-DF8F3D46957D}" type="slidenum">
              <a:rPr lang="zh-CN" altLang="en-US" sz="1000" smtClean="0"/>
              <a:pPr>
                <a:spcBef>
                  <a:spcPct val="0"/>
                </a:spcBef>
                <a:spcAft>
                  <a:spcPct val="0"/>
                </a:spcAft>
                <a:buClrTx/>
                <a:buFontTx/>
                <a:buNone/>
              </a:pPr>
              <a:t>29</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概述</a:t>
            </a:r>
          </a:p>
        </p:txBody>
      </p:sp>
      <p:sp>
        <p:nvSpPr>
          <p:cNvPr id="9219" name="内容占位符 2"/>
          <p:cNvSpPr>
            <a:spLocks noGrp="1"/>
          </p:cNvSpPr>
          <p:nvPr>
            <p:ph idx="1"/>
          </p:nvPr>
        </p:nvSpPr>
        <p:spPr/>
        <p:txBody>
          <a:bodyPr/>
          <a:lstStyle/>
          <a:p>
            <a:r>
              <a:rPr lang="zh-CN" altLang="en-US" dirty="0" smtClean="0"/>
              <a:t>树形结构是一类重要的</a:t>
            </a:r>
            <a:r>
              <a:rPr lang="zh-CN" altLang="en-US" dirty="0" smtClean="0">
                <a:solidFill>
                  <a:srgbClr val="FF0000"/>
                </a:solidFill>
              </a:rPr>
              <a:t>非线性结构</a:t>
            </a:r>
            <a:endParaRPr lang="en-US" altLang="zh-CN" dirty="0" smtClean="0">
              <a:solidFill>
                <a:srgbClr val="FF0000"/>
              </a:solidFill>
            </a:endParaRPr>
          </a:p>
          <a:p>
            <a:r>
              <a:rPr lang="zh-CN" altLang="en-US" dirty="0" smtClean="0"/>
              <a:t>树是以分支关系定义的</a:t>
            </a:r>
            <a:r>
              <a:rPr lang="zh-CN" altLang="en-US" dirty="0" smtClean="0">
                <a:solidFill>
                  <a:srgbClr val="FF0000"/>
                </a:solidFill>
              </a:rPr>
              <a:t>层次结构</a:t>
            </a:r>
            <a:endParaRPr lang="en-US" altLang="zh-CN" dirty="0" smtClean="0">
              <a:solidFill>
                <a:srgbClr val="FF0000"/>
              </a:solidFill>
            </a:endParaRPr>
          </a:p>
          <a:p>
            <a:pPr lvl="1"/>
            <a:r>
              <a:rPr lang="zh-CN" altLang="en-US" dirty="0" smtClean="0"/>
              <a:t>每个元素最多有一个前驱（或父辈）</a:t>
            </a:r>
            <a:endParaRPr lang="en-US" altLang="zh-CN" dirty="0" smtClean="0"/>
          </a:p>
          <a:p>
            <a:pPr lvl="1"/>
            <a:r>
              <a:rPr lang="zh-CN" altLang="en-US" dirty="0" smtClean="0"/>
              <a:t>每个元素可能有多个后继（或后代）</a:t>
            </a:r>
            <a:endParaRPr lang="en-US" altLang="zh-CN" dirty="0" smtClean="0"/>
          </a:p>
          <a:p>
            <a:r>
              <a:rPr lang="zh-CN" altLang="en-US" dirty="0"/>
              <a:t>树形</a:t>
            </a:r>
            <a:r>
              <a:rPr lang="zh-CN" altLang="en-US" dirty="0" smtClean="0"/>
              <a:t>结构在客观世界中是大量存在的</a:t>
            </a:r>
            <a:endParaRPr lang="en-US" altLang="zh-CN" dirty="0" smtClean="0"/>
          </a:p>
          <a:p>
            <a:r>
              <a:rPr lang="zh-CN" altLang="en-US" dirty="0"/>
              <a:t>树</a:t>
            </a:r>
            <a:r>
              <a:rPr lang="zh-CN" altLang="en-US" dirty="0" smtClean="0"/>
              <a:t>在计算机领域中也有着广泛的应用</a:t>
            </a:r>
          </a:p>
        </p:txBody>
      </p:sp>
      <p:sp>
        <p:nvSpPr>
          <p:cNvPr id="922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D3445D4-006A-48D3-ADE8-4083E8459FCA}" type="slidenum">
              <a:rPr lang="zh-CN" altLang="en-US" sz="1000" smtClean="0"/>
              <a:pPr>
                <a:spcBef>
                  <a:spcPct val="0"/>
                </a:spcBef>
                <a:spcAft>
                  <a:spcPct val="0"/>
                </a:spcAft>
                <a:buClrTx/>
                <a:buFontTx/>
                <a:buNone/>
              </a:pPr>
              <a:t>3</a:t>
            </a:fld>
            <a:endParaRPr lang="zh-CN" altLang="en-US" sz="1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dirty="0"/>
              <a:t>二叉树的链式存储</a:t>
            </a:r>
            <a:endParaRPr lang="zh-CN" altLang="en-US" dirty="0" smtClean="0"/>
          </a:p>
        </p:txBody>
      </p:sp>
      <p:sp>
        <p:nvSpPr>
          <p:cNvPr id="41987" name="内容占位符 2"/>
          <p:cNvSpPr>
            <a:spLocks noGrp="1"/>
          </p:cNvSpPr>
          <p:nvPr>
            <p:ph idx="1"/>
          </p:nvPr>
        </p:nvSpPr>
        <p:spPr>
          <a:xfrm>
            <a:off x="468313" y="1125538"/>
            <a:ext cx="8207375" cy="647700"/>
          </a:xfrm>
        </p:spPr>
        <p:txBody>
          <a:bodyPr/>
          <a:lstStyle/>
          <a:p>
            <a:r>
              <a:rPr lang="zh-CN" altLang="en-US" smtClean="0"/>
              <a:t>二叉链表的</a:t>
            </a:r>
            <a:r>
              <a:rPr lang="zh-CN" altLang="en-US" smtClean="0">
                <a:solidFill>
                  <a:srgbClr val="FF0000"/>
                </a:solidFill>
              </a:rPr>
              <a:t>数据类型定义</a:t>
            </a:r>
          </a:p>
        </p:txBody>
      </p:sp>
      <p:sp>
        <p:nvSpPr>
          <p:cNvPr id="76" name="Text Box 4"/>
          <p:cNvSpPr txBox="1">
            <a:spLocks noChangeArrowheads="1"/>
          </p:cNvSpPr>
          <p:nvPr/>
        </p:nvSpPr>
        <p:spPr bwMode="auto">
          <a:xfrm>
            <a:off x="1547813" y="2205038"/>
            <a:ext cx="6172200" cy="1570037"/>
          </a:xfrm>
          <a:prstGeom prst="rect">
            <a:avLst/>
          </a:prstGeom>
          <a:noFill/>
          <a:ln w="9525">
            <a:solidFill>
              <a:schemeClr val="tx1"/>
            </a:solidFill>
            <a:miter lim="800000"/>
            <a:headEnd/>
            <a:tailEnd/>
          </a:ln>
          <a:effectLst/>
        </p:spPr>
        <p:txBody>
          <a:bodyPr>
            <a:spAutoFit/>
          </a:bodyPr>
          <a:lstStyle/>
          <a:p>
            <a:pPr eaLnBrk="1" hangingPunct="1">
              <a:defRPr/>
            </a:pPr>
            <a:r>
              <a:rPr lang="en-US" altLang="zh-CN" sz="2400" dirty="0" err="1">
                <a:latin typeface="+mn-ea"/>
              </a:rPr>
              <a:t>typedef</a:t>
            </a:r>
            <a:r>
              <a:rPr lang="en-US" altLang="zh-CN" sz="2400" dirty="0">
                <a:latin typeface="+mn-ea"/>
              </a:rPr>
              <a:t>  </a:t>
            </a:r>
            <a:r>
              <a:rPr lang="en-US" altLang="zh-CN" sz="2400" dirty="0" err="1">
                <a:latin typeface="+mn-ea"/>
              </a:rPr>
              <a:t>struct</a:t>
            </a:r>
            <a:r>
              <a:rPr lang="en-US" altLang="zh-CN" sz="2400" dirty="0">
                <a:latin typeface="+mn-ea"/>
              </a:rPr>
              <a:t>  </a:t>
            </a:r>
            <a:r>
              <a:rPr lang="en-US" altLang="zh-CN" sz="2400" dirty="0" err="1" smtClean="0">
                <a:latin typeface="+mn-ea"/>
              </a:rPr>
              <a:t>BiTNode</a:t>
            </a:r>
            <a:r>
              <a:rPr lang="en-US" altLang="zh-CN" sz="2400" dirty="0" smtClean="0">
                <a:latin typeface="+mn-ea"/>
              </a:rPr>
              <a:t> </a:t>
            </a:r>
            <a:r>
              <a:rPr lang="en-US" altLang="zh-CN" sz="2400" dirty="0">
                <a:latin typeface="+mn-ea"/>
              </a:rPr>
              <a:t>{</a:t>
            </a:r>
          </a:p>
          <a:p>
            <a:pPr eaLnBrk="1" hangingPunct="1">
              <a:defRPr/>
            </a:pPr>
            <a:r>
              <a:rPr lang="en-US" altLang="zh-CN" sz="2400" dirty="0">
                <a:latin typeface="+mn-ea"/>
              </a:rPr>
              <a:t>        </a:t>
            </a:r>
            <a:r>
              <a:rPr lang="en-US" altLang="zh-CN" sz="2400" dirty="0" err="1" smtClean="0">
                <a:latin typeface="+mn-ea"/>
              </a:rPr>
              <a:t>TElemType</a:t>
            </a:r>
            <a:r>
              <a:rPr lang="en-US" altLang="zh-CN" sz="2400" dirty="0" smtClean="0">
                <a:latin typeface="+mn-ea"/>
              </a:rPr>
              <a:t> </a:t>
            </a:r>
            <a:r>
              <a:rPr lang="en-US" altLang="zh-CN" sz="2400" dirty="0">
                <a:latin typeface="+mn-ea"/>
              </a:rPr>
              <a:t>data;</a:t>
            </a:r>
          </a:p>
          <a:p>
            <a:pPr eaLnBrk="1" hangingPunct="1">
              <a:defRPr/>
            </a:pPr>
            <a:r>
              <a:rPr lang="en-US" altLang="zh-CN" sz="2400" dirty="0">
                <a:latin typeface="+mn-ea"/>
              </a:rPr>
              <a:t>        </a:t>
            </a:r>
            <a:r>
              <a:rPr lang="en-US" altLang="zh-CN" sz="2400" dirty="0" err="1">
                <a:latin typeface="+mn-ea"/>
              </a:rPr>
              <a:t>struct</a:t>
            </a:r>
            <a:r>
              <a:rPr lang="en-US" altLang="zh-CN" sz="2400" dirty="0">
                <a:latin typeface="+mn-ea"/>
              </a:rPr>
              <a:t>  </a:t>
            </a:r>
            <a:r>
              <a:rPr lang="en-US" altLang="zh-CN" sz="2400" dirty="0" err="1" smtClean="0">
                <a:latin typeface="+mn-ea"/>
              </a:rPr>
              <a:t>BiTNode</a:t>
            </a:r>
            <a:r>
              <a:rPr lang="en-US" altLang="zh-CN" sz="2400" dirty="0" smtClean="0">
                <a:latin typeface="+mn-ea"/>
              </a:rPr>
              <a:t> </a:t>
            </a:r>
            <a:r>
              <a:rPr lang="en-US" altLang="zh-CN" sz="2400" dirty="0">
                <a:latin typeface="+mn-ea"/>
              </a:rPr>
              <a:t>*</a:t>
            </a:r>
            <a:r>
              <a:rPr lang="en-US" altLang="zh-CN" sz="2400" dirty="0" err="1">
                <a:latin typeface="+mn-ea"/>
              </a:rPr>
              <a:t>lchild</a:t>
            </a:r>
            <a:r>
              <a:rPr lang="en-US" altLang="zh-CN" sz="2400" dirty="0">
                <a:latin typeface="+mn-ea"/>
              </a:rPr>
              <a:t>, *</a:t>
            </a:r>
            <a:r>
              <a:rPr lang="en-US" altLang="zh-CN" sz="2400" dirty="0" err="1">
                <a:latin typeface="+mn-ea"/>
              </a:rPr>
              <a:t>rchild</a:t>
            </a:r>
            <a:r>
              <a:rPr lang="en-US" altLang="zh-CN" sz="2400" dirty="0">
                <a:latin typeface="+mn-ea"/>
              </a:rPr>
              <a:t>;</a:t>
            </a:r>
          </a:p>
          <a:p>
            <a:pPr eaLnBrk="1" hangingPunct="1">
              <a:defRPr/>
            </a:pPr>
            <a:r>
              <a:rPr lang="en-US" altLang="zh-CN" sz="2400" dirty="0">
                <a:latin typeface="+mn-ea"/>
              </a:rPr>
              <a:t>} </a:t>
            </a:r>
            <a:r>
              <a:rPr lang="en-US" altLang="zh-CN" sz="2400" dirty="0" err="1" smtClean="0">
                <a:latin typeface="+mn-ea"/>
              </a:rPr>
              <a:t>BiTNode</a:t>
            </a:r>
            <a:r>
              <a:rPr lang="en-US" altLang="zh-CN" sz="2400" dirty="0">
                <a:latin typeface="+mn-ea"/>
              </a:rPr>
              <a:t>, *</a:t>
            </a:r>
            <a:r>
              <a:rPr lang="en-US" altLang="zh-CN" sz="2400" dirty="0" err="1" smtClean="0">
                <a:latin typeface="+mn-ea"/>
              </a:rPr>
              <a:t>BiTree</a:t>
            </a:r>
            <a:r>
              <a:rPr lang="en-US" altLang="zh-CN" sz="2400" dirty="0">
                <a:latin typeface="+mn-ea"/>
              </a:rPr>
              <a:t>;</a:t>
            </a:r>
          </a:p>
        </p:txBody>
      </p:sp>
      <p:sp>
        <p:nvSpPr>
          <p:cNvPr id="41989"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DFEB230-B423-447D-A19E-9208B736FA5B}" type="slidenum">
              <a:rPr lang="zh-CN" altLang="en-US" sz="1000" smtClean="0"/>
              <a:pPr>
                <a:spcBef>
                  <a:spcPct val="0"/>
                </a:spcBef>
                <a:spcAft>
                  <a:spcPct val="0"/>
                </a:spcAft>
                <a:buClrTx/>
                <a:buFontTx/>
                <a:buNone/>
              </a:pPr>
              <a:t>30</a:t>
            </a:fld>
            <a:endParaRPr lang="zh-CN" altLang="en-US" sz="1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二叉树的遍历</a:t>
            </a:r>
          </a:p>
        </p:txBody>
      </p:sp>
      <p:sp>
        <p:nvSpPr>
          <p:cNvPr id="3" name="内容占位符 2"/>
          <p:cNvSpPr>
            <a:spLocks noGrp="1"/>
          </p:cNvSpPr>
          <p:nvPr>
            <p:ph idx="1"/>
          </p:nvPr>
        </p:nvSpPr>
        <p:spPr/>
        <p:txBody>
          <a:bodyPr/>
          <a:lstStyle/>
          <a:p>
            <a:pPr>
              <a:defRPr/>
            </a:pPr>
            <a:r>
              <a:rPr kumimoji="1" lang="zh-CN" altLang="en-US" dirty="0" smtClean="0">
                <a:solidFill>
                  <a:srgbClr val="FF0000"/>
                </a:solidFill>
                <a:latin typeface="+mn-ea"/>
              </a:rPr>
              <a:t>树的遍历</a:t>
            </a:r>
            <a:r>
              <a:rPr kumimoji="1" lang="zh-CN" altLang="en-US" dirty="0" smtClean="0">
                <a:latin typeface="+mn-ea"/>
              </a:rPr>
              <a:t>是按一定规则访问树的各个顶点，且使每一顶点仅被访问一次</a:t>
            </a:r>
            <a:endParaRPr kumimoji="1" lang="en-US" altLang="zh-CN" dirty="0" smtClean="0">
              <a:latin typeface="+mn-ea"/>
            </a:endParaRPr>
          </a:p>
          <a:p>
            <a:pPr lvl="1">
              <a:defRPr/>
            </a:pPr>
            <a:r>
              <a:rPr kumimoji="1" lang="zh-CN" altLang="en-US" dirty="0" smtClean="0">
                <a:latin typeface="+mn-ea"/>
              </a:rPr>
              <a:t>即找一个完整而有规律的走法，以得到树中所有结点的一个线性排列</a:t>
            </a:r>
            <a:endParaRPr kumimoji="1" lang="en-US" altLang="zh-CN" dirty="0" smtClean="0">
              <a:latin typeface="+mn-ea"/>
            </a:endParaRPr>
          </a:p>
          <a:p>
            <a:pPr>
              <a:defRPr/>
            </a:pPr>
            <a:r>
              <a:rPr kumimoji="1" lang="zh-CN" altLang="en-US" dirty="0" smtClean="0">
                <a:latin typeface="+mn-ea"/>
              </a:rPr>
              <a:t>二叉树的定义是递归的</a:t>
            </a:r>
            <a:endParaRPr kumimoji="1" lang="en-US" altLang="zh-CN" dirty="0" smtClean="0">
              <a:latin typeface="+mn-ea"/>
            </a:endParaRPr>
          </a:p>
          <a:p>
            <a:pPr lvl="1">
              <a:defRPr/>
            </a:pPr>
            <a:r>
              <a:rPr kumimoji="1" lang="zh-CN" altLang="en-US" dirty="0" smtClean="0">
                <a:latin typeface="+mn-ea"/>
              </a:rPr>
              <a:t>根结点（</a:t>
            </a:r>
            <a:r>
              <a:rPr kumimoji="1" lang="en-US" altLang="zh-CN" dirty="0" smtClean="0">
                <a:latin typeface="+mn-ea"/>
              </a:rPr>
              <a:t>D</a:t>
            </a:r>
            <a:r>
              <a:rPr kumimoji="1" lang="zh-CN" altLang="en-US" dirty="0" smtClean="0">
                <a:latin typeface="+mn-ea"/>
              </a:rPr>
              <a:t>）、左子树（</a:t>
            </a:r>
            <a:r>
              <a:rPr kumimoji="1" lang="en-US" altLang="zh-CN" dirty="0" smtClean="0">
                <a:latin typeface="+mn-ea"/>
              </a:rPr>
              <a:t>L</a:t>
            </a:r>
            <a:r>
              <a:rPr kumimoji="1" lang="zh-CN" altLang="en-US" dirty="0" smtClean="0">
                <a:latin typeface="+mn-ea"/>
              </a:rPr>
              <a:t>）、右子树（</a:t>
            </a:r>
            <a:r>
              <a:rPr kumimoji="1" lang="en-US" altLang="zh-CN" dirty="0" smtClean="0">
                <a:latin typeface="+mn-ea"/>
              </a:rPr>
              <a:t>R</a:t>
            </a:r>
            <a:r>
              <a:rPr kumimoji="1" lang="zh-CN" altLang="en-US" dirty="0" smtClean="0">
                <a:latin typeface="+mn-ea"/>
              </a:rPr>
              <a:t>）</a:t>
            </a:r>
            <a:endParaRPr kumimoji="1" lang="en-US" altLang="zh-CN" dirty="0" smtClean="0">
              <a:latin typeface="+mn-ea"/>
            </a:endParaRPr>
          </a:p>
          <a:p>
            <a:pPr>
              <a:defRPr/>
            </a:pPr>
            <a:r>
              <a:rPr kumimoji="1" lang="zh-CN" altLang="en-US" dirty="0" smtClean="0">
                <a:latin typeface="+mn-ea"/>
              </a:rPr>
              <a:t>因此，遍历一颗非空二叉树的问题可以分解为三个子问题</a:t>
            </a:r>
            <a:endParaRPr kumimoji="1" lang="en-US" altLang="zh-CN" dirty="0" smtClean="0">
              <a:latin typeface="+mn-ea"/>
            </a:endParaRPr>
          </a:p>
        </p:txBody>
      </p:sp>
      <p:sp>
        <p:nvSpPr>
          <p:cNvPr id="2970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194100F-AACF-486F-AA5A-CDE4A38E0DC5}" type="slidenum">
              <a:rPr lang="zh-CN" altLang="en-US" sz="1000" smtClean="0"/>
              <a:pPr>
                <a:spcBef>
                  <a:spcPct val="0"/>
                </a:spcBef>
                <a:spcAft>
                  <a:spcPct val="0"/>
                </a:spcAft>
                <a:buClrTx/>
                <a:buFontTx/>
                <a:buNone/>
              </a:pPr>
              <a:t>31</a:t>
            </a:fld>
            <a:endParaRPr lang="zh-CN" altLang="en-US" sz="1000" smtClean="0"/>
          </a:p>
        </p:txBody>
      </p:sp>
    </p:spTree>
    <p:extLst>
      <p:ext uri="{BB962C8B-B14F-4D97-AF65-F5344CB8AC3E}">
        <p14:creationId xmlns:p14="http://schemas.microsoft.com/office/powerpoint/2010/main" val="2375357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二叉树的遍历</a:t>
            </a:r>
          </a:p>
        </p:txBody>
      </p:sp>
      <p:sp>
        <p:nvSpPr>
          <p:cNvPr id="30723" name="内容占位符 2"/>
          <p:cNvSpPr>
            <a:spLocks noGrp="1"/>
          </p:cNvSpPr>
          <p:nvPr>
            <p:ph idx="1"/>
          </p:nvPr>
        </p:nvSpPr>
        <p:spPr/>
        <p:txBody>
          <a:bodyPr/>
          <a:lstStyle/>
          <a:p>
            <a:r>
              <a:rPr lang="zh-CN" altLang="en-US" smtClean="0"/>
              <a:t>按根、左子树和右子树三个部分，二叉树的遍历可分为</a:t>
            </a:r>
            <a:endParaRPr lang="en-US" altLang="zh-CN" smtClean="0"/>
          </a:p>
          <a:p>
            <a:pPr lvl="1"/>
            <a:r>
              <a:rPr lang="zh-CN" altLang="en-US" smtClean="0"/>
              <a:t>先序遍历（前序遍历）</a:t>
            </a:r>
            <a:endParaRPr lang="en-US" altLang="zh-CN" smtClean="0"/>
          </a:p>
          <a:p>
            <a:pPr lvl="2"/>
            <a:r>
              <a:rPr lang="en-US" altLang="zh-CN" smtClean="0"/>
              <a:t>DLR</a:t>
            </a:r>
            <a:r>
              <a:rPr lang="zh-CN" altLang="en-US" smtClean="0"/>
              <a:t>、</a:t>
            </a:r>
            <a:r>
              <a:rPr lang="en-US" altLang="zh-CN" smtClean="0"/>
              <a:t>DRL(</a:t>
            </a:r>
            <a:r>
              <a:rPr lang="zh-CN" altLang="en-US" smtClean="0"/>
              <a:t>忽略</a:t>
            </a:r>
            <a:r>
              <a:rPr lang="en-US" altLang="zh-CN" smtClean="0"/>
              <a:t>)</a:t>
            </a:r>
          </a:p>
          <a:p>
            <a:pPr lvl="1"/>
            <a:r>
              <a:rPr lang="zh-CN" altLang="en-US" smtClean="0"/>
              <a:t>中序遍历</a:t>
            </a:r>
            <a:endParaRPr lang="en-US" altLang="zh-CN" smtClean="0"/>
          </a:p>
          <a:p>
            <a:pPr lvl="2"/>
            <a:r>
              <a:rPr lang="en-US" altLang="zh-CN" smtClean="0"/>
              <a:t>LDR</a:t>
            </a:r>
            <a:r>
              <a:rPr lang="zh-CN" altLang="en-US" smtClean="0"/>
              <a:t>、</a:t>
            </a:r>
            <a:r>
              <a:rPr lang="en-US" altLang="zh-CN" smtClean="0"/>
              <a:t>RDL (</a:t>
            </a:r>
            <a:r>
              <a:rPr lang="zh-CN" altLang="en-US" smtClean="0"/>
              <a:t>忽略</a:t>
            </a:r>
            <a:r>
              <a:rPr lang="en-US" altLang="zh-CN" smtClean="0"/>
              <a:t>)</a:t>
            </a:r>
          </a:p>
          <a:p>
            <a:pPr lvl="1"/>
            <a:r>
              <a:rPr lang="zh-CN" altLang="en-US" smtClean="0"/>
              <a:t>后序遍历</a:t>
            </a:r>
            <a:endParaRPr lang="en-US" altLang="zh-CN" smtClean="0"/>
          </a:p>
          <a:p>
            <a:pPr lvl="2"/>
            <a:r>
              <a:rPr lang="en-US" altLang="zh-CN" smtClean="0"/>
              <a:t>LRD</a:t>
            </a:r>
            <a:r>
              <a:rPr lang="zh-CN" altLang="en-US" smtClean="0"/>
              <a:t>、</a:t>
            </a:r>
            <a:r>
              <a:rPr lang="en-US" altLang="zh-CN" smtClean="0"/>
              <a:t>RLD (</a:t>
            </a:r>
            <a:r>
              <a:rPr lang="zh-CN" altLang="en-US" smtClean="0"/>
              <a:t>忽略</a:t>
            </a:r>
            <a:r>
              <a:rPr lang="en-US" altLang="zh-CN" smtClean="0"/>
              <a:t>)</a:t>
            </a:r>
          </a:p>
          <a:p>
            <a:r>
              <a:rPr lang="zh-CN" altLang="en-US" smtClean="0"/>
              <a:t>二叉树也可以按层次遍历</a:t>
            </a:r>
          </a:p>
        </p:txBody>
      </p:sp>
      <p:sp>
        <p:nvSpPr>
          <p:cNvPr id="3072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D0A933B-2903-44F0-8E79-25E3952316C3}" type="slidenum">
              <a:rPr lang="zh-CN" altLang="en-US" sz="1000" smtClean="0"/>
              <a:pPr>
                <a:spcBef>
                  <a:spcPct val="0"/>
                </a:spcBef>
                <a:spcAft>
                  <a:spcPct val="0"/>
                </a:spcAft>
                <a:buClrTx/>
                <a:buFontTx/>
                <a:buNone/>
              </a:pPr>
              <a:t>32</a:t>
            </a:fld>
            <a:endParaRPr lang="zh-CN" altLang="en-US" sz="1000" smtClean="0"/>
          </a:p>
        </p:txBody>
      </p:sp>
    </p:spTree>
    <p:extLst>
      <p:ext uri="{BB962C8B-B14F-4D97-AF65-F5344CB8AC3E}">
        <p14:creationId xmlns:p14="http://schemas.microsoft.com/office/powerpoint/2010/main" val="163028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先序遍历</a:t>
            </a:r>
          </a:p>
        </p:txBody>
      </p:sp>
      <p:grpSp>
        <p:nvGrpSpPr>
          <p:cNvPr id="31747" name="Group 2"/>
          <p:cNvGrpSpPr>
            <a:grpSpLocks/>
          </p:cNvGrpSpPr>
          <p:nvPr/>
        </p:nvGrpSpPr>
        <p:grpSpPr bwMode="auto">
          <a:xfrm>
            <a:off x="539750" y="2205038"/>
            <a:ext cx="3060700" cy="2362200"/>
            <a:chOff x="492" y="384"/>
            <a:chExt cx="1928" cy="1488"/>
          </a:xfrm>
        </p:grpSpPr>
        <p:sp>
          <p:nvSpPr>
            <p:cNvPr id="31800" name="Oval 3"/>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1801" name="Oval 4"/>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1802" name="Oval 5"/>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1803" name="Oval 6"/>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1804" name="Line 7"/>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5"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6"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10"/>
          <p:cNvSpPr>
            <a:spLocks noChangeArrowheads="1"/>
          </p:cNvSpPr>
          <p:nvPr/>
        </p:nvSpPr>
        <p:spPr bwMode="auto">
          <a:xfrm>
            <a:off x="4398963" y="1247775"/>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grpSp>
        <p:nvGrpSpPr>
          <p:cNvPr id="3" name="Group 11"/>
          <p:cNvGrpSpPr>
            <a:grpSpLocks/>
          </p:cNvGrpSpPr>
          <p:nvPr/>
        </p:nvGrpSpPr>
        <p:grpSpPr bwMode="auto">
          <a:xfrm>
            <a:off x="4398963" y="1628775"/>
            <a:ext cx="457200" cy="1066800"/>
            <a:chOff x="2880" y="1248"/>
            <a:chExt cx="288" cy="672"/>
          </a:xfrm>
        </p:grpSpPr>
        <p:sp>
          <p:nvSpPr>
            <p:cNvPr id="31798" name="Line 12"/>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9" name="Oval 13"/>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grpSp>
      <p:grpSp>
        <p:nvGrpSpPr>
          <p:cNvPr id="4" name="Group 14"/>
          <p:cNvGrpSpPr>
            <a:grpSpLocks/>
          </p:cNvGrpSpPr>
          <p:nvPr/>
        </p:nvGrpSpPr>
        <p:grpSpPr bwMode="auto">
          <a:xfrm>
            <a:off x="4932363" y="1628775"/>
            <a:ext cx="1524000" cy="1447800"/>
            <a:chOff x="3216" y="1248"/>
            <a:chExt cx="960" cy="912"/>
          </a:xfrm>
        </p:grpSpPr>
        <p:sp>
          <p:nvSpPr>
            <p:cNvPr id="31792" name="Line 15"/>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793" name="Group 16"/>
            <p:cNvGrpSpPr>
              <a:grpSpLocks/>
            </p:cNvGrpSpPr>
            <p:nvPr/>
          </p:nvGrpSpPr>
          <p:grpSpPr bwMode="auto">
            <a:xfrm>
              <a:off x="3408" y="1680"/>
              <a:ext cx="576" cy="240"/>
              <a:chOff x="3408" y="1680"/>
              <a:chExt cx="576" cy="240"/>
            </a:xfrm>
          </p:grpSpPr>
          <p:sp>
            <p:nvSpPr>
              <p:cNvPr id="31795" name="Line 17"/>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6" name="Line 18"/>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7" name="Line 19"/>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94" name="Rectangle 20"/>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grpSp>
      <p:grpSp>
        <p:nvGrpSpPr>
          <p:cNvPr id="6" name="Group 21"/>
          <p:cNvGrpSpPr>
            <a:grpSpLocks/>
          </p:cNvGrpSpPr>
          <p:nvPr/>
        </p:nvGrpSpPr>
        <p:grpSpPr bwMode="auto">
          <a:xfrm>
            <a:off x="5770563" y="3076575"/>
            <a:ext cx="1447800" cy="1447800"/>
            <a:chOff x="3744" y="2160"/>
            <a:chExt cx="912" cy="912"/>
          </a:xfrm>
        </p:grpSpPr>
        <p:grpSp>
          <p:nvGrpSpPr>
            <p:cNvPr id="31786" name="Group 22"/>
            <p:cNvGrpSpPr>
              <a:grpSpLocks/>
            </p:cNvGrpSpPr>
            <p:nvPr/>
          </p:nvGrpSpPr>
          <p:grpSpPr bwMode="auto">
            <a:xfrm>
              <a:off x="3888" y="2592"/>
              <a:ext cx="576" cy="240"/>
              <a:chOff x="3888" y="2592"/>
              <a:chExt cx="576" cy="240"/>
            </a:xfrm>
          </p:grpSpPr>
          <p:sp>
            <p:nvSpPr>
              <p:cNvPr id="31789" name="Line 23"/>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Line 24"/>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1" name="Line 25"/>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87" name="Rectangle 26"/>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sp>
          <p:nvSpPr>
            <p:cNvPr id="31788" name="Line 27"/>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8"/>
          <p:cNvGrpSpPr>
            <a:grpSpLocks/>
          </p:cNvGrpSpPr>
          <p:nvPr/>
        </p:nvGrpSpPr>
        <p:grpSpPr bwMode="auto">
          <a:xfrm>
            <a:off x="5465763" y="3076575"/>
            <a:ext cx="457200" cy="990600"/>
            <a:chOff x="3552" y="2160"/>
            <a:chExt cx="288" cy="624"/>
          </a:xfrm>
        </p:grpSpPr>
        <p:sp>
          <p:nvSpPr>
            <p:cNvPr id="31784" name="Text Box 29"/>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85" name="Line 30"/>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5008563" y="3076575"/>
            <a:ext cx="457200" cy="1066800"/>
            <a:chOff x="3264" y="2160"/>
            <a:chExt cx="288" cy="672"/>
          </a:xfrm>
        </p:grpSpPr>
        <p:sp>
          <p:nvSpPr>
            <p:cNvPr id="31782" name="Oval 32"/>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1783" name="Line 33"/>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4"/>
          <p:cNvGrpSpPr>
            <a:grpSpLocks/>
          </p:cNvGrpSpPr>
          <p:nvPr/>
        </p:nvGrpSpPr>
        <p:grpSpPr bwMode="auto">
          <a:xfrm>
            <a:off x="6761163" y="4524375"/>
            <a:ext cx="457200" cy="990600"/>
            <a:chOff x="4368" y="3072"/>
            <a:chExt cx="288" cy="624"/>
          </a:xfrm>
        </p:grpSpPr>
        <p:sp>
          <p:nvSpPr>
            <p:cNvPr id="31780" name="Text Box 35"/>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81" name="Line 36"/>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7"/>
          <p:cNvGrpSpPr>
            <a:grpSpLocks/>
          </p:cNvGrpSpPr>
          <p:nvPr/>
        </p:nvGrpSpPr>
        <p:grpSpPr bwMode="auto">
          <a:xfrm>
            <a:off x="6303963" y="4524375"/>
            <a:ext cx="457200" cy="990600"/>
            <a:chOff x="4080" y="3072"/>
            <a:chExt cx="288" cy="624"/>
          </a:xfrm>
        </p:grpSpPr>
        <p:sp>
          <p:nvSpPr>
            <p:cNvPr id="31778" name="Text Box 38"/>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79" name="Line 39"/>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0"/>
          <p:cNvGrpSpPr>
            <a:grpSpLocks/>
          </p:cNvGrpSpPr>
          <p:nvPr/>
        </p:nvGrpSpPr>
        <p:grpSpPr bwMode="auto">
          <a:xfrm>
            <a:off x="5846763" y="4524375"/>
            <a:ext cx="457200" cy="1066800"/>
            <a:chOff x="3792" y="3072"/>
            <a:chExt cx="288" cy="672"/>
          </a:xfrm>
        </p:grpSpPr>
        <p:sp>
          <p:nvSpPr>
            <p:cNvPr id="31776" name="Oval 41"/>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1777" name="Line 42"/>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3"/>
          <p:cNvGrpSpPr>
            <a:grpSpLocks/>
          </p:cNvGrpSpPr>
          <p:nvPr/>
        </p:nvGrpSpPr>
        <p:grpSpPr bwMode="auto">
          <a:xfrm>
            <a:off x="8208963" y="3076575"/>
            <a:ext cx="457200" cy="990600"/>
            <a:chOff x="5280" y="2160"/>
            <a:chExt cx="288" cy="624"/>
          </a:xfrm>
        </p:grpSpPr>
        <p:sp>
          <p:nvSpPr>
            <p:cNvPr id="31774" name="Text Box 44"/>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75" name="Line 45"/>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46"/>
          <p:cNvGrpSpPr>
            <a:grpSpLocks/>
          </p:cNvGrpSpPr>
          <p:nvPr/>
        </p:nvGrpSpPr>
        <p:grpSpPr bwMode="auto">
          <a:xfrm>
            <a:off x="7751763" y="3076575"/>
            <a:ext cx="457200" cy="990600"/>
            <a:chOff x="4992" y="2160"/>
            <a:chExt cx="288" cy="624"/>
          </a:xfrm>
        </p:grpSpPr>
        <p:sp>
          <p:nvSpPr>
            <p:cNvPr id="31772" name="Text Box 47"/>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1773" name="Line 48"/>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9"/>
          <p:cNvGrpSpPr>
            <a:grpSpLocks/>
          </p:cNvGrpSpPr>
          <p:nvPr/>
        </p:nvGrpSpPr>
        <p:grpSpPr bwMode="auto">
          <a:xfrm>
            <a:off x="7294563" y="3076575"/>
            <a:ext cx="457200" cy="1066800"/>
            <a:chOff x="4704" y="2160"/>
            <a:chExt cx="288" cy="672"/>
          </a:xfrm>
        </p:grpSpPr>
        <p:sp>
          <p:nvSpPr>
            <p:cNvPr id="31770" name="Oval 50"/>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1771" name="Line 51"/>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52"/>
          <p:cNvGrpSpPr>
            <a:grpSpLocks/>
          </p:cNvGrpSpPr>
          <p:nvPr/>
        </p:nvGrpSpPr>
        <p:grpSpPr bwMode="auto">
          <a:xfrm>
            <a:off x="6989763" y="1476375"/>
            <a:ext cx="1676400" cy="1600200"/>
            <a:chOff x="4512" y="1152"/>
            <a:chExt cx="1056" cy="1008"/>
          </a:xfrm>
        </p:grpSpPr>
        <p:sp>
          <p:nvSpPr>
            <p:cNvPr id="31763" name="Line 53"/>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64" name="Group 54"/>
            <p:cNvGrpSpPr>
              <a:grpSpLocks/>
            </p:cNvGrpSpPr>
            <p:nvPr/>
          </p:nvGrpSpPr>
          <p:grpSpPr bwMode="auto">
            <a:xfrm>
              <a:off x="4800" y="1680"/>
              <a:ext cx="576" cy="240"/>
              <a:chOff x="4800" y="1680"/>
              <a:chExt cx="576" cy="240"/>
            </a:xfrm>
          </p:grpSpPr>
          <p:sp>
            <p:nvSpPr>
              <p:cNvPr id="31767" name="Line 55"/>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56"/>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57"/>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5" name="Rectangle 58"/>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    L   R</a:t>
              </a:r>
            </a:p>
          </p:txBody>
        </p:sp>
        <p:sp>
          <p:nvSpPr>
            <p:cNvPr id="31766" name="Line 59"/>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3" name="Text Box 60"/>
          <p:cNvSpPr txBox="1">
            <a:spLocks noChangeArrowheads="1"/>
          </p:cNvSpPr>
          <p:nvPr/>
        </p:nvSpPr>
        <p:spPr bwMode="auto">
          <a:xfrm>
            <a:off x="1828800" y="5715000"/>
            <a:ext cx="4768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a:solidFill>
                  <a:srgbClr val="FF3300"/>
                </a:solidFill>
                <a:latin typeface="Times New Roman" panose="02020603050405020304" pitchFamily="18" charset="0"/>
                <a:ea typeface="宋体" panose="02010600030101010101" pitchFamily="2" charset="-122"/>
              </a:rPr>
              <a:t>先序遍历序列：</a:t>
            </a:r>
            <a:r>
              <a:rPr kumimoji="1" lang="en-US" altLang="zh-CN">
                <a:solidFill>
                  <a:srgbClr val="FF3300"/>
                </a:solidFill>
                <a:latin typeface="Times New Roman" panose="02020603050405020304" pitchFamily="18" charset="0"/>
                <a:ea typeface="宋体" panose="02010600030101010101" pitchFamily="2" charset="-122"/>
              </a:rPr>
              <a:t>A  B  D  C</a:t>
            </a:r>
          </a:p>
        </p:txBody>
      </p:sp>
      <p:sp>
        <p:nvSpPr>
          <p:cNvPr id="3176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2E120DC-D628-472A-90C8-AF4495FE3AD0}" type="slidenum">
              <a:rPr lang="zh-CN" altLang="en-US" sz="1000" smtClean="0"/>
              <a:pPr>
                <a:spcBef>
                  <a:spcPct val="0"/>
                </a:spcBef>
                <a:spcAft>
                  <a:spcPct val="0"/>
                </a:spcAft>
                <a:buClrTx/>
                <a:buFontTx/>
                <a:buNone/>
              </a:pPr>
              <a:t>33</a:t>
            </a:fld>
            <a:endParaRPr lang="zh-CN" altLang="en-US" sz="1000" smtClean="0"/>
          </a:p>
        </p:txBody>
      </p:sp>
    </p:spTree>
    <p:extLst>
      <p:ext uri="{BB962C8B-B14F-4D97-AF65-F5344CB8AC3E}">
        <p14:creationId xmlns:p14="http://schemas.microsoft.com/office/powerpoint/2010/main" val="102049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ppt_h/2"/>
                                          </p:val>
                                        </p:tav>
                                        <p:tav tm="100000">
                                          <p:val>
                                            <p:strVal val="#ppt_y"/>
                                          </p:val>
                                        </p:tav>
                                      </p:tavLst>
                                    </p:anim>
                                    <p:anim calcmode="lin" valueType="num">
                                      <p:cBhvr>
                                        <p:cTn id="22" dur="500" fill="hold"/>
                                        <p:tgtEl>
                                          <p:spTgt spid="4"/>
                                        </p:tgtEl>
                                        <p:attrNameLst>
                                          <p:attrName>ppt_w</p:attrName>
                                        </p:attrNameLst>
                                      </p:cBhvr>
                                      <p:tavLst>
                                        <p:tav tm="0">
                                          <p:val>
                                            <p:strVal val="#ppt_w"/>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ppt_h/2"/>
                                          </p:val>
                                        </p:tav>
                                        <p:tav tm="100000">
                                          <p:val>
                                            <p:strVal val="#ppt_y"/>
                                          </p:val>
                                        </p:tav>
                                      </p:tavLst>
                                    </p:anim>
                                    <p:anim calcmode="lin" valueType="num">
                                      <p:cBhvr>
                                        <p:cTn id="30" dur="500" fill="hold"/>
                                        <p:tgtEl>
                                          <p:spTgt spid="9"/>
                                        </p:tgtEl>
                                        <p:attrNameLst>
                                          <p:attrName>ppt_w</p:attrName>
                                        </p:attrNameLst>
                                      </p:cBhvr>
                                      <p:tavLst>
                                        <p:tav tm="0">
                                          <p:val>
                                            <p:strVal val="#ppt_w"/>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ppt_h/2"/>
                                          </p:val>
                                        </p:tav>
                                        <p:tav tm="100000">
                                          <p:val>
                                            <p:strVal val="#ppt_y"/>
                                          </p:val>
                                        </p:tav>
                                      </p:tavLst>
                                    </p:anim>
                                    <p:anim calcmode="lin" valueType="num">
                                      <p:cBhvr>
                                        <p:cTn id="38" dur="500" fill="hold"/>
                                        <p:tgtEl>
                                          <p:spTgt spid="8"/>
                                        </p:tgtEl>
                                        <p:attrNameLst>
                                          <p:attrName>ppt_w</p:attrName>
                                        </p:attrNameLst>
                                      </p:cBhvr>
                                      <p:tavLst>
                                        <p:tav tm="0">
                                          <p:val>
                                            <p:strVal val="#ppt_w"/>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ppt_h/2"/>
                                          </p:val>
                                        </p:tav>
                                        <p:tav tm="100000">
                                          <p:val>
                                            <p:strVal val="#ppt_y"/>
                                          </p:val>
                                        </p:tav>
                                      </p:tavLst>
                                    </p:anim>
                                    <p:anim calcmode="lin" valueType="num">
                                      <p:cBhvr>
                                        <p:cTn id="46" dur="500" fill="hold"/>
                                        <p:tgtEl>
                                          <p:spTgt spid="6"/>
                                        </p:tgtEl>
                                        <p:attrNameLst>
                                          <p:attrName>ppt_w</p:attrName>
                                        </p:attrNameLst>
                                      </p:cBhvr>
                                      <p:tavLst>
                                        <p:tav tm="0">
                                          <p:val>
                                            <p:strVal val="#ppt_w"/>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ppt_x</p:attrName>
                                        </p:attrNameLst>
                                      </p:cBhvr>
                                      <p:tavLst>
                                        <p:tav tm="0">
                                          <p:val>
                                            <p:strVal val="#ppt_x"/>
                                          </p:val>
                                        </p:tav>
                                        <p:tav tm="100000">
                                          <p:val>
                                            <p:strVal val="#ppt_x"/>
                                          </p:val>
                                        </p:tav>
                                      </p:tavLst>
                                    </p:anim>
                                    <p:anim calcmode="lin" valueType="num">
                                      <p:cBhvr>
                                        <p:cTn id="61" dur="500" fill="hold"/>
                                        <p:tgtEl>
                                          <p:spTgt spid="11"/>
                                        </p:tgtEl>
                                        <p:attrNameLst>
                                          <p:attrName>ppt_y</p:attrName>
                                        </p:attrNameLst>
                                      </p:cBhvr>
                                      <p:tavLst>
                                        <p:tav tm="0">
                                          <p:val>
                                            <p:strVal val="#ppt_y-#ppt_h/2"/>
                                          </p:val>
                                        </p:tav>
                                        <p:tav tm="100000">
                                          <p:val>
                                            <p:strVal val="#ppt_y"/>
                                          </p:val>
                                        </p:tav>
                                      </p:tavLst>
                                    </p:anim>
                                    <p:anim calcmode="lin" valueType="num">
                                      <p:cBhvr>
                                        <p:cTn id="62" dur="500" fill="hold"/>
                                        <p:tgtEl>
                                          <p:spTgt spid="11"/>
                                        </p:tgtEl>
                                        <p:attrNameLst>
                                          <p:attrName>ppt_w</p:attrName>
                                        </p:attrNameLst>
                                      </p:cBhvr>
                                      <p:tavLst>
                                        <p:tav tm="0">
                                          <p:val>
                                            <p:strVal val="#ppt_w"/>
                                          </p:val>
                                        </p:tav>
                                        <p:tav tm="100000">
                                          <p:val>
                                            <p:strVal val="#ppt_w"/>
                                          </p:val>
                                        </p:tav>
                                      </p:tavLst>
                                    </p:anim>
                                    <p:anim calcmode="lin" valueType="num">
                                      <p:cBhvr>
                                        <p:cTn id="63"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500" fill="hold"/>
                                        <p:tgtEl>
                                          <p:spTgt spid="10"/>
                                        </p:tgtEl>
                                        <p:attrNameLst>
                                          <p:attrName>ppt_x</p:attrName>
                                        </p:attrNameLst>
                                      </p:cBhvr>
                                      <p:tavLst>
                                        <p:tav tm="0">
                                          <p:val>
                                            <p:strVal val="#ppt_x"/>
                                          </p:val>
                                        </p:tav>
                                        <p:tav tm="100000">
                                          <p:val>
                                            <p:strVal val="#ppt_x"/>
                                          </p:val>
                                        </p:tav>
                                      </p:tavLst>
                                    </p:anim>
                                    <p:anim calcmode="lin" valueType="num">
                                      <p:cBhvr>
                                        <p:cTn id="69" dur="500" fill="hold"/>
                                        <p:tgtEl>
                                          <p:spTgt spid="10"/>
                                        </p:tgtEl>
                                        <p:attrNameLst>
                                          <p:attrName>ppt_y</p:attrName>
                                        </p:attrNameLst>
                                      </p:cBhvr>
                                      <p:tavLst>
                                        <p:tav tm="0">
                                          <p:val>
                                            <p:strVal val="#ppt_y-#ppt_h/2"/>
                                          </p:val>
                                        </p:tav>
                                        <p:tav tm="100000">
                                          <p:val>
                                            <p:strVal val="#ppt_y"/>
                                          </p:val>
                                        </p:tav>
                                      </p:tavLst>
                                    </p:anim>
                                    <p:anim calcmode="lin" valueType="num">
                                      <p:cBhvr>
                                        <p:cTn id="70" dur="500" fill="hold"/>
                                        <p:tgtEl>
                                          <p:spTgt spid="10"/>
                                        </p:tgtEl>
                                        <p:attrNameLst>
                                          <p:attrName>ppt_w</p:attrName>
                                        </p:attrNameLst>
                                      </p:cBhvr>
                                      <p:tavLst>
                                        <p:tav tm="0">
                                          <p:val>
                                            <p:strVal val="#ppt_w"/>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p:cTn id="76" dur="500" fill="hold"/>
                                        <p:tgtEl>
                                          <p:spTgt spid="17"/>
                                        </p:tgtEl>
                                        <p:attrNameLst>
                                          <p:attrName>ppt_x</p:attrName>
                                        </p:attrNameLst>
                                      </p:cBhvr>
                                      <p:tavLst>
                                        <p:tav tm="0">
                                          <p:val>
                                            <p:strVal val="#ppt_x"/>
                                          </p:val>
                                        </p:tav>
                                        <p:tav tm="100000">
                                          <p:val>
                                            <p:strVal val="#ppt_x"/>
                                          </p:val>
                                        </p:tav>
                                      </p:tavLst>
                                    </p:anim>
                                    <p:anim calcmode="lin" valueType="num">
                                      <p:cBhvr>
                                        <p:cTn id="77" dur="500" fill="hold"/>
                                        <p:tgtEl>
                                          <p:spTgt spid="17"/>
                                        </p:tgtEl>
                                        <p:attrNameLst>
                                          <p:attrName>ppt_y</p:attrName>
                                        </p:attrNameLst>
                                      </p:cBhvr>
                                      <p:tavLst>
                                        <p:tav tm="0">
                                          <p:val>
                                            <p:strVal val="#ppt_y-#ppt_h/2"/>
                                          </p:val>
                                        </p:tav>
                                        <p:tav tm="100000">
                                          <p:val>
                                            <p:strVal val="#ppt_y"/>
                                          </p:val>
                                        </p:tav>
                                      </p:tavLst>
                                    </p:anim>
                                    <p:anim calcmode="lin" valueType="num">
                                      <p:cBhvr>
                                        <p:cTn id="78" dur="500" fill="hold"/>
                                        <p:tgtEl>
                                          <p:spTgt spid="17"/>
                                        </p:tgtEl>
                                        <p:attrNameLst>
                                          <p:attrName>ppt_w</p:attrName>
                                        </p:attrNameLst>
                                      </p:cBhvr>
                                      <p:tavLst>
                                        <p:tav tm="0">
                                          <p:val>
                                            <p:strVal val="#ppt_w"/>
                                          </p:val>
                                        </p:tav>
                                        <p:tav tm="100000">
                                          <p:val>
                                            <p:strVal val="#ppt_w"/>
                                          </p:val>
                                        </p:tav>
                                      </p:tavLst>
                                    </p:anim>
                                    <p:anim calcmode="lin" valueType="num">
                                      <p:cBhvr>
                                        <p:cTn id="79"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ppt_x</p:attrName>
                                        </p:attrNameLst>
                                      </p:cBhvr>
                                      <p:tavLst>
                                        <p:tav tm="0">
                                          <p:val>
                                            <p:strVal val="#ppt_x"/>
                                          </p:val>
                                        </p:tav>
                                        <p:tav tm="100000">
                                          <p:val>
                                            <p:strVal val="#ppt_x"/>
                                          </p:val>
                                        </p:tav>
                                      </p:tavLst>
                                    </p:anim>
                                    <p:anim calcmode="lin" valueType="num">
                                      <p:cBhvr>
                                        <p:cTn id="85" dur="500" fill="hold"/>
                                        <p:tgtEl>
                                          <p:spTgt spid="16"/>
                                        </p:tgtEl>
                                        <p:attrNameLst>
                                          <p:attrName>ppt_y</p:attrName>
                                        </p:attrNameLst>
                                      </p:cBhvr>
                                      <p:tavLst>
                                        <p:tav tm="0">
                                          <p:val>
                                            <p:strVal val="#ppt_y-#ppt_h/2"/>
                                          </p:val>
                                        </p:tav>
                                        <p:tav tm="100000">
                                          <p:val>
                                            <p:strVal val="#ppt_y"/>
                                          </p:val>
                                        </p:tav>
                                      </p:tavLst>
                                    </p:anim>
                                    <p:anim calcmode="lin" valueType="num">
                                      <p:cBhvr>
                                        <p:cTn id="86" dur="500" fill="hold"/>
                                        <p:tgtEl>
                                          <p:spTgt spid="16"/>
                                        </p:tgtEl>
                                        <p:attrNameLst>
                                          <p:attrName>ppt_w</p:attrName>
                                        </p:attrNameLst>
                                      </p:cBhvr>
                                      <p:tavLst>
                                        <p:tav tm="0">
                                          <p:val>
                                            <p:strVal val="#ppt_w"/>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5"/>
                                        </p:tgtEl>
                                        <p:attrNameLst>
                                          <p:attrName>style.visibility</p:attrName>
                                        </p:attrNameLst>
                                      </p:cBhvr>
                                      <p:to>
                                        <p:strVal val="visible"/>
                                      </p:to>
                                    </p:set>
                                    <p:anim calcmode="lin" valueType="num">
                                      <p:cBhvr>
                                        <p:cTn id="92" dur="500" fill="hold"/>
                                        <p:tgtEl>
                                          <p:spTgt spid="15"/>
                                        </p:tgtEl>
                                        <p:attrNameLst>
                                          <p:attrName>ppt_x</p:attrName>
                                        </p:attrNameLst>
                                      </p:cBhvr>
                                      <p:tavLst>
                                        <p:tav tm="0">
                                          <p:val>
                                            <p:strVal val="#ppt_x"/>
                                          </p:val>
                                        </p:tav>
                                        <p:tav tm="100000">
                                          <p:val>
                                            <p:strVal val="#ppt_x"/>
                                          </p:val>
                                        </p:tav>
                                      </p:tavLst>
                                    </p:anim>
                                    <p:anim calcmode="lin" valueType="num">
                                      <p:cBhvr>
                                        <p:cTn id="93" dur="500" fill="hold"/>
                                        <p:tgtEl>
                                          <p:spTgt spid="15"/>
                                        </p:tgtEl>
                                        <p:attrNameLst>
                                          <p:attrName>ppt_y</p:attrName>
                                        </p:attrNameLst>
                                      </p:cBhvr>
                                      <p:tavLst>
                                        <p:tav tm="0">
                                          <p:val>
                                            <p:strVal val="#ppt_y-#ppt_h/2"/>
                                          </p:val>
                                        </p:tav>
                                        <p:tav tm="100000">
                                          <p:val>
                                            <p:strVal val="#ppt_y"/>
                                          </p:val>
                                        </p:tav>
                                      </p:tavLst>
                                    </p:anim>
                                    <p:anim calcmode="lin" valueType="num">
                                      <p:cBhvr>
                                        <p:cTn id="94" dur="500" fill="hold"/>
                                        <p:tgtEl>
                                          <p:spTgt spid="15"/>
                                        </p:tgtEl>
                                        <p:attrNameLst>
                                          <p:attrName>ppt_w</p:attrName>
                                        </p:attrNameLst>
                                      </p:cBhvr>
                                      <p:tavLst>
                                        <p:tav tm="0">
                                          <p:val>
                                            <p:strVal val="#ppt_w"/>
                                          </p:val>
                                        </p:tav>
                                        <p:tav tm="100000">
                                          <p:val>
                                            <p:strVal val="#ppt_w"/>
                                          </p:val>
                                        </p:tav>
                                      </p:tavLst>
                                    </p:anim>
                                    <p:anim calcmode="lin" valueType="num">
                                      <p:cBhvr>
                                        <p:cTn id="95"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4"/>
                                        </p:tgtEl>
                                        <p:attrNameLst>
                                          <p:attrName>style.visibility</p:attrName>
                                        </p:attrNameLst>
                                      </p:cBhvr>
                                      <p:to>
                                        <p:strVal val="visible"/>
                                      </p:to>
                                    </p:set>
                                    <p:anim calcmode="lin" valueType="num">
                                      <p:cBhvr>
                                        <p:cTn id="100" dur="500" fill="hold"/>
                                        <p:tgtEl>
                                          <p:spTgt spid="14"/>
                                        </p:tgtEl>
                                        <p:attrNameLst>
                                          <p:attrName>ppt_x</p:attrName>
                                        </p:attrNameLst>
                                      </p:cBhvr>
                                      <p:tavLst>
                                        <p:tav tm="0">
                                          <p:val>
                                            <p:strVal val="#ppt_x"/>
                                          </p:val>
                                        </p:tav>
                                        <p:tav tm="100000">
                                          <p:val>
                                            <p:strVal val="#ppt_x"/>
                                          </p:val>
                                        </p:tav>
                                      </p:tavLst>
                                    </p:anim>
                                    <p:anim calcmode="lin" valueType="num">
                                      <p:cBhvr>
                                        <p:cTn id="101" dur="500" fill="hold"/>
                                        <p:tgtEl>
                                          <p:spTgt spid="14"/>
                                        </p:tgtEl>
                                        <p:attrNameLst>
                                          <p:attrName>ppt_y</p:attrName>
                                        </p:attrNameLst>
                                      </p:cBhvr>
                                      <p:tavLst>
                                        <p:tav tm="0">
                                          <p:val>
                                            <p:strVal val="#ppt_y-#ppt_h/2"/>
                                          </p:val>
                                        </p:tav>
                                        <p:tav tm="100000">
                                          <p:val>
                                            <p:strVal val="#ppt_y"/>
                                          </p:val>
                                        </p:tav>
                                      </p:tavLst>
                                    </p:anim>
                                    <p:anim calcmode="lin" valueType="num">
                                      <p:cBhvr>
                                        <p:cTn id="102" dur="500" fill="hold"/>
                                        <p:tgtEl>
                                          <p:spTgt spid="14"/>
                                        </p:tgtEl>
                                        <p:attrNameLst>
                                          <p:attrName>ppt_w</p:attrName>
                                        </p:attrNameLst>
                                      </p:cBhvr>
                                      <p:tavLst>
                                        <p:tav tm="0">
                                          <p:val>
                                            <p:strVal val="#ppt_w"/>
                                          </p:val>
                                        </p:tav>
                                        <p:tav tm="100000">
                                          <p:val>
                                            <p:strVal val="#ppt_w"/>
                                          </p:val>
                                        </p:tav>
                                      </p:tavLst>
                                    </p:anim>
                                    <p:anim calcmode="lin" valueType="num">
                                      <p:cBhvr>
                                        <p:cTn id="103"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63">
                                            <p:txEl>
                                              <p:pRg st="0" end="0"/>
                                            </p:txEl>
                                          </p:spTgt>
                                        </p:tgtEl>
                                        <p:attrNameLst>
                                          <p:attrName>style.visibility</p:attrName>
                                        </p:attrNameLst>
                                      </p:cBhvr>
                                      <p:to>
                                        <p:strVal val="visible"/>
                                      </p:to>
                                    </p:set>
                                    <p:animEffect transition="in" filter="box(out)">
                                      <p:cBhvr>
                                        <p:cTn id="108" dur="500"/>
                                        <p:tgtEl>
                                          <p:spTgt spid="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6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前序遍历递归算法</a:t>
            </a:r>
          </a:p>
        </p:txBody>
      </p:sp>
      <p:sp>
        <p:nvSpPr>
          <p:cNvPr id="45060" name="Rectangle 2"/>
          <p:cNvSpPr>
            <a:spLocks noChangeArrowheads="1"/>
          </p:cNvSpPr>
          <p:nvPr/>
        </p:nvSpPr>
        <p:spPr bwMode="auto">
          <a:xfrm>
            <a:off x="684213" y="1196975"/>
            <a:ext cx="7920037" cy="3538538"/>
          </a:xfrm>
          <a:prstGeom prst="rect">
            <a:avLst/>
          </a:prstGeom>
          <a:noFill/>
          <a:ln w="9525">
            <a:solidFill>
              <a:schemeClr val="tx1"/>
            </a:solidFill>
            <a:miter lim="800000"/>
            <a:headEnd/>
            <a:tailEnd/>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en-US" sz="2800" dirty="0" smtClean="0">
                <a:solidFill>
                  <a:srgbClr val="FF0000"/>
                </a:solidFill>
                <a:ea typeface="隶书" panose="02010509060101010101" pitchFamily="49" charset="-122"/>
              </a:rPr>
              <a:t>先序遍历算法</a:t>
            </a:r>
            <a:r>
              <a:rPr lang="en-US" altLang="zh-CN" sz="2800" dirty="0" smtClean="0">
                <a:solidFill>
                  <a:srgbClr val="0033CC"/>
                </a:solidFill>
                <a:ea typeface="隶书" panose="02010509060101010101" pitchFamily="49" charset="-122"/>
              </a:rPr>
              <a:t>(DLR)</a:t>
            </a:r>
            <a:endParaRPr lang="en-US" altLang="zh-CN" sz="2800" dirty="0" smtClean="0">
              <a:solidFill>
                <a:srgbClr val="FF0000"/>
              </a:solidFill>
              <a:ea typeface="隶书" panose="02010509060101010101" pitchFamily="49" charset="-122"/>
            </a:endParaRPr>
          </a:p>
          <a:p>
            <a:pPr algn="just" eaLnBrk="1" hangingPunct="1">
              <a:defRPr/>
            </a:pPr>
            <a:r>
              <a:rPr lang="en-US" altLang="zh-CN" sz="2800" dirty="0" smtClean="0">
                <a:ea typeface="隶书" panose="02010509060101010101" pitchFamily="49" charset="-122"/>
              </a:rPr>
              <a:t>void preorder(</a:t>
            </a:r>
            <a:r>
              <a:rPr lang="en-US" altLang="zh-CN" sz="2800" dirty="0" err="1" smtClean="0">
                <a:latin typeface="+mn-ea"/>
              </a:rPr>
              <a:t>BiTree</a:t>
            </a:r>
            <a:r>
              <a:rPr lang="en-US" altLang="zh-CN" sz="2800" dirty="0" smtClean="0">
                <a:latin typeface="+mn-ea"/>
              </a:rPr>
              <a:t>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 ) {	</a:t>
            </a:r>
            <a:r>
              <a:rPr lang="en-US" altLang="zh-CN" sz="2800" dirty="0" smtClean="0">
                <a:solidFill>
                  <a:schemeClr val="accent2"/>
                </a:solidFill>
                <a:latin typeface="楷体_GB2312" pitchFamily="49" charset="-122"/>
                <a:ea typeface="楷体_GB2312" pitchFamily="49" charset="-122"/>
              </a:rPr>
              <a:t>//</a:t>
            </a:r>
            <a:r>
              <a:rPr lang="en-US" altLang="zh-CN" sz="2800" dirty="0" err="1" smtClean="0">
                <a:solidFill>
                  <a:schemeClr val="accent2"/>
                </a:solidFill>
                <a:latin typeface="楷体_GB2312" pitchFamily="49" charset="-122"/>
                <a:ea typeface="楷体_GB2312" pitchFamily="49" charset="-122"/>
              </a:rPr>
              <a:t>bt</a:t>
            </a:r>
            <a:r>
              <a:rPr lang="zh-CN" altLang="en-US" sz="2800" dirty="0" smtClean="0">
                <a:solidFill>
                  <a:schemeClr val="accent2"/>
                </a:solidFill>
                <a:latin typeface="楷体_GB2312" pitchFamily="49" charset="-122"/>
                <a:ea typeface="楷体_GB2312" pitchFamily="49" charset="-122"/>
              </a:rPr>
              <a:t>为根指针</a:t>
            </a:r>
            <a:endParaRPr lang="zh-CN" altLang="en-US" sz="2800" dirty="0" smtClean="0">
              <a:ea typeface="隶书" panose="02010509060101010101" pitchFamily="49" charset="-122"/>
            </a:endParaRPr>
          </a:p>
          <a:p>
            <a:pPr algn="just" eaLnBrk="1" hangingPunct="1">
              <a:defRPr/>
            </a:pPr>
            <a:r>
              <a:rPr lang="en-US" altLang="zh-CN" sz="2800" dirty="0" smtClean="0">
                <a:ea typeface="隶书" panose="02010509060101010101" pitchFamily="49" charset="-122"/>
              </a:rPr>
              <a:t>    if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 !=NULL){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非空二叉树</a:t>
            </a:r>
            <a:endParaRPr lang="zh-CN" altLang="en-US" sz="2800" dirty="0" smtClean="0">
              <a:ea typeface="隶书" panose="02010509060101010101" pitchFamily="49" charset="-122"/>
            </a:endParaRPr>
          </a:p>
          <a:p>
            <a:pPr algn="just" eaLnBrk="1" hangingPunct="1">
              <a:defRPr/>
            </a:pPr>
            <a:r>
              <a:rPr lang="zh-CN" altLang="en-US" sz="2800" dirty="0" smtClean="0">
                <a:ea typeface="隶书" panose="02010509060101010101" pitchFamily="49" charset="-122"/>
              </a:rPr>
              <a:t>        </a:t>
            </a:r>
            <a:r>
              <a:rPr lang="en-US" altLang="zh-CN" sz="2800" dirty="0" err="1" smtClean="0">
                <a:ea typeface="隶书" panose="02010509060101010101" pitchFamily="49" charset="-122"/>
              </a:rPr>
              <a:t>printf</a:t>
            </a:r>
            <a:r>
              <a:rPr lang="en-US" altLang="zh-CN" sz="2800" dirty="0" smtClean="0">
                <a:ea typeface="隶书" panose="02010509060101010101" pitchFamily="49" charset="-122"/>
              </a:rPr>
              <a:t>(“%d”,</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-&gt;data);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访问</a:t>
            </a:r>
            <a:r>
              <a:rPr lang="en-US" altLang="zh-CN" sz="2800" dirty="0" smtClean="0">
                <a:solidFill>
                  <a:schemeClr val="accent2"/>
                </a:solidFill>
                <a:latin typeface="楷体_GB2312" pitchFamily="49" charset="-122"/>
                <a:ea typeface="楷体_GB2312" pitchFamily="49" charset="-122"/>
              </a:rPr>
              <a:t>Data</a:t>
            </a:r>
          </a:p>
          <a:p>
            <a:pPr algn="just" eaLnBrk="1" hangingPunct="1">
              <a:defRPr/>
            </a:pPr>
            <a:r>
              <a:rPr lang="en-US" altLang="en-US" sz="2800" dirty="0" smtClean="0">
                <a:solidFill>
                  <a:schemeClr val="accent2"/>
                </a:solidFill>
                <a:ea typeface="楷体_GB2312" pitchFamily="49" charset="-122"/>
              </a:rPr>
              <a:t>        </a:t>
            </a:r>
            <a:r>
              <a:rPr lang="en-US" altLang="en-US" sz="2800" dirty="0" smtClean="0">
                <a:ea typeface="隶书" panose="02010509060101010101" pitchFamily="49" charset="-122"/>
              </a:rPr>
              <a:t>preorder</a:t>
            </a:r>
            <a:r>
              <a:rPr lang="en-US" altLang="zh-CN" sz="2800" dirty="0" smtClean="0">
                <a:ea typeface="隶书" panose="02010509060101010101" pitchFamily="49" charset="-122"/>
              </a:rPr>
              <a:t>(</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a:t>
            </a:r>
            <a:r>
              <a:rPr lang="en-US" altLang="zh-CN" sz="2800" dirty="0" err="1" smtClean="0">
                <a:ea typeface="隶书" panose="02010509060101010101" pitchFamily="49" charset="-122"/>
              </a:rPr>
              <a:t>lchild</a:t>
            </a:r>
            <a:r>
              <a:rPr lang="en-US" altLang="zh-CN" sz="2800" dirty="0" smtClean="0">
                <a:ea typeface="隶书" panose="02010509060101010101" pitchFamily="49" charset="-122"/>
              </a:rPr>
              <a:t>);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递归遍历左子树</a:t>
            </a:r>
            <a:r>
              <a:rPr lang="zh-CN" altLang="en-US" sz="2800" dirty="0" smtClean="0">
                <a:ea typeface="隶书" panose="02010509060101010101" pitchFamily="49" charset="-122"/>
              </a:rPr>
              <a:t>    </a:t>
            </a:r>
            <a:endParaRPr lang="en-US" altLang="zh-CN" sz="2800" dirty="0" smtClean="0">
              <a:ea typeface="隶书" panose="02010509060101010101" pitchFamily="49" charset="-122"/>
            </a:endParaRPr>
          </a:p>
          <a:p>
            <a:pPr algn="just" eaLnBrk="1" hangingPunct="1">
              <a:defRPr/>
            </a:pPr>
            <a:r>
              <a:rPr lang="en-US" altLang="en-US" sz="2800" dirty="0" smtClean="0">
                <a:ea typeface="隶书" panose="02010509060101010101" pitchFamily="49" charset="-122"/>
              </a:rPr>
              <a:t>        preorder</a:t>
            </a:r>
            <a:r>
              <a:rPr lang="en-US" altLang="zh-CN" sz="2800" dirty="0" smtClean="0">
                <a:ea typeface="隶书" panose="02010509060101010101" pitchFamily="49" charset="-122"/>
              </a:rPr>
              <a:t>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a:t>
            </a:r>
            <a:r>
              <a:rPr lang="en-US" altLang="zh-CN" sz="2800" dirty="0" err="1" smtClean="0">
                <a:ea typeface="隶书" panose="02010509060101010101" pitchFamily="49" charset="-122"/>
              </a:rPr>
              <a:t>rchild</a:t>
            </a:r>
            <a:r>
              <a:rPr lang="en-US" altLang="zh-CN" sz="2800" dirty="0" smtClean="0">
                <a:ea typeface="隶书" panose="02010509060101010101" pitchFamily="49" charset="-122"/>
              </a:rPr>
              <a:t>);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递归遍历右子树</a:t>
            </a:r>
            <a:endParaRPr lang="en-US" altLang="zh-CN" sz="2800" dirty="0" smtClean="0">
              <a:ea typeface="隶书" panose="02010509060101010101" pitchFamily="49" charset="-122"/>
            </a:endParaRPr>
          </a:p>
          <a:p>
            <a:pPr algn="just" eaLnBrk="1" hangingPunct="1">
              <a:defRPr/>
            </a:pPr>
            <a:r>
              <a:rPr lang="en-US" altLang="zh-CN" sz="2800" dirty="0" smtClean="0">
                <a:ea typeface="隶书" panose="02010509060101010101" pitchFamily="49" charset="-122"/>
              </a:rPr>
              <a:t>    }</a:t>
            </a:r>
          </a:p>
          <a:p>
            <a:pPr algn="just" eaLnBrk="1" hangingPunct="1">
              <a:defRPr/>
            </a:pPr>
            <a:r>
              <a:rPr lang="en-US" altLang="zh-CN" sz="2800" dirty="0" smtClean="0">
                <a:ea typeface="隶书" panose="02010509060101010101" pitchFamily="49" charset="-122"/>
              </a:rPr>
              <a:t>}</a:t>
            </a:r>
          </a:p>
        </p:txBody>
      </p:sp>
      <p:sp>
        <p:nvSpPr>
          <p:cNvPr id="4301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7CB1621-BB55-4C82-A447-5E700F767BAD}" type="slidenum">
              <a:rPr lang="zh-CN" altLang="en-US" sz="1000" smtClean="0"/>
              <a:pPr>
                <a:spcBef>
                  <a:spcPct val="0"/>
                </a:spcBef>
                <a:spcAft>
                  <a:spcPct val="0"/>
                </a:spcAft>
                <a:buClrTx/>
                <a:buFontTx/>
                <a:buNone/>
              </a:pPr>
              <a:t>34</a:t>
            </a:fld>
            <a:endParaRPr lang="zh-CN" altLang="en-US" sz="1000" smtClean="0"/>
          </a:p>
        </p:txBody>
      </p:sp>
    </p:spTree>
    <p:extLst>
      <p:ext uri="{BB962C8B-B14F-4D97-AF65-F5344CB8AC3E}">
        <p14:creationId xmlns:p14="http://schemas.microsoft.com/office/powerpoint/2010/main" val="1860004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a:spLocks noGrp="1"/>
          </p:cNvSpPr>
          <p:nvPr>
            <p:ph type="dt" sz="quarter" idx="4294967295"/>
          </p:nvPr>
        </p:nvSpPr>
        <p:spPr bwMode="auto">
          <a:xfrm>
            <a:off x="4937125" y="6240463"/>
            <a:ext cx="4419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r>
              <a:rPr lang="en-US" altLang="zh-CN" smtClean="0">
                <a:solidFill>
                  <a:srgbClr val="000000"/>
                </a:solidFill>
              </a:rPr>
              <a:t>                    </a:t>
            </a:r>
            <a:fld id="{0F7B6E45-5B8B-48AA-8A49-8CDEA0E4BDBA}" type="datetime2">
              <a:rPr lang="zh-CN" altLang="en-US" smtClean="0">
                <a:solidFill>
                  <a:srgbClr val="000000"/>
                </a:solidFill>
              </a:rPr>
              <a:pPr>
                <a:spcBef>
                  <a:spcPct val="20000"/>
                </a:spcBef>
              </a:pPr>
              <a:t>2018年5月29日</a:t>
            </a:fld>
            <a:r>
              <a:rPr lang="en-US" altLang="zh-CN" smtClean="0">
                <a:solidFill>
                  <a:srgbClr val="000000"/>
                </a:solidFill>
              </a:rPr>
              <a:t>        </a:t>
            </a:r>
          </a:p>
        </p:txBody>
      </p:sp>
      <p:sp>
        <p:nvSpPr>
          <p:cNvPr id="56323" name="页脚占位符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r>
              <a:rPr lang="zh-CN" altLang="en-US" sz="1600">
                <a:solidFill>
                  <a:srgbClr val="00B050"/>
                </a:solidFill>
                <a:latin typeface="华文行楷" panose="02010800040101010101" pitchFamily="2" charset="-122"/>
                <a:ea typeface="华文行楷" panose="02010800040101010101" pitchFamily="2" charset="-122"/>
              </a:rPr>
              <a:t>北京林业大学信息学院</a:t>
            </a:r>
            <a:endParaRPr lang="zh-CN" altLang="en-US" sz="1400">
              <a:solidFill>
                <a:srgbClr val="00B050"/>
              </a:solidFill>
              <a:latin typeface="华文行楷" panose="02010800040101010101" pitchFamily="2" charset="-122"/>
              <a:ea typeface="华文行楷" panose="02010800040101010101" pitchFamily="2" charset="-122"/>
            </a:endParaRPr>
          </a:p>
        </p:txBody>
      </p:sp>
      <p:sp>
        <p:nvSpPr>
          <p:cNvPr id="56324" name="Text Box 158"/>
          <p:cNvSpPr txBox="1">
            <a:spLocks noChangeArrowheads="1"/>
          </p:cNvSpPr>
          <p:nvPr/>
        </p:nvSpPr>
        <p:spPr bwMode="auto">
          <a:xfrm>
            <a:off x="0" y="0"/>
            <a:ext cx="9144000" cy="6932613"/>
          </a:xfrm>
          <a:prstGeom prst="rect">
            <a:avLst/>
          </a:prstGeom>
          <a:solidFill>
            <a:srgbClr val="FFFFE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a:p>
            <a:pPr>
              <a:spcBef>
                <a:spcPct val="50000"/>
              </a:spcBef>
            </a:pPr>
            <a:endParaRPr lang="en-US" altLang="zh-CN" b="0" smtClean="0">
              <a:solidFill>
                <a:srgbClr val="000000"/>
              </a:solidFill>
            </a:endParaRPr>
          </a:p>
        </p:txBody>
      </p:sp>
      <p:grpSp>
        <p:nvGrpSpPr>
          <p:cNvPr id="2" name="Group 160"/>
          <p:cNvGrpSpPr>
            <a:grpSpLocks/>
          </p:cNvGrpSpPr>
          <p:nvPr/>
        </p:nvGrpSpPr>
        <p:grpSpPr bwMode="auto">
          <a:xfrm>
            <a:off x="233363" y="3381375"/>
            <a:ext cx="1143000" cy="1235075"/>
            <a:chOff x="192" y="2160"/>
            <a:chExt cx="720" cy="778"/>
          </a:xfrm>
        </p:grpSpPr>
        <p:sp>
          <p:nvSpPr>
            <p:cNvPr id="56474" name="Line 161"/>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75" name="Text Box 162"/>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smtClean="0">
                  <a:solidFill>
                    <a:srgbClr val="000000"/>
                  </a:solidFill>
                  <a:ea typeface="宋体" panose="02010600030101010101" pitchFamily="2" charset="-122"/>
                </a:rPr>
                <a:t>主程序</a:t>
              </a:r>
            </a:p>
          </p:txBody>
        </p:sp>
        <p:sp>
          <p:nvSpPr>
            <p:cNvPr id="56476" name="Text Box 163"/>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smtClean="0">
                  <a:solidFill>
                    <a:srgbClr val="000000"/>
                  </a:solidFill>
                  <a:ea typeface="宋体" panose="02010600030101010101" pitchFamily="2" charset="-122"/>
                </a:rPr>
                <a:t>Pre( T )</a:t>
              </a:r>
            </a:p>
          </p:txBody>
        </p:sp>
      </p:grpSp>
      <p:sp>
        <p:nvSpPr>
          <p:cNvPr id="912548" name="Line 164"/>
          <p:cNvSpPr>
            <a:spLocks noChangeShapeType="1"/>
          </p:cNvSpPr>
          <p:nvPr/>
        </p:nvSpPr>
        <p:spPr bwMode="auto">
          <a:xfrm>
            <a:off x="690563" y="4676775"/>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912549" name="Text Box 165"/>
          <p:cNvSpPr txBox="1">
            <a:spLocks noChangeArrowheads="1"/>
          </p:cNvSpPr>
          <p:nvPr/>
        </p:nvSpPr>
        <p:spPr bwMode="auto">
          <a:xfrm>
            <a:off x="7777163" y="36861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000000"/>
                </a:solidFill>
                <a:ea typeface="宋体" panose="02010600030101010101" pitchFamily="2" charset="-122"/>
              </a:rPr>
              <a:t>返回</a:t>
            </a:r>
          </a:p>
        </p:txBody>
      </p:sp>
      <p:grpSp>
        <p:nvGrpSpPr>
          <p:cNvPr id="3" name="Group 166"/>
          <p:cNvGrpSpPr>
            <a:grpSpLocks/>
          </p:cNvGrpSpPr>
          <p:nvPr/>
        </p:nvGrpSpPr>
        <p:grpSpPr bwMode="auto">
          <a:xfrm>
            <a:off x="7167563" y="3228975"/>
            <a:ext cx="533400" cy="838200"/>
            <a:chOff x="4560" y="1968"/>
            <a:chExt cx="336" cy="528"/>
          </a:xfrm>
        </p:grpSpPr>
        <p:sp>
          <p:nvSpPr>
            <p:cNvPr id="56470" name="Line 167"/>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71" name="Line 168"/>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72" name="Line 169"/>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73" name="Line 170"/>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912555" name="Text Box 171"/>
          <p:cNvSpPr txBox="1">
            <a:spLocks noChangeArrowheads="1"/>
          </p:cNvSpPr>
          <p:nvPr/>
        </p:nvSpPr>
        <p:spPr bwMode="auto">
          <a:xfrm>
            <a:off x="7777163" y="46005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000000"/>
                </a:solidFill>
                <a:ea typeface="宋体" panose="02010600030101010101" pitchFamily="2" charset="-122"/>
              </a:rPr>
              <a:t>返回</a:t>
            </a:r>
          </a:p>
        </p:txBody>
      </p:sp>
      <p:grpSp>
        <p:nvGrpSpPr>
          <p:cNvPr id="4" name="Group 172"/>
          <p:cNvGrpSpPr>
            <a:grpSpLocks/>
          </p:cNvGrpSpPr>
          <p:nvPr/>
        </p:nvGrpSpPr>
        <p:grpSpPr bwMode="auto">
          <a:xfrm>
            <a:off x="7167563" y="4143375"/>
            <a:ext cx="533400" cy="838200"/>
            <a:chOff x="4560" y="2544"/>
            <a:chExt cx="336" cy="528"/>
          </a:xfrm>
        </p:grpSpPr>
        <p:sp>
          <p:nvSpPr>
            <p:cNvPr id="56466" name="Line 173"/>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67" name="Line 174"/>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68" name="Line 175"/>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69" name="Line 176"/>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grpSp>
        <p:nvGrpSpPr>
          <p:cNvPr id="5" name="Group 177"/>
          <p:cNvGrpSpPr>
            <a:grpSpLocks/>
          </p:cNvGrpSpPr>
          <p:nvPr/>
        </p:nvGrpSpPr>
        <p:grpSpPr bwMode="auto">
          <a:xfrm>
            <a:off x="3128963" y="4448175"/>
            <a:ext cx="609600" cy="1752600"/>
            <a:chOff x="2016" y="2736"/>
            <a:chExt cx="384" cy="1104"/>
          </a:xfrm>
        </p:grpSpPr>
        <p:sp>
          <p:nvSpPr>
            <p:cNvPr id="56462" name="Line 178"/>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63" name="Line 179"/>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64" name="Line 180"/>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65" name="Line 181"/>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grpSp>
        <p:nvGrpSpPr>
          <p:cNvPr id="6" name="Group 182"/>
          <p:cNvGrpSpPr>
            <a:grpSpLocks/>
          </p:cNvGrpSpPr>
          <p:nvPr/>
        </p:nvGrpSpPr>
        <p:grpSpPr bwMode="auto">
          <a:xfrm>
            <a:off x="3814763" y="5743575"/>
            <a:ext cx="1371600" cy="396875"/>
            <a:chOff x="2448" y="3552"/>
            <a:chExt cx="864" cy="250"/>
          </a:xfrm>
        </p:grpSpPr>
        <p:sp>
          <p:nvSpPr>
            <p:cNvPr id="56460" name="Text Box 183"/>
            <p:cNvSpPr txBox="1">
              <a:spLocks noChangeArrowheads="1"/>
            </p:cNvSpPr>
            <p:nvPr/>
          </p:nvSpPr>
          <p:spPr bwMode="auto">
            <a:xfrm>
              <a:off x="2448" y="3552"/>
              <a:ext cx="864"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R);</a:t>
              </a:r>
            </a:p>
          </p:txBody>
        </p:sp>
        <p:sp>
          <p:nvSpPr>
            <p:cNvPr id="56461" name="Line 184"/>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912569" name="Text Box 185"/>
          <p:cNvSpPr txBox="1">
            <a:spLocks noChangeArrowheads="1"/>
          </p:cNvSpPr>
          <p:nvPr/>
        </p:nvSpPr>
        <p:spPr bwMode="auto">
          <a:xfrm>
            <a:off x="5719763" y="52863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000000"/>
                </a:solidFill>
                <a:ea typeface="宋体" panose="02010600030101010101" pitchFamily="2" charset="-122"/>
              </a:rPr>
              <a:t>返回</a:t>
            </a:r>
          </a:p>
        </p:txBody>
      </p:sp>
      <p:grpSp>
        <p:nvGrpSpPr>
          <p:cNvPr id="7" name="Group 186"/>
          <p:cNvGrpSpPr>
            <a:grpSpLocks/>
          </p:cNvGrpSpPr>
          <p:nvPr/>
        </p:nvGrpSpPr>
        <p:grpSpPr bwMode="auto">
          <a:xfrm>
            <a:off x="5110163" y="4829175"/>
            <a:ext cx="533400" cy="838200"/>
            <a:chOff x="3264" y="2976"/>
            <a:chExt cx="336" cy="528"/>
          </a:xfrm>
        </p:grpSpPr>
        <p:sp>
          <p:nvSpPr>
            <p:cNvPr id="56456" name="Line 187"/>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7" name="Line 188"/>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8" name="Line 189"/>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9" name="Line 190"/>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912575" name="Text Box 191"/>
          <p:cNvSpPr txBox="1">
            <a:spLocks noChangeArrowheads="1"/>
          </p:cNvSpPr>
          <p:nvPr/>
        </p:nvSpPr>
        <p:spPr bwMode="auto">
          <a:xfrm>
            <a:off x="5719763" y="62007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000000"/>
                </a:solidFill>
                <a:ea typeface="宋体" panose="02010600030101010101" pitchFamily="2" charset="-122"/>
              </a:rPr>
              <a:t>返回</a:t>
            </a:r>
          </a:p>
        </p:txBody>
      </p:sp>
      <p:grpSp>
        <p:nvGrpSpPr>
          <p:cNvPr id="8" name="Group 192"/>
          <p:cNvGrpSpPr>
            <a:grpSpLocks/>
          </p:cNvGrpSpPr>
          <p:nvPr/>
        </p:nvGrpSpPr>
        <p:grpSpPr bwMode="auto">
          <a:xfrm>
            <a:off x="5110163" y="5743575"/>
            <a:ext cx="533400" cy="838200"/>
            <a:chOff x="3264" y="3552"/>
            <a:chExt cx="336" cy="528"/>
          </a:xfrm>
        </p:grpSpPr>
        <p:sp>
          <p:nvSpPr>
            <p:cNvPr id="56452" name="Line 193"/>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3" name="Line 194"/>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4" name="Line 195"/>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5" name="Line 196"/>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grpSp>
        <p:nvGrpSpPr>
          <p:cNvPr id="9" name="Group 197"/>
          <p:cNvGrpSpPr>
            <a:grpSpLocks/>
          </p:cNvGrpSpPr>
          <p:nvPr/>
        </p:nvGrpSpPr>
        <p:grpSpPr bwMode="auto">
          <a:xfrm>
            <a:off x="1223963" y="3076575"/>
            <a:ext cx="609600" cy="1752600"/>
            <a:chOff x="816" y="1872"/>
            <a:chExt cx="384" cy="1104"/>
          </a:xfrm>
        </p:grpSpPr>
        <p:sp>
          <p:nvSpPr>
            <p:cNvPr id="56448" name="Line 198"/>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9" name="Line 199"/>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0" name="Line 200"/>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51" name="Line 201"/>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grpSp>
        <p:nvGrpSpPr>
          <p:cNvPr id="10" name="Group 202"/>
          <p:cNvGrpSpPr>
            <a:grpSpLocks/>
          </p:cNvGrpSpPr>
          <p:nvPr/>
        </p:nvGrpSpPr>
        <p:grpSpPr bwMode="auto">
          <a:xfrm>
            <a:off x="5033963" y="2847975"/>
            <a:ext cx="762000" cy="1752600"/>
            <a:chOff x="3216" y="1728"/>
            <a:chExt cx="480" cy="1104"/>
          </a:xfrm>
        </p:grpSpPr>
        <p:sp>
          <p:nvSpPr>
            <p:cNvPr id="56444" name="Line 203"/>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5" name="Line 204"/>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6" name="Line 205"/>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7" name="Line 206"/>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grpSp>
        <p:nvGrpSpPr>
          <p:cNvPr id="11" name="Group 207"/>
          <p:cNvGrpSpPr>
            <a:grpSpLocks/>
          </p:cNvGrpSpPr>
          <p:nvPr/>
        </p:nvGrpSpPr>
        <p:grpSpPr bwMode="auto">
          <a:xfrm>
            <a:off x="5033963" y="1933575"/>
            <a:ext cx="762000" cy="1828800"/>
            <a:chOff x="3216" y="1152"/>
            <a:chExt cx="480" cy="1152"/>
          </a:xfrm>
        </p:grpSpPr>
        <p:sp>
          <p:nvSpPr>
            <p:cNvPr id="56438" name="Line 208"/>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39" name="Line 209"/>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0" name="Line 210"/>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1" name="Line 211"/>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2" name="Line 212"/>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43" name="Line 213"/>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grpSp>
        <p:nvGrpSpPr>
          <p:cNvPr id="12" name="Group 214"/>
          <p:cNvGrpSpPr>
            <a:grpSpLocks/>
          </p:cNvGrpSpPr>
          <p:nvPr/>
        </p:nvGrpSpPr>
        <p:grpSpPr bwMode="auto">
          <a:xfrm>
            <a:off x="5872163" y="4143375"/>
            <a:ext cx="1371600" cy="396875"/>
            <a:chOff x="3744" y="2544"/>
            <a:chExt cx="864" cy="250"/>
          </a:xfrm>
        </p:grpSpPr>
        <p:sp>
          <p:nvSpPr>
            <p:cNvPr id="56436" name="Text Box 215"/>
            <p:cNvSpPr txBox="1">
              <a:spLocks noChangeArrowheads="1"/>
            </p:cNvSpPr>
            <p:nvPr/>
          </p:nvSpPr>
          <p:spPr bwMode="auto">
            <a:xfrm>
              <a:off x="3744" y="2544"/>
              <a:ext cx="864" cy="2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R);</a:t>
              </a:r>
            </a:p>
          </p:txBody>
        </p:sp>
        <p:sp>
          <p:nvSpPr>
            <p:cNvPr id="56437" name="Line 216"/>
            <p:cNvSpPr>
              <a:spLocks noChangeShapeType="1"/>
            </p:cNvSpPr>
            <p:nvPr/>
          </p:nvSpPr>
          <p:spPr bwMode="auto">
            <a:xfrm>
              <a:off x="4176" y="268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42" name="Oval 217"/>
          <p:cNvSpPr>
            <a:spLocks noChangeArrowheads="1"/>
          </p:cNvSpPr>
          <p:nvPr/>
        </p:nvSpPr>
        <p:spPr bwMode="auto">
          <a:xfrm>
            <a:off x="7396163" y="180975"/>
            <a:ext cx="533400" cy="457200"/>
          </a:xfrm>
          <a:prstGeom prst="ellipse">
            <a:avLst/>
          </a:prstGeom>
          <a:solidFill>
            <a:schemeClr val="accent6">
              <a:lumMod val="40000"/>
              <a:lumOff val="60000"/>
            </a:schemeClr>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A</a:t>
            </a:r>
          </a:p>
        </p:txBody>
      </p:sp>
      <p:sp>
        <p:nvSpPr>
          <p:cNvPr id="56343" name="Oval 218"/>
          <p:cNvSpPr>
            <a:spLocks noChangeArrowheads="1"/>
          </p:cNvSpPr>
          <p:nvPr/>
        </p:nvSpPr>
        <p:spPr bwMode="auto">
          <a:xfrm>
            <a:off x="8234363" y="1019175"/>
            <a:ext cx="533400" cy="457200"/>
          </a:xfrm>
          <a:prstGeom prst="ellipse">
            <a:avLst/>
          </a:prstGeom>
          <a:solidFill>
            <a:srgbClr val="FF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C</a:t>
            </a:r>
          </a:p>
        </p:txBody>
      </p:sp>
      <p:sp>
        <p:nvSpPr>
          <p:cNvPr id="56344" name="Oval 219"/>
          <p:cNvSpPr>
            <a:spLocks noChangeArrowheads="1"/>
          </p:cNvSpPr>
          <p:nvPr/>
        </p:nvSpPr>
        <p:spPr bwMode="auto">
          <a:xfrm>
            <a:off x="6557963" y="1019175"/>
            <a:ext cx="533400" cy="457200"/>
          </a:xfrm>
          <a:prstGeom prst="ellipse">
            <a:avLst/>
          </a:prstGeom>
          <a:solidFill>
            <a:srgbClr val="CC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B</a:t>
            </a:r>
          </a:p>
        </p:txBody>
      </p:sp>
      <p:sp>
        <p:nvSpPr>
          <p:cNvPr id="56345" name="Oval 220"/>
          <p:cNvSpPr>
            <a:spLocks noChangeArrowheads="1"/>
          </p:cNvSpPr>
          <p:nvPr/>
        </p:nvSpPr>
        <p:spPr bwMode="auto">
          <a:xfrm>
            <a:off x="7472363" y="2085975"/>
            <a:ext cx="533400" cy="457200"/>
          </a:xfrm>
          <a:prstGeom prst="ellipse">
            <a:avLst/>
          </a:prstGeom>
          <a:solidFill>
            <a:srgbClr val="99CCFF"/>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D</a:t>
            </a:r>
          </a:p>
        </p:txBody>
      </p:sp>
      <p:cxnSp>
        <p:nvCxnSpPr>
          <p:cNvPr id="56346" name="AutoShape 221"/>
          <p:cNvCxnSpPr>
            <a:cxnSpLocks noChangeShapeType="1"/>
            <a:stCxn id="56342" idx="3"/>
            <a:endCxn id="56344" idx="7"/>
          </p:cNvCxnSpPr>
          <p:nvPr/>
        </p:nvCxnSpPr>
        <p:spPr bwMode="auto">
          <a:xfrm flipH="1">
            <a:off x="7013575" y="571500"/>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7" name="AutoShape 222"/>
          <p:cNvCxnSpPr>
            <a:cxnSpLocks noChangeShapeType="1"/>
            <a:stCxn id="56342" idx="5"/>
            <a:endCxn id="56343" idx="1"/>
          </p:cNvCxnSpPr>
          <p:nvPr/>
        </p:nvCxnSpPr>
        <p:spPr bwMode="auto">
          <a:xfrm>
            <a:off x="7851775" y="571500"/>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8" name="AutoShape 223"/>
          <p:cNvCxnSpPr>
            <a:cxnSpLocks noChangeShapeType="1"/>
            <a:stCxn id="56344" idx="5"/>
            <a:endCxn id="56345" idx="1"/>
          </p:cNvCxnSpPr>
          <p:nvPr/>
        </p:nvCxnSpPr>
        <p:spPr bwMode="auto">
          <a:xfrm>
            <a:off x="7013575" y="1409700"/>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p:cNvGrpSpPr>
            <a:grpSpLocks/>
          </p:cNvGrpSpPr>
          <p:nvPr/>
        </p:nvGrpSpPr>
        <p:grpSpPr bwMode="auto">
          <a:xfrm>
            <a:off x="3738563" y="1019175"/>
            <a:ext cx="3352800" cy="2911475"/>
            <a:chOff x="2400" y="672"/>
            <a:chExt cx="2112" cy="1834"/>
          </a:xfrm>
        </p:grpSpPr>
        <p:grpSp>
          <p:nvGrpSpPr>
            <p:cNvPr id="56428" name="Group 225"/>
            <p:cNvGrpSpPr>
              <a:grpSpLocks/>
            </p:cNvGrpSpPr>
            <p:nvPr/>
          </p:nvGrpSpPr>
          <p:grpSpPr bwMode="auto">
            <a:xfrm>
              <a:off x="2400" y="1728"/>
              <a:ext cx="864" cy="778"/>
              <a:chOff x="2400" y="1632"/>
              <a:chExt cx="864" cy="778"/>
            </a:xfrm>
          </p:grpSpPr>
          <p:sp>
            <p:nvSpPr>
              <p:cNvPr id="56430" name="Text Box 226"/>
              <p:cNvSpPr txBox="1">
                <a:spLocks noChangeArrowheads="1"/>
              </p:cNvSpPr>
              <p:nvPr/>
            </p:nvSpPr>
            <p:spPr bwMode="auto">
              <a:xfrm>
                <a:off x="2400" y="1632"/>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431" name="Line 227"/>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32" name="Oval 228"/>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smtClean="0">
                    <a:solidFill>
                      <a:srgbClr val="000000"/>
                    </a:solidFill>
                    <a:ea typeface="宋体" panose="02010600030101010101" pitchFamily="2" charset="-122"/>
                  </a:rPr>
                  <a:t>B</a:t>
                </a:r>
              </a:p>
            </p:txBody>
          </p:sp>
          <p:sp>
            <p:nvSpPr>
              <p:cNvPr id="56433" name="Text Box 229"/>
              <p:cNvSpPr txBox="1">
                <a:spLocks noChangeArrowheads="1"/>
              </p:cNvSpPr>
              <p:nvPr/>
            </p:nvSpPr>
            <p:spPr bwMode="auto">
              <a:xfrm>
                <a:off x="2400" y="1920"/>
                <a:ext cx="86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printf(B);</a:t>
                </a:r>
              </a:p>
            </p:txBody>
          </p:sp>
          <p:sp>
            <p:nvSpPr>
              <p:cNvPr id="56434" name="Text Box 230"/>
              <p:cNvSpPr txBox="1">
                <a:spLocks noChangeArrowheads="1"/>
              </p:cNvSpPr>
              <p:nvPr/>
            </p:nvSpPr>
            <p:spPr bwMode="auto">
              <a:xfrm>
                <a:off x="2400" y="2160"/>
                <a:ext cx="864"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L);</a:t>
                </a:r>
              </a:p>
            </p:txBody>
          </p:sp>
          <p:sp>
            <p:nvSpPr>
              <p:cNvPr id="56435" name="Line 231"/>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429" name="Oval 232"/>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B</a:t>
              </a:r>
            </a:p>
          </p:txBody>
        </p:sp>
      </p:grpSp>
      <p:grpSp>
        <p:nvGrpSpPr>
          <p:cNvPr id="15" name="Group 233"/>
          <p:cNvGrpSpPr>
            <a:grpSpLocks/>
          </p:cNvGrpSpPr>
          <p:nvPr/>
        </p:nvGrpSpPr>
        <p:grpSpPr bwMode="auto">
          <a:xfrm>
            <a:off x="1833563" y="180975"/>
            <a:ext cx="6080125" cy="4206875"/>
            <a:chOff x="1200" y="144"/>
            <a:chExt cx="3830" cy="2650"/>
          </a:xfrm>
        </p:grpSpPr>
        <p:grpSp>
          <p:nvGrpSpPr>
            <p:cNvPr id="56420" name="Group 234"/>
            <p:cNvGrpSpPr>
              <a:grpSpLocks/>
            </p:cNvGrpSpPr>
            <p:nvPr/>
          </p:nvGrpSpPr>
          <p:grpSpPr bwMode="auto">
            <a:xfrm>
              <a:off x="1200" y="2016"/>
              <a:ext cx="864" cy="778"/>
              <a:chOff x="1200" y="1920"/>
              <a:chExt cx="864" cy="778"/>
            </a:xfrm>
          </p:grpSpPr>
          <p:sp>
            <p:nvSpPr>
              <p:cNvPr id="56422" name="Text Box 235"/>
              <p:cNvSpPr txBox="1">
                <a:spLocks noChangeArrowheads="1"/>
              </p:cNvSpPr>
              <p:nvPr/>
            </p:nvSpPr>
            <p:spPr bwMode="auto">
              <a:xfrm>
                <a:off x="1200" y="1920"/>
                <a:ext cx="240" cy="25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423" name="Line 236"/>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24" name="Oval 237"/>
              <p:cNvSpPr>
                <a:spLocks noChangeArrowheads="1"/>
              </p:cNvSpPr>
              <p:nvPr/>
            </p:nvSpPr>
            <p:spPr bwMode="auto">
              <a:xfrm>
                <a:off x="1584" y="1968"/>
                <a:ext cx="192" cy="192"/>
              </a:xfrm>
              <a:prstGeom prst="ellipse">
                <a:avLst/>
              </a:prstGeom>
              <a:solidFill>
                <a:schemeClr val="accent6">
                  <a:lumMod val="40000"/>
                  <a:lumOff val="60000"/>
                </a:schemeClr>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smtClean="0">
                    <a:solidFill>
                      <a:srgbClr val="000000"/>
                    </a:solidFill>
                    <a:ea typeface="宋体" panose="02010600030101010101" pitchFamily="2" charset="-122"/>
                  </a:rPr>
                  <a:t>A</a:t>
                </a:r>
              </a:p>
            </p:txBody>
          </p:sp>
          <p:sp>
            <p:nvSpPr>
              <p:cNvPr id="56425" name="Text Box 238"/>
              <p:cNvSpPr txBox="1">
                <a:spLocks noChangeArrowheads="1"/>
              </p:cNvSpPr>
              <p:nvPr/>
            </p:nvSpPr>
            <p:spPr bwMode="auto">
              <a:xfrm>
                <a:off x="1200" y="2208"/>
                <a:ext cx="864" cy="25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printf(A);</a:t>
                </a:r>
              </a:p>
            </p:txBody>
          </p:sp>
          <p:sp>
            <p:nvSpPr>
              <p:cNvPr id="56426" name="Text Box 239"/>
              <p:cNvSpPr txBox="1">
                <a:spLocks noChangeArrowheads="1"/>
              </p:cNvSpPr>
              <p:nvPr/>
            </p:nvSpPr>
            <p:spPr bwMode="auto">
              <a:xfrm>
                <a:off x="1200" y="2448"/>
                <a:ext cx="864" cy="250"/>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L);</a:t>
                </a:r>
              </a:p>
            </p:txBody>
          </p:sp>
          <p:sp>
            <p:nvSpPr>
              <p:cNvPr id="56427" name="Line 240"/>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421" name="Oval 241"/>
            <p:cNvSpPr>
              <a:spLocks noChangeArrowheads="1"/>
            </p:cNvSpPr>
            <p:nvPr/>
          </p:nvSpPr>
          <p:spPr bwMode="auto">
            <a:xfrm>
              <a:off x="4694" y="144"/>
              <a:ext cx="336" cy="288"/>
            </a:xfrm>
            <a:prstGeom prst="ellipse">
              <a:avLst/>
            </a:prstGeom>
            <a:solidFill>
              <a:schemeClr val="accent6">
                <a:lumMod val="40000"/>
                <a:lumOff val="60000"/>
              </a:schemeClr>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dirty="0" smtClean="0">
                  <a:solidFill>
                    <a:srgbClr val="000000"/>
                  </a:solidFill>
                  <a:ea typeface="宋体" panose="02010600030101010101" pitchFamily="2" charset="-122"/>
                </a:rPr>
                <a:t>A</a:t>
              </a:r>
            </a:p>
          </p:txBody>
        </p:sp>
      </p:grpSp>
      <p:grpSp>
        <p:nvGrpSpPr>
          <p:cNvPr id="17" name="Group 242"/>
          <p:cNvGrpSpPr>
            <a:grpSpLocks/>
          </p:cNvGrpSpPr>
          <p:nvPr/>
        </p:nvGrpSpPr>
        <p:grpSpPr bwMode="auto">
          <a:xfrm>
            <a:off x="5872163" y="2085975"/>
            <a:ext cx="2133600" cy="2073275"/>
            <a:chOff x="3744" y="1344"/>
            <a:chExt cx="1344" cy="1306"/>
          </a:xfrm>
        </p:grpSpPr>
        <p:grpSp>
          <p:nvGrpSpPr>
            <p:cNvPr id="56412" name="Group 243"/>
            <p:cNvGrpSpPr>
              <a:grpSpLocks/>
            </p:cNvGrpSpPr>
            <p:nvPr/>
          </p:nvGrpSpPr>
          <p:grpSpPr bwMode="auto">
            <a:xfrm>
              <a:off x="3744" y="1872"/>
              <a:ext cx="864" cy="778"/>
              <a:chOff x="3744" y="1776"/>
              <a:chExt cx="864" cy="778"/>
            </a:xfrm>
          </p:grpSpPr>
          <p:sp>
            <p:nvSpPr>
              <p:cNvPr id="56414" name="Text Box 244"/>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415" name="Line 245"/>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16" name="Oval 246"/>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smtClean="0">
                    <a:solidFill>
                      <a:srgbClr val="000000"/>
                    </a:solidFill>
                    <a:ea typeface="宋体" panose="02010600030101010101" pitchFamily="2" charset="-122"/>
                  </a:rPr>
                  <a:t>D</a:t>
                </a:r>
              </a:p>
            </p:txBody>
          </p:sp>
          <p:sp>
            <p:nvSpPr>
              <p:cNvPr id="56417" name="Text Box 247"/>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printf(D);</a:t>
                </a:r>
              </a:p>
            </p:txBody>
          </p:sp>
          <p:sp>
            <p:nvSpPr>
              <p:cNvPr id="56418" name="Text Box 248"/>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L);</a:t>
                </a:r>
              </a:p>
            </p:txBody>
          </p:sp>
          <p:sp>
            <p:nvSpPr>
              <p:cNvPr id="56419" name="Line 249"/>
              <p:cNvSpPr>
                <a:spLocks noChangeShapeType="1"/>
              </p:cNvSpPr>
              <p:nvPr/>
            </p:nvSpPr>
            <p:spPr bwMode="auto">
              <a:xfrm>
                <a:off x="4176" y="244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413" name="Oval 250"/>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D</a:t>
              </a:r>
            </a:p>
          </p:txBody>
        </p:sp>
      </p:grpSp>
      <p:grpSp>
        <p:nvGrpSpPr>
          <p:cNvPr id="19" name="Group 251"/>
          <p:cNvGrpSpPr>
            <a:grpSpLocks/>
          </p:cNvGrpSpPr>
          <p:nvPr/>
        </p:nvGrpSpPr>
        <p:grpSpPr bwMode="auto">
          <a:xfrm>
            <a:off x="3814763" y="1019175"/>
            <a:ext cx="4953000" cy="4740275"/>
            <a:chOff x="2448" y="672"/>
            <a:chExt cx="3120" cy="2986"/>
          </a:xfrm>
        </p:grpSpPr>
        <p:grpSp>
          <p:nvGrpSpPr>
            <p:cNvPr id="56404" name="Group 252"/>
            <p:cNvGrpSpPr>
              <a:grpSpLocks/>
            </p:cNvGrpSpPr>
            <p:nvPr/>
          </p:nvGrpSpPr>
          <p:grpSpPr bwMode="auto">
            <a:xfrm>
              <a:off x="2448" y="2880"/>
              <a:ext cx="864" cy="778"/>
              <a:chOff x="2448" y="2784"/>
              <a:chExt cx="864" cy="778"/>
            </a:xfrm>
          </p:grpSpPr>
          <p:sp>
            <p:nvSpPr>
              <p:cNvPr id="56406" name="Text Box 253"/>
              <p:cNvSpPr txBox="1">
                <a:spLocks noChangeArrowheads="1"/>
              </p:cNvSpPr>
              <p:nvPr/>
            </p:nvSpPr>
            <p:spPr bwMode="auto">
              <a:xfrm>
                <a:off x="2448" y="2784"/>
                <a:ext cx="240"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407" name="Line 254"/>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08" name="Oval 255"/>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000" b="0" smtClean="0">
                    <a:solidFill>
                      <a:srgbClr val="000000"/>
                    </a:solidFill>
                    <a:ea typeface="宋体" panose="02010600030101010101" pitchFamily="2" charset="-122"/>
                  </a:rPr>
                  <a:t>C</a:t>
                </a:r>
              </a:p>
            </p:txBody>
          </p:sp>
          <p:sp>
            <p:nvSpPr>
              <p:cNvPr id="56409" name="Text Box 256"/>
              <p:cNvSpPr txBox="1">
                <a:spLocks noChangeArrowheads="1"/>
              </p:cNvSpPr>
              <p:nvPr/>
            </p:nvSpPr>
            <p:spPr bwMode="auto">
              <a:xfrm>
                <a:off x="2448" y="3072"/>
                <a:ext cx="864"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printf(C);</a:t>
                </a:r>
              </a:p>
            </p:txBody>
          </p:sp>
          <p:sp>
            <p:nvSpPr>
              <p:cNvPr id="56410" name="Text Box 257"/>
              <p:cNvSpPr txBox="1">
                <a:spLocks noChangeArrowheads="1"/>
              </p:cNvSpPr>
              <p:nvPr/>
            </p:nvSpPr>
            <p:spPr bwMode="auto">
              <a:xfrm>
                <a:off x="2448" y="3312"/>
                <a:ext cx="864"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L);</a:t>
                </a:r>
              </a:p>
            </p:txBody>
          </p:sp>
          <p:sp>
            <p:nvSpPr>
              <p:cNvPr id="56411" name="Line 258"/>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405" name="Oval 259"/>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a:r>
                <a:rPr lang="en-US" altLang="zh-CN" sz="2400" b="0" smtClean="0">
                  <a:solidFill>
                    <a:srgbClr val="000000"/>
                  </a:solidFill>
                  <a:ea typeface="宋体" panose="02010600030101010101" pitchFamily="2" charset="-122"/>
                </a:rPr>
                <a:t>C</a:t>
              </a:r>
            </a:p>
          </p:txBody>
        </p:sp>
      </p:grpSp>
      <p:grpSp>
        <p:nvGrpSpPr>
          <p:cNvPr id="21" name="Group 260"/>
          <p:cNvGrpSpPr>
            <a:grpSpLocks/>
          </p:cNvGrpSpPr>
          <p:nvPr/>
        </p:nvGrpSpPr>
        <p:grpSpPr bwMode="auto">
          <a:xfrm>
            <a:off x="3128963" y="485775"/>
            <a:ext cx="4038600" cy="3886200"/>
            <a:chOff x="2016" y="336"/>
            <a:chExt cx="2544" cy="2448"/>
          </a:xfrm>
        </p:grpSpPr>
        <p:grpSp>
          <p:nvGrpSpPr>
            <p:cNvPr id="56398" name="Group 261"/>
            <p:cNvGrpSpPr>
              <a:grpSpLocks/>
            </p:cNvGrpSpPr>
            <p:nvPr/>
          </p:nvGrpSpPr>
          <p:grpSpPr bwMode="auto">
            <a:xfrm>
              <a:off x="2016" y="1680"/>
              <a:ext cx="384" cy="1104"/>
              <a:chOff x="2016" y="1584"/>
              <a:chExt cx="384" cy="1104"/>
            </a:xfrm>
          </p:grpSpPr>
          <p:sp>
            <p:nvSpPr>
              <p:cNvPr id="56400" name="Line 262"/>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01" name="Line 263"/>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02" name="Line 264"/>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sp>
            <p:nvSpPr>
              <p:cNvPr id="56403" name="Line 265"/>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99" name="AutoShape 266"/>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mtClean="0">
                <a:solidFill>
                  <a:srgbClr val="000000"/>
                </a:solidFill>
              </a:endParaRPr>
            </a:p>
          </p:txBody>
        </p:sp>
      </p:grpSp>
      <p:sp>
        <p:nvSpPr>
          <p:cNvPr id="912651" name="Text Box 267"/>
          <p:cNvSpPr txBox="1">
            <a:spLocks noChangeArrowheads="1"/>
          </p:cNvSpPr>
          <p:nvPr/>
        </p:nvSpPr>
        <p:spPr bwMode="auto">
          <a:xfrm>
            <a:off x="5872163" y="2390775"/>
            <a:ext cx="762000" cy="3968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000000"/>
                </a:solidFill>
                <a:ea typeface="宋体" panose="02010600030101010101" pitchFamily="2" charset="-122"/>
              </a:rPr>
              <a:t>返回</a:t>
            </a:r>
          </a:p>
        </p:txBody>
      </p:sp>
      <p:grpSp>
        <p:nvGrpSpPr>
          <p:cNvPr id="23" name="Group 268"/>
          <p:cNvGrpSpPr>
            <a:grpSpLocks/>
          </p:cNvGrpSpPr>
          <p:nvPr/>
        </p:nvGrpSpPr>
        <p:grpSpPr bwMode="auto">
          <a:xfrm>
            <a:off x="4957763" y="1095375"/>
            <a:ext cx="1981200" cy="1236663"/>
            <a:chOff x="3168" y="720"/>
            <a:chExt cx="1248" cy="779"/>
          </a:xfrm>
        </p:grpSpPr>
        <p:grpSp>
          <p:nvGrpSpPr>
            <p:cNvPr id="56393" name="Group 269"/>
            <p:cNvGrpSpPr>
              <a:grpSpLocks/>
            </p:cNvGrpSpPr>
            <p:nvPr/>
          </p:nvGrpSpPr>
          <p:grpSpPr bwMode="auto">
            <a:xfrm>
              <a:off x="3747" y="1248"/>
              <a:ext cx="669" cy="251"/>
              <a:chOff x="3747" y="1152"/>
              <a:chExt cx="669" cy="251"/>
            </a:xfrm>
          </p:grpSpPr>
          <p:sp>
            <p:nvSpPr>
              <p:cNvPr id="56395" name="Text Box 270"/>
              <p:cNvSpPr txBox="1">
                <a:spLocks noChangeArrowheads="1"/>
              </p:cNvSpPr>
              <p:nvPr/>
            </p:nvSpPr>
            <p:spPr bwMode="auto">
              <a:xfrm>
                <a:off x="3747" y="1153"/>
                <a:ext cx="240" cy="25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396" name="Text Box 271"/>
              <p:cNvSpPr txBox="1">
                <a:spLocks noChangeArrowheads="1"/>
              </p:cNvSpPr>
              <p:nvPr/>
            </p:nvSpPr>
            <p:spPr bwMode="auto">
              <a:xfrm rot="-5308317">
                <a:off x="4152" y="1128"/>
                <a:ext cx="240" cy="2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smtClean="0">
                    <a:solidFill>
                      <a:srgbClr val="000000"/>
                    </a:solidFill>
                    <a:ea typeface="宋体" panose="02010600030101010101" pitchFamily="2" charset="-122"/>
                  </a:rPr>
                  <a:t>&gt;</a:t>
                </a:r>
              </a:p>
            </p:txBody>
          </p:sp>
          <p:sp>
            <p:nvSpPr>
              <p:cNvPr id="56397" name="Line 272"/>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94" name="Text Box 273"/>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FF3300"/>
                  </a:solidFill>
                  <a:ea typeface="宋体" panose="02010600030101010101" pitchFamily="2" charset="-122"/>
                </a:rPr>
                <a:t>左是空返回</a:t>
              </a:r>
            </a:p>
          </p:txBody>
        </p:sp>
      </p:grpSp>
      <p:grpSp>
        <p:nvGrpSpPr>
          <p:cNvPr id="25" name="Group 274"/>
          <p:cNvGrpSpPr>
            <a:grpSpLocks/>
          </p:cNvGrpSpPr>
          <p:nvPr/>
        </p:nvGrpSpPr>
        <p:grpSpPr bwMode="auto">
          <a:xfrm>
            <a:off x="3738563" y="1476375"/>
            <a:ext cx="3657600" cy="2835275"/>
            <a:chOff x="2400" y="960"/>
            <a:chExt cx="2304" cy="1786"/>
          </a:xfrm>
        </p:grpSpPr>
        <p:grpSp>
          <p:nvGrpSpPr>
            <p:cNvPr id="56389" name="Group 275"/>
            <p:cNvGrpSpPr>
              <a:grpSpLocks/>
            </p:cNvGrpSpPr>
            <p:nvPr/>
          </p:nvGrpSpPr>
          <p:grpSpPr bwMode="auto">
            <a:xfrm>
              <a:off x="2400" y="2496"/>
              <a:ext cx="864" cy="250"/>
              <a:chOff x="2400" y="2400"/>
              <a:chExt cx="864" cy="250"/>
            </a:xfrm>
          </p:grpSpPr>
          <p:sp>
            <p:nvSpPr>
              <p:cNvPr id="56391" name="Text Box 276"/>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R);</a:t>
                </a:r>
              </a:p>
            </p:txBody>
          </p:sp>
          <p:sp>
            <p:nvSpPr>
              <p:cNvPr id="56392" name="Line 277"/>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90" name="AutoShape 278"/>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mtClean="0">
                <a:solidFill>
                  <a:srgbClr val="000000"/>
                </a:solidFill>
              </a:endParaRPr>
            </a:p>
          </p:txBody>
        </p:sp>
      </p:grpSp>
      <p:grpSp>
        <p:nvGrpSpPr>
          <p:cNvPr id="27" name="Group 279"/>
          <p:cNvGrpSpPr>
            <a:grpSpLocks/>
          </p:cNvGrpSpPr>
          <p:nvPr/>
        </p:nvGrpSpPr>
        <p:grpSpPr bwMode="auto">
          <a:xfrm>
            <a:off x="6938963" y="2543175"/>
            <a:ext cx="1828800" cy="1082675"/>
            <a:chOff x="4416" y="1632"/>
            <a:chExt cx="1152" cy="682"/>
          </a:xfrm>
        </p:grpSpPr>
        <p:grpSp>
          <p:nvGrpSpPr>
            <p:cNvPr id="56384" name="Group 280"/>
            <p:cNvGrpSpPr>
              <a:grpSpLocks/>
            </p:cNvGrpSpPr>
            <p:nvPr/>
          </p:nvGrpSpPr>
          <p:grpSpPr bwMode="auto">
            <a:xfrm>
              <a:off x="4944" y="2064"/>
              <a:ext cx="624" cy="250"/>
              <a:chOff x="4944" y="1968"/>
              <a:chExt cx="624" cy="250"/>
            </a:xfrm>
          </p:grpSpPr>
          <p:sp>
            <p:nvSpPr>
              <p:cNvPr id="56386" name="Text Box 281"/>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387" name="Text Box 282"/>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smtClean="0">
                    <a:solidFill>
                      <a:srgbClr val="000000"/>
                    </a:solidFill>
                    <a:ea typeface="宋体" panose="02010600030101010101" pitchFamily="2" charset="-122"/>
                  </a:rPr>
                  <a:t>&gt;</a:t>
                </a:r>
              </a:p>
            </p:txBody>
          </p:sp>
          <p:sp>
            <p:nvSpPr>
              <p:cNvPr id="56388" name="Line 283"/>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85" name="Text Box 284"/>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FF3300"/>
                  </a:solidFill>
                  <a:ea typeface="宋体" panose="02010600030101010101" pitchFamily="2" charset="-122"/>
                </a:rPr>
                <a:t>左是空返回</a:t>
              </a:r>
            </a:p>
          </p:txBody>
        </p:sp>
      </p:grpSp>
      <p:grpSp>
        <p:nvGrpSpPr>
          <p:cNvPr id="29" name="Group 285"/>
          <p:cNvGrpSpPr>
            <a:grpSpLocks/>
          </p:cNvGrpSpPr>
          <p:nvPr/>
        </p:nvGrpSpPr>
        <p:grpSpPr bwMode="auto">
          <a:xfrm>
            <a:off x="6938963" y="2847975"/>
            <a:ext cx="1828800" cy="1692275"/>
            <a:chOff x="4416" y="1824"/>
            <a:chExt cx="1152" cy="1066"/>
          </a:xfrm>
        </p:grpSpPr>
        <p:grpSp>
          <p:nvGrpSpPr>
            <p:cNvPr id="56379" name="Group 286"/>
            <p:cNvGrpSpPr>
              <a:grpSpLocks/>
            </p:cNvGrpSpPr>
            <p:nvPr/>
          </p:nvGrpSpPr>
          <p:grpSpPr bwMode="auto">
            <a:xfrm>
              <a:off x="4944" y="2640"/>
              <a:ext cx="624" cy="250"/>
              <a:chOff x="4944" y="2544"/>
              <a:chExt cx="624" cy="250"/>
            </a:xfrm>
          </p:grpSpPr>
          <p:sp>
            <p:nvSpPr>
              <p:cNvPr id="56381" name="Text Box 287"/>
              <p:cNvSpPr txBox="1">
                <a:spLocks noChangeArrowheads="1"/>
              </p:cNvSpPr>
              <p:nvPr/>
            </p:nvSpPr>
            <p:spPr bwMode="auto">
              <a:xfrm>
                <a:off x="4944" y="2544"/>
                <a:ext cx="240" cy="250"/>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382" name="Text Box 288"/>
              <p:cNvSpPr txBox="1">
                <a:spLocks noChangeArrowheads="1"/>
              </p:cNvSpPr>
              <p:nvPr/>
            </p:nvSpPr>
            <p:spPr bwMode="auto">
              <a:xfrm rot="-5308317">
                <a:off x="5304" y="2520"/>
                <a:ext cx="240" cy="288"/>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smtClean="0">
                    <a:solidFill>
                      <a:srgbClr val="000000"/>
                    </a:solidFill>
                    <a:ea typeface="宋体" panose="02010600030101010101" pitchFamily="2" charset="-122"/>
                  </a:rPr>
                  <a:t>&gt;</a:t>
                </a:r>
              </a:p>
            </p:txBody>
          </p:sp>
          <p:sp>
            <p:nvSpPr>
              <p:cNvPr id="56383" name="Line 289"/>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80" name="Text Box 290"/>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FF3300"/>
                  </a:solidFill>
                  <a:ea typeface="宋体" panose="02010600030101010101" pitchFamily="2" charset="-122"/>
                </a:rPr>
                <a:t>右是空返回</a:t>
              </a:r>
            </a:p>
          </p:txBody>
        </p:sp>
      </p:grpSp>
      <p:grpSp>
        <p:nvGrpSpPr>
          <p:cNvPr id="31" name="Group 291"/>
          <p:cNvGrpSpPr>
            <a:grpSpLocks/>
          </p:cNvGrpSpPr>
          <p:nvPr/>
        </p:nvGrpSpPr>
        <p:grpSpPr bwMode="auto">
          <a:xfrm>
            <a:off x="5719763" y="1476375"/>
            <a:ext cx="3352800" cy="3749675"/>
            <a:chOff x="3648" y="960"/>
            <a:chExt cx="2112" cy="2362"/>
          </a:xfrm>
        </p:grpSpPr>
        <p:grpSp>
          <p:nvGrpSpPr>
            <p:cNvPr id="56374" name="Group 292"/>
            <p:cNvGrpSpPr>
              <a:grpSpLocks/>
            </p:cNvGrpSpPr>
            <p:nvPr/>
          </p:nvGrpSpPr>
          <p:grpSpPr bwMode="auto">
            <a:xfrm>
              <a:off x="3648" y="3072"/>
              <a:ext cx="624" cy="250"/>
              <a:chOff x="3648" y="2976"/>
              <a:chExt cx="624" cy="250"/>
            </a:xfrm>
          </p:grpSpPr>
          <p:sp>
            <p:nvSpPr>
              <p:cNvPr id="56376" name="Text Box 293"/>
              <p:cNvSpPr txBox="1">
                <a:spLocks noChangeArrowheads="1"/>
              </p:cNvSpPr>
              <p:nvPr/>
            </p:nvSpPr>
            <p:spPr bwMode="auto">
              <a:xfrm>
                <a:off x="3648" y="2976"/>
                <a:ext cx="240" cy="2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377" name="Text Box 294"/>
              <p:cNvSpPr txBox="1">
                <a:spLocks noChangeArrowheads="1"/>
              </p:cNvSpPr>
              <p:nvPr/>
            </p:nvSpPr>
            <p:spPr bwMode="auto">
              <a:xfrm rot="-5308317">
                <a:off x="4008" y="2952"/>
                <a:ext cx="240" cy="2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smtClean="0">
                    <a:solidFill>
                      <a:srgbClr val="000000"/>
                    </a:solidFill>
                    <a:ea typeface="宋体" panose="02010600030101010101" pitchFamily="2" charset="-122"/>
                  </a:rPr>
                  <a:t>&gt;</a:t>
                </a:r>
              </a:p>
            </p:txBody>
          </p:sp>
          <p:sp>
            <p:nvSpPr>
              <p:cNvPr id="56378" name="Line 295"/>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75" name="Text Box 296"/>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FF3300"/>
                  </a:solidFill>
                  <a:ea typeface="宋体" panose="02010600030101010101" pitchFamily="2" charset="-122"/>
                </a:rPr>
                <a:t>左是空返回</a:t>
              </a:r>
            </a:p>
          </p:txBody>
        </p:sp>
      </p:grpSp>
      <p:grpSp>
        <p:nvGrpSpPr>
          <p:cNvPr id="912641" name="Group 297"/>
          <p:cNvGrpSpPr>
            <a:grpSpLocks/>
          </p:cNvGrpSpPr>
          <p:nvPr/>
        </p:nvGrpSpPr>
        <p:grpSpPr bwMode="auto">
          <a:xfrm>
            <a:off x="5719763" y="1781175"/>
            <a:ext cx="3352800" cy="4359275"/>
            <a:chOff x="3648" y="1152"/>
            <a:chExt cx="2112" cy="2746"/>
          </a:xfrm>
        </p:grpSpPr>
        <p:grpSp>
          <p:nvGrpSpPr>
            <p:cNvPr id="56369" name="Group 298"/>
            <p:cNvGrpSpPr>
              <a:grpSpLocks/>
            </p:cNvGrpSpPr>
            <p:nvPr/>
          </p:nvGrpSpPr>
          <p:grpSpPr bwMode="auto">
            <a:xfrm>
              <a:off x="3648" y="3648"/>
              <a:ext cx="624" cy="250"/>
              <a:chOff x="3648" y="3552"/>
              <a:chExt cx="624" cy="250"/>
            </a:xfrm>
          </p:grpSpPr>
          <p:sp>
            <p:nvSpPr>
              <p:cNvPr id="56371" name="Text Box 299"/>
              <p:cNvSpPr txBox="1">
                <a:spLocks noChangeArrowheads="1"/>
              </p:cNvSpPr>
              <p:nvPr/>
            </p:nvSpPr>
            <p:spPr bwMode="auto">
              <a:xfrm>
                <a:off x="3648" y="3552"/>
                <a:ext cx="240" cy="250"/>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T</a:t>
                </a:r>
              </a:p>
            </p:txBody>
          </p:sp>
          <p:sp>
            <p:nvSpPr>
              <p:cNvPr id="56372" name="Text Box 300"/>
              <p:cNvSpPr txBox="1">
                <a:spLocks noChangeArrowheads="1"/>
              </p:cNvSpPr>
              <p:nvPr/>
            </p:nvSpPr>
            <p:spPr bwMode="auto">
              <a:xfrm rot="-5308317">
                <a:off x="4008" y="3528"/>
                <a:ext cx="240" cy="288"/>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400" smtClean="0">
                    <a:solidFill>
                      <a:srgbClr val="000000"/>
                    </a:solidFill>
                    <a:ea typeface="宋体" panose="02010600030101010101" pitchFamily="2" charset="-122"/>
                  </a:rPr>
                  <a:t>&gt;</a:t>
                </a:r>
              </a:p>
            </p:txBody>
          </p:sp>
          <p:sp>
            <p:nvSpPr>
              <p:cNvPr id="56373" name="Line 301"/>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70" name="Text Box 302"/>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zh-CN" altLang="en-US" sz="2000" b="0" smtClean="0">
                  <a:solidFill>
                    <a:srgbClr val="FF3300"/>
                  </a:solidFill>
                  <a:ea typeface="宋体" panose="02010600030101010101" pitchFamily="2" charset="-122"/>
                </a:rPr>
                <a:t>右是空返回</a:t>
              </a:r>
            </a:p>
          </p:txBody>
        </p:sp>
      </p:grpSp>
      <p:grpSp>
        <p:nvGrpSpPr>
          <p:cNvPr id="912643" name="Group 303"/>
          <p:cNvGrpSpPr>
            <a:grpSpLocks/>
          </p:cNvGrpSpPr>
          <p:nvPr/>
        </p:nvGrpSpPr>
        <p:grpSpPr bwMode="auto">
          <a:xfrm>
            <a:off x="1833563" y="485775"/>
            <a:ext cx="6400800" cy="4283075"/>
            <a:chOff x="1200" y="336"/>
            <a:chExt cx="4032" cy="2698"/>
          </a:xfrm>
        </p:grpSpPr>
        <p:grpSp>
          <p:nvGrpSpPr>
            <p:cNvPr id="56363" name="Group 304"/>
            <p:cNvGrpSpPr>
              <a:grpSpLocks/>
            </p:cNvGrpSpPr>
            <p:nvPr/>
          </p:nvGrpSpPr>
          <p:grpSpPr bwMode="auto">
            <a:xfrm>
              <a:off x="1200" y="336"/>
              <a:ext cx="4032" cy="2698"/>
              <a:chOff x="1200" y="336"/>
              <a:chExt cx="4032" cy="2698"/>
            </a:xfrm>
          </p:grpSpPr>
          <p:grpSp>
            <p:nvGrpSpPr>
              <p:cNvPr id="56365" name="Group 305"/>
              <p:cNvGrpSpPr>
                <a:grpSpLocks/>
              </p:cNvGrpSpPr>
              <p:nvPr/>
            </p:nvGrpSpPr>
            <p:grpSpPr bwMode="auto">
              <a:xfrm>
                <a:off x="1200" y="2784"/>
                <a:ext cx="864" cy="250"/>
                <a:chOff x="1200" y="2688"/>
                <a:chExt cx="864" cy="250"/>
              </a:xfrm>
            </p:grpSpPr>
            <p:sp>
              <p:nvSpPr>
                <p:cNvPr id="56367" name="Text Box 306"/>
                <p:cNvSpPr txBox="1">
                  <a:spLocks noChangeArrowheads="1"/>
                </p:cNvSpPr>
                <p:nvPr/>
              </p:nvSpPr>
              <p:spPr bwMode="auto">
                <a:xfrm>
                  <a:off x="1200" y="2688"/>
                  <a:ext cx="864" cy="250"/>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50000"/>
                    </a:spcBef>
                  </a:pPr>
                  <a:r>
                    <a:rPr lang="en-US" altLang="zh-CN" sz="2000" b="0" smtClean="0">
                      <a:solidFill>
                        <a:srgbClr val="000000"/>
                      </a:solidFill>
                      <a:ea typeface="宋体" panose="02010600030101010101" pitchFamily="2" charset="-122"/>
                    </a:rPr>
                    <a:t>pre(T    R);</a:t>
                  </a:r>
                </a:p>
              </p:txBody>
            </p:sp>
            <p:sp>
              <p:nvSpPr>
                <p:cNvPr id="56368" name="Line 307"/>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type="triangle" w="med" len="med"/>
                    </a14:hiddenLine>
                  </a:ext>
                </a:extLst>
              </p:spPr>
              <p:txBody>
                <a:bodyP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56366" name="AutoShape 308"/>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spcBef>
                    <a:spcPct val="20000"/>
                  </a:spcBef>
                </a:pPr>
                <a:endParaRPr lang="zh-CN" altLang="en-US" smtClean="0">
                  <a:solidFill>
                    <a:srgbClr val="000000"/>
                  </a:solidFill>
                </a:endParaRPr>
              </a:p>
            </p:txBody>
          </p:sp>
        </p:grpSp>
        <p:sp>
          <p:nvSpPr>
            <p:cNvPr id="56364" name="Line 309"/>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spcBef>
                  <a:spcPct val="20000"/>
                </a:spcBef>
              </a:pPr>
              <a:endParaRPr kumimoji="1" lang="zh-CN" altLang="en-US" sz="2800" b="1" smtClean="0">
                <a:solidFill>
                  <a:srgbClr val="000000"/>
                </a:solidFill>
                <a:latin typeface="Times New Roman" panose="02020603050405020304" pitchFamily="18" charset="0"/>
                <a:ea typeface="仿宋_GB2312"/>
              </a:endParaRPr>
            </a:p>
          </p:txBody>
        </p:sp>
      </p:grpSp>
      <p:sp>
        <p:nvSpPr>
          <p:cNvPr id="912695" name="Text Box 311"/>
          <p:cNvSpPr txBox="1">
            <a:spLocks noChangeArrowheads="1"/>
          </p:cNvSpPr>
          <p:nvPr/>
        </p:nvSpPr>
        <p:spPr bwMode="auto">
          <a:xfrm>
            <a:off x="3752901" y="242888"/>
            <a:ext cx="2498725" cy="54768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r>
              <a:rPr lang="zh-CN" altLang="zh-CN" sz="2000" dirty="0" smtClean="0">
                <a:solidFill>
                  <a:srgbClr val="FF3300"/>
                </a:solidFill>
                <a:ea typeface="宋体" panose="02010600030101010101" pitchFamily="2" charset="-122"/>
              </a:rPr>
              <a:t>先序序列：</a:t>
            </a:r>
            <a:r>
              <a:rPr lang="en-US" altLang="zh-CN" dirty="0" smtClean="0">
                <a:solidFill>
                  <a:srgbClr val="FF3300"/>
                </a:solidFill>
                <a:ea typeface="宋体" panose="02010600030101010101" pitchFamily="2" charset="-122"/>
              </a:rPr>
              <a:t>ABDC</a:t>
            </a:r>
          </a:p>
        </p:txBody>
      </p:sp>
      <p:sp>
        <p:nvSpPr>
          <p:cNvPr id="14" name="文本框 13"/>
          <p:cNvSpPr txBox="1"/>
          <p:nvPr/>
        </p:nvSpPr>
        <p:spPr>
          <a:xfrm>
            <a:off x="309562" y="409575"/>
            <a:ext cx="3514961" cy="2031325"/>
          </a:xfrm>
          <a:prstGeom prst="rect">
            <a:avLst/>
          </a:prstGeom>
          <a:noFill/>
        </p:spPr>
        <p:txBody>
          <a:bodyPr wrap="square" rtlCol="0">
            <a:spAutoFit/>
          </a:bodyPr>
          <a:lstStyle/>
          <a:p>
            <a:pPr algn="just" eaLnBrk="1" hangingPunct="1">
              <a:defRPr/>
            </a:pPr>
            <a:r>
              <a:rPr lang="en-US" altLang="zh-CN" dirty="0">
                <a:ea typeface="隶书" panose="02010509060101010101" pitchFamily="49" charset="-122"/>
              </a:rPr>
              <a:t>void preorder(</a:t>
            </a:r>
            <a:r>
              <a:rPr lang="en-US" altLang="zh-CN" dirty="0" err="1">
                <a:latin typeface="+mn-ea"/>
              </a:rPr>
              <a:t>BiTree</a:t>
            </a:r>
            <a:r>
              <a:rPr lang="en-US" altLang="zh-CN" dirty="0">
                <a:latin typeface="+mn-ea"/>
              </a:rPr>
              <a:t> </a:t>
            </a:r>
            <a:r>
              <a:rPr lang="en-US" altLang="zh-CN" dirty="0" err="1">
                <a:ea typeface="隶书" panose="02010509060101010101" pitchFamily="49" charset="-122"/>
              </a:rPr>
              <a:t>bt</a:t>
            </a:r>
            <a:r>
              <a:rPr lang="en-US" altLang="zh-CN" dirty="0">
                <a:ea typeface="隶书" panose="02010509060101010101" pitchFamily="49" charset="-122"/>
              </a:rPr>
              <a:t> ) {	</a:t>
            </a:r>
            <a:endParaRPr lang="en-US" altLang="zh-CN" dirty="0" smtClean="0">
              <a:ea typeface="隶书" panose="02010509060101010101" pitchFamily="49" charset="-122"/>
            </a:endParaRPr>
          </a:p>
          <a:p>
            <a:pPr algn="just" eaLnBrk="1" hangingPunct="1">
              <a:defRPr/>
            </a:pPr>
            <a:r>
              <a:rPr lang="en-US" altLang="zh-CN" dirty="0">
                <a:ea typeface="隶书" panose="02010509060101010101" pitchFamily="49" charset="-122"/>
              </a:rPr>
              <a:t> </a:t>
            </a:r>
            <a:r>
              <a:rPr lang="en-US" altLang="zh-CN" dirty="0" smtClean="0">
                <a:ea typeface="隶书" panose="02010509060101010101" pitchFamily="49" charset="-122"/>
              </a:rPr>
              <a:t>  if </a:t>
            </a:r>
            <a:r>
              <a:rPr lang="en-US" altLang="zh-CN" dirty="0">
                <a:ea typeface="隶书" panose="02010509060101010101" pitchFamily="49" charset="-122"/>
              </a:rPr>
              <a:t>(</a:t>
            </a:r>
            <a:r>
              <a:rPr lang="en-US" altLang="zh-CN" dirty="0" err="1">
                <a:ea typeface="隶书" panose="02010509060101010101" pitchFamily="49" charset="-122"/>
              </a:rPr>
              <a:t>bt</a:t>
            </a:r>
            <a:r>
              <a:rPr lang="en-US" altLang="zh-CN" dirty="0">
                <a:ea typeface="隶书" panose="02010509060101010101" pitchFamily="49" charset="-122"/>
              </a:rPr>
              <a:t> !=NULL</a:t>
            </a:r>
            <a:r>
              <a:rPr lang="en-US" altLang="zh-CN" dirty="0" smtClean="0">
                <a:ea typeface="隶书" panose="02010509060101010101" pitchFamily="49" charset="-122"/>
              </a:rPr>
              <a:t>){</a:t>
            </a:r>
          </a:p>
          <a:p>
            <a:pPr algn="just" eaLnBrk="1" hangingPunct="1">
              <a:defRPr/>
            </a:pPr>
            <a:r>
              <a:rPr lang="en-US" altLang="zh-CN" dirty="0" smtClean="0">
                <a:ea typeface="隶书" panose="02010509060101010101" pitchFamily="49" charset="-122"/>
              </a:rPr>
              <a:t>      </a:t>
            </a:r>
            <a:r>
              <a:rPr lang="en-US" altLang="zh-CN" dirty="0" err="1" smtClean="0">
                <a:ea typeface="隶书" panose="02010509060101010101" pitchFamily="49" charset="-122"/>
              </a:rPr>
              <a:t>printf</a:t>
            </a:r>
            <a:r>
              <a:rPr lang="en-US" altLang="zh-CN" dirty="0">
                <a:ea typeface="隶书" panose="02010509060101010101" pitchFamily="49" charset="-122"/>
              </a:rPr>
              <a:t>(“%d”,</a:t>
            </a:r>
            <a:r>
              <a:rPr lang="en-US" altLang="zh-CN" dirty="0" err="1">
                <a:ea typeface="隶书" panose="02010509060101010101" pitchFamily="49" charset="-122"/>
              </a:rPr>
              <a:t>bt</a:t>
            </a:r>
            <a:r>
              <a:rPr lang="en-US" altLang="zh-CN" dirty="0">
                <a:ea typeface="隶书" panose="02010509060101010101" pitchFamily="49" charset="-122"/>
              </a:rPr>
              <a:t>-&gt;data); </a:t>
            </a:r>
            <a:endParaRPr lang="en-US" altLang="zh-CN" dirty="0" smtClean="0">
              <a:ea typeface="隶书" panose="02010509060101010101" pitchFamily="49" charset="-122"/>
            </a:endParaRPr>
          </a:p>
          <a:p>
            <a:pPr algn="just" eaLnBrk="1" hangingPunct="1">
              <a:defRPr/>
            </a:pPr>
            <a:r>
              <a:rPr lang="en-US" altLang="en-US" dirty="0" smtClean="0">
                <a:ea typeface="隶书" panose="02010509060101010101" pitchFamily="49" charset="-122"/>
              </a:rPr>
              <a:t>      preorder</a:t>
            </a:r>
            <a:r>
              <a:rPr lang="en-US" altLang="zh-CN" dirty="0" smtClean="0">
                <a:ea typeface="隶书" panose="02010509060101010101" pitchFamily="49" charset="-122"/>
              </a:rPr>
              <a:t>(</a:t>
            </a:r>
            <a:r>
              <a:rPr lang="en-US" altLang="zh-CN" dirty="0" err="1" smtClean="0">
                <a:ea typeface="隶书" panose="02010509060101010101" pitchFamily="49" charset="-122"/>
              </a:rPr>
              <a:t>bt</a:t>
            </a:r>
            <a:r>
              <a:rPr lang="en-US" altLang="zh-CN" dirty="0" smtClean="0">
                <a:ea typeface="隶书" panose="02010509060101010101" pitchFamily="49" charset="-122"/>
              </a:rPr>
              <a:t>-</a:t>
            </a:r>
            <a:r>
              <a:rPr lang="en-US" altLang="zh-CN" dirty="0">
                <a:ea typeface="隶书" panose="02010509060101010101" pitchFamily="49" charset="-122"/>
              </a:rPr>
              <a:t>&gt;</a:t>
            </a:r>
            <a:r>
              <a:rPr lang="en-US" altLang="zh-CN" dirty="0" err="1">
                <a:ea typeface="隶书" panose="02010509060101010101" pitchFamily="49" charset="-122"/>
              </a:rPr>
              <a:t>lchild</a:t>
            </a:r>
            <a:r>
              <a:rPr lang="en-US" altLang="zh-CN" dirty="0">
                <a:ea typeface="隶书" panose="02010509060101010101" pitchFamily="49" charset="-122"/>
              </a:rPr>
              <a:t>); </a:t>
            </a:r>
            <a:endParaRPr lang="en-US" altLang="zh-CN" dirty="0" smtClean="0">
              <a:ea typeface="隶书" panose="02010509060101010101" pitchFamily="49" charset="-122"/>
            </a:endParaRPr>
          </a:p>
          <a:p>
            <a:pPr algn="just" eaLnBrk="1" hangingPunct="1">
              <a:defRPr/>
            </a:pPr>
            <a:r>
              <a:rPr lang="en-US" altLang="en-US" dirty="0">
                <a:ea typeface="隶书" panose="02010509060101010101" pitchFamily="49" charset="-122"/>
              </a:rPr>
              <a:t> </a:t>
            </a:r>
            <a:r>
              <a:rPr lang="en-US" altLang="en-US" dirty="0" smtClean="0">
                <a:ea typeface="隶书" panose="02010509060101010101" pitchFamily="49" charset="-122"/>
              </a:rPr>
              <a:t>     preorder</a:t>
            </a:r>
            <a:r>
              <a:rPr lang="en-US" altLang="zh-CN" dirty="0" smtClean="0">
                <a:ea typeface="隶书" panose="02010509060101010101" pitchFamily="49" charset="-122"/>
              </a:rPr>
              <a:t> </a:t>
            </a:r>
            <a:r>
              <a:rPr lang="en-US" altLang="zh-CN" dirty="0">
                <a:ea typeface="隶书" panose="02010509060101010101" pitchFamily="49" charset="-122"/>
              </a:rPr>
              <a:t>(</a:t>
            </a:r>
            <a:r>
              <a:rPr lang="en-US" altLang="zh-CN" dirty="0" err="1">
                <a:ea typeface="隶书" panose="02010509060101010101" pitchFamily="49" charset="-122"/>
              </a:rPr>
              <a:t>bt</a:t>
            </a:r>
            <a:r>
              <a:rPr lang="en-US" altLang="zh-CN" dirty="0">
                <a:ea typeface="隶书" panose="02010509060101010101" pitchFamily="49" charset="-122"/>
              </a:rPr>
              <a:t>-&gt;</a:t>
            </a:r>
            <a:r>
              <a:rPr lang="en-US" altLang="zh-CN" dirty="0" err="1">
                <a:ea typeface="隶书" panose="02010509060101010101" pitchFamily="49" charset="-122"/>
              </a:rPr>
              <a:t>rchild</a:t>
            </a:r>
            <a:r>
              <a:rPr lang="en-US" altLang="zh-CN" dirty="0">
                <a:ea typeface="隶书" panose="02010509060101010101" pitchFamily="49" charset="-122"/>
              </a:rPr>
              <a:t>); 	</a:t>
            </a:r>
          </a:p>
          <a:p>
            <a:pPr algn="just" eaLnBrk="1" hangingPunct="1">
              <a:defRPr/>
            </a:pPr>
            <a:r>
              <a:rPr lang="en-US" altLang="zh-CN" dirty="0">
                <a:ea typeface="隶书" panose="02010509060101010101" pitchFamily="49" charset="-122"/>
              </a:rPr>
              <a:t>    }</a:t>
            </a:r>
          </a:p>
          <a:p>
            <a:pPr algn="just" eaLnBrk="1" hangingPunct="1">
              <a:defRPr/>
            </a:pPr>
            <a:r>
              <a:rPr lang="en-US" altLang="zh-CN" dirty="0" smtClean="0">
                <a:ea typeface="隶书" panose="02010509060101010101" pitchFamily="49" charset="-122"/>
              </a:rPr>
              <a:t>}</a:t>
            </a:r>
            <a:endParaRPr lang="en-US" altLang="zh-CN" dirty="0">
              <a:ea typeface="隶书" panose="02010509060101010101" pitchFamily="49" charset="-122"/>
            </a:endParaRPr>
          </a:p>
        </p:txBody>
      </p:sp>
    </p:spTree>
    <p:extLst>
      <p:ext uri="{BB962C8B-B14F-4D97-AF65-F5344CB8AC3E}">
        <p14:creationId xmlns:p14="http://schemas.microsoft.com/office/powerpoint/2010/main" val="2178026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grpId="0"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8" grpId="0" animBg="1"/>
      <p:bldP spid="912549" grpId="0" animBg="1" autoUpdateAnimBg="0"/>
      <p:bldP spid="912555" grpId="0" animBg="1" autoUpdateAnimBg="0"/>
      <p:bldP spid="912569" grpId="0" animBg="1" autoUpdateAnimBg="0"/>
      <p:bldP spid="912575" grpId="0" animBg="1" autoUpdateAnimBg="0"/>
      <p:bldP spid="912651" grpId="0" animBg="1" autoUpdateAnimBg="0"/>
      <p:bldP spid="91269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中序遍历</a:t>
            </a:r>
          </a:p>
        </p:txBody>
      </p:sp>
      <p:grpSp>
        <p:nvGrpSpPr>
          <p:cNvPr id="32771" name="Group 2"/>
          <p:cNvGrpSpPr>
            <a:grpSpLocks/>
          </p:cNvGrpSpPr>
          <p:nvPr/>
        </p:nvGrpSpPr>
        <p:grpSpPr bwMode="auto">
          <a:xfrm>
            <a:off x="1042988" y="2060575"/>
            <a:ext cx="3060700" cy="2362200"/>
            <a:chOff x="492" y="384"/>
            <a:chExt cx="1928" cy="1488"/>
          </a:xfrm>
        </p:grpSpPr>
        <p:sp>
          <p:nvSpPr>
            <p:cNvPr id="32823" name="Oval 3"/>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2824" name="Oval 4"/>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2825" name="Oval 5"/>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2826" name="Oval 6"/>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2827" name="Line 7"/>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8"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9"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10"/>
          <p:cNvSpPr>
            <a:spLocks noChangeArrowheads="1"/>
          </p:cNvSpPr>
          <p:nvPr/>
        </p:nvSpPr>
        <p:spPr bwMode="auto">
          <a:xfrm>
            <a:off x="5257800" y="1249363"/>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grpSp>
        <p:nvGrpSpPr>
          <p:cNvPr id="3" name="Group 11"/>
          <p:cNvGrpSpPr>
            <a:grpSpLocks/>
          </p:cNvGrpSpPr>
          <p:nvPr/>
        </p:nvGrpSpPr>
        <p:grpSpPr bwMode="auto">
          <a:xfrm>
            <a:off x="5257800" y="3192463"/>
            <a:ext cx="457200" cy="1066800"/>
            <a:chOff x="2880" y="1248"/>
            <a:chExt cx="288" cy="672"/>
          </a:xfrm>
        </p:grpSpPr>
        <p:sp>
          <p:nvSpPr>
            <p:cNvPr id="32821" name="Line 12"/>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2" name="Oval 13"/>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grpSp>
      <p:grpSp>
        <p:nvGrpSpPr>
          <p:cNvPr id="4" name="Group 14"/>
          <p:cNvGrpSpPr>
            <a:grpSpLocks/>
          </p:cNvGrpSpPr>
          <p:nvPr/>
        </p:nvGrpSpPr>
        <p:grpSpPr bwMode="auto">
          <a:xfrm>
            <a:off x="4724400" y="1725613"/>
            <a:ext cx="1524000" cy="1447800"/>
            <a:chOff x="3216" y="1248"/>
            <a:chExt cx="960" cy="912"/>
          </a:xfrm>
        </p:grpSpPr>
        <p:sp>
          <p:nvSpPr>
            <p:cNvPr id="32815" name="Line 15"/>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2816" name="Group 16"/>
            <p:cNvGrpSpPr>
              <a:grpSpLocks/>
            </p:cNvGrpSpPr>
            <p:nvPr/>
          </p:nvGrpSpPr>
          <p:grpSpPr bwMode="auto">
            <a:xfrm>
              <a:off x="3408" y="1680"/>
              <a:ext cx="576" cy="240"/>
              <a:chOff x="3408" y="1680"/>
              <a:chExt cx="576" cy="240"/>
            </a:xfrm>
          </p:grpSpPr>
          <p:sp>
            <p:nvSpPr>
              <p:cNvPr id="32818" name="Line 17"/>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9" name="Line 18"/>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0" name="Line 19"/>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17" name="Rectangle 20"/>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grpSp>
      <p:grpSp>
        <p:nvGrpSpPr>
          <p:cNvPr id="6" name="Group 21"/>
          <p:cNvGrpSpPr>
            <a:grpSpLocks/>
          </p:cNvGrpSpPr>
          <p:nvPr/>
        </p:nvGrpSpPr>
        <p:grpSpPr bwMode="auto">
          <a:xfrm>
            <a:off x="5676900" y="3135313"/>
            <a:ext cx="1447800" cy="1447800"/>
            <a:chOff x="3744" y="2160"/>
            <a:chExt cx="912" cy="912"/>
          </a:xfrm>
        </p:grpSpPr>
        <p:grpSp>
          <p:nvGrpSpPr>
            <p:cNvPr id="32809" name="Group 22"/>
            <p:cNvGrpSpPr>
              <a:grpSpLocks/>
            </p:cNvGrpSpPr>
            <p:nvPr/>
          </p:nvGrpSpPr>
          <p:grpSpPr bwMode="auto">
            <a:xfrm>
              <a:off x="3888" y="2592"/>
              <a:ext cx="576" cy="240"/>
              <a:chOff x="3888" y="2592"/>
              <a:chExt cx="576" cy="240"/>
            </a:xfrm>
          </p:grpSpPr>
          <p:sp>
            <p:nvSpPr>
              <p:cNvPr id="32812" name="Line 23"/>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3" name="Line 24"/>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4" name="Line 25"/>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10" name="Rectangle 26"/>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sp>
          <p:nvSpPr>
            <p:cNvPr id="32811" name="Line 27"/>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8"/>
          <p:cNvGrpSpPr>
            <a:grpSpLocks/>
          </p:cNvGrpSpPr>
          <p:nvPr/>
        </p:nvGrpSpPr>
        <p:grpSpPr bwMode="auto">
          <a:xfrm>
            <a:off x="4781550" y="3173413"/>
            <a:ext cx="457200" cy="990600"/>
            <a:chOff x="3552" y="2160"/>
            <a:chExt cx="288" cy="624"/>
          </a:xfrm>
        </p:grpSpPr>
        <p:sp>
          <p:nvSpPr>
            <p:cNvPr id="32807" name="Text Box 29"/>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808" name="Line 30"/>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6343650" y="1706563"/>
            <a:ext cx="457200" cy="1066800"/>
            <a:chOff x="3264" y="2160"/>
            <a:chExt cx="288" cy="672"/>
          </a:xfrm>
        </p:grpSpPr>
        <p:sp>
          <p:nvSpPr>
            <p:cNvPr id="32805" name="Oval 32"/>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2806" name="Line 33"/>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4"/>
          <p:cNvGrpSpPr>
            <a:grpSpLocks/>
          </p:cNvGrpSpPr>
          <p:nvPr/>
        </p:nvGrpSpPr>
        <p:grpSpPr bwMode="auto">
          <a:xfrm>
            <a:off x="6667500" y="4564063"/>
            <a:ext cx="457200" cy="990600"/>
            <a:chOff x="4368" y="3072"/>
            <a:chExt cx="288" cy="624"/>
          </a:xfrm>
        </p:grpSpPr>
        <p:sp>
          <p:nvSpPr>
            <p:cNvPr id="32803" name="Text Box 35"/>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804" name="Line 36"/>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7"/>
          <p:cNvGrpSpPr>
            <a:grpSpLocks/>
          </p:cNvGrpSpPr>
          <p:nvPr/>
        </p:nvGrpSpPr>
        <p:grpSpPr bwMode="auto">
          <a:xfrm>
            <a:off x="5657850" y="4602163"/>
            <a:ext cx="457200" cy="990600"/>
            <a:chOff x="4080" y="3072"/>
            <a:chExt cx="288" cy="624"/>
          </a:xfrm>
        </p:grpSpPr>
        <p:sp>
          <p:nvSpPr>
            <p:cNvPr id="32801" name="Text Box 38"/>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802" name="Line 39"/>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0"/>
          <p:cNvGrpSpPr>
            <a:grpSpLocks/>
          </p:cNvGrpSpPr>
          <p:nvPr/>
        </p:nvGrpSpPr>
        <p:grpSpPr bwMode="auto">
          <a:xfrm>
            <a:off x="6210300" y="4564063"/>
            <a:ext cx="457200" cy="1066800"/>
            <a:chOff x="3792" y="3072"/>
            <a:chExt cx="288" cy="672"/>
          </a:xfrm>
        </p:grpSpPr>
        <p:sp>
          <p:nvSpPr>
            <p:cNvPr id="32799" name="Oval 41"/>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2800" name="Line 42"/>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3"/>
          <p:cNvGrpSpPr>
            <a:grpSpLocks/>
          </p:cNvGrpSpPr>
          <p:nvPr/>
        </p:nvGrpSpPr>
        <p:grpSpPr bwMode="auto">
          <a:xfrm>
            <a:off x="8077200" y="3306763"/>
            <a:ext cx="457200" cy="990600"/>
            <a:chOff x="5280" y="2160"/>
            <a:chExt cx="288" cy="624"/>
          </a:xfrm>
        </p:grpSpPr>
        <p:sp>
          <p:nvSpPr>
            <p:cNvPr id="32797" name="Text Box 44"/>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798" name="Line 45"/>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46"/>
          <p:cNvGrpSpPr>
            <a:grpSpLocks/>
          </p:cNvGrpSpPr>
          <p:nvPr/>
        </p:nvGrpSpPr>
        <p:grpSpPr bwMode="auto">
          <a:xfrm>
            <a:off x="7048500" y="3306763"/>
            <a:ext cx="457200" cy="990600"/>
            <a:chOff x="4992" y="2160"/>
            <a:chExt cx="288" cy="624"/>
          </a:xfrm>
        </p:grpSpPr>
        <p:sp>
          <p:nvSpPr>
            <p:cNvPr id="32795" name="Text Box 47"/>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2796" name="Line 48"/>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9"/>
          <p:cNvGrpSpPr>
            <a:grpSpLocks/>
          </p:cNvGrpSpPr>
          <p:nvPr/>
        </p:nvGrpSpPr>
        <p:grpSpPr bwMode="auto">
          <a:xfrm>
            <a:off x="7600950" y="3306763"/>
            <a:ext cx="457200" cy="1066800"/>
            <a:chOff x="4704" y="2160"/>
            <a:chExt cx="288" cy="672"/>
          </a:xfrm>
        </p:grpSpPr>
        <p:sp>
          <p:nvSpPr>
            <p:cNvPr id="32793" name="Oval 50"/>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2794" name="Line 51"/>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 name="Group 52"/>
          <p:cNvGrpSpPr>
            <a:grpSpLocks/>
          </p:cNvGrpSpPr>
          <p:nvPr/>
        </p:nvGrpSpPr>
        <p:grpSpPr bwMode="auto">
          <a:xfrm>
            <a:off x="7067550" y="1706563"/>
            <a:ext cx="1447800" cy="1600200"/>
            <a:chOff x="4356" y="972"/>
            <a:chExt cx="912" cy="1008"/>
          </a:xfrm>
        </p:grpSpPr>
        <p:grpSp>
          <p:nvGrpSpPr>
            <p:cNvPr id="32787" name="Group 53"/>
            <p:cNvGrpSpPr>
              <a:grpSpLocks/>
            </p:cNvGrpSpPr>
            <p:nvPr/>
          </p:nvGrpSpPr>
          <p:grpSpPr bwMode="auto">
            <a:xfrm>
              <a:off x="4500" y="1500"/>
              <a:ext cx="576" cy="240"/>
              <a:chOff x="4800" y="1680"/>
              <a:chExt cx="576" cy="240"/>
            </a:xfrm>
          </p:grpSpPr>
          <p:sp>
            <p:nvSpPr>
              <p:cNvPr id="32790" name="Line 54"/>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55"/>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56"/>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88" name="Rectangle 57"/>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D   R</a:t>
              </a:r>
            </a:p>
          </p:txBody>
        </p:sp>
        <p:sp>
          <p:nvSpPr>
            <p:cNvPr id="32789" name="Line 58"/>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2" name="Text Box 59"/>
          <p:cNvSpPr txBox="1">
            <a:spLocks noChangeArrowheads="1"/>
          </p:cNvSpPr>
          <p:nvPr/>
        </p:nvSpPr>
        <p:spPr bwMode="auto">
          <a:xfrm>
            <a:off x="1447800" y="5867400"/>
            <a:ext cx="4768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a:solidFill>
                  <a:srgbClr val="FF3300"/>
                </a:solidFill>
                <a:latin typeface="Times New Roman" panose="02020603050405020304" pitchFamily="18" charset="0"/>
                <a:ea typeface="宋体" panose="02010600030101010101" pitchFamily="2" charset="-122"/>
              </a:rPr>
              <a:t>中序遍历序列：</a:t>
            </a:r>
            <a:r>
              <a:rPr kumimoji="1" lang="en-US" altLang="zh-CN">
                <a:solidFill>
                  <a:srgbClr val="FF3300"/>
                </a:solidFill>
                <a:latin typeface="Times New Roman" panose="02020603050405020304" pitchFamily="18" charset="0"/>
                <a:ea typeface="宋体" panose="02010600030101010101" pitchFamily="2" charset="-122"/>
              </a:rPr>
              <a:t>B  D  A  C</a:t>
            </a:r>
          </a:p>
        </p:txBody>
      </p:sp>
      <p:sp>
        <p:nvSpPr>
          <p:cNvPr id="3278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B7FDC1E-3EB1-46E5-9D5B-134D4DC9C2B0}" type="slidenum">
              <a:rPr lang="zh-CN" altLang="en-US" sz="1000" smtClean="0"/>
              <a:pPr>
                <a:spcBef>
                  <a:spcPct val="0"/>
                </a:spcBef>
                <a:spcAft>
                  <a:spcPct val="0"/>
                </a:spcAft>
                <a:buClrTx/>
                <a:buFontTx/>
                <a:buNone/>
              </a:pPr>
              <a:t>36</a:t>
            </a:fld>
            <a:endParaRPr lang="zh-CN" altLang="en-US" sz="1000" smtClean="0"/>
          </a:p>
        </p:txBody>
      </p:sp>
    </p:spTree>
    <p:extLst>
      <p:ext uri="{BB962C8B-B14F-4D97-AF65-F5344CB8AC3E}">
        <p14:creationId xmlns:p14="http://schemas.microsoft.com/office/powerpoint/2010/main" val="239067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box(out)">
                                      <p:cBhvr>
                                        <p:cTn id="76" dur="500"/>
                                        <p:tgtEl>
                                          <p:spTgt spid="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ppt_h/2"/>
                                          </p:val>
                                        </p:tav>
                                        <p:tav tm="100000">
                                          <p:val>
                                            <p:strVal val="#ppt_y"/>
                                          </p:val>
                                        </p:tav>
                                      </p:tavLst>
                                    </p:anim>
                                    <p:anim calcmode="lin" valueType="num">
                                      <p:cBhvr>
                                        <p:cTn id="83" dur="500" fill="hold"/>
                                        <p:tgtEl>
                                          <p:spTgt spid="15"/>
                                        </p:tgtEl>
                                        <p:attrNameLst>
                                          <p:attrName>ppt_w</p:attrName>
                                        </p:attrNameLst>
                                      </p:cBhvr>
                                      <p:tavLst>
                                        <p:tav tm="0">
                                          <p:val>
                                            <p:strVal val="#ppt_w"/>
                                          </p:val>
                                        </p:tav>
                                        <p:tav tm="100000">
                                          <p:val>
                                            <p:strVal val="#ppt_w"/>
                                          </p:val>
                                        </p:tav>
                                      </p:tavLst>
                                    </p:anim>
                                    <p:anim calcmode="lin" valueType="num">
                                      <p:cBhvr>
                                        <p:cTn id="8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p:cTn id="89" dur="500" fill="hold"/>
                                        <p:tgtEl>
                                          <p:spTgt spid="16"/>
                                        </p:tgtEl>
                                        <p:attrNameLst>
                                          <p:attrName>ppt_x</p:attrName>
                                        </p:attrNameLst>
                                      </p:cBhvr>
                                      <p:tavLst>
                                        <p:tav tm="0">
                                          <p:val>
                                            <p:strVal val="#ppt_x"/>
                                          </p:val>
                                        </p:tav>
                                        <p:tav tm="100000">
                                          <p:val>
                                            <p:strVal val="#ppt_x"/>
                                          </p:val>
                                        </p:tav>
                                      </p:tavLst>
                                    </p:anim>
                                    <p:anim calcmode="lin" valueType="num">
                                      <p:cBhvr>
                                        <p:cTn id="90" dur="500" fill="hold"/>
                                        <p:tgtEl>
                                          <p:spTgt spid="16"/>
                                        </p:tgtEl>
                                        <p:attrNameLst>
                                          <p:attrName>ppt_y</p:attrName>
                                        </p:attrNameLst>
                                      </p:cBhvr>
                                      <p:tavLst>
                                        <p:tav tm="0">
                                          <p:val>
                                            <p:strVal val="#ppt_y-#ppt_h/2"/>
                                          </p:val>
                                        </p:tav>
                                        <p:tav tm="100000">
                                          <p:val>
                                            <p:strVal val="#ppt_y"/>
                                          </p:val>
                                        </p:tav>
                                      </p:tavLst>
                                    </p:anim>
                                    <p:anim calcmode="lin" valueType="num">
                                      <p:cBhvr>
                                        <p:cTn id="91" dur="500" fill="hold"/>
                                        <p:tgtEl>
                                          <p:spTgt spid="16"/>
                                        </p:tgtEl>
                                        <p:attrNameLst>
                                          <p:attrName>ppt_w</p:attrName>
                                        </p:attrNameLst>
                                      </p:cBhvr>
                                      <p:tavLst>
                                        <p:tav tm="0">
                                          <p:val>
                                            <p:strVal val="#ppt_w"/>
                                          </p:val>
                                        </p:tav>
                                        <p:tav tm="100000">
                                          <p:val>
                                            <p:strVal val="#ppt_w"/>
                                          </p:val>
                                        </p:tav>
                                      </p:tavLst>
                                    </p:anim>
                                    <p:anim calcmode="lin" valueType="num">
                                      <p:cBhvr>
                                        <p:cTn id="92"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p:cTn id="97" dur="500" fill="hold"/>
                                        <p:tgtEl>
                                          <p:spTgt spid="14"/>
                                        </p:tgtEl>
                                        <p:attrNameLst>
                                          <p:attrName>ppt_x</p:attrName>
                                        </p:attrNameLst>
                                      </p:cBhvr>
                                      <p:tavLst>
                                        <p:tav tm="0">
                                          <p:val>
                                            <p:strVal val="#ppt_x"/>
                                          </p:val>
                                        </p:tav>
                                        <p:tav tm="100000">
                                          <p:val>
                                            <p:strVal val="#ppt_x"/>
                                          </p:val>
                                        </p:tav>
                                      </p:tavLst>
                                    </p:anim>
                                    <p:anim calcmode="lin" valueType="num">
                                      <p:cBhvr>
                                        <p:cTn id="98" dur="500" fill="hold"/>
                                        <p:tgtEl>
                                          <p:spTgt spid="14"/>
                                        </p:tgtEl>
                                        <p:attrNameLst>
                                          <p:attrName>ppt_y</p:attrName>
                                        </p:attrNameLst>
                                      </p:cBhvr>
                                      <p:tavLst>
                                        <p:tav tm="0">
                                          <p:val>
                                            <p:strVal val="#ppt_y-#ppt_h/2"/>
                                          </p:val>
                                        </p:tav>
                                        <p:tav tm="100000">
                                          <p:val>
                                            <p:strVal val="#ppt_y"/>
                                          </p:val>
                                        </p:tav>
                                      </p:tavLst>
                                    </p:anim>
                                    <p:anim calcmode="lin" valueType="num">
                                      <p:cBhvr>
                                        <p:cTn id="99" dur="500" fill="hold"/>
                                        <p:tgtEl>
                                          <p:spTgt spid="14"/>
                                        </p:tgtEl>
                                        <p:attrNameLst>
                                          <p:attrName>ppt_w</p:attrName>
                                        </p:attrNameLst>
                                      </p:cBhvr>
                                      <p:tavLst>
                                        <p:tav tm="0">
                                          <p:val>
                                            <p:strVal val="#ppt_w"/>
                                          </p:val>
                                        </p:tav>
                                        <p:tav tm="100000">
                                          <p:val>
                                            <p:strVal val="#ppt_w"/>
                                          </p:val>
                                        </p:tav>
                                      </p:tavLst>
                                    </p:anim>
                                    <p:anim calcmode="lin" valueType="num">
                                      <p:cBhvr>
                                        <p:cTn id="10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62">
                                            <p:txEl>
                                              <p:pRg st="0" end="0"/>
                                            </p:txEl>
                                          </p:spTgt>
                                        </p:tgtEl>
                                        <p:attrNameLst>
                                          <p:attrName>style.visibility</p:attrName>
                                        </p:attrNameLst>
                                      </p:cBhvr>
                                      <p:to>
                                        <p:strVal val="visible"/>
                                      </p:to>
                                    </p:set>
                                    <p:animEffect transition="in" filter="box(out)">
                                      <p:cBhvr>
                                        <p:cTn id="105" dur="500"/>
                                        <p:tgtEl>
                                          <p:spTgt spid="62">
                                            <p:txEl>
                                              <p:pRg st="0" end="0"/>
                                            </p:txEl>
                                          </p:spTgt>
                                        </p:tgtEl>
                                      </p:cBhvr>
                                    </p:animEffect>
                                  </p:childTnLst>
                                  <p:subTnLst>
                                    <p:cmd type="evt" cmd="onstopaudio">
                                      <p:cBhvr>
                                        <p:cTn display="0" masterRel="sameClick">
                                          <p:stCondLst>
                                            <p:cond evt="begin" delay="0">
                                              <p:tn val="103"/>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6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中序遍历递归算法</a:t>
            </a:r>
          </a:p>
        </p:txBody>
      </p:sp>
      <p:sp>
        <p:nvSpPr>
          <p:cNvPr id="47108" name="Rectangle 2"/>
          <p:cNvSpPr>
            <a:spLocks noChangeArrowheads="1"/>
          </p:cNvSpPr>
          <p:nvPr/>
        </p:nvSpPr>
        <p:spPr bwMode="auto">
          <a:xfrm>
            <a:off x="684213" y="1196975"/>
            <a:ext cx="7920037" cy="3538538"/>
          </a:xfrm>
          <a:prstGeom prst="rect">
            <a:avLst/>
          </a:prstGeom>
          <a:noFill/>
          <a:ln w="9525">
            <a:solidFill>
              <a:schemeClr val="tx1"/>
            </a:solidFill>
            <a:miter lim="800000"/>
            <a:headEnd/>
            <a:tailEnd/>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en-US" sz="2800" dirty="0" smtClean="0">
                <a:solidFill>
                  <a:srgbClr val="FF0000"/>
                </a:solidFill>
                <a:ea typeface="隶书" panose="02010509060101010101" pitchFamily="49" charset="-122"/>
              </a:rPr>
              <a:t>中序遍历算法</a:t>
            </a:r>
            <a:r>
              <a:rPr lang="en-US" altLang="zh-CN" sz="2800" dirty="0" smtClean="0">
                <a:solidFill>
                  <a:srgbClr val="0033CC"/>
                </a:solidFill>
                <a:ea typeface="隶书" panose="02010509060101010101" pitchFamily="49" charset="-122"/>
              </a:rPr>
              <a:t>(LDR)</a:t>
            </a:r>
            <a:endParaRPr lang="en-US" altLang="zh-CN" sz="2800" dirty="0" smtClean="0">
              <a:solidFill>
                <a:srgbClr val="FF0000"/>
              </a:solidFill>
              <a:ea typeface="隶书" panose="02010509060101010101" pitchFamily="49" charset="-122"/>
            </a:endParaRPr>
          </a:p>
          <a:p>
            <a:pPr algn="just" eaLnBrk="1" hangingPunct="1">
              <a:defRPr/>
            </a:pPr>
            <a:r>
              <a:rPr lang="en-US" altLang="zh-CN" sz="2800" dirty="0" smtClean="0">
                <a:ea typeface="隶书" panose="02010509060101010101" pitchFamily="49" charset="-122"/>
              </a:rPr>
              <a:t>void </a:t>
            </a:r>
            <a:r>
              <a:rPr lang="en-US" altLang="zh-CN" sz="2800" dirty="0" err="1" smtClean="0">
                <a:ea typeface="隶书" panose="02010509060101010101" pitchFamily="49" charset="-122"/>
              </a:rPr>
              <a:t>inorder</a:t>
            </a:r>
            <a:r>
              <a:rPr lang="en-US" altLang="zh-CN" sz="2800" dirty="0" smtClean="0">
                <a:ea typeface="隶书" panose="02010509060101010101" pitchFamily="49" charset="-122"/>
              </a:rPr>
              <a:t>(</a:t>
            </a:r>
            <a:r>
              <a:rPr lang="en-US" altLang="zh-CN" sz="2800" dirty="0" err="1" smtClean="0">
                <a:latin typeface="+mn-ea"/>
              </a:rPr>
              <a:t>BTree</a:t>
            </a:r>
            <a:r>
              <a:rPr lang="en-US" altLang="zh-CN" sz="2800" dirty="0" smtClean="0">
                <a:latin typeface="+mn-ea"/>
              </a:rPr>
              <a:t>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 ) {	</a:t>
            </a:r>
            <a:r>
              <a:rPr lang="en-US" altLang="zh-CN" sz="2800" dirty="0" smtClean="0">
                <a:solidFill>
                  <a:schemeClr val="accent2"/>
                </a:solidFill>
                <a:latin typeface="楷体_GB2312" pitchFamily="49" charset="-122"/>
                <a:ea typeface="楷体_GB2312" pitchFamily="49" charset="-122"/>
              </a:rPr>
              <a:t>//</a:t>
            </a:r>
            <a:r>
              <a:rPr lang="en-US" altLang="zh-CN" sz="2800" dirty="0" err="1" smtClean="0">
                <a:solidFill>
                  <a:schemeClr val="accent2"/>
                </a:solidFill>
                <a:latin typeface="楷体_GB2312" pitchFamily="49" charset="-122"/>
                <a:ea typeface="楷体_GB2312" pitchFamily="49" charset="-122"/>
              </a:rPr>
              <a:t>bt</a:t>
            </a:r>
            <a:r>
              <a:rPr lang="zh-CN" altLang="en-US" sz="2800" dirty="0" smtClean="0">
                <a:solidFill>
                  <a:schemeClr val="accent2"/>
                </a:solidFill>
                <a:latin typeface="楷体_GB2312" pitchFamily="49" charset="-122"/>
                <a:ea typeface="楷体_GB2312" pitchFamily="49" charset="-122"/>
              </a:rPr>
              <a:t>为根指针</a:t>
            </a:r>
            <a:endParaRPr lang="zh-CN" altLang="en-US" sz="2800" dirty="0" smtClean="0">
              <a:ea typeface="隶书" panose="02010509060101010101" pitchFamily="49" charset="-122"/>
            </a:endParaRPr>
          </a:p>
          <a:p>
            <a:pPr algn="just" eaLnBrk="1" hangingPunct="1">
              <a:defRPr/>
            </a:pPr>
            <a:r>
              <a:rPr lang="en-US" altLang="zh-CN" sz="2800" dirty="0" smtClean="0">
                <a:ea typeface="隶书" panose="02010509060101010101" pitchFamily="49" charset="-122"/>
              </a:rPr>
              <a:t>    if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 !=NULL){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非空二叉树</a:t>
            </a:r>
            <a:endParaRPr lang="en-US" altLang="zh-CN" sz="2800" dirty="0" smtClean="0">
              <a:solidFill>
                <a:schemeClr val="accent2"/>
              </a:solidFill>
              <a:latin typeface="楷体_GB2312" pitchFamily="49" charset="-122"/>
              <a:ea typeface="楷体_GB2312" pitchFamily="49" charset="-122"/>
            </a:endParaRPr>
          </a:p>
          <a:p>
            <a:pPr algn="just" eaLnBrk="1" hangingPunct="1">
              <a:defRPr/>
            </a:pPr>
            <a:r>
              <a:rPr lang="en-US" altLang="en-US" sz="2800" dirty="0" smtClean="0">
                <a:solidFill>
                  <a:schemeClr val="accent2"/>
                </a:solidFill>
                <a:ea typeface="楷体_GB2312" pitchFamily="49" charset="-122"/>
              </a:rPr>
              <a:t>        </a:t>
            </a:r>
            <a:r>
              <a:rPr lang="en-US" altLang="zh-CN" sz="2800" dirty="0" err="1">
                <a:ea typeface="隶书" panose="02010509060101010101" pitchFamily="49" charset="-122"/>
              </a:rPr>
              <a:t>in</a:t>
            </a:r>
            <a:r>
              <a:rPr lang="en-US" altLang="en-US" sz="2800" dirty="0" err="1" smtClean="0">
                <a:ea typeface="隶书" panose="02010509060101010101" pitchFamily="49" charset="-122"/>
              </a:rPr>
              <a:t>order</a:t>
            </a:r>
            <a:r>
              <a:rPr lang="en-US" altLang="zh-CN" sz="2800" dirty="0" smtClean="0">
                <a:ea typeface="隶书" panose="02010509060101010101" pitchFamily="49" charset="-122"/>
              </a:rPr>
              <a:t>(</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a:t>
            </a:r>
            <a:r>
              <a:rPr lang="en-US" altLang="zh-CN" sz="2800" dirty="0" err="1" smtClean="0">
                <a:ea typeface="隶书" panose="02010509060101010101" pitchFamily="49" charset="-122"/>
              </a:rPr>
              <a:t>lchild</a:t>
            </a:r>
            <a:r>
              <a:rPr lang="en-US" altLang="zh-CN" sz="2800" dirty="0" smtClean="0">
                <a:ea typeface="隶书" panose="02010509060101010101" pitchFamily="49" charset="-122"/>
              </a:rPr>
              <a:t>);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递归遍历左子树</a:t>
            </a:r>
            <a:endParaRPr lang="en-US" altLang="zh-CN" sz="2800" dirty="0" smtClean="0">
              <a:solidFill>
                <a:schemeClr val="accent2"/>
              </a:solidFill>
              <a:latin typeface="楷体_GB2312" pitchFamily="49" charset="-122"/>
              <a:ea typeface="楷体_GB2312" pitchFamily="49" charset="-122"/>
            </a:endParaRPr>
          </a:p>
          <a:p>
            <a:pPr algn="just" eaLnBrk="1" hangingPunct="1">
              <a:defRPr/>
            </a:pPr>
            <a:r>
              <a:rPr lang="en-US" altLang="zh-CN" sz="2800" dirty="0" smtClean="0">
                <a:ea typeface="隶书" panose="02010509060101010101" pitchFamily="49" charset="-122"/>
              </a:rPr>
              <a:t>        </a:t>
            </a:r>
            <a:r>
              <a:rPr lang="en-US" altLang="zh-CN" sz="2800" dirty="0" err="1" smtClean="0">
                <a:ea typeface="隶书" panose="02010509060101010101" pitchFamily="49" charset="-122"/>
              </a:rPr>
              <a:t>printf</a:t>
            </a:r>
            <a:r>
              <a:rPr lang="en-US" altLang="zh-CN" sz="2800" dirty="0" smtClean="0">
                <a:ea typeface="隶书" panose="02010509060101010101" pitchFamily="49" charset="-122"/>
              </a:rPr>
              <a:t>(“%d”,</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-&gt;data);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访问</a:t>
            </a:r>
            <a:r>
              <a:rPr lang="en-US" altLang="zh-CN" sz="2800" dirty="0" smtClean="0">
                <a:solidFill>
                  <a:schemeClr val="accent2"/>
                </a:solidFill>
                <a:latin typeface="楷体_GB2312" pitchFamily="49" charset="-122"/>
                <a:ea typeface="楷体_GB2312" pitchFamily="49" charset="-122"/>
              </a:rPr>
              <a:t>Data</a:t>
            </a:r>
            <a:r>
              <a:rPr lang="zh-CN" altLang="en-US" sz="2800" dirty="0" smtClean="0">
                <a:ea typeface="隶书" panose="02010509060101010101" pitchFamily="49" charset="-122"/>
              </a:rPr>
              <a:t>    </a:t>
            </a:r>
            <a:endParaRPr lang="en-US" altLang="zh-CN" sz="2800" dirty="0" smtClean="0">
              <a:ea typeface="隶书" panose="02010509060101010101" pitchFamily="49" charset="-122"/>
            </a:endParaRPr>
          </a:p>
          <a:p>
            <a:pPr algn="just" eaLnBrk="1" hangingPunct="1">
              <a:defRPr/>
            </a:pPr>
            <a:r>
              <a:rPr lang="en-US" altLang="en-US" sz="2800" dirty="0" smtClean="0">
                <a:ea typeface="隶书" panose="02010509060101010101" pitchFamily="49" charset="-122"/>
              </a:rPr>
              <a:t>        </a:t>
            </a:r>
            <a:r>
              <a:rPr lang="en-US" altLang="zh-CN" sz="2800" dirty="0" err="1">
                <a:ea typeface="隶书" panose="02010509060101010101" pitchFamily="49" charset="-122"/>
              </a:rPr>
              <a:t>in</a:t>
            </a:r>
            <a:r>
              <a:rPr lang="en-US" altLang="en-US" sz="2800" dirty="0" err="1" smtClean="0">
                <a:ea typeface="隶书" panose="02010509060101010101" pitchFamily="49" charset="-122"/>
              </a:rPr>
              <a:t>order</a:t>
            </a:r>
            <a:r>
              <a:rPr lang="en-US" altLang="zh-CN" sz="2800" dirty="0" smtClean="0">
                <a:ea typeface="隶书" panose="02010509060101010101" pitchFamily="49" charset="-122"/>
              </a:rPr>
              <a:t>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a:t>
            </a:r>
            <a:r>
              <a:rPr lang="en-US" altLang="zh-CN" sz="2800" dirty="0" err="1" smtClean="0">
                <a:ea typeface="隶书" panose="02010509060101010101" pitchFamily="49" charset="-122"/>
              </a:rPr>
              <a:t>rchild</a:t>
            </a:r>
            <a:r>
              <a:rPr lang="en-US" altLang="zh-CN" sz="2800" dirty="0" smtClean="0">
                <a:ea typeface="隶书" panose="02010509060101010101" pitchFamily="49" charset="-122"/>
              </a:rPr>
              <a:t>);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递归遍历右子树</a:t>
            </a:r>
            <a:endParaRPr lang="en-US" altLang="zh-CN" sz="2800" dirty="0" smtClean="0">
              <a:ea typeface="隶书" panose="02010509060101010101" pitchFamily="49" charset="-122"/>
            </a:endParaRPr>
          </a:p>
          <a:p>
            <a:pPr algn="just" eaLnBrk="1" hangingPunct="1">
              <a:defRPr/>
            </a:pPr>
            <a:r>
              <a:rPr lang="en-US" altLang="zh-CN" sz="2800" dirty="0" smtClean="0">
                <a:ea typeface="隶书" panose="02010509060101010101" pitchFamily="49" charset="-122"/>
              </a:rPr>
              <a:t>    }</a:t>
            </a:r>
          </a:p>
          <a:p>
            <a:pPr algn="just" eaLnBrk="1" hangingPunct="1">
              <a:defRPr/>
            </a:pPr>
            <a:r>
              <a:rPr lang="en-US" altLang="zh-CN" sz="2800" dirty="0" smtClean="0">
                <a:ea typeface="隶书" panose="02010509060101010101" pitchFamily="49" charset="-122"/>
              </a:rPr>
              <a:t>}</a:t>
            </a:r>
          </a:p>
        </p:txBody>
      </p:sp>
      <p:sp>
        <p:nvSpPr>
          <p:cNvPr id="4403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2DBCD65-39FB-49F7-996B-3CFB1E6E3C46}" type="slidenum">
              <a:rPr lang="zh-CN" altLang="en-US" sz="1000" smtClean="0"/>
              <a:pPr>
                <a:spcBef>
                  <a:spcPct val="0"/>
                </a:spcBef>
                <a:spcAft>
                  <a:spcPct val="0"/>
                </a:spcAft>
                <a:buClrTx/>
                <a:buFontTx/>
                <a:buNone/>
              </a:pPr>
              <a:t>37</a:t>
            </a:fld>
            <a:endParaRPr lang="zh-CN" altLang="en-US" sz="1000" smtClean="0"/>
          </a:p>
        </p:txBody>
      </p:sp>
    </p:spTree>
    <p:extLst>
      <p:ext uri="{BB962C8B-B14F-4D97-AF65-F5344CB8AC3E}">
        <p14:creationId xmlns:p14="http://schemas.microsoft.com/office/powerpoint/2010/main" val="231343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smtClean="0"/>
              <a:t>后序遍历</a:t>
            </a:r>
          </a:p>
        </p:txBody>
      </p:sp>
      <p:grpSp>
        <p:nvGrpSpPr>
          <p:cNvPr id="33795" name="Group 2"/>
          <p:cNvGrpSpPr>
            <a:grpSpLocks/>
          </p:cNvGrpSpPr>
          <p:nvPr/>
        </p:nvGrpSpPr>
        <p:grpSpPr bwMode="auto">
          <a:xfrm>
            <a:off x="900113" y="1989138"/>
            <a:ext cx="3060700" cy="2362200"/>
            <a:chOff x="492" y="384"/>
            <a:chExt cx="1928" cy="1488"/>
          </a:xfrm>
        </p:grpSpPr>
        <p:sp>
          <p:nvSpPr>
            <p:cNvPr id="33848" name="Oval 3"/>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3849" name="Oval 4"/>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3850" name="Oval 5"/>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3851" name="Oval 6"/>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3852" name="Line 7"/>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Line 8"/>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Line 9"/>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Rectangle 10"/>
          <p:cNvSpPr>
            <a:spLocks noChangeArrowheads="1"/>
          </p:cNvSpPr>
          <p:nvPr/>
        </p:nvSpPr>
        <p:spPr bwMode="auto">
          <a:xfrm>
            <a:off x="5057775" y="121443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 L                   R              D</a:t>
            </a:r>
          </a:p>
        </p:txBody>
      </p:sp>
      <p:grpSp>
        <p:nvGrpSpPr>
          <p:cNvPr id="3" name="Group 11"/>
          <p:cNvGrpSpPr>
            <a:grpSpLocks/>
          </p:cNvGrpSpPr>
          <p:nvPr/>
        </p:nvGrpSpPr>
        <p:grpSpPr bwMode="auto">
          <a:xfrm>
            <a:off x="4524375" y="1690688"/>
            <a:ext cx="1524000" cy="1447800"/>
            <a:chOff x="3216" y="1248"/>
            <a:chExt cx="960" cy="912"/>
          </a:xfrm>
        </p:grpSpPr>
        <p:sp>
          <p:nvSpPr>
            <p:cNvPr id="33842" name="Line 12"/>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43" name="Group 13"/>
            <p:cNvGrpSpPr>
              <a:grpSpLocks/>
            </p:cNvGrpSpPr>
            <p:nvPr/>
          </p:nvGrpSpPr>
          <p:grpSpPr bwMode="auto">
            <a:xfrm>
              <a:off x="3408" y="1680"/>
              <a:ext cx="576" cy="240"/>
              <a:chOff x="3408" y="1680"/>
              <a:chExt cx="576" cy="240"/>
            </a:xfrm>
          </p:grpSpPr>
          <p:sp>
            <p:nvSpPr>
              <p:cNvPr id="33845" name="Line 14"/>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15"/>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Line 16"/>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44" name="Rectangle 17"/>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R   D</a:t>
              </a:r>
            </a:p>
          </p:txBody>
        </p:sp>
      </p:grpSp>
      <p:grpSp>
        <p:nvGrpSpPr>
          <p:cNvPr id="5" name="Group 18"/>
          <p:cNvGrpSpPr>
            <a:grpSpLocks/>
          </p:cNvGrpSpPr>
          <p:nvPr/>
        </p:nvGrpSpPr>
        <p:grpSpPr bwMode="auto">
          <a:xfrm>
            <a:off x="4638675" y="3176588"/>
            <a:ext cx="1447800" cy="1428750"/>
            <a:chOff x="2796" y="1752"/>
            <a:chExt cx="912" cy="900"/>
          </a:xfrm>
        </p:grpSpPr>
        <p:grpSp>
          <p:nvGrpSpPr>
            <p:cNvPr id="33836" name="Group 19"/>
            <p:cNvGrpSpPr>
              <a:grpSpLocks/>
            </p:cNvGrpSpPr>
            <p:nvPr/>
          </p:nvGrpSpPr>
          <p:grpSpPr bwMode="auto">
            <a:xfrm>
              <a:off x="2940" y="2172"/>
              <a:ext cx="576" cy="240"/>
              <a:chOff x="3888" y="2592"/>
              <a:chExt cx="576" cy="240"/>
            </a:xfrm>
          </p:grpSpPr>
          <p:sp>
            <p:nvSpPr>
              <p:cNvPr id="33839" name="Line 20"/>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Line 21"/>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22"/>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37" name="Rectangle 23"/>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R   D</a:t>
              </a:r>
            </a:p>
          </p:txBody>
        </p:sp>
        <p:sp>
          <p:nvSpPr>
            <p:cNvPr id="33838" name="Line 24"/>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25"/>
          <p:cNvGrpSpPr>
            <a:grpSpLocks/>
          </p:cNvGrpSpPr>
          <p:nvPr/>
        </p:nvGrpSpPr>
        <p:grpSpPr bwMode="auto">
          <a:xfrm>
            <a:off x="4467225" y="3138488"/>
            <a:ext cx="457200" cy="990600"/>
            <a:chOff x="3552" y="2160"/>
            <a:chExt cx="288" cy="624"/>
          </a:xfrm>
        </p:grpSpPr>
        <p:sp>
          <p:nvSpPr>
            <p:cNvPr id="33834" name="Text Box 26"/>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35" name="Line 27"/>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8"/>
          <p:cNvGrpSpPr>
            <a:grpSpLocks/>
          </p:cNvGrpSpPr>
          <p:nvPr/>
        </p:nvGrpSpPr>
        <p:grpSpPr bwMode="auto">
          <a:xfrm>
            <a:off x="8029575" y="1709738"/>
            <a:ext cx="457200" cy="1066800"/>
            <a:chOff x="3264" y="2160"/>
            <a:chExt cx="288" cy="672"/>
          </a:xfrm>
        </p:grpSpPr>
        <p:sp>
          <p:nvSpPr>
            <p:cNvPr id="33832" name="Oval 29"/>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A</a:t>
              </a:r>
            </a:p>
          </p:txBody>
        </p:sp>
        <p:sp>
          <p:nvSpPr>
            <p:cNvPr id="33833" name="Line 30"/>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1"/>
          <p:cNvGrpSpPr>
            <a:grpSpLocks/>
          </p:cNvGrpSpPr>
          <p:nvPr/>
        </p:nvGrpSpPr>
        <p:grpSpPr bwMode="auto">
          <a:xfrm>
            <a:off x="5153025" y="4605338"/>
            <a:ext cx="457200" cy="990600"/>
            <a:chOff x="4368" y="3072"/>
            <a:chExt cx="288" cy="624"/>
          </a:xfrm>
        </p:grpSpPr>
        <p:sp>
          <p:nvSpPr>
            <p:cNvPr id="33830" name="Text Box 32"/>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31" name="Line 33"/>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34"/>
          <p:cNvGrpSpPr>
            <a:grpSpLocks/>
          </p:cNvGrpSpPr>
          <p:nvPr/>
        </p:nvGrpSpPr>
        <p:grpSpPr bwMode="auto">
          <a:xfrm>
            <a:off x="4619625" y="4624388"/>
            <a:ext cx="457200" cy="990600"/>
            <a:chOff x="4080" y="3072"/>
            <a:chExt cx="288" cy="624"/>
          </a:xfrm>
        </p:grpSpPr>
        <p:sp>
          <p:nvSpPr>
            <p:cNvPr id="33828" name="Text Box 35"/>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29" name="Line 36"/>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37"/>
          <p:cNvGrpSpPr>
            <a:grpSpLocks/>
          </p:cNvGrpSpPr>
          <p:nvPr/>
        </p:nvGrpSpPr>
        <p:grpSpPr bwMode="auto">
          <a:xfrm>
            <a:off x="5629275" y="4567238"/>
            <a:ext cx="457200" cy="1066800"/>
            <a:chOff x="3792" y="3072"/>
            <a:chExt cx="288" cy="672"/>
          </a:xfrm>
        </p:grpSpPr>
        <p:sp>
          <p:nvSpPr>
            <p:cNvPr id="33826" name="Oval 38"/>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D</a:t>
              </a:r>
            </a:p>
          </p:txBody>
        </p:sp>
        <p:sp>
          <p:nvSpPr>
            <p:cNvPr id="33827" name="Line 39"/>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40"/>
          <p:cNvGrpSpPr>
            <a:grpSpLocks/>
          </p:cNvGrpSpPr>
          <p:nvPr/>
        </p:nvGrpSpPr>
        <p:grpSpPr bwMode="auto">
          <a:xfrm>
            <a:off x="6886575" y="3157538"/>
            <a:ext cx="457200" cy="990600"/>
            <a:chOff x="5280" y="2160"/>
            <a:chExt cx="288" cy="624"/>
          </a:xfrm>
        </p:grpSpPr>
        <p:sp>
          <p:nvSpPr>
            <p:cNvPr id="33824" name="Text Box 41"/>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25" name="Line 42"/>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3"/>
          <p:cNvGrpSpPr>
            <a:grpSpLocks/>
          </p:cNvGrpSpPr>
          <p:nvPr/>
        </p:nvGrpSpPr>
        <p:grpSpPr bwMode="auto">
          <a:xfrm>
            <a:off x="6334125" y="3176588"/>
            <a:ext cx="457200" cy="990600"/>
            <a:chOff x="4992" y="2160"/>
            <a:chExt cx="288" cy="624"/>
          </a:xfrm>
        </p:grpSpPr>
        <p:sp>
          <p:nvSpPr>
            <p:cNvPr id="33822" name="Text Box 44"/>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50000"/>
                </a:spcBef>
                <a:spcAft>
                  <a:spcPct val="0"/>
                </a:spcAft>
                <a:buClrTx/>
                <a:buFontTx/>
                <a:buNone/>
              </a:pPr>
              <a:r>
                <a:rPr kumimoji="1" lang="en-US" altLang="zh-CN" sz="2400" b="1">
                  <a:latin typeface="Times New Roman" panose="02020603050405020304" pitchFamily="18" charset="0"/>
                  <a:ea typeface="宋体" panose="02010600030101010101" pitchFamily="2" charset="-122"/>
                </a:rPr>
                <a:t>&gt;</a:t>
              </a:r>
            </a:p>
          </p:txBody>
        </p:sp>
        <p:sp>
          <p:nvSpPr>
            <p:cNvPr id="33823" name="Line 45"/>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46"/>
          <p:cNvGrpSpPr>
            <a:grpSpLocks/>
          </p:cNvGrpSpPr>
          <p:nvPr/>
        </p:nvGrpSpPr>
        <p:grpSpPr bwMode="auto">
          <a:xfrm>
            <a:off x="7343775" y="3157538"/>
            <a:ext cx="457200" cy="1066800"/>
            <a:chOff x="4704" y="2160"/>
            <a:chExt cx="288" cy="672"/>
          </a:xfrm>
        </p:grpSpPr>
        <p:sp>
          <p:nvSpPr>
            <p:cNvPr id="33820" name="Oval 47"/>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C</a:t>
              </a:r>
            </a:p>
          </p:txBody>
        </p:sp>
        <p:sp>
          <p:nvSpPr>
            <p:cNvPr id="33821" name="Line 48"/>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49"/>
          <p:cNvGrpSpPr>
            <a:grpSpLocks/>
          </p:cNvGrpSpPr>
          <p:nvPr/>
        </p:nvGrpSpPr>
        <p:grpSpPr bwMode="auto">
          <a:xfrm>
            <a:off x="6372225" y="1557338"/>
            <a:ext cx="1447800" cy="1600200"/>
            <a:chOff x="4356" y="972"/>
            <a:chExt cx="912" cy="1008"/>
          </a:xfrm>
        </p:grpSpPr>
        <p:grpSp>
          <p:nvGrpSpPr>
            <p:cNvPr id="33814" name="Group 50"/>
            <p:cNvGrpSpPr>
              <a:grpSpLocks/>
            </p:cNvGrpSpPr>
            <p:nvPr/>
          </p:nvGrpSpPr>
          <p:grpSpPr bwMode="auto">
            <a:xfrm>
              <a:off x="4500" y="1500"/>
              <a:ext cx="576" cy="240"/>
              <a:chOff x="4800" y="1680"/>
              <a:chExt cx="576" cy="240"/>
            </a:xfrm>
          </p:grpSpPr>
          <p:sp>
            <p:nvSpPr>
              <p:cNvPr id="33817" name="Line 51"/>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52"/>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53"/>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5" name="Rectangle 54"/>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L    R   D</a:t>
              </a:r>
            </a:p>
          </p:txBody>
        </p:sp>
        <p:sp>
          <p:nvSpPr>
            <p:cNvPr id="33816" name="Line 55"/>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9" name="Text Box 56"/>
          <p:cNvSpPr txBox="1">
            <a:spLocks noChangeArrowheads="1"/>
          </p:cNvSpPr>
          <p:nvPr/>
        </p:nvSpPr>
        <p:spPr bwMode="auto">
          <a:xfrm>
            <a:off x="1524000" y="5867400"/>
            <a:ext cx="4972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a:solidFill>
                  <a:srgbClr val="FF3300"/>
                </a:solidFill>
                <a:latin typeface="Times New Roman" panose="02020603050405020304" pitchFamily="18" charset="0"/>
                <a:ea typeface="宋体" panose="02010600030101010101" pitchFamily="2" charset="-122"/>
              </a:rPr>
              <a:t>后序遍历序列： </a:t>
            </a:r>
            <a:r>
              <a:rPr kumimoji="1" lang="en-US" altLang="zh-CN">
                <a:solidFill>
                  <a:srgbClr val="FF3300"/>
                </a:solidFill>
                <a:latin typeface="Times New Roman" panose="02020603050405020304" pitchFamily="18" charset="0"/>
                <a:ea typeface="宋体" panose="02010600030101010101" pitchFamily="2" charset="-122"/>
              </a:rPr>
              <a:t>D   B  C  A</a:t>
            </a:r>
          </a:p>
        </p:txBody>
      </p:sp>
      <p:grpSp>
        <p:nvGrpSpPr>
          <p:cNvPr id="18" name="Group 58"/>
          <p:cNvGrpSpPr>
            <a:grpSpLocks/>
          </p:cNvGrpSpPr>
          <p:nvPr/>
        </p:nvGrpSpPr>
        <p:grpSpPr bwMode="auto">
          <a:xfrm>
            <a:off x="5762625" y="3157538"/>
            <a:ext cx="666750" cy="990600"/>
            <a:chOff x="3360" y="1752"/>
            <a:chExt cx="420" cy="624"/>
          </a:xfrm>
        </p:grpSpPr>
        <p:sp>
          <p:nvSpPr>
            <p:cNvPr id="33811" name="Line 59"/>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Oval 60"/>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a:spcBef>
                  <a:spcPct val="0"/>
                </a:spcBef>
                <a:spcAft>
                  <a:spcPct val="0"/>
                </a:spcAft>
                <a:buClrTx/>
                <a:buFontTx/>
                <a:buNone/>
              </a:pPr>
              <a:r>
                <a:rPr kumimoji="1" lang="en-US" altLang="zh-CN" sz="2400" b="1">
                  <a:latin typeface="Times New Roman" panose="02020603050405020304" pitchFamily="18" charset="0"/>
                  <a:ea typeface="宋体" panose="02010600030101010101" pitchFamily="2" charset="-122"/>
                </a:rPr>
                <a:t>B</a:t>
              </a:r>
            </a:p>
          </p:txBody>
        </p:sp>
        <p:sp>
          <p:nvSpPr>
            <p:cNvPr id="33813" name="Line 61"/>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1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16CF7ED-BD83-41F4-9300-7A140FD8875B}" type="slidenum">
              <a:rPr lang="zh-CN" altLang="en-US" sz="1000" smtClean="0"/>
              <a:pPr>
                <a:spcBef>
                  <a:spcPct val="0"/>
                </a:spcBef>
                <a:spcAft>
                  <a:spcPct val="0"/>
                </a:spcAft>
                <a:buClrTx/>
                <a:buFontTx/>
                <a:buNone/>
              </a:pPr>
              <a:t>38</a:t>
            </a:fld>
            <a:endParaRPr lang="zh-CN" altLang="en-US" sz="1000" smtClean="0"/>
          </a:p>
        </p:txBody>
      </p:sp>
    </p:spTree>
    <p:extLst>
      <p:ext uri="{BB962C8B-B14F-4D97-AF65-F5344CB8AC3E}">
        <p14:creationId xmlns:p14="http://schemas.microsoft.com/office/powerpoint/2010/main" val="4161751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ppt_h/2"/>
                                          </p:val>
                                        </p:tav>
                                        <p:tav tm="100000">
                                          <p:val>
                                            <p:strVal val="#ppt_y"/>
                                          </p:val>
                                        </p:tav>
                                      </p:tavLst>
                                    </p:anim>
                                    <p:anim calcmode="lin" valueType="num">
                                      <p:cBhvr>
                                        <p:cTn id="22" dur="500" fill="hold"/>
                                        <p:tgtEl>
                                          <p:spTgt spid="7"/>
                                        </p:tgtEl>
                                        <p:attrNameLst>
                                          <p:attrName>ppt_w</p:attrName>
                                        </p:attrNameLst>
                                      </p:cBhvr>
                                      <p:tavLst>
                                        <p:tav tm="0">
                                          <p:val>
                                            <p:strVal val="#ppt_w"/>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ou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ppt_h/2"/>
                                          </p:val>
                                        </p:tav>
                                        <p:tav tm="100000">
                                          <p:val>
                                            <p:strVal val="#ppt_y"/>
                                          </p:val>
                                        </p:tav>
                                      </p:tavLst>
                                    </p:anim>
                                    <p:anim calcmode="lin" valueType="num">
                                      <p:cBhvr>
                                        <p:cTn id="35" dur="500" fill="hold"/>
                                        <p:tgtEl>
                                          <p:spTgt spid="10"/>
                                        </p:tgtEl>
                                        <p:attrNameLst>
                                          <p:attrName>ppt_w</p:attrName>
                                        </p:attrNameLst>
                                      </p:cBhvr>
                                      <p:tavLst>
                                        <p:tav tm="0">
                                          <p:val>
                                            <p:strVal val="#ppt_w"/>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ppt_y-#ppt_h/2"/>
                                          </p:val>
                                        </p:tav>
                                        <p:tav tm="100000">
                                          <p:val>
                                            <p:strVal val="#ppt_y"/>
                                          </p:val>
                                        </p:tav>
                                      </p:tavLst>
                                    </p:anim>
                                    <p:anim calcmode="lin" valueType="num">
                                      <p:cBhvr>
                                        <p:cTn id="43" dur="500" fill="hold"/>
                                        <p:tgtEl>
                                          <p:spTgt spid="9"/>
                                        </p:tgtEl>
                                        <p:attrNameLst>
                                          <p:attrName>ppt_w</p:attrName>
                                        </p:attrNameLst>
                                      </p:cBhvr>
                                      <p:tavLst>
                                        <p:tav tm="0">
                                          <p:val>
                                            <p:strVal val="#ppt_w"/>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ppt_h/2"/>
                                          </p:val>
                                        </p:tav>
                                        <p:tav tm="100000">
                                          <p:val>
                                            <p:strVal val="#ppt_y"/>
                                          </p:val>
                                        </p:tav>
                                      </p:tavLst>
                                    </p:anim>
                                    <p:anim calcmode="lin" valueType="num">
                                      <p:cBhvr>
                                        <p:cTn id="51" dur="500" fill="hold"/>
                                        <p:tgtEl>
                                          <p:spTgt spid="11"/>
                                        </p:tgtEl>
                                        <p:attrNameLst>
                                          <p:attrName>ppt_w</p:attrName>
                                        </p:attrNameLst>
                                      </p:cBhvr>
                                      <p:tavLst>
                                        <p:tav tm="0">
                                          <p:val>
                                            <p:strVal val="#ppt_w"/>
                                          </p:val>
                                        </p:tav>
                                        <p:tav tm="100000">
                                          <p:val>
                                            <p:strVal val="#ppt_w"/>
                                          </p:val>
                                        </p:tav>
                                      </p:tavLst>
                                    </p:anim>
                                    <p:anim calcmode="lin" valueType="num">
                                      <p:cBhvr>
                                        <p:cTn id="5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ox(out)">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ox(out)">
                                      <p:cBhvr>
                                        <p:cTn id="62" dur="500"/>
                                        <p:tgtEl>
                                          <p:spTgt spid="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ppt_x</p:attrName>
                                        </p:attrNameLst>
                                      </p:cBhvr>
                                      <p:tavLst>
                                        <p:tav tm="0">
                                          <p:val>
                                            <p:strVal val="#ppt_x"/>
                                          </p:val>
                                        </p:tav>
                                        <p:tav tm="100000">
                                          <p:val>
                                            <p:strVal val="#ppt_x"/>
                                          </p:val>
                                        </p:tav>
                                      </p:tavLst>
                                    </p:anim>
                                    <p:anim calcmode="lin" valueType="num">
                                      <p:cBhvr>
                                        <p:cTn id="68" dur="500" fill="hold"/>
                                        <p:tgtEl>
                                          <p:spTgt spid="14"/>
                                        </p:tgtEl>
                                        <p:attrNameLst>
                                          <p:attrName>ppt_y</p:attrName>
                                        </p:attrNameLst>
                                      </p:cBhvr>
                                      <p:tavLst>
                                        <p:tav tm="0">
                                          <p:val>
                                            <p:strVal val="#ppt_y-#ppt_h/2"/>
                                          </p:val>
                                        </p:tav>
                                        <p:tav tm="100000">
                                          <p:val>
                                            <p:strVal val="#ppt_y"/>
                                          </p:val>
                                        </p:tav>
                                      </p:tavLst>
                                    </p:anim>
                                    <p:anim calcmode="lin" valueType="num">
                                      <p:cBhvr>
                                        <p:cTn id="69" dur="500" fill="hold"/>
                                        <p:tgtEl>
                                          <p:spTgt spid="14"/>
                                        </p:tgtEl>
                                        <p:attrNameLst>
                                          <p:attrName>ppt_w</p:attrName>
                                        </p:attrNameLst>
                                      </p:cBhvr>
                                      <p:tavLst>
                                        <p:tav tm="0">
                                          <p:val>
                                            <p:strVal val="#ppt_w"/>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ppt_h/2"/>
                                          </p:val>
                                        </p:tav>
                                        <p:tav tm="100000">
                                          <p:val>
                                            <p:strVal val="#ppt_y"/>
                                          </p:val>
                                        </p:tav>
                                      </p:tavLst>
                                    </p:anim>
                                    <p:anim calcmode="lin" valueType="num">
                                      <p:cBhvr>
                                        <p:cTn id="77" dur="500" fill="hold"/>
                                        <p:tgtEl>
                                          <p:spTgt spid="12"/>
                                        </p:tgtEl>
                                        <p:attrNameLst>
                                          <p:attrName>ppt_w</p:attrName>
                                        </p:attrNameLst>
                                      </p:cBhvr>
                                      <p:tavLst>
                                        <p:tav tm="0">
                                          <p:val>
                                            <p:strVal val="#ppt_w"/>
                                          </p:val>
                                        </p:tav>
                                        <p:tav tm="100000">
                                          <p:val>
                                            <p:strVal val="#ppt_w"/>
                                          </p:val>
                                        </p:tav>
                                      </p:tavLst>
                                    </p:anim>
                                    <p:anim calcmode="lin" valueType="num">
                                      <p:cBhvr>
                                        <p:cTn id="7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15"/>
                                        </p:tgtEl>
                                        <p:attrNameLst>
                                          <p:attrName>style.visibility</p:attrName>
                                        </p:attrNameLst>
                                      </p:cBhvr>
                                      <p:to>
                                        <p:strVal val="visible"/>
                                      </p:to>
                                    </p:set>
                                    <p:anim calcmode="lin" valueType="num">
                                      <p:cBhvr>
                                        <p:cTn id="83" dur="500" fill="hold"/>
                                        <p:tgtEl>
                                          <p:spTgt spid="15"/>
                                        </p:tgtEl>
                                        <p:attrNameLst>
                                          <p:attrName>ppt_x</p:attrName>
                                        </p:attrNameLst>
                                      </p:cBhvr>
                                      <p:tavLst>
                                        <p:tav tm="0">
                                          <p:val>
                                            <p:strVal val="#ppt_x"/>
                                          </p:val>
                                        </p:tav>
                                        <p:tav tm="100000">
                                          <p:val>
                                            <p:strVal val="#ppt_x"/>
                                          </p:val>
                                        </p:tav>
                                      </p:tavLst>
                                    </p:anim>
                                    <p:anim calcmode="lin" valueType="num">
                                      <p:cBhvr>
                                        <p:cTn id="84" dur="500" fill="hold"/>
                                        <p:tgtEl>
                                          <p:spTgt spid="15"/>
                                        </p:tgtEl>
                                        <p:attrNameLst>
                                          <p:attrName>ppt_y</p:attrName>
                                        </p:attrNameLst>
                                      </p:cBhvr>
                                      <p:tavLst>
                                        <p:tav tm="0">
                                          <p:val>
                                            <p:strVal val="#ppt_y-#ppt_h/2"/>
                                          </p:val>
                                        </p:tav>
                                        <p:tav tm="100000">
                                          <p:val>
                                            <p:strVal val="#ppt_y"/>
                                          </p:val>
                                        </p:tav>
                                      </p:tavLst>
                                    </p:anim>
                                    <p:anim calcmode="lin" valueType="num">
                                      <p:cBhvr>
                                        <p:cTn id="85" dur="500" fill="hold"/>
                                        <p:tgtEl>
                                          <p:spTgt spid="15"/>
                                        </p:tgtEl>
                                        <p:attrNameLst>
                                          <p:attrName>ppt_w</p:attrName>
                                        </p:attrNameLst>
                                      </p:cBhvr>
                                      <p:tavLst>
                                        <p:tav tm="0">
                                          <p:val>
                                            <p:strVal val="#ppt_w"/>
                                          </p:val>
                                        </p:tav>
                                        <p:tav tm="100000">
                                          <p:val>
                                            <p:strVal val="#ppt_w"/>
                                          </p:val>
                                        </p:tav>
                                      </p:tavLst>
                                    </p:anim>
                                    <p:anim calcmode="lin" valueType="num">
                                      <p:cBhvr>
                                        <p:cTn id="8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ppt_x</p:attrName>
                                        </p:attrNameLst>
                                      </p:cBhvr>
                                      <p:tavLst>
                                        <p:tav tm="0">
                                          <p:val>
                                            <p:strVal val="#ppt_x"/>
                                          </p:val>
                                        </p:tav>
                                        <p:tav tm="100000">
                                          <p:val>
                                            <p:strVal val="#ppt_x"/>
                                          </p:val>
                                        </p:tav>
                                      </p:tavLst>
                                    </p:anim>
                                    <p:anim calcmode="lin" valueType="num">
                                      <p:cBhvr>
                                        <p:cTn id="92" dur="500" fill="hold"/>
                                        <p:tgtEl>
                                          <p:spTgt spid="8"/>
                                        </p:tgtEl>
                                        <p:attrNameLst>
                                          <p:attrName>ppt_y</p:attrName>
                                        </p:attrNameLst>
                                      </p:cBhvr>
                                      <p:tavLst>
                                        <p:tav tm="0">
                                          <p:val>
                                            <p:strVal val="#ppt_y-#ppt_h/2"/>
                                          </p:val>
                                        </p:tav>
                                        <p:tav tm="100000">
                                          <p:val>
                                            <p:strVal val="#ppt_y"/>
                                          </p:val>
                                        </p:tav>
                                      </p:tavLst>
                                    </p:anim>
                                    <p:anim calcmode="lin" valueType="num">
                                      <p:cBhvr>
                                        <p:cTn id="93" dur="500" fill="hold"/>
                                        <p:tgtEl>
                                          <p:spTgt spid="8"/>
                                        </p:tgtEl>
                                        <p:attrNameLst>
                                          <p:attrName>ppt_w</p:attrName>
                                        </p:attrNameLst>
                                      </p:cBhvr>
                                      <p:tavLst>
                                        <p:tav tm="0">
                                          <p:val>
                                            <p:strVal val="#ppt_w"/>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59">
                                            <p:txEl>
                                              <p:pRg st="0" end="0"/>
                                            </p:txEl>
                                          </p:spTgt>
                                        </p:tgtEl>
                                        <p:attrNameLst>
                                          <p:attrName>style.visibility</p:attrName>
                                        </p:attrNameLst>
                                      </p:cBhvr>
                                      <p:to>
                                        <p:strVal val="visible"/>
                                      </p:to>
                                    </p:set>
                                    <p:animEffect transition="in" filter="box(out)">
                                      <p:cBhvr>
                                        <p:cTn id="99"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5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mtClean="0"/>
              <a:t>后序遍历递归算法</a:t>
            </a:r>
          </a:p>
        </p:txBody>
      </p:sp>
      <p:sp>
        <p:nvSpPr>
          <p:cNvPr id="48132" name="Rectangle 2"/>
          <p:cNvSpPr>
            <a:spLocks noChangeArrowheads="1"/>
          </p:cNvSpPr>
          <p:nvPr/>
        </p:nvSpPr>
        <p:spPr bwMode="auto">
          <a:xfrm>
            <a:off x="684213" y="1196975"/>
            <a:ext cx="7920037" cy="3538538"/>
          </a:xfrm>
          <a:prstGeom prst="rect">
            <a:avLst/>
          </a:prstGeom>
          <a:noFill/>
          <a:ln w="9525">
            <a:solidFill>
              <a:schemeClr val="tx1"/>
            </a:solidFill>
            <a:miter lim="800000"/>
            <a:headEnd/>
            <a:tailEnd/>
          </a:ln>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defRPr/>
            </a:pPr>
            <a:r>
              <a:rPr lang="zh-CN" altLang="en-US" sz="2800" dirty="0" smtClean="0">
                <a:solidFill>
                  <a:srgbClr val="FF0000"/>
                </a:solidFill>
                <a:ea typeface="隶书" panose="02010509060101010101" pitchFamily="49" charset="-122"/>
              </a:rPr>
              <a:t>后序遍历算法</a:t>
            </a:r>
            <a:r>
              <a:rPr lang="en-US" altLang="zh-CN" sz="2800" dirty="0" smtClean="0">
                <a:solidFill>
                  <a:srgbClr val="0033CC"/>
                </a:solidFill>
                <a:ea typeface="隶书" panose="02010509060101010101" pitchFamily="49" charset="-122"/>
              </a:rPr>
              <a:t>(LRD)</a:t>
            </a:r>
            <a:endParaRPr lang="en-US" altLang="zh-CN" sz="2800" dirty="0" smtClean="0">
              <a:solidFill>
                <a:srgbClr val="FF0000"/>
              </a:solidFill>
              <a:ea typeface="隶书" panose="02010509060101010101" pitchFamily="49" charset="-122"/>
            </a:endParaRPr>
          </a:p>
          <a:p>
            <a:pPr algn="just" eaLnBrk="1" hangingPunct="1">
              <a:defRPr/>
            </a:pPr>
            <a:r>
              <a:rPr lang="en-US" altLang="zh-CN" sz="2800" dirty="0" smtClean="0">
                <a:ea typeface="隶书" panose="02010509060101010101" pitchFamily="49" charset="-122"/>
              </a:rPr>
              <a:t>void </a:t>
            </a:r>
            <a:r>
              <a:rPr lang="en-US" altLang="zh-CN" sz="2800" dirty="0" err="1" smtClean="0">
                <a:ea typeface="隶书" panose="02010509060101010101" pitchFamily="49" charset="-122"/>
              </a:rPr>
              <a:t>postorder</a:t>
            </a:r>
            <a:r>
              <a:rPr lang="en-US" altLang="zh-CN" sz="2800" dirty="0" smtClean="0">
                <a:ea typeface="隶书" panose="02010509060101010101" pitchFamily="49" charset="-122"/>
              </a:rPr>
              <a:t>(</a:t>
            </a:r>
            <a:r>
              <a:rPr lang="en-US" altLang="zh-CN" sz="2800" dirty="0" err="1" smtClean="0">
                <a:latin typeface="+mn-ea"/>
              </a:rPr>
              <a:t>BTree</a:t>
            </a:r>
            <a:r>
              <a:rPr lang="en-US" altLang="zh-CN" sz="2800" dirty="0" smtClean="0">
                <a:latin typeface="+mn-ea"/>
              </a:rPr>
              <a:t>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 ) {	</a:t>
            </a:r>
            <a:r>
              <a:rPr lang="en-US" altLang="zh-CN" sz="2800" dirty="0" smtClean="0">
                <a:solidFill>
                  <a:schemeClr val="accent2"/>
                </a:solidFill>
                <a:latin typeface="楷体_GB2312" pitchFamily="49" charset="-122"/>
                <a:ea typeface="楷体_GB2312" pitchFamily="49" charset="-122"/>
              </a:rPr>
              <a:t>//</a:t>
            </a:r>
            <a:r>
              <a:rPr lang="en-US" altLang="zh-CN" sz="2800" dirty="0" err="1" smtClean="0">
                <a:solidFill>
                  <a:schemeClr val="accent2"/>
                </a:solidFill>
                <a:latin typeface="楷体_GB2312" pitchFamily="49" charset="-122"/>
                <a:ea typeface="楷体_GB2312" pitchFamily="49" charset="-122"/>
              </a:rPr>
              <a:t>bt</a:t>
            </a:r>
            <a:r>
              <a:rPr lang="zh-CN" altLang="en-US" sz="2800" dirty="0" smtClean="0">
                <a:solidFill>
                  <a:schemeClr val="accent2"/>
                </a:solidFill>
                <a:latin typeface="楷体_GB2312" pitchFamily="49" charset="-122"/>
                <a:ea typeface="楷体_GB2312" pitchFamily="49" charset="-122"/>
              </a:rPr>
              <a:t>为根指针</a:t>
            </a:r>
            <a:endParaRPr lang="zh-CN" altLang="en-US" sz="2800" dirty="0" smtClean="0">
              <a:ea typeface="隶书" panose="02010509060101010101" pitchFamily="49" charset="-122"/>
            </a:endParaRPr>
          </a:p>
          <a:p>
            <a:pPr algn="just" eaLnBrk="1" hangingPunct="1">
              <a:defRPr/>
            </a:pPr>
            <a:r>
              <a:rPr lang="en-US" altLang="zh-CN" sz="2800" dirty="0" smtClean="0">
                <a:ea typeface="隶书" panose="02010509060101010101" pitchFamily="49" charset="-122"/>
              </a:rPr>
              <a:t>    if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 !=NULL){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非空二叉树</a:t>
            </a:r>
            <a:endParaRPr lang="en-US" altLang="zh-CN" sz="2800" dirty="0" smtClean="0">
              <a:solidFill>
                <a:schemeClr val="accent2"/>
              </a:solidFill>
              <a:latin typeface="楷体_GB2312" pitchFamily="49" charset="-122"/>
              <a:ea typeface="楷体_GB2312" pitchFamily="49" charset="-122"/>
            </a:endParaRPr>
          </a:p>
          <a:p>
            <a:pPr algn="just" eaLnBrk="1" hangingPunct="1">
              <a:defRPr/>
            </a:pPr>
            <a:r>
              <a:rPr lang="en-US" altLang="en-US" sz="2800" dirty="0" smtClean="0">
                <a:solidFill>
                  <a:schemeClr val="accent2"/>
                </a:solidFill>
                <a:ea typeface="楷体_GB2312" pitchFamily="49" charset="-122"/>
              </a:rPr>
              <a:t>        </a:t>
            </a:r>
            <a:r>
              <a:rPr lang="en-US" altLang="zh-CN" sz="2800" dirty="0" err="1">
                <a:ea typeface="隶书" panose="02010509060101010101" pitchFamily="49" charset="-122"/>
              </a:rPr>
              <a:t>post</a:t>
            </a:r>
            <a:r>
              <a:rPr lang="en-US" altLang="en-US" sz="2800" dirty="0" err="1" smtClean="0">
                <a:ea typeface="隶书" panose="02010509060101010101" pitchFamily="49" charset="-122"/>
              </a:rPr>
              <a:t>order</a:t>
            </a:r>
            <a:r>
              <a:rPr lang="en-US" altLang="zh-CN" sz="2800" dirty="0" smtClean="0">
                <a:ea typeface="隶书" panose="02010509060101010101" pitchFamily="49" charset="-122"/>
              </a:rPr>
              <a:t>(</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a:t>
            </a:r>
            <a:r>
              <a:rPr lang="en-US" altLang="zh-CN" sz="2800" dirty="0" err="1" smtClean="0">
                <a:ea typeface="隶书" panose="02010509060101010101" pitchFamily="49" charset="-122"/>
              </a:rPr>
              <a:t>lchild</a:t>
            </a:r>
            <a:r>
              <a:rPr lang="en-US" altLang="zh-CN" sz="2800" dirty="0" smtClean="0">
                <a:ea typeface="隶书" panose="02010509060101010101" pitchFamily="49" charset="-122"/>
              </a:rPr>
              <a:t>);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递归遍历左子树</a:t>
            </a:r>
            <a:r>
              <a:rPr lang="zh-CN" altLang="en-US" sz="2800" dirty="0" smtClean="0">
                <a:ea typeface="隶书" panose="02010509060101010101" pitchFamily="49" charset="-122"/>
              </a:rPr>
              <a:t>    </a:t>
            </a:r>
            <a:endParaRPr lang="en-US" altLang="zh-CN" sz="2800" dirty="0" smtClean="0">
              <a:ea typeface="隶书" panose="02010509060101010101" pitchFamily="49" charset="-122"/>
            </a:endParaRPr>
          </a:p>
          <a:p>
            <a:pPr algn="just" eaLnBrk="1" hangingPunct="1">
              <a:defRPr/>
            </a:pPr>
            <a:r>
              <a:rPr lang="en-US" altLang="en-US" sz="2800" dirty="0" smtClean="0">
                <a:ea typeface="隶书" panose="02010509060101010101" pitchFamily="49" charset="-122"/>
              </a:rPr>
              <a:t>        </a:t>
            </a:r>
            <a:r>
              <a:rPr lang="en-US" altLang="zh-CN" sz="2800" dirty="0" err="1">
                <a:ea typeface="隶书" panose="02010509060101010101" pitchFamily="49" charset="-122"/>
              </a:rPr>
              <a:t>post</a:t>
            </a:r>
            <a:r>
              <a:rPr lang="en-US" altLang="en-US" sz="2800" dirty="0" err="1" smtClean="0">
                <a:ea typeface="隶书" panose="02010509060101010101" pitchFamily="49" charset="-122"/>
              </a:rPr>
              <a:t>order</a:t>
            </a:r>
            <a:r>
              <a:rPr lang="en-US" altLang="zh-CN" sz="2800" dirty="0" smtClean="0">
                <a:ea typeface="隶书" panose="02010509060101010101" pitchFamily="49" charset="-122"/>
              </a:rPr>
              <a:t> (</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a:t>
            </a:r>
            <a:r>
              <a:rPr lang="en-US" altLang="zh-CN" sz="2800" dirty="0" err="1" smtClean="0">
                <a:ea typeface="隶书" panose="02010509060101010101" pitchFamily="49" charset="-122"/>
              </a:rPr>
              <a:t>rchild</a:t>
            </a:r>
            <a:r>
              <a:rPr lang="en-US" altLang="zh-CN" sz="2800" dirty="0" smtClean="0">
                <a:ea typeface="隶书" panose="02010509060101010101" pitchFamily="49" charset="-122"/>
              </a:rPr>
              <a:t>);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递归遍历右子树</a:t>
            </a:r>
            <a:endParaRPr lang="zh-CN" altLang="en-US" sz="2800" dirty="0" smtClean="0">
              <a:ea typeface="隶书" panose="02010509060101010101" pitchFamily="49" charset="-122"/>
            </a:endParaRPr>
          </a:p>
          <a:p>
            <a:pPr algn="just" eaLnBrk="1" hangingPunct="1">
              <a:defRPr/>
            </a:pPr>
            <a:r>
              <a:rPr lang="zh-CN" altLang="en-US" sz="2800" dirty="0" smtClean="0">
                <a:ea typeface="隶书" panose="02010509060101010101" pitchFamily="49" charset="-122"/>
              </a:rPr>
              <a:t>        </a:t>
            </a:r>
            <a:r>
              <a:rPr lang="en-US" altLang="zh-CN" sz="2800" dirty="0" err="1" smtClean="0">
                <a:ea typeface="隶书" panose="02010509060101010101" pitchFamily="49" charset="-122"/>
              </a:rPr>
              <a:t>printf</a:t>
            </a:r>
            <a:r>
              <a:rPr lang="en-US" altLang="zh-CN" sz="2800" dirty="0" smtClean="0">
                <a:ea typeface="隶书" panose="02010509060101010101" pitchFamily="49" charset="-122"/>
              </a:rPr>
              <a:t>(“%d”,</a:t>
            </a:r>
            <a:r>
              <a:rPr lang="en-US" altLang="zh-CN" sz="2800" dirty="0" err="1" smtClean="0">
                <a:ea typeface="隶书" panose="02010509060101010101" pitchFamily="49" charset="-122"/>
              </a:rPr>
              <a:t>bt</a:t>
            </a:r>
            <a:r>
              <a:rPr lang="en-US" altLang="zh-CN" sz="2800" dirty="0" smtClean="0">
                <a:ea typeface="隶书" panose="02010509060101010101" pitchFamily="49" charset="-122"/>
              </a:rPr>
              <a:t>-&gt;data); 	</a:t>
            </a:r>
            <a:r>
              <a:rPr lang="en-US" altLang="zh-CN" sz="2800" dirty="0" smtClean="0">
                <a:solidFill>
                  <a:schemeClr val="accent2"/>
                </a:solidFill>
                <a:latin typeface="楷体_GB2312" pitchFamily="49" charset="-122"/>
                <a:ea typeface="楷体_GB2312" pitchFamily="49" charset="-122"/>
              </a:rPr>
              <a:t>//</a:t>
            </a:r>
            <a:r>
              <a:rPr lang="zh-CN" altLang="en-US" sz="2800" dirty="0" smtClean="0">
                <a:solidFill>
                  <a:schemeClr val="accent2"/>
                </a:solidFill>
                <a:latin typeface="楷体_GB2312" pitchFamily="49" charset="-122"/>
                <a:ea typeface="楷体_GB2312" pitchFamily="49" charset="-122"/>
              </a:rPr>
              <a:t>访问</a:t>
            </a:r>
            <a:r>
              <a:rPr lang="en-US" altLang="zh-CN" sz="2800" dirty="0" smtClean="0">
                <a:solidFill>
                  <a:schemeClr val="accent2"/>
                </a:solidFill>
                <a:latin typeface="楷体_GB2312" pitchFamily="49" charset="-122"/>
                <a:ea typeface="楷体_GB2312" pitchFamily="49" charset="-122"/>
              </a:rPr>
              <a:t>Data</a:t>
            </a:r>
            <a:endParaRPr lang="en-US" altLang="zh-CN" sz="2800" dirty="0" smtClean="0">
              <a:ea typeface="隶书" panose="02010509060101010101" pitchFamily="49" charset="-122"/>
            </a:endParaRPr>
          </a:p>
          <a:p>
            <a:pPr algn="just" eaLnBrk="1" hangingPunct="1">
              <a:defRPr/>
            </a:pPr>
            <a:r>
              <a:rPr lang="en-US" altLang="zh-CN" sz="2800" dirty="0" smtClean="0">
                <a:ea typeface="隶书" panose="02010509060101010101" pitchFamily="49" charset="-122"/>
              </a:rPr>
              <a:t>    }</a:t>
            </a:r>
          </a:p>
          <a:p>
            <a:pPr algn="just" eaLnBrk="1" hangingPunct="1">
              <a:defRPr/>
            </a:pPr>
            <a:r>
              <a:rPr lang="en-US" altLang="zh-CN" sz="2800" dirty="0" smtClean="0">
                <a:ea typeface="隶书" panose="02010509060101010101" pitchFamily="49" charset="-122"/>
              </a:rPr>
              <a:t>}</a:t>
            </a:r>
          </a:p>
        </p:txBody>
      </p:sp>
      <p:sp>
        <p:nvSpPr>
          <p:cNvPr id="4506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9A148C6-CC02-4034-9760-55A981EF6938}" type="slidenum">
              <a:rPr lang="zh-CN" altLang="en-US" sz="1000" smtClean="0"/>
              <a:pPr>
                <a:spcBef>
                  <a:spcPct val="0"/>
                </a:spcBef>
                <a:spcAft>
                  <a:spcPct val="0"/>
                </a:spcAft>
                <a:buClrTx/>
                <a:buFontTx/>
                <a:buNone/>
              </a:pPr>
              <a:t>39</a:t>
            </a:fld>
            <a:endParaRPr lang="zh-CN" altLang="en-US" sz="1000" smtClean="0"/>
          </a:p>
        </p:txBody>
      </p:sp>
    </p:spTree>
    <p:extLst>
      <p:ext uri="{BB962C8B-B14F-4D97-AF65-F5344CB8AC3E}">
        <p14:creationId xmlns:p14="http://schemas.microsoft.com/office/powerpoint/2010/main" val="2355891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树的定义</a:t>
            </a:r>
          </a:p>
        </p:txBody>
      </p:sp>
      <p:sp>
        <p:nvSpPr>
          <p:cNvPr id="3" name="内容占位符 2"/>
          <p:cNvSpPr>
            <a:spLocks noGrp="1"/>
          </p:cNvSpPr>
          <p:nvPr>
            <p:ph idx="1"/>
          </p:nvPr>
        </p:nvSpPr>
        <p:spPr/>
        <p:txBody>
          <a:bodyPr/>
          <a:lstStyle/>
          <a:p>
            <a:pPr>
              <a:defRPr/>
            </a:pPr>
            <a:r>
              <a:rPr lang="zh-CN" altLang="en-US" dirty="0" smtClean="0"/>
              <a:t>定义：</a:t>
            </a:r>
            <a:r>
              <a:rPr lang="zh-CN" altLang="en-US" dirty="0" smtClean="0">
                <a:solidFill>
                  <a:srgbClr val="FF0000"/>
                </a:solidFill>
                <a:latin typeface="+mn-ea"/>
              </a:rPr>
              <a:t>树（</a:t>
            </a:r>
            <a:r>
              <a:rPr lang="en-US" altLang="zh-CN" dirty="0" smtClean="0">
                <a:solidFill>
                  <a:srgbClr val="FF0000"/>
                </a:solidFill>
                <a:latin typeface="+mn-ea"/>
              </a:rPr>
              <a:t>tree</a:t>
            </a:r>
            <a:r>
              <a:rPr lang="zh-CN" altLang="en-US" dirty="0" smtClean="0">
                <a:solidFill>
                  <a:srgbClr val="FF0000"/>
                </a:solidFill>
                <a:latin typeface="+mn-ea"/>
              </a:rPr>
              <a:t>）</a:t>
            </a:r>
            <a:r>
              <a:rPr kumimoji="1" lang="zh-CN" altLang="en-US" dirty="0" smtClean="0">
                <a:latin typeface="+mn-ea"/>
              </a:rPr>
              <a:t>是</a:t>
            </a:r>
            <a:r>
              <a:rPr kumimoji="1" lang="en-US" altLang="zh-CN" dirty="0" smtClean="0">
                <a:latin typeface="+mn-ea"/>
              </a:rPr>
              <a:t>n(n</a:t>
            </a:r>
            <a:r>
              <a:rPr kumimoji="1" lang="en-US" altLang="zh-CN" dirty="0" smtClean="0">
                <a:latin typeface="Calibri"/>
              </a:rPr>
              <a:t>≥</a:t>
            </a:r>
            <a:r>
              <a:rPr kumimoji="1" lang="en-US" altLang="zh-CN" dirty="0" smtClean="0">
                <a:latin typeface="+mn-ea"/>
              </a:rPr>
              <a:t>0)</a:t>
            </a:r>
            <a:r>
              <a:rPr kumimoji="1" lang="zh-CN" altLang="zh-CN" dirty="0" smtClean="0">
                <a:latin typeface="+mn-ea"/>
              </a:rPr>
              <a:t>个结点的有限集</a:t>
            </a:r>
            <a:endParaRPr kumimoji="1" lang="en-US" altLang="zh-CN" dirty="0" smtClean="0">
              <a:latin typeface="+mn-ea"/>
            </a:endParaRPr>
          </a:p>
          <a:p>
            <a:pPr>
              <a:defRPr/>
            </a:pPr>
            <a:r>
              <a:rPr kumimoji="1" lang="zh-CN" altLang="en-US" dirty="0" smtClean="0">
                <a:latin typeface="+mn-ea"/>
              </a:rPr>
              <a:t>结点数为</a:t>
            </a:r>
            <a:r>
              <a:rPr kumimoji="1" lang="en-US" altLang="zh-CN" dirty="0" smtClean="0">
                <a:latin typeface="+mn-ea"/>
              </a:rPr>
              <a:t>0</a:t>
            </a:r>
            <a:r>
              <a:rPr kumimoji="1" lang="zh-CN" altLang="en-US" dirty="0" smtClean="0">
                <a:latin typeface="+mn-ea"/>
              </a:rPr>
              <a:t>的树称为</a:t>
            </a:r>
            <a:r>
              <a:rPr kumimoji="1" lang="zh-CN" altLang="en-US" dirty="0" smtClean="0">
                <a:solidFill>
                  <a:srgbClr val="FF0000"/>
                </a:solidFill>
                <a:latin typeface="+mn-ea"/>
              </a:rPr>
              <a:t>空树</a:t>
            </a:r>
            <a:endParaRPr kumimoji="1" lang="en-US" altLang="zh-CN" dirty="0" smtClean="0">
              <a:solidFill>
                <a:srgbClr val="FF0000"/>
              </a:solidFill>
              <a:latin typeface="+mn-ea"/>
            </a:endParaRPr>
          </a:p>
          <a:p>
            <a:pPr>
              <a:defRPr/>
            </a:pPr>
            <a:r>
              <a:rPr kumimoji="1" lang="zh-CN" altLang="en-US" dirty="0" smtClean="0">
                <a:latin typeface="+mn-ea"/>
              </a:rPr>
              <a:t>在任意一个</a:t>
            </a:r>
            <a:r>
              <a:rPr kumimoji="1" lang="zh-CN" altLang="en-US" dirty="0" smtClean="0">
                <a:solidFill>
                  <a:srgbClr val="FF0000"/>
                </a:solidFill>
                <a:latin typeface="+mn-ea"/>
              </a:rPr>
              <a:t>非空树</a:t>
            </a:r>
            <a:r>
              <a:rPr kumimoji="1" lang="zh-CN" altLang="en-US" dirty="0" smtClean="0">
                <a:latin typeface="+mn-ea"/>
              </a:rPr>
              <a:t>中</a:t>
            </a:r>
            <a:endParaRPr kumimoji="1" lang="en-US" altLang="zh-CN" dirty="0" smtClean="0">
              <a:latin typeface="+mn-ea"/>
            </a:endParaRPr>
          </a:p>
          <a:p>
            <a:pPr lvl="1">
              <a:defRPr/>
            </a:pPr>
            <a:r>
              <a:rPr kumimoji="1" lang="zh-CN" altLang="en-US" dirty="0" smtClean="0">
                <a:latin typeface="+mn-ea"/>
              </a:rPr>
              <a:t>有且仅有一个特定的结点，称为树的</a:t>
            </a:r>
            <a:r>
              <a:rPr kumimoji="1" lang="zh-CN" altLang="en-US" dirty="0" smtClean="0">
                <a:solidFill>
                  <a:srgbClr val="0000FF"/>
                </a:solidFill>
                <a:latin typeface="+mn-ea"/>
              </a:rPr>
              <a:t>根</a:t>
            </a:r>
            <a:r>
              <a:rPr kumimoji="1" lang="en-US" altLang="zh-CN" dirty="0" smtClean="0">
                <a:latin typeface="+mn-ea"/>
              </a:rPr>
              <a:t>(root)</a:t>
            </a:r>
          </a:p>
          <a:p>
            <a:pPr lvl="1">
              <a:defRPr/>
            </a:pPr>
            <a:r>
              <a:rPr kumimoji="1" lang="zh-CN" altLang="en-US" dirty="0" smtClean="0">
                <a:latin typeface="+mn-ea"/>
              </a:rPr>
              <a:t>当</a:t>
            </a:r>
            <a:r>
              <a:rPr kumimoji="1" lang="en-US" altLang="zh-CN" dirty="0" smtClean="0">
                <a:latin typeface="+mn-ea"/>
              </a:rPr>
              <a:t>n&gt;1</a:t>
            </a:r>
            <a:r>
              <a:rPr kumimoji="1" lang="zh-CN" altLang="zh-CN" dirty="0" smtClean="0">
                <a:latin typeface="+mn-ea"/>
              </a:rPr>
              <a:t>时，其余结点可分为</a:t>
            </a:r>
            <a:r>
              <a:rPr kumimoji="1" lang="en-US" altLang="zh-CN" dirty="0" smtClean="0">
                <a:latin typeface="+mn-ea"/>
              </a:rPr>
              <a:t>m(m&gt;0)</a:t>
            </a:r>
            <a:r>
              <a:rPr kumimoji="1" lang="zh-CN" altLang="zh-CN" dirty="0" smtClean="0">
                <a:latin typeface="+mn-ea"/>
              </a:rPr>
              <a:t>个</a:t>
            </a:r>
            <a:r>
              <a:rPr kumimoji="1" lang="zh-CN" altLang="zh-CN" dirty="0" smtClean="0">
                <a:solidFill>
                  <a:srgbClr val="009900"/>
                </a:solidFill>
                <a:latin typeface="+mn-ea"/>
              </a:rPr>
              <a:t>互不相交</a:t>
            </a:r>
            <a:r>
              <a:rPr kumimoji="1" lang="zh-CN" altLang="zh-CN" dirty="0" smtClean="0">
                <a:latin typeface="+mn-ea"/>
              </a:rPr>
              <a:t>的有限集</a:t>
            </a:r>
            <a:r>
              <a:rPr kumimoji="1" lang="en-US" altLang="zh-CN" dirty="0" smtClean="0">
                <a:latin typeface="+mn-ea"/>
              </a:rPr>
              <a:t>T</a:t>
            </a:r>
            <a:r>
              <a:rPr kumimoji="1" lang="en-US" altLang="zh-CN" sz="1100" dirty="0" smtClean="0">
                <a:latin typeface="+mn-ea"/>
              </a:rPr>
              <a:t>1</a:t>
            </a:r>
            <a:r>
              <a:rPr kumimoji="1" lang="en-US" altLang="zh-CN" dirty="0" smtClean="0">
                <a:latin typeface="+mn-ea"/>
              </a:rPr>
              <a:t>,T</a:t>
            </a:r>
            <a:r>
              <a:rPr kumimoji="1" lang="en-US" altLang="zh-CN" sz="1100" dirty="0" smtClean="0">
                <a:latin typeface="+mn-ea"/>
              </a:rPr>
              <a:t>2</a:t>
            </a:r>
            <a:r>
              <a:rPr kumimoji="1" lang="en-US" altLang="zh-CN" dirty="0" smtClean="0">
                <a:latin typeface="+mn-ea"/>
              </a:rPr>
              <a:t>,……T</a:t>
            </a:r>
            <a:r>
              <a:rPr kumimoji="1" lang="en-US" altLang="zh-CN" sz="1100" dirty="0" smtClean="0">
                <a:latin typeface="+mn-ea"/>
              </a:rPr>
              <a:t>m</a:t>
            </a:r>
            <a:r>
              <a:rPr kumimoji="1" lang="zh-CN" altLang="en-US" dirty="0" smtClean="0">
                <a:latin typeface="+mn-ea"/>
              </a:rPr>
              <a:t>，</a:t>
            </a:r>
            <a:r>
              <a:rPr kumimoji="1" lang="zh-CN" altLang="zh-CN" dirty="0" smtClean="0">
                <a:latin typeface="+mn-ea"/>
              </a:rPr>
              <a:t>其中每一个集合本身又是一棵树，称为根的</a:t>
            </a:r>
            <a:r>
              <a:rPr kumimoji="1" lang="zh-CN" altLang="zh-CN" dirty="0" smtClean="0">
                <a:solidFill>
                  <a:srgbClr val="0000FF"/>
                </a:solidFill>
                <a:latin typeface="+mn-ea"/>
              </a:rPr>
              <a:t>子树</a:t>
            </a:r>
            <a:r>
              <a:rPr kumimoji="1" lang="zh-CN" altLang="zh-CN" dirty="0" smtClean="0">
                <a:latin typeface="+mn-ea"/>
              </a:rPr>
              <a:t>(</a:t>
            </a:r>
            <a:r>
              <a:rPr kumimoji="1" lang="en-US" altLang="zh-CN" dirty="0" smtClean="0">
                <a:latin typeface="+mn-ea"/>
              </a:rPr>
              <a:t>subtree)</a:t>
            </a:r>
          </a:p>
          <a:p>
            <a:pPr lvl="2">
              <a:defRPr/>
            </a:pPr>
            <a:r>
              <a:rPr kumimoji="1" lang="zh-CN" altLang="en-US" dirty="0" smtClean="0">
                <a:latin typeface="+mn-ea"/>
              </a:rPr>
              <a:t>非空树中至少有一个结点</a:t>
            </a:r>
            <a:r>
              <a:rPr kumimoji="1" lang="en-US" altLang="zh-CN" dirty="0" smtClean="0">
                <a:latin typeface="+mn-ea"/>
              </a:rPr>
              <a:t>——</a:t>
            </a:r>
            <a:r>
              <a:rPr kumimoji="1" lang="zh-CN" altLang="en-US" dirty="0" smtClean="0">
                <a:latin typeface="+mn-ea"/>
              </a:rPr>
              <a:t>根</a:t>
            </a:r>
            <a:endParaRPr kumimoji="1" lang="en-US" altLang="zh-CN" dirty="0" smtClean="0">
              <a:latin typeface="+mn-ea"/>
            </a:endParaRPr>
          </a:p>
          <a:p>
            <a:pPr lvl="2">
              <a:defRPr/>
            </a:pPr>
            <a:r>
              <a:rPr kumimoji="1" lang="zh-CN" altLang="en-US" dirty="0" smtClean="0">
                <a:latin typeface="+mn-ea"/>
              </a:rPr>
              <a:t>树中各子树是互不相交的集合</a:t>
            </a:r>
            <a:endParaRPr kumimoji="1" lang="en-US" altLang="zh-CN" dirty="0" smtClean="0">
              <a:latin typeface="+mn-ea"/>
            </a:endParaRPr>
          </a:p>
        </p:txBody>
      </p:sp>
      <p:sp>
        <p:nvSpPr>
          <p:cNvPr id="1024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CA68C1A-CEE7-4BAF-863C-274224CF2A67}" type="slidenum">
              <a:rPr lang="zh-CN" altLang="en-US" sz="1000" smtClean="0"/>
              <a:pPr>
                <a:spcBef>
                  <a:spcPct val="0"/>
                </a:spcBef>
                <a:spcAft>
                  <a:spcPct val="0"/>
                </a:spcAft>
                <a:buClrTx/>
                <a:buFontTx/>
                <a:buNone/>
              </a:pPr>
              <a:t>4</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smtClean="0"/>
              <a:t>二叉树遍历举例</a:t>
            </a:r>
            <a:endParaRPr lang="en-US" altLang="zh-CN" smtClean="0"/>
          </a:p>
        </p:txBody>
      </p:sp>
      <p:grpSp>
        <p:nvGrpSpPr>
          <p:cNvPr id="34819" name="Group 2"/>
          <p:cNvGrpSpPr>
            <a:grpSpLocks/>
          </p:cNvGrpSpPr>
          <p:nvPr/>
        </p:nvGrpSpPr>
        <p:grpSpPr bwMode="auto">
          <a:xfrm>
            <a:off x="468313" y="2998788"/>
            <a:ext cx="3001962" cy="3238500"/>
            <a:chOff x="1986" y="294"/>
            <a:chExt cx="1891" cy="2040"/>
          </a:xfrm>
        </p:grpSpPr>
        <p:sp>
          <p:nvSpPr>
            <p:cNvPr id="34870" name="Oval 3"/>
            <p:cNvSpPr>
              <a:spLocks noChangeArrowheads="1"/>
            </p:cNvSpPr>
            <p:nvPr/>
          </p:nvSpPr>
          <p:spPr bwMode="auto">
            <a:xfrm>
              <a:off x="2829" y="29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1" name="Oval 4"/>
            <p:cNvSpPr>
              <a:spLocks noChangeArrowheads="1"/>
            </p:cNvSpPr>
            <p:nvPr/>
          </p:nvSpPr>
          <p:spPr bwMode="auto">
            <a:xfrm>
              <a:off x="2271" y="72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2" name="Oval 5"/>
            <p:cNvSpPr>
              <a:spLocks noChangeArrowheads="1"/>
            </p:cNvSpPr>
            <p:nvPr/>
          </p:nvSpPr>
          <p:spPr bwMode="auto">
            <a:xfrm>
              <a:off x="3296" y="80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3" name="Oval 6"/>
            <p:cNvSpPr>
              <a:spLocks noChangeArrowheads="1"/>
            </p:cNvSpPr>
            <p:nvPr/>
          </p:nvSpPr>
          <p:spPr bwMode="auto">
            <a:xfrm>
              <a:off x="1986" y="1179"/>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4874" name="Oval 7"/>
            <p:cNvSpPr>
              <a:spLocks noChangeArrowheads="1"/>
            </p:cNvSpPr>
            <p:nvPr/>
          </p:nvSpPr>
          <p:spPr bwMode="auto">
            <a:xfrm>
              <a:off x="2590" y="1179"/>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5" name="Oval 8"/>
            <p:cNvSpPr>
              <a:spLocks noChangeArrowheads="1"/>
            </p:cNvSpPr>
            <p:nvPr/>
          </p:nvSpPr>
          <p:spPr bwMode="auto">
            <a:xfrm>
              <a:off x="2340" y="164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4876" name="Oval 9"/>
            <p:cNvSpPr>
              <a:spLocks noChangeArrowheads="1"/>
            </p:cNvSpPr>
            <p:nvPr/>
          </p:nvSpPr>
          <p:spPr bwMode="auto">
            <a:xfrm>
              <a:off x="2935" y="164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t>
              </a:r>
            </a:p>
          </p:txBody>
        </p:sp>
        <p:sp>
          <p:nvSpPr>
            <p:cNvPr id="34877" name="Line 10"/>
            <p:cNvSpPr>
              <a:spLocks noChangeShapeType="1"/>
            </p:cNvSpPr>
            <p:nvPr/>
          </p:nvSpPr>
          <p:spPr bwMode="auto">
            <a:xfrm flipH="1">
              <a:off x="2211" y="1011"/>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78" name="Line 11"/>
            <p:cNvSpPr>
              <a:spLocks noChangeShapeType="1"/>
            </p:cNvSpPr>
            <p:nvPr/>
          </p:nvSpPr>
          <p:spPr bwMode="auto">
            <a:xfrm>
              <a:off x="2489" y="989"/>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79" name="Line 12"/>
            <p:cNvSpPr>
              <a:spLocks noChangeShapeType="1"/>
            </p:cNvSpPr>
            <p:nvPr/>
          </p:nvSpPr>
          <p:spPr bwMode="auto">
            <a:xfrm>
              <a:off x="2823" y="1411"/>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0" name="Line 13"/>
            <p:cNvSpPr>
              <a:spLocks noChangeShapeType="1"/>
            </p:cNvSpPr>
            <p:nvPr/>
          </p:nvSpPr>
          <p:spPr bwMode="auto">
            <a:xfrm flipH="1">
              <a:off x="2567" y="1466"/>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1" name="Oval 14"/>
            <p:cNvSpPr>
              <a:spLocks noChangeArrowheads="1"/>
            </p:cNvSpPr>
            <p:nvPr/>
          </p:nvSpPr>
          <p:spPr bwMode="auto">
            <a:xfrm>
              <a:off x="3136" y="125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4882" name="Oval 15"/>
            <p:cNvSpPr>
              <a:spLocks noChangeArrowheads="1"/>
            </p:cNvSpPr>
            <p:nvPr/>
          </p:nvSpPr>
          <p:spPr bwMode="auto">
            <a:xfrm>
              <a:off x="3587" y="1250"/>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4883" name="Line 16"/>
            <p:cNvSpPr>
              <a:spLocks noChangeShapeType="1"/>
            </p:cNvSpPr>
            <p:nvPr/>
          </p:nvSpPr>
          <p:spPr bwMode="auto">
            <a:xfrm flipH="1">
              <a:off x="2534" y="511"/>
              <a:ext cx="322" cy="3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4" name="Line 17"/>
            <p:cNvSpPr>
              <a:spLocks noChangeShapeType="1"/>
            </p:cNvSpPr>
            <p:nvPr/>
          </p:nvSpPr>
          <p:spPr bwMode="auto">
            <a:xfrm>
              <a:off x="3100" y="522"/>
              <a:ext cx="302" cy="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85" name="Line 18"/>
            <p:cNvSpPr>
              <a:spLocks noChangeShapeType="1"/>
            </p:cNvSpPr>
            <p:nvPr/>
          </p:nvSpPr>
          <p:spPr bwMode="auto">
            <a:xfrm flipH="1">
              <a:off x="3290" y="1089"/>
              <a:ext cx="11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6" name="Line 19"/>
            <p:cNvSpPr>
              <a:spLocks noChangeShapeType="1"/>
            </p:cNvSpPr>
            <p:nvPr/>
          </p:nvSpPr>
          <p:spPr bwMode="auto">
            <a:xfrm>
              <a:off x="3545" y="1067"/>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887" name="Oval 20"/>
            <p:cNvSpPr>
              <a:spLocks noChangeArrowheads="1"/>
            </p:cNvSpPr>
            <p:nvPr/>
          </p:nvSpPr>
          <p:spPr bwMode="auto">
            <a:xfrm>
              <a:off x="2647" y="2042"/>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4888" name="Oval 21"/>
            <p:cNvSpPr>
              <a:spLocks noChangeArrowheads="1"/>
            </p:cNvSpPr>
            <p:nvPr/>
          </p:nvSpPr>
          <p:spPr bwMode="auto">
            <a:xfrm>
              <a:off x="3225" y="2042"/>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4889" name="Line 22"/>
            <p:cNvSpPr>
              <a:spLocks noChangeShapeType="1"/>
            </p:cNvSpPr>
            <p:nvPr/>
          </p:nvSpPr>
          <p:spPr bwMode="auto">
            <a:xfrm flipH="1">
              <a:off x="2878" y="1922"/>
              <a:ext cx="122"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890" name="Line 23"/>
            <p:cNvSpPr>
              <a:spLocks noChangeShapeType="1"/>
            </p:cNvSpPr>
            <p:nvPr/>
          </p:nvSpPr>
          <p:spPr bwMode="auto">
            <a:xfrm>
              <a:off x="3167" y="1900"/>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4820" name="Text Box 24"/>
          <p:cNvSpPr txBox="1">
            <a:spLocks noChangeArrowheads="1"/>
          </p:cNvSpPr>
          <p:nvPr/>
        </p:nvSpPr>
        <p:spPr bwMode="auto">
          <a:xfrm>
            <a:off x="4067175" y="3271838"/>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rgbClr val="0000FF"/>
                </a:solidFill>
                <a:latin typeface="Times New Roman" panose="02020603050405020304" pitchFamily="18" charset="0"/>
                <a:ea typeface="宋体" panose="02010600030101010101" pitchFamily="2" charset="-122"/>
              </a:rPr>
              <a:t>先序遍历</a:t>
            </a:r>
            <a:r>
              <a:rPr kumimoji="1" lang="zh-CN" altLang="en-US" sz="2400">
                <a:solidFill>
                  <a:srgbClr val="0000FF"/>
                </a:solidFill>
                <a:latin typeface="Times New Roman" panose="02020603050405020304" pitchFamily="18" charset="0"/>
                <a:ea typeface="宋体" panose="02010600030101010101" pitchFamily="2" charset="-122"/>
              </a:rPr>
              <a:t>：</a:t>
            </a:r>
          </a:p>
        </p:txBody>
      </p:sp>
      <p:sp>
        <p:nvSpPr>
          <p:cNvPr id="34821" name="Text Box 25"/>
          <p:cNvSpPr txBox="1">
            <a:spLocks noChangeArrowheads="1"/>
          </p:cNvSpPr>
          <p:nvPr/>
        </p:nvSpPr>
        <p:spPr bwMode="auto">
          <a:xfrm>
            <a:off x="4067175" y="3830638"/>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rgbClr val="FF0066"/>
                </a:solidFill>
                <a:latin typeface="Times New Roman" panose="02020603050405020304" pitchFamily="18" charset="0"/>
                <a:ea typeface="宋体" panose="02010600030101010101" pitchFamily="2" charset="-122"/>
              </a:rPr>
              <a:t>中序遍历：</a:t>
            </a:r>
            <a:endParaRPr kumimoji="1" lang="zh-CN" altLang="en-US" sz="2400">
              <a:solidFill>
                <a:srgbClr val="FF0066"/>
              </a:solidFill>
              <a:latin typeface="Times New Roman" panose="02020603050405020304" pitchFamily="18" charset="0"/>
              <a:ea typeface="宋体" panose="02010600030101010101" pitchFamily="2" charset="-122"/>
            </a:endParaRPr>
          </a:p>
        </p:txBody>
      </p:sp>
      <p:sp>
        <p:nvSpPr>
          <p:cNvPr id="34822" name="Text Box 26"/>
          <p:cNvSpPr txBox="1">
            <a:spLocks noChangeArrowheads="1"/>
          </p:cNvSpPr>
          <p:nvPr/>
        </p:nvSpPr>
        <p:spPr bwMode="auto">
          <a:xfrm>
            <a:off x="4067175" y="4359275"/>
            <a:ext cx="145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chemeClr val="folHlink"/>
                </a:solidFill>
                <a:latin typeface="Times New Roman" panose="02020603050405020304" pitchFamily="18" charset="0"/>
                <a:ea typeface="宋体" panose="02010600030101010101" pitchFamily="2" charset="-122"/>
              </a:rPr>
              <a:t>后序遍历：</a:t>
            </a:r>
            <a:endParaRPr kumimoji="1" lang="zh-CN" altLang="en-US" sz="2400">
              <a:solidFill>
                <a:schemeClr val="folHlink"/>
              </a:solidFill>
              <a:latin typeface="Times New Roman" panose="02020603050405020304" pitchFamily="18" charset="0"/>
              <a:ea typeface="宋体" panose="02010600030101010101" pitchFamily="2" charset="-122"/>
            </a:endParaRPr>
          </a:p>
        </p:txBody>
      </p:sp>
      <p:sp>
        <p:nvSpPr>
          <p:cNvPr id="34823" name="Text Box 27"/>
          <p:cNvSpPr txBox="1">
            <a:spLocks noChangeArrowheads="1"/>
          </p:cNvSpPr>
          <p:nvPr/>
        </p:nvSpPr>
        <p:spPr bwMode="auto">
          <a:xfrm>
            <a:off x="4067175" y="4859338"/>
            <a:ext cx="150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zh-CN" altLang="en-US" sz="2000">
                <a:solidFill>
                  <a:schemeClr val="tx2"/>
                </a:solidFill>
                <a:latin typeface="Times New Roman" panose="02020603050405020304" pitchFamily="18" charset="0"/>
                <a:ea typeface="宋体" panose="02010600030101010101" pitchFamily="2" charset="-122"/>
              </a:rPr>
              <a:t>层次遍历</a:t>
            </a:r>
            <a:r>
              <a:rPr kumimoji="1" lang="zh-CN" altLang="en-US" sz="2400">
                <a:solidFill>
                  <a:schemeClr val="tx2"/>
                </a:solidFill>
                <a:latin typeface="Times New Roman" panose="02020603050405020304" pitchFamily="18" charset="0"/>
                <a:ea typeface="宋体" panose="02010600030101010101" pitchFamily="2" charset="-122"/>
              </a:rPr>
              <a:t>：</a:t>
            </a:r>
          </a:p>
        </p:txBody>
      </p:sp>
      <p:sp>
        <p:nvSpPr>
          <p:cNvPr id="31" name="Text Box 28"/>
          <p:cNvSpPr txBox="1">
            <a:spLocks noChangeArrowheads="1"/>
          </p:cNvSpPr>
          <p:nvPr/>
        </p:nvSpPr>
        <p:spPr bwMode="auto">
          <a:xfrm>
            <a:off x="5470525" y="32131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0000FF"/>
                </a:solidFill>
                <a:latin typeface="Times New Roman" panose="02020603050405020304" pitchFamily="18" charset="0"/>
                <a:ea typeface="宋体" panose="02010600030101010101" pitchFamily="2" charset="-122"/>
              </a:rPr>
              <a:t>-</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32" name="Text Box 29"/>
          <p:cNvSpPr txBox="1">
            <a:spLocks noChangeArrowheads="1"/>
          </p:cNvSpPr>
          <p:nvPr/>
        </p:nvSpPr>
        <p:spPr bwMode="auto">
          <a:xfrm>
            <a:off x="5719763" y="32131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0000FF"/>
                </a:solidFill>
                <a:latin typeface="Times New Roman" panose="02020603050405020304" pitchFamily="18" charset="0"/>
                <a:ea typeface="宋体" panose="02010600030101010101" pitchFamily="2" charset="-122"/>
              </a:rPr>
              <a:t>+</a:t>
            </a:r>
            <a:endParaRPr kumimoji="1" lang="en-US" altLang="zh-CN" sz="2400">
              <a:solidFill>
                <a:srgbClr val="0000FF"/>
              </a:solidFill>
              <a:latin typeface="Times New Roman" panose="02020603050405020304" pitchFamily="18" charset="0"/>
              <a:ea typeface="宋体" panose="02010600030101010101" pitchFamily="2" charset="-122"/>
            </a:endParaRPr>
          </a:p>
        </p:txBody>
      </p:sp>
      <p:sp>
        <p:nvSpPr>
          <p:cNvPr id="33" name="Text Box 30"/>
          <p:cNvSpPr txBox="1">
            <a:spLocks noChangeArrowheads="1"/>
          </p:cNvSpPr>
          <p:nvPr/>
        </p:nvSpPr>
        <p:spPr bwMode="auto">
          <a:xfrm>
            <a:off x="6037263" y="3213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a:t>
            </a:r>
          </a:p>
        </p:txBody>
      </p:sp>
      <p:sp>
        <p:nvSpPr>
          <p:cNvPr id="34" name="Text Box 31"/>
          <p:cNvSpPr txBox="1">
            <a:spLocks noChangeArrowheads="1"/>
          </p:cNvSpPr>
          <p:nvPr/>
        </p:nvSpPr>
        <p:spPr bwMode="auto">
          <a:xfrm>
            <a:off x="6318250"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t>
            </a:r>
          </a:p>
        </p:txBody>
      </p:sp>
      <p:sp>
        <p:nvSpPr>
          <p:cNvPr id="35" name="Text Box 32"/>
          <p:cNvSpPr txBox="1">
            <a:spLocks noChangeArrowheads="1"/>
          </p:cNvSpPr>
          <p:nvPr/>
        </p:nvSpPr>
        <p:spPr bwMode="auto">
          <a:xfrm>
            <a:off x="6616700"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b</a:t>
            </a:r>
          </a:p>
        </p:txBody>
      </p:sp>
      <p:sp>
        <p:nvSpPr>
          <p:cNvPr id="36" name="Text Box 33"/>
          <p:cNvSpPr txBox="1">
            <a:spLocks noChangeArrowheads="1"/>
          </p:cNvSpPr>
          <p:nvPr/>
        </p:nvSpPr>
        <p:spPr bwMode="auto">
          <a:xfrm>
            <a:off x="6915150" y="32131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t>
            </a:r>
          </a:p>
        </p:txBody>
      </p:sp>
      <p:sp>
        <p:nvSpPr>
          <p:cNvPr id="37" name="Text Box 34"/>
          <p:cNvSpPr txBox="1">
            <a:spLocks noChangeArrowheads="1"/>
          </p:cNvSpPr>
          <p:nvPr/>
        </p:nvSpPr>
        <p:spPr bwMode="auto">
          <a:xfrm>
            <a:off x="7164388" y="3213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c</a:t>
            </a:r>
          </a:p>
        </p:txBody>
      </p:sp>
      <p:sp>
        <p:nvSpPr>
          <p:cNvPr id="38" name="Text Box 35"/>
          <p:cNvSpPr txBox="1">
            <a:spLocks noChangeArrowheads="1"/>
          </p:cNvSpPr>
          <p:nvPr/>
        </p:nvSpPr>
        <p:spPr bwMode="auto">
          <a:xfrm>
            <a:off x="7445375" y="32131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d</a:t>
            </a:r>
          </a:p>
        </p:txBody>
      </p:sp>
      <p:sp>
        <p:nvSpPr>
          <p:cNvPr id="39" name="Text Box 36"/>
          <p:cNvSpPr txBox="1">
            <a:spLocks noChangeArrowheads="1"/>
          </p:cNvSpPr>
          <p:nvPr/>
        </p:nvSpPr>
        <p:spPr bwMode="auto">
          <a:xfrm>
            <a:off x="7743825" y="32131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a:t>
            </a:r>
          </a:p>
        </p:txBody>
      </p:sp>
      <p:sp>
        <p:nvSpPr>
          <p:cNvPr id="40" name="Text Box 37"/>
          <p:cNvSpPr txBox="1">
            <a:spLocks noChangeArrowheads="1"/>
          </p:cNvSpPr>
          <p:nvPr/>
        </p:nvSpPr>
        <p:spPr bwMode="auto">
          <a:xfrm>
            <a:off x="7974013" y="3213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e</a:t>
            </a:r>
          </a:p>
        </p:txBody>
      </p:sp>
      <p:sp>
        <p:nvSpPr>
          <p:cNvPr id="41" name="Text Box 38"/>
          <p:cNvSpPr txBox="1">
            <a:spLocks noChangeArrowheads="1"/>
          </p:cNvSpPr>
          <p:nvPr/>
        </p:nvSpPr>
        <p:spPr bwMode="auto">
          <a:xfrm>
            <a:off x="8255000" y="32131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0000FF"/>
                </a:solidFill>
                <a:latin typeface="Times New Roman" panose="02020603050405020304" pitchFamily="18" charset="0"/>
                <a:ea typeface="宋体" panose="02010600030101010101" pitchFamily="2" charset="-122"/>
              </a:rPr>
              <a:t>f</a:t>
            </a:r>
          </a:p>
        </p:txBody>
      </p:sp>
      <p:sp>
        <p:nvSpPr>
          <p:cNvPr id="42" name="Text Box 39"/>
          <p:cNvSpPr txBox="1">
            <a:spLocks noChangeArrowheads="1"/>
          </p:cNvSpPr>
          <p:nvPr/>
        </p:nvSpPr>
        <p:spPr bwMode="auto">
          <a:xfrm>
            <a:off x="6989763" y="374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FF0066"/>
                </a:solidFill>
                <a:latin typeface="Times New Roman" panose="02020603050405020304" pitchFamily="18" charset="0"/>
                <a:ea typeface="宋体" panose="02010600030101010101" pitchFamily="2" charset="-122"/>
              </a:rPr>
              <a:t>-</a:t>
            </a:r>
            <a:endParaRPr kumimoji="1" lang="en-US" altLang="zh-CN" sz="2400">
              <a:solidFill>
                <a:srgbClr val="FF0066"/>
              </a:solidFill>
              <a:latin typeface="Times New Roman" panose="02020603050405020304" pitchFamily="18" charset="0"/>
              <a:ea typeface="宋体" panose="02010600030101010101" pitchFamily="2" charset="-122"/>
            </a:endParaRPr>
          </a:p>
        </p:txBody>
      </p:sp>
      <p:sp>
        <p:nvSpPr>
          <p:cNvPr id="43" name="Text Box 40"/>
          <p:cNvSpPr txBox="1">
            <a:spLocks noChangeArrowheads="1"/>
          </p:cNvSpPr>
          <p:nvPr/>
        </p:nvSpPr>
        <p:spPr bwMode="auto">
          <a:xfrm>
            <a:off x="5792788" y="3748088"/>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rgbClr val="FF0066"/>
                </a:solidFill>
                <a:latin typeface="Times New Roman" panose="02020603050405020304" pitchFamily="18" charset="0"/>
                <a:ea typeface="宋体" panose="02010600030101010101" pitchFamily="2" charset="-122"/>
              </a:rPr>
              <a:t>+</a:t>
            </a:r>
            <a:endParaRPr kumimoji="1" lang="en-US" altLang="zh-CN" sz="2400">
              <a:solidFill>
                <a:srgbClr val="FF0066"/>
              </a:solidFill>
              <a:latin typeface="Times New Roman" panose="02020603050405020304" pitchFamily="18" charset="0"/>
              <a:ea typeface="宋体" panose="02010600030101010101" pitchFamily="2" charset="-122"/>
            </a:endParaRPr>
          </a:p>
        </p:txBody>
      </p:sp>
      <p:sp>
        <p:nvSpPr>
          <p:cNvPr id="44" name="Text Box 41"/>
          <p:cNvSpPr txBox="1">
            <a:spLocks noChangeArrowheads="1"/>
          </p:cNvSpPr>
          <p:nvPr/>
        </p:nvSpPr>
        <p:spPr bwMode="auto">
          <a:xfrm>
            <a:off x="5510213" y="37480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a:t>
            </a:r>
          </a:p>
        </p:txBody>
      </p:sp>
      <p:sp>
        <p:nvSpPr>
          <p:cNvPr id="45" name="Text Box 42"/>
          <p:cNvSpPr txBox="1">
            <a:spLocks noChangeArrowheads="1"/>
          </p:cNvSpPr>
          <p:nvPr/>
        </p:nvSpPr>
        <p:spPr bwMode="auto">
          <a:xfrm>
            <a:off x="6408738"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t>
            </a:r>
          </a:p>
        </p:txBody>
      </p:sp>
      <p:sp>
        <p:nvSpPr>
          <p:cNvPr id="46" name="Text Box 43"/>
          <p:cNvSpPr txBox="1">
            <a:spLocks noChangeArrowheads="1"/>
          </p:cNvSpPr>
          <p:nvPr/>
        </p:nvSpPr>
        <p:spPr bwMode="auto">
          <a:xfrm>
            <a:off x="6110288"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b</a:t>
            </a:r>
          </a:p>
        </p:txBody>
      </p:sp>
      <p:sp>
        <p:nvSpPr>
          <p:cNvPr id="47" name="Text Box 44"/>
          <p:cNvSpPr txBox="1">
            <a:spLocks noChangeArrowheads="1"/>
          </p:cNvSpPr>
          <p:nvPr/>
        </p:nvSpPr>
        <p:spPr bwMode="auto">
          <a:xfrm>
            <a:off x="7537450" y="374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t>
            </a:r>
          </a:p>
        </p:txBody>
      </p:sp>
      <p:sp>
        <p:nvSpPr>
          <p:cNvPr id="48" name="Text Box 45"/>
          <p:cNvSpPr txBox="1">
            <a:spLocks noChangeArrowheads="1"/>
          </p:cNvSpPr>
          <p:nvPr/>
        </p:nvSpPr>
        <p:spPr bwMode="auto">
          <a:xfrm>
            <a:off x="6708775" y="3748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c</a:t>
            </a:r>
          </a:p>
        </p:txBody>
      </p:sp>
      <p:sp>
        <p:nvSpPr>
          <p:cNvPr id="49" name="Text Box 46"/>
          <p:cNvSpPr txBox="1">
            <a:spLocks noChangeArrowheads="1"/>
          </p:cNvSpPr>
          <p:nvPr/>
        </p:nvSpPr>
        <p:spPr bwMode="auto">
          <a:xfrm>
            <a:off x="7237413" y="37480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d</a:t>
            </a:r>
          </a:p>
        </p:txBody>
      </p:sp>
      <p:sp>
        <p:nvSpPr>
          <p:cNvPr id="50" name="Text Box 47"/>
          <p:cNvSpPr txBox="1">
            <a:spLocks noChangeArrowheads="1"/>
          </p:cNvSpPr>
          <p:nvPr/>
        </p:nvSpPr>
        <p:spPr bwMode="auto">
          <a:xfrm>
            <a:off x="8066088" y="374808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a:t>
            </a:r>
          </a:p>
        </p:txBody>
      </p:sp>
      <p:sp>
        <p:nvSpPr>
          <p:cNvPr id="51" name="Text Box 48"/>
          <p:cNvSpPr txBox="1">
            <a:spLocks noChangeArrowheads="1"/>
          </p:cNvSpPr>
          <p:nvPr/>
        </p:nvSpPr>
        <p:spPr bwMode="auto">
          <a:xfrm>
            <a:off x="7785100" y="374808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e</a:t>
            </a:r>
          </a:p>
        </p:txBody>
      </p:sp>
      <p:sp>
        <p:nvSpPr>
          <p:cNvPr id="52" name="Text Box 49"/>
          <p:cNvSpPr txBox="1">
            <a:spLocks noChangeArrowheads="1"/>
          </p:cNvSpPr>
          <p:nvPr/>
        </p:nvSpPr>
        <p:spPr bwMode="auto">
          <a:xfrm>
            <a:off x="8296275" y="37480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rgbClr val="FF0066"/>
                </a:solidFill>
                <a:latin typeface="Times New Roman" panose="02020603050405020304" pitchFamily="18" charset="0"/>
                <a:ea typeface="宋体" panose="02010600030101010101" pitchFamily="2" charset="-122"/>
              </a:rPr>
              <a:t>f</a:t>
            </a:r>
          </a:p>
        </p:txBody>
      </p:sp>
      <p:sp>
        <p:nvSpPr>
          <p:cNvPr id="53" name="Text Box 50"/>
          <p:cNvSpPr txBox="1">
            <a:spLocks noChangeArrowheads="1"/>
          </p:cNvSpPr>
          <p:nvPr/>
        </p:nvSpPr>
        <p:spPr bwMode="auto">
          <a:xfrm>
            <a:off x="5762625" y="48672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tx2"/>
                </a:solidFill>
                <a:latin typeface="Times New Roman" panose="02020603050405020304" pitchFamily="18" charset="0"/>
                <a:ea typeface="宋体" panose="02010600030101010101" pitchFamily="2" charset="-122"/>
              </a:rPr>
              <a:t>-</a:t>
            </a:r>
            <a:endParaRPr kumimoji="1" lang="en-US" altLang="zh-CN" sz="2400">
              <a:solidFill>
                <a:schemeClr val="tx2"/>
              </a:solidFill>
              <a:latin typeface="Times New Roman" panose="02020603050405020304" pitchFamily="18" charset="0"/>
              <a:ea typeface="宋体" panose="02010600030101010101" pitchFamily="2" charset="-122"/>
            </a:endParaRPr>
          </a:p>
        </p:txBody>
      </p:sp>
      <p:sp>
        <p:nvSpPr>
          <p:cNvPr id="54" name="Text Box 51"/>
          <p:cNvSpPr txBox="1">
            <a:spLocks noChangeArrowheads="1"/>
          </p:cNvSpPr>
          <p:nvPr/>
        </p:nvSpPr>
        <p:spPr bwMode="auto">
          <a:xfrm>
            <a:off x="5959475" y="4867275"/>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tx2"/>
                </a:solidFill>
                <a:latin typeface="Times New Roman" panose="02020603050405020304" pitchFamily="18" charset="0"/>
                <a:ea typeface="宋体" panose="02010600030101010101" pitchFamily="2" charset="-122"/>
              </a:rPr>
              <a:t>+</a:t>
            </a:r>
            <a:endParaRPr kumimoji="1" lang="en-US" altLang="zh-CN" sz="2400">
              <a:solidFill>
                <a:schemeClr val="tx2"/>
              </a:solidFill>
              <a:latin typeface="Times New Roman" panose="02020603050405020304" pitchFamily="18" charset="0"/>
              <a:ea typeface="宋体" panose="02010600030101010101" pitchFamily="2" charset="-122"/>
            </a:endParaRPr>
          </a:p>
        </p:txBody>
      </p:sp>
      <p:sp>
        <p:nvSpPr>
          <p:cNvPr id="55" name="Text Box 52"/>
          <p:cNvSpPr txBox="1">
            <a:spLocks noChangeArrowheads="1"/>
          </p:cNvSpPr>
          <p:nvPr/>
        </p:nvSpPr>
        <p:spPr bwMode="auto">
          <a:xfrm>
            <a:off x="6405563" y="48672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a:t>
            </a:r>
          </a:p>
        </p:txBody>
      </p:sp>
      <p:sp>
        <p:nvSpPr>
          <p:cNvPr id="56" name="Text Box 53"/>
          <p:cNvSpPr txBox="1">
            <a:spLocks noChangeArrowheads="1"/>
          </p:cNvSpPr>
          <p:nvPr/>
        </p:nvSpPr>
        <p:spPr bwMode="auto">
          <a:xfrm>
            <a:off x="6635750" y="486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t>
            </a:r>
          </a:p>
        </p:txBody>
      </p:sp>
      <p:sp>
        <p:nvSpPr>
          <p:cNvPr id="57" name="Text Box 54"/>
          <p:cNvSpPr txBox="1">
            <a:spLocks noChangeArrowheads="1"/>
          </p:cNvSpPr>
          <p:nvPr/>
        </p:nvSpPr>
        <p:spPr bwMode="auto">
          <a:xfrm>
            <a:off x="7310438" y="486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b</a:t>
            </a:r>
          </a:p>
        </p:txBody>
      </p:sp>
      <p:sp>
        <p:nvSpPr>
          <p:cNvPr id="58" name="Text Box 55"/>
          <p:cNvSpPr txBox="1">
            <a:spLocks noChangeArrowheads="1"/>
          </p:cNvSpPr>
          <p:nvPr/>
        </p:nvSpPr>
        <p:spPr bwMode="auto">
          <a:xfrm>
            <a:off x="7558088" y="48672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t>
            </a:r>
          </a:p>
        </p:txBody>
      </p:sp>
      <p:sp>
        <p:nvSpPr>
          <p:cNvPr id="59" name="Text Box 56"/>
          <p:cNvSpPr txBox="1">
            <a:spLocks noChangeArrowheads="1"/>
          </p:cNvSpPr>
          <p:nvPr/>
        </p:nvSpPr>
        <p:spPr bwMode="auto">
          <a:xfrm>
            <a:off x="7754938" y="48672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c</a:t>
            </a:r>
          </a:p>
        </p:txBody>
      </p:sp>
      <p:sp>
        <p:nvSpPr>
          <p:cNvPr id="60" name="Text Box 57"/>
          <p:cNvSpPr txBox="1">
            <a:spLocks noChangeArrowheads="1"/>
          </p:cNvSpPr>
          <p:nvPr/>
        </p:nvSpPr>
        <p:spPr bwMode="auto">
          <a:xfrm>
            <a:off x="7985125" y="4867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d</a:t>
            </a:r>
          </a:p>
        </p:txBody>
      </p:sp>
      <p:sp>
        <p:nvSpPr>
          <p:cNvPr id="61" name="Text Box 58"/>
          <p:cNvSpPr txBox="1">
            <a:spLocks noChangeArrowheads="1"/>
          </p:cNvSpPr>
          <p:nvPr/>
        </p:nvSpPr>
        <p:spPr bwMode="auto">
          <a:xfrm>
            <a:off x="6226175" y="4867275"/>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a:t>
            </a:r>
          </a:p>
        </p:txBody>
      </p:sp>
      <p:sp>
        <p:nvSpPr>
          <p:cNvPr id="62" name="Text Box 59"/>
          <p:cNvSpPr txBox="1">
            <a:spLocks noChangeArrowheads="1"/>
          </p:cNvSpPr>
          <p:nvPr/>
        </p:nvSpPr>
        <p:spPr bwMode="auto">
          <a:xfrm>
            <a:off x="6883400" y="48672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e</a:t>
            </a:r>
          </a:p>
        </p:txBody>
      </p:sp>
      <p:sp>
        <p:nvSpPr>
          <p:cNvPr id="63" name="Text Box 60"/>
          <p:cNvSpPr txBox="1">
            <a:spLocks noChangeArrowheads="1"/>
          </p:cNvSpPr>
          <p:nvPr/>
        </p:nvSpPr>
        <p:spPr bwMode="auto">
          <a:xfrm>
            <a:off x="7113588" y="4867275"/>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tx2"/>
                </a:solidFill>
                <a:latin typeface="Times New Roman" panose="02020603050405020304" pitchFamily="18" charset="0"/>
                <a:ea typeface="宋体" panose="02010600030101010101" pitchFamily="2" charset="-122"/>
              </a:rPr>
              <a:t>f</a:t>
            </a:r>
          </a:p>
        </p:txBody>
      </p:sp>
      <p:sp>
        <p:nvSpPr>
          <p:cNvPr id="64" name="Text Box 61"/>
          <p:cNvSpPr txBox="1">
            <a:spLocks noChangeArrowheads="1"/>
          </p:cNvSpPr>
          <p:nvPr/>
        </p:nvSpPr>
        <p:spPr bwMode="auto">
          <a:xfrm>
            <a:off x="8435975" y="42878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folHlink"/>
                </a:solidFill>
                <a:latin typeface="Times New Roman" panose="02020603050405020304" pitchFamily="18" charset="0"/>
                <a:ea typeface="宋体" panose="02010600030101010101" pitchFamily="2" charset="-122"/>
              </a:rPr>
              <a:t>-</a:t>
            </a:r>
            <a:endParaRPr kumimoji="1" lang="en-US" altLang="zh-CN" sz="2400">
              <a:solidFill>
                <a:schemeClr val="folHlink"/>
              </a:solidFill>
              <a:latin typeface="Times New Roman" panose="02020603050405020304" pitchFamily="18" charset="0"/>
              <a:ea typeface="宋体" panose="02010600030101010101" pitchFamily="2" charset="-122"/>
            </a:endParaRPr>
          </a:p>
        </p:txBody>
      </p:sp>
      <p:sp>
        <p:nvSpPr>
          <p:cNvPr id="65" name="Text Box 62"/>
          <p:cNvSpPr txBox="1">
            <a:spLocks noChangeArrowheads="1"/>
          </p:cNvSpPr>
          <p:nvPr/>
        </p:nvSpPr>
        <p:spPr bwMode="auto">
          <a:xfrm>
            <a:off x="7318375" y="4287838"/>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400">
                <a:solidFill>
                  <a:schemeClr val="folHlink"/>
                </a:solidFill>
                <a:latin typeface="Times New Roman" panose="02020603050405020304" pitchFamily="18" charset="0"/>
                <a:ea typeface="宋体" panose="02010600030101010101" pitchFamily="2" charset="-122"/>
              </a:rPr>
              <a:t>+</a:t>
            </a:r>
            <a:endParaRPr kumimoji="1" lang="en-US" altLang="zh-CN" sz="2400">
              <a:solidFill>
                <a:schemeClr val="folHlink"/>
              </a:solidFill>
              <a:latin typeface="Times New Roman" panose="02020603050405020304" pitchFamily="18" charset="0"/>
              <a:ea typeface="宋体" panose="02010600030101010101" pitchFamily="2" charset="-122"/>
            </a:endParaRPr>
          </a:p>
        </p:txBody>
      </p:sp>
      <p:sp>
        <p:nvSpPr>
          <p:cNvPr id="66" name="Text Box 63"/>
          <p:cNvSpPr txBox="1">
            <a:spLocks noChangeArrowheads="1"/>
          </p:cNvSpPr>
          <p:nvPr/>
        </p:nvSpPr>
        <p:spPr bwMode="auto">
          <a:xfrm>
            <a:off x="5549900" y="42878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a:t>
            </a:r>
          </a:p>
        </p:txBody>
      </p:sp>
      <p:sp>
        <p:nvSpPr>
          <p:cNvPr id="67" name="Text Box 64"/>
          <p:cNvSpPr txBox="1">
            <a:spLocks noChangeArrowheads="1"/>
          </p:cNvSpPr>
          <p:nvPr/>
        </p:nvSpPr>
        <p:spPr bwMode="auto">
          <a:xfrm>
            <a:off x="7008813" y="4287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t>
            </a:r>
          </a:p>
        </p:txBody>
      </p:sp>
      <p:sp>
        <p:nvSpPr>
          <p:cNvPr id="68" name="Text Box 65"/>
          <p:cNvSpPr txBox="1">
            <a:spLocks noChangeArrowheads="1"/>
          </p:cNvSpPr>
          <p:nvPr/>
        </p:nvSpPr>
        <p:spPr bwMode="auto">
          <a:xfrm>
            <a:off x="5842000" y="4287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b</a:t>
            </a:r>
          </a:p>
        </p:txBody>
      </p:sp>
      <p:sp>
        <p:nvSpPr>
          <p:cNvPr id="69" name="Text Box 66"/>
          <p:cNvSpPr txBox="1">
            <a:spLocks noChangeArrowheads="1"/>
          </p:cNvSpPr>
          <p:nvPr/>
        </p:nvSpPr>
        <p:spPr bwMode="auto">
          <a:xfrm>
            <a:off x="6751638" y="42878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t>
            </a:r>
          </a:p>
        </p:txBody>
      </p:sp>
      <p:sp>
        <p:nvSpPr>
          <p:cNvPr id="70" name="Text Box 67"/>
          <p:cNvSpPr txBox="1">
            <a:spLocks noChangeArrowheads="1"/>
          </p:cNvSpPr>
          <p:nvPr/>
        </p:nvSpPr>
        <p:spPr bwMode="auto">
          <a:xfrm>
            <a:off x="6151563" y="42878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c</a:t>
            </a:r>
          </a:p>
        </p:txBody>
      </p:sp>
      <p:sp>
        <p:nvSpPr>
          <p:cNvPr id="71" name="Text Box 68"/>
          <p:cNvSpPr txBox="1">
            <a:spLocks noChangeArrowheads="1"/>
          </p:cNvSpPr>
          <p:nvPr/>
        </p:nvSpPr>
        <p:spPr bwMode="auto">
          <a:xfrm>
            <a:off x="6442075" y="42878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d</a:t>
            </a:r>
          </a:p>
        </p:txBody>
      </p:sp>
      <p:sp>
        <p:nvSpPr>
          <p:cNvPr id="72" name="Text Box 69"/>
          <p:cNvSpPr txBox="1">
            <a:spLocks noChangeArrowheads="1"/>
          </p:cNvSpPr>
          <p:nvPr/>
        </p:nvSpPr>
        <p:spPr bwMode="auto">
          <a:xfrm>
            <a:off x="8196263" y="428783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a:t>
            </a:r>
          </a:p>
        </p:txBody>
      </p:sp>
      <p:sp>
        <p:nvSpPr>
          <p:cNvPr id="73" name="Text Box 70"/>
          <p:cNvSpPr txBox="1">
            <a:spLocks noChangeArrowheads="1"/>
          </p:cNvSpPr>
          <p:nvPr/>
        </p:nvSpPr>
        <p:spPr bwMode="auto">
          <a:xfrm>
            <a:off x="7646988" y="42878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e</a:t>
            </a:r>
          </a:p>
        </p:txBody>
      </p:sp>
      <p:sp>
        <p:nvSpPr>
          <p:cNvPr id="74" name="Text Box 71"/>
          <p:cNvSpPr txBox="1">
            <a:spLocks noChangeArrowheads="1"/>
          </p:cNvSpPr>
          <p:nvPr/>
        </p:nvSpPr>
        <p:spPr bwMode="auto">
          <a:xfrm>
            <a:off x="7937500" y="428783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400">
                <a:solidFill>
                  <a:schemeClr val="folHlink"/>
                </a:solidFill>
                <a:latin typeface="Times New Roman" panose="02020603050405020304" pitchFamily="18" charset="0"/>
                <a:ea typeface="宋体" panose="02010600030101010101" pitchFamily="2" charset="-122"/>
              </a:rPr>
              <a:t>f</a:t>
            </a:r>
          </a:p>
        </p:txBody>
      </p:sp>
      <p:sp>
        <p:nvSpPr>
          <p:cNvPr id="75" name="内容占位符 2"/>
          <p:cNvSpPr>
            <a:spLocks noGrp="1"/>
          </p:cNvSpPr>
          <p:nvPr>
            <p:ph idx="1"/>
          </p:nvPr>
        </p:nvSpPr>
        <p:spPr>
          <a:xfrm>
            <a:off x="468313" y="1125538"/>
            <a:ext cx="8207375" cy="1079500"/>
          </a:xfrm>
        </p:spPr>
        <p:txBody>
          <a:bodyPr/>
          <a:lstStyle/>
          <a:p>
            <a:pPr eaLnBrk="1" hangingPunct="1">
              <a:defRPr/>
            </a:pPr>
            <a:r>
              <a:rPr lang="zh-CN" altLang="en-US" dirty="0" smtClean="0">
                <a:latin typeface="+mj-ea"/>
                <a:ea typeface="+mj-ea"/>
              </a:rPr>
              <a:t>表达式</a:t>
            </a:r>
            <a:r>
              <a:rPr lang="en-US" altLang="zh-CN" dirty="0" err="1" smtClean="0">
                <a:latin typeface="+mj-ea"/>
                <a:ea typeface="+mj-ea"/>
              </a:rPr>
              <a:t>a+b</a:t>
            </a:r>
            <a:r>
              <a:rPr lang="en-US" altLang="zh-CN" dirty="0" smtClean="0">
                <a:latin typeface="+mj-ea"/>
                <a:ea typeface="+mj-ea"/>
              </a:rPr>
              <a:t>*(c-d)-e/f</a:t>
            </a:r>
            <a:r>
              <a:rPr lang="zh-CN" altLang="en-US" dirty="0" smtClean="0">
                <a:latin typeface="+mj-ea"/>
                <a:ea typeface="+mj-ea"/>
              </a:rPr>
              <a:t>可以抽象成下面的语法树</a:t>
            </a:r>
            <a:r>
              <a:rPr lang="zh-CN" altLang="en-US" dirty="0">
                <a:latin typeface="+mj-ea"/>
              </a:rPr>
              <a:t>，分别给出其先序、中序、后序和层次遍历结果</a:t>
            </a:r>
          </a:p>
          <a:p>
            <a:pPr eaLnBrk="1" hangingPunct="1">
              <a:defRPr/>
            </a:pPr>
            <a:endParaRPr lang="zh-CN" altLang="en-US" dirty="0">
              <a:latin typeface="+mj-ea"/>
              <a:ea typeface="+mj-ea"/>
            </a:endParaRPr>
          </a:p>
        </p:txBody>
      </p:sp>
      <p:sp>
        <p:nvSpPr>
          <p:cNvPr id="34869"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3D7CBFB-42B1-454E-B530-458DF52444AC}" type="slidenum">
              <a:rPr lang="zh-CN" altLang="en-US" sz="1000" smtClean="0"/>
              <a:pPr>
                <a:spcBef>
                  <a:spcPct val="0"/>
                </a:spcBef>
                <a:spcAft>
                  <a:spcPct val="0"/>
                </a:spcAft>
                <a:buClrTx/>
                <a:buFontTx/>
                <a:buNone/>
              </a:pPr>
              <a:t>40</a:t>
            </a:fld>
            <a:endParaRPr lang="zh-CN" altLang="en-US" sz="1000" smtClean="0"/>
          </a:p>
        </p:txBody>
      </p:sp>
    </p:spTree>
    <p:extLst>
      <p:ext uri="{BB962C8B-B14F-4D97-AF65-F5344CB8AC3E}">
        <p14:creationId xmlns:p14="http://schemas.microsoft.com/office/powerpoint/2010/main" val="3268908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6">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xEl>
                                              <p:pRg st="0" end="0"/>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xEl>
                                              <p:pRg st="0" end="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xEl>
                                              <p:pRg st="0" end="0"/>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xEl>
                                              <p:pRg st="0" end="0"/>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5">
                                            <p:txEl>
                                              <p:pRg st="0" end="0"/>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xEl>
                                              <p:pRg st="0" end="0"/>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
                                            <p:txEl>
                                              <p:pRg st="0" end="0"/>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xEl>
                                              <p:pRg st="0" end="0"/>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
                                            <p:txEl>
                                              <p:pRg st="0" end="0"/>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8">
                                            <p:txEl>
                                              <p:pRg st="0" end="0"/>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9">
                                            <p:txEl>
                                              <p:pRg st="0" end="0"/>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autoUpdateAnimBg="0"/>
      <p:bldP spid="32" grpId="0" build="p" autoUpdateAnimBg="0"/>
      <p:bldP spid="33" grpId="0" build="p" autoUpdateAnimBg="0"/>
      <p:bldP spid="34" grpId="0" build="p" autoUpdateAnimBg="0"/>
      <p:bldP spid="35" grpId="0" build="p" autoUpdateAnimBg="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P spid="44" grpId="0" build="p" autoUpdateAnimBg="0"/>
      <p:bldP spid="45" grpId="0" build="p" autoUpdateAnimBg="0"/>
      <p:bldP spid="46" grpId="0" build="p" autoUpdateAnimBg="0"/>
      <p:bldP spid="47" grpId="0" build="p" autoUpdateAnimBg="0"/>
      <p:bldP spid="48" grpId="0" build="p" autoUpdateAnimBg="0"/>
      <p:bldP spid="49" grpId="0" build="p" autoUpdateAnimBg="0"/>
      <p:bldP spid="50" grpId="0" build="p" autoUpdateAnimBg="0"/>
      <p:bldP spid="51" grpId="0" build="p" autoUpdateAnimBg="0"/>
      <p:bldP spid="52" grpId="0" build="p" autoUpdateAnimBg="0"/>
      <p:bldP spid="53" grpId="0" build="p" autoUpdateAnimBg="0"/>
      <p:bldP spid="54" grpId="0" build="p" autoUpdateAnimBg="0"/>
      <p:bldP spid="55" grpId="0" build="p" autoUpdateAnimBg="0"/>
      <p:bldP spid="56" grpId="0" build="p" autoUpdateAnimBg="0"/>
      <p:bldP spid="57" grpId="0" build="p" autoUpdateAnimBg="0"/>
      <p:bldP spid="58" grpId="0" build="p" autoUpdateAnimBg="0"/>
      <p:bldP spid="59" grpId="0" build="p" autoUpdateAnimBg="0"/>
      <p:bldP spid="60" grpId="0" build="p" autoUpdateAnimBg="0"/>
      <p:bldP spid="61" grpId="0" build="p" autoUpdateAnimBg="0"/>
      <p:bldP spid="62" grpId="0" build="p" autoUpdateAnimBg="0"/>
      <p:bldP spid="63" grpId="0" build="p" autoUpdateAnimBg="0"/>
      <p:bldP spid="64" grpId="0" build="p" autoUpdateAnimBg="0"/>
      <p:bldP spid="65" grpId="0" build="p" autoUpdateAnimBg="0"/>
      <p:bldP spid="66" grpId="0" build="p" autoUpdateAnimBg="0"/>
      <p:bldP spid="67" grpId="0" build="p" autoUpdateAnimBg="0"/>
      <p:bldP spid="68" grpId="0" build="p" autoUpdateAnimBg="0"/>
      <p:bldP spid="69" grpId="0" build="p" autoUpdateAnimBg="0"/>
      <p:bldP spid="70" grpId="0" build="p" autoUpdateAnimBg="0"/>
      <p:bldP spid="71" grpId="0" build="p" autoUpdateAnimBg="0"/>
      <p:bldP spid="72" grpId="0" build="p" autoUpdateAnimBg="0"/>
      <p:bldP spid="73" grpId="0" build="p" autoUpdateAnimBg="0"/>
      <p:bldP spid="7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遍历算法的</a:t>
            </a:r>
            <a:r>
              <a:rPr lang="zh-CN" altLang="en-US" dirty="0" smtClean="0"/>
              <a:t>分析</a:t>
            </a:r>
            <a:endParaRPr lang="zh-CN" altLang="en-US" dirty="0"/>
          </a:p>
        </p:txBody>
      </p:sp>
      <p:sp>
        <p:nvSpPr>
          <p:cNvPr id="3" name="内容占位符 2"/>
          <p:cNvSpPr>
            <a:spLocks noGrp="1"/>
          </p:cNvSpPr>
          <p:nvPr>
            <p:ph idx="1"/>
          </p:nvPr>
        </p:nvSpPr>
        <p:spPr>
          <a:xfrm>
            <a:off x="468313" y="1125538"/>
            <a:ext cx="8207375" cy="1397675"/>
          </a:xfrm>
        </p:spPr>
        <p:txBody>
          <a:bodyPr/>
          <a:lstStyle/>
          <a:p>
            <a:r>
              <a:rPr kumimoji="1" lang="zh-CN" altLang="en-US" sz="2800" b="1" kern="1200" dirty="0">
                <a:solidFill>
                  <a:srgbClr val="000000"/>
                </a:solidFill>
                <a:latin typeface="Times New Roman" panose="02020603050405020304" pitchFamily="18" charset="0"/>
                <a:ea typeface="楷体_GB2312"/>
                <a:cs typeface="楷体_GB2312"/>
              </a:rPr>
              <a:t>如果去掉输出语句，从递归的角度看，三种算法是完全相同的，或说这三种算法的</a:t>
            </a:r>
            <a:r>
              <a:rPr kumimoji="1" lang="zh-CN" altLang="en-US" sz="2800" b="1" kern="1200" dirty="0">
                <a:solidFill>
                  <a:srgbClr val="FF3300"/>
                </a:solidFill>
                <a:latin typeface="Times New Roman" panose="02020603050405020304" pitchFamily="18" charset="0"/>
                <a:ea typeface="楷体_GB2312"/>
                <a:cs typeface="楷体_GB2312"/>
              </a:rPr>
              <a:t>访问路径是相同的，只是访问结点的时机不同</a:t>
            </a:r>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41</a:t>
            </a:fld>
            <a:endParaRPr lang="zh-CN" altLang="en-US"/>
          </a:p>
        </p:txBody>
      </p:sp>
      <p:grpSp>
        <p:nvGrpSpPr>
          <p:cNvPr id="5" name="Group 6"/>
          <p:cNvGrpSpPr>
            <a:grpSpLocks/>
          </p:cNvGrpSpPr>
          <p:nvPr/>
        </p:nvGrpSpPr>
        <p:grpSpPr bwMode="auto">
          <a:xfrm>
            <a:off x="467544" y="2629576"/>
            <a:ext cx="3581401" cy="3810000"/>
            <a:chOff x="96" y="1488"/>
            <a:chExt cx="2256" cy="2400"/>
          </a:xfrm>
        </p:grpSpPr>
        <p:sp>
          <p:nvSpPr>
            <p:cNvPr id="6" name="Oval 7"/>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A</a:t>
              </a:r>
            </a:p>
          </p:txBody>
        </p:sp>
        <p:sp>
          <p:nvSpPr>
            <p:cNvPr id="7" name="Oval 8"/>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F</a:t>
              </a:r>
            </a:p>
          </p:txBody>
        </p:sp>
        <p:sp>
          <p:nvSpPr>
            <p:cNvPr id="8" name="Oval 9"/>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E</a:t>
              </a:r>
            </a:p>
          </p:txBody>
        </p:sp>
        <p:sp>
          <p:nvSpPr>
            <p:cNvPr id="9" name="Oval 10"/>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D</a:t>
              </a:r>
            </a:p>
          </p:txBody>
        </p:sp>
        <p:sp>
          <p:nvSpPr>
            <p:cNvPr id="10" name="Oval 11"/>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C</a:t>
              </a:r>
            </a:p>
          </p:txBody>
        </p:sp>
        <p:sp>
          <p:nvSpPr>
            <p:cNvPr id="11" name="Oval 12"/>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B</a:t>
              </a:r>
            </a:p>
          </p:txBody>
        </p:sp>
        <p:sp>
          <p:nvSpPr>
            <p:cNvPr id="12" name="Oval 13"/>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r>
                <a:rPr lang="en-US" altLang="zh-CN" sz="1800" b="0">
                  <a:ea typeface="宋体" panose="02010600030101010101" pitchFamily="2" charset="-122"/>
                </a:rPr>
                <a:t>G</a:t>
              </a:r>
            </a:p>
          </p:txBody>
        </p:sp>
        <p:sp>
          <p:nvSpPr>
            <p:cNvPr id="13" name="Line 14"/>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5"/>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6"/>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7"/>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8"/>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9"/>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0"/>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Oval 21"/>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1" name="Oval 22"/>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2" name="Oval 23"/>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3" name="Oval 24"/>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4" name="Oval 25"/>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5" name="Oval 26"/>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6" name="Oval 27"/>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27" name="Line 28"/>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29"/>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30"/>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31"/>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32"/>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33"/>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4"/>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35"/>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36"/>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37"/>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38"/>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9"/>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40"/>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41"/>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2"/>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3"/>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4"/>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45"/>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6"/>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47"/>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48"/>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49"/>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50"/>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51"/>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52"/>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53"/>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54"/>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55"/>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56"/>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57"/>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58"/>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59"/>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60"/>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61"/>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62"/>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63"/>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64"/>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65"/>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66"/>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67"/>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68"/>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69"/>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Line 70"/>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0" name="Line 71"/>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72"/>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73"/>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74"/>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75"/>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 name="Oval 76"/>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algn="ctr" eaLnBrk="1" hangingPunct="1">
                <a:spcBef>
                  <a:spcPct val="0"/>
                </a:spcBef>
              </a:pPr>
              <a:endParaRPr lang="zh-CN" altLang="zh-CN" sz="1800" b="0">
                <a:ea typeface="宋体" panose="02010600030101010101" pitchFamily="2" charset="-122"/>
              </a:endParaRPr>
            </a:p>
          </p:txBody>
        </p:sp>
        <p:sp>
          <p:nvSpPr>
            <p:cNvPr id="76" name="Line 77"/>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78"/>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8" name="Line 79"/>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9" name="Line 80"/>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 name="Line 81"/>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1" name="Rectangle 5"/>
          <p:cNvSpPr>
            <a:spLocks noChangeArrowheads="1"/>
          </p:cNvSpPr>
          <p:nvPr/>
        </p:nvSpPr>
        <p:spPr bwMode="auto">
          <a:xfrm>
            <a:off x="4832193" y="2805093"/>
            <a:ext cx="363812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dirty="0">
                <a:ea typeface="楷体_GB2312"/>
                <a:cs typeface="楷体_GB2312"/>
              </a:rPr>
              <a:t>从虚线的出发点到终点的</a:t>
            </a:r>
            <a:r>
              <a:rPr lang="zh-CN" altLang="en-US" dirty="0" smtClean="0">
                <a:ea typeface="楷体_GB2312"/>
                <a:cs typeface="楷体_GB2312"/>
              </a:rPr>
              <a:t>路径上</a:t>
            </a:r>
            <a:r>
              <a:rPr lang="zh-CN" altLang="en-US" dirty="0">
                <a:ea typeface="楷体_GB2312"/>
                <a:cs typeface="楷体_GB2312"/>
              </a:rPr>
              <a:t>，每个结点经过</a:t>
            </a:r>
            <a:r>
              <a:rPr lang="en-US" altLang="zh-CN" dirty="0">
                <a:solidFill>
                  <a:srgbClr val="FF3300"/>
                </a:solidFill>
                <a:ea typeface="楷体_GB2312"/>
                <a:cs typeface="楷体_GB2312"/>
              </a:rPr>
              <a:t>3</a:t>
            </a:r>
            <a:r>
              <a:rPr lang="zh-CN" altLang="en-US" dirty="0">
                <a:solidFill>
                  <a:srgbClr val="FF3300"/>
                </a:solidFill>
                <a:ea typeface="楷体_GB2312"/>
                <a:cs typeface="楷体_GB2312"/>
              </a:rPr>
              <a:t>次</a:t>
            </a:r>
            <a:r>
              <a:rPr lang="zh-CN" altLang="en-US" dirty="0">
                <a:ea typeface="楷体_GB2312"/>
                <a:cs typeface="楷体_GB2312"/>
              </a:rPr>
              <a:t>。</a:t>
            </a:r>
          </a:p>
        </p:txBody>
      </p:sp>
      <p:sp>
        <p:nvSpPr>
          <p:cNvPr id="82" name="Rectangle 82"/>
          <p:cNvSpPr>
            <a:spLocks noChangeArrowheads="1"/>
          </p:cNvSpPr>
          <p:nvPr/>
        </p:nvSpPr>
        <p:spPr bwMode="auto">
          <a:xfrm>
            <a:off x="3991348" y="4728251"/>
            <a:ext cx="5006975" cy="141128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dirty="0">
                <a:solidFill>
                  <a:srgbClr val="FF3300"/>
                </a:solidFill>
                <a:ea typeface="楷体_GB2312"/>
                <a:cs typeface="楷体_GB2312"/>
              </a:rPr>
              <a:t>第</a:t>
            </a:r>
            <a:r>
              <a:rPr lang="en-US" altLang="zh-CN" dirty="0">
                <a:solidFill>
                  <a:srgbClr val="FF3300"/>
                </a:solidFill>
                <a:ea typeface="楷体_GB2312"/>
                <a:cs typeface="楷体_GB2312"/>
              </a:rPr>
              <a:t>1</a:t>
            </a:r>
            <a:r>
              <a:rPr lang="zh-CN" altLang="en-US" dirty="0">
                <a:solidFill>
                  <a:srgbClr val="FF3300"/>
                </a:solidFill>
                <a:ea typeface="楷体_GB2312"/>
                <a:cs typeface="楷体_GB2312"/>
              </a:rPr>
              <a:t>次</a:t>
            </a:r>
            <a:r>
              <a:rPr lang="zh-CN" altLang="en-US" dirty="0">
                <a:ea typeface="楷体_GB2312"/>
                <a:cs typeface="楷体_GB2312"/>
              </a:rPr>
              <a:t>经过时访问＝</a:t>
            </a:r>
            <a:r>
              <a:rPr lang="zh-CN" altLang="en-US" dirty="0">
                <a:solidFill>
                  <a:srgbClr val="FF3300"/>
                </a:solidFill>
                <a:ea typeface="楷体_GB2312"/>
                <a:cs typeface="楷体_GB2312"/>
              </a:rPr>
              <a:t>先序</a:t>
            </a:r>
            <a:r>
              <a:rPr lang="zh-CN" altLang="en-US" dirty="0">
                <a:ea typeface="楷体_GB2312"/>
                <a:cs typeface="楷体_GB2312"/>
              </a:rPr>
              <a:t>遍历</a:t>
            </a:r>
          </a:p>
          <a:p>
            <a:pPr eaLnBrk="1" hangingPunct="1">
              <a:spcBef>
                <a:spcPct val="0"/>
              </a:spcBef>
            </a:pPr>
            <a:r>
              <a:rPr lang="zh-CN" altLang="en-US" dirty="0">
                <a:solidFill>
                  <a:srgbClr val="FF3300"/>
                </a:solidFill>
                <a:ea typeface="楷体_GB2312"/>
                <a:cs typeface="楷体_GB2312"/>
              </a:rPr>
              <a:t>第</a:t>
            </a:r>
            <a:r>
              <a:rPr lang="en-US" altLang="zh-CN" dirty="0">
                <a:solidFill>
                  <a:srgbClr val="FF3300"/>
                </a:solidFill>
                <a:ea typeface="楷体_GB2312"/>
                <a:cs typeface="楷体_GB2312"/>
              </a:rPr>
              <a:t>2</a:t>
            </a:r>
            <a:r>
              <a:rPr lang="zh-CN" altLang="en-US" dirty="0">
                <a:solidFill>
                  <a:srgbClr val="FF3300"/>
                </a:solidFill>
                <a:ea typeface="楷体_GB2312"/>
                <a:cs typeface="楷体_GB2312"/>
              </a:rPr>
              <a:t>次</a:t>
            </a:r>
            <a:r>
              <a:rPr lang="zh-CN" altLang="en-US" dirty="0">
                <a:ea typeface="楷体_GB2312"/>
                <a:cs typeface="楷体_GB2312"/>
              </a:rPr>
              <a:t>经过时访问＝</a:t>
            </a:r>
            <a:r>
              <a:rPr lang="zh-CN" altLang="en-US" dirty="0">
                <a:solidFill>
                  <a:srgbClr val="FF3300"/>
                </a:solidFill>
                <a:ea typeface="楷体_GB2312"/>
                <a:cs typeface="楷体_GB2312"/>
              </a:rPr>
              <a:t>中序</a:t>
            </a:r>
            <a:r>
              <a:rPr lang="zh-CN" altLang="en-US" dirty="0">
                <a:ea typeface="楷体_GB2312"/>
                <a:cs typeface="楷体_GB2312"/>
              </a:rPr>
              <a:t>遍历</a:t>
            </a:r>
          </a:p>
          <a:p>
            <a:pPr eaLnBrk="1" hangingPunct="1">
              <a:spcBef>
                <a:spcPct val="0"/>
              </a:spcBef>
            </a:pPr>
            <a:r>
              <a:rPr lang="zh-CN" altLang="en-US" dirty="0">
                <a:solidFill>
                  <a:srgbClr val="FF3300"/>
                </a:solidFill>
                <a:ea typeface="楷体_GB2312"/>
                <a:cs typeface="楷体_GB2312"/>
              </a:rPr>
              <a:t>第</a:t>
            </a:r>
            <a:r>
              <a:rPr lang="en-US" altLang="zh-CN" dirty="0">
                <a:solidFill>
                  <a:srgbClr val="FF3300"/>
                </a:solidFill>
                <a:ea typeface="楷体_GB2312"/>
                <a:cs typeface="楷体_GB2312"/>
              </a:rPr>
              <a:t>3</a:t>
            </a:r>
            <a:r>
              <a:rPr lang="zh-CN" altLang="en-US" dirty="0">
                <a:solidFill>
                  <a:srgbClr val="FF3300"/>
                </a:solidFill>
                <a:ea typeface="楷体_GB2312"/>
                <a:cs typeface="楷体_GB2312"/>
              </a:rPr>
              <a:t>次</a:t>
            </a:r>
            <a:r>
              <a:rPr lang="zh-CN" altLang="en-US" dirty="0">
                <a:ea typeface="楷体_GB2312"/>
                <a:cs typeface="楷体_GB2312"/>
              </a:rPr>
              <a:t>经过时访问＝</a:t>
            </a:r>
            <a:r>
              <a:rPr lang="zh-CN" altLang="en-US" dirty="0">
                <a:solidFill>
                  <a:srgbClr val="FF3300"/>
                </a:solidFill>
                <a:ea typeface="楷体_GB2312"/>
                <a:cs typeface="楷体_GB2312"/>
              </a:rPr>
              <a:t>后序</a:t>
            </a:r>
            <a:r>
              <a:rPr lang="zh-CN" altLang="en-US" dirty="0">
                <a:ea typeface="楷体_GB2312"/>
                <a:cs typeface="楷体_GB2312"/>
              </a:rPr>
              <a:t>遍历</a:t>
            </a:r>
          </a:p>
        </p:txBody>
      </p:sp>
    </p:spTree>
    <p:extLst>
      <p:ext uri="{BB962C8B-B14F-4D97-AF65-F5344CB8AC3E}">
        <p14:creationId xmlns:p14="http://schemas.microsoft.com/office/powerpoint/2010/main" val="19076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 calcmode="lin" valueType="num">
                                      <p:cBhvr additive="base">
                                        <p:cTn id="11" dur="500" fill="hold"/>
                                        <p:tgtEl>
                                          <p:spTgt spid="82"/>
                                        </p:tgtEl>
                                        <p:attrNameLst>
                                          <p:attrName>ppt_x</p:attrName>
                                        </p:attrNameLst>
                                      </p:cBhvr>
                                      <p:tavLst>
                                        <p:tav tm="0">
                                          <p:val>
                                            <p:strVal val="#ppt_x"/>
                                          </p:val>
                                        </p:tav>
                                        <p:tav tm="100000">
                                          <p:val>
                                            <p:strVal val="#ppt_x"/>
                                          </p:val>
                                        </p:tav>
                                      </p:tavLst>
                                    </p:anim>
                                    <p:anim calcmode="lin" valueType="num">
                                      <p:cBhvr additive="base">
                                        <p:cTn id="1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utoUpdateAnimBg="0"/>
      <p:bldP spid="8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smtClean="0"/>
              <a:t>练习</a:t>
            </a:r>
          </a:p>
        </p:txBody>
      </p:sp>
      <p:sp>
        <p:nvSpPr>
          <p:cNvPr id="4099" name="内容占位符 2"/>
          <p:cNvSpPr>
            <a:spLocks noGrp="1"/>
          </p:cNvSpPr>
          <p:nvPr>
            <p:ph idx="1"/>
          </p:nvPr>
        </p:nvSpPr>
        <p:spPr>
          <a:xfrm>
            <a:off x="468312" y="1125538"/>
            <a:ext cx="8207375" cy="1229493"/>
          </a:xfrm>
        </p:spPr>
        <p:txBody>
          <a:bodyPr/>
          <a:lstStyle/>
          <a:p>
            <a:pPr>
              <a:defRPr/>
            </a:pPr>
            <a:r>
              <a:rPr lang="zh-CN" altLang="en-US" dirty="0" smtClean="0"/>
              <a:t>给出先序遍历、中序遍历、后序遍历以及层次遍历的结果是什么？</a:t>
            </a:r>
            <a:endParaRPr lang="en-US" altLang="zh-CN" dirty="0" smtClean="0"/>
          </a:p>
          <a:p>
            <a:pPr>
              <a:defRPr/>
            </a:pPr>
            <a:endParaRPr lang="en-US" altLang="zh-CN" dirty="0" smtClean="0"/>
          </a:p>
        </p:txBody>
      </p:sp>
      <p:grpSp>
        <p:nvGrpSpPr>
          <p:cNvPr id="5" name="Group 3"/>
          <p:cNvGrpSpPr>
            <a:grpSpLocks/>
          </p:cNvGrpSpPr>
          <p:nvPr/>
        </p:nvGrpSpPr>
        <p:grpSpPr bwMode="auto">
          <a:xfrm>
            <a:off x="2987824" y="2924944"/>
            <a:ext cx="1966912" cy="2540000"/>
            <a:chOff x="3964" y="227"/>
            <a:chExt cx="1239" cy="1600"/>
          </a:xfrm>
        </p:grpSpPr>
        <p:sp>
          <p:nvSpPr>
            <p:cNvPr id="35846" name="Oval 4"/>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35847" name="Oval 5"/>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5848" name="Oval 6"/>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35849" name="Oval 7"/>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35850" name="Oval 8"/>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5851" name="Oval 9"/>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35852" name="Oval 10"/>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35853" name="Line 11"/>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4" name="Line 12"/>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855" name="Line 13"/>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6" name="Line 14"/>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7" name="Line 15"/>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858" name="Line 16"/>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5845"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E187FA0-7FCB-45FC-8ED1-E8A40E65C7C4}" type="slidenum">
              <a:rPr lang="zh-CN" altLang="en-US" sz="1000" smtClean="0"/>
              <a:pPr>
                <a:spcBef>
                  <a:spcPct val="0"/>
                </a:spcBef>
                <a:spcAft>
                  <a:spcPct val="0"/>
                </a:spcAft>
                <a:buClrTx/>
                <a:buFontTx/>
                <a:buNone/>
              </a:pPr>
              <a:t>42</a:t>
            </a:fld>
            <a:endParaRPr lang="zh-CN" altLang="en-US" sz="1000" smtClean="0"/>
          </a:p>
        </p:txBody>
      </p:sp>
    </p:spTree>
    <p:extLst>
      <p:ext uri="{BB962C8B-B14F-4D97-AF65-F5344CB8AC3E}">
        <p14:creationId xmlns:p14="http://schemas.microsoft.com/office/powerpoint/2010/main" val="3679262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根据顺序存储创建二叉链表</a:t>
            </a:r>
            <a:endParaRPr lang="zh-CN" altLang="en-US" dirty="0"/>
          </a:p>
        </p:txBody>
      </p:sp>
      <p:sp>
        <p:nvSpPr>
          <p:cNvPr id="3" name="内容占位符 2"/>
          <p:cNvSpPr>
            <a:spLocks noGrp="1"/>
          </p:cNvSpPr>
          <p:nvPr>
            <p:ph idx="1"/>
          </p:nvPr>
        </p:nvSpPr>
        <p:spPr/>
        <p:txBody>
          <a:bodyPr/>
          <a:lstStyle/>
          <a:p>
            <a:r>
              <a:rPr lang="zh-CN" altLang="en-US" dirty="0" smtClean="0"/>
              <a:t>二叉树的顺序存储</a:t>
            </a:r>
            <a:r>
              <a:rPr lang="en-US" altLang="zh-CN" dirty="0" err="1" smtClean="0"/>
              <a:t>bt</a:t>
            </a:r>
            <a:r>
              <a:rPr lang="en-US" altLang="zh-CN" dirty="0" smtClean="0"/>
              <a:t> (</a:t>
            </a:r>
            <a:r>
              <a:rPr lang="en-US" altLang="zh-CN" dirty="0" err="1" smtClean="0">
                <a:ea typeface="宋体" panose="02010600030101010101" pitchFamily="2" charset="-122"/>
              </a:rPr>
              <a:t>SqBiTree</a:t>
            </a:r>
            <a:r>
              <a:rPr lang="en-US" altLang="zh-CN" dirty="0" smtClean="0">
                <a:ea typeface="宋体" panose="02010600030101010101" pitchFamily="2" charset="-122"/>
              </a:rPr>
              <a:t>)</a:t>
            </a:r>
            <a:endParaRPr lang="en-US" altLang="zh-CN" dirty="0" smtClean="0"/>
          </a:p>
          <a:p>
            <a:r>
              <a:rPr lang="zh-CN" altLang="en-US" sz="2800" dirty="0" smtClean="0">
                <a:latin typeface="+mn-ea"/>
              </a:rPr>
              <a:t>根据</a:t>
            </a:r>
            <a:r>
              <a:rPr lang="en-US" altLang="zh-CN" sz="2800" dirty="0" err="1" smtClean="0">
                <a:latin typeface="+mn-ea"/>
              </a:rPr>
              <a:t>bt</a:t>
            </a:r>
            <a:r>
              <a:rPr lang="zh-CN" altLang="en-US" sz="2800" dirty="0" smtClean="0">
                <a:latin typeface="+mn-ea"/>
              </a:rPr>
              <a:t>的第一个元素</a:t>
            </a:r>
            <a:r>
              <a:rPr lang="en-US" altLang="zh-CN" sz="2800" dirty="0" err="1" smtClean="0">
                <a:latin typeface="+mn-ea"/>
              </a:rPr>
              <a:t>bt</a:t>
            </a:r>
            <a:r>
              <a:rPr lang="en-US" altLang="zh-CN" sz="2800" dirty="0" smtClean="0">
                <a:latin typeface="+mn-ea"/>
              </a:rPr>
              <a:t>[1]</a:t>
            </a:r>
            <a:r>
              <a:rPr lang="zh-CN" altLang="en-US" sz="2800" dirty="0" smtClean="0">
                <a:latin typeface="+mn-ea"/>
              </a:rPr>
              <a:t>创建根结点</a:t>
            </a:r>
            <a:r>
              <a:rPr lang="en-US" altLang="zh-CN" sz="2800" dirty="0" smtClean="0">
                <a:latin typeface="+mn-ea"/>
              </a:rPr>
              <a:t>p[1]</a:t>
            </a:r>
          </a:p>
          <a:p>
            <a:r>
              <a:rPr lang="zh-CN" altLang="en-US" sz="2800" dirty="0" smtClean="0">
                <a:latin typeface="+mn-ea"/>
              </a:rPr>
              <a:t>从</a:t>
            </a:r>
            <a:r>
              <a:rPr lang="en-US" altLang="zh-CN" sz="2800" dirty="0" err="1" smtClean="0">
                <a:latin typeface="+mn-ea"/>
              </a:rPr>
              <a:t>bt</a:t>
            </a:r>
            <a:r>
              <a:rPr lang="zh-CN" altLang="en-US" sz="2800" dirty="0" smtClean="0">
                <a:latin typeface="+mn-ea"/>
              </a:rPr>
              <a:t>的第二个元素开始</a:t>
            </a:r>
            <a:r>
              <a:rPr lang="en-US" altLang="zh-CN" sz="2800" dirty="0" err="1" smtClean="0">
                <a:latin typeface="+mn-ea"/>
              </a:rPr>
              <a:t>bt</a:t>
            </a:r>
            <a:r>
              <a:rPr lang="en-US" altLang="zh-CN" sz="2800" dirty="0" smtClean="0">
                <a:latin typeface="+mn-ea"/>
              </a:rPr>
              <a:t>[</a:t>
            </a:r>
            <a:r>
              <a:rPr lang="en-US" altLang="zh-CN" sz="2800" dirty="0" err="1" smtClean="0">
                <a:latin typeface="+mn-ea"/>
              </a:rPr>
              <a:t>i</a:t>
            </a:r>
            <a:r>
              <a:rPr lang="en-US" altLang="zh-CN" sz="2800" dirty="0" smtClean="0">
                <a:latin typeface="+mn-ea"/>
              </a:rPr>
              <a:t>]</a:t>
            </a:r>
          </a:p>
          <a:p>
            <a:pPr lvl="1"/>
            <a:r>
              <a:rPr lang="zh-CN" altLang="en-US" sz="2400" dirty="0" smtClean="0">
                <a:latin typeface="+mn-ea"/>
              </a:rPr>
              <a:t>如果</a:t>
            </a:r>
            <a:r>
              <a:rPr lang="en-US" altLang="zh-CN" sz="2400" dirty="0" err="1" smtClean="0">
                <a:latin typeface="+mn-ea"/>
              </a:rPr>
              <a:t>bt</a:t>
            </a:r>
            <a:r>
              <a:rPr lang="en-US" altLang="zh-CN" sz="2400" dirty="0" smtClean="0">
                <a:latin typeface="+mn-ea"/>
              </a:rPr>
              <a:t>[</a:t>
            </a:r>
            <a:r>
              <a:rPr lang="en-US" altLang="zh-CN" sz="2400" dirty="0" err="1" smtClean="0">
                <a:latin typeface="+mn-ea"/>
              </a:rPr>
              <a:t>i</a:t>
            </a:r>
            <a:r>
              <a:rPr lang="en-US" altLang="zh-CN" sz="2400" dirty="0" smtClean="0">
                <a:latin typeface="+mn-ea"/>
              </a:rPr>
              <a:t>]!=</a:t>
            </a:r>
            <a:r>
              <a:rPr lang="en-US" altLang="zh-CN" sz="2400" dirty="0" smtClean="0"/>
              <a:t>‘#’</a:t>
            </a:r>
            <a:r>
              <a:rPr lang="zh-CN" altLang="en-US" sz="2400" dirty="0" smtClean="0">
                <a:latin typeface="+mn-ea"/>
              </a:rPr>
              <a:t>，则根据</a:t>
            </a:r>
            <a:r>
              <a:rPr lang="en-US" altLang="zh-CN" sz="2400" dirty="0" err="1" smtClean="0">
                <a:latin typeface="+mn-ea"/>
              </a:rPr>
              <a:t>bt</a:t>
            </a:r>
            <a:r>
              <a:rPr lang="en-US" altLang="zh-CN" sz="2400" dirty="0" smtClean="0">
                <a:latin typeface="+mn-ea"/>
              </a:rPr>
              <a:t>[</a:t>
            </a:r>
            <a:r>
              <a:rPr lang="en-US" altLang="zh-CN" sz="2400" dirty="0" err="1" smtClean="0">
                <a:latin typeface="+mn-ea"/>
              </a:rPr>
              <a:t>i</a:t>
            </a:r>
            <a:r>
              <a:rPr lang="en-US" altLang="zh-CN" sz="2400" dirty="0" smtClean="0">
                <a:latin typeface="+mn-ea"/>
              </a:rPr>
              <a:t>]</a:t>
            </a:r>
            <a:r>
              <a:rPr lang="zh-CN" altLang="en-US" sz="2400" dirty="0" smtClean="0">
                <a:latin typeface="+mn-ea"/>
              </a:rPr>
              <a:t>创建一个结点</a:t>
            </a:r>
            <a:r>
              <a:rPr lang="en-US" altLang="zh-CN" sz="2400" dirty="0" smtClean="0">
                <a:latin typeface="+mn-ea"/>
              </a:rPr>
              <a:t>p[</a:t>
            </a:r>
            <a:r>
              <a:rPr lang="en-US" altLang="zh-CN" sz="2400" dirty="0" err="1" smtClean="0">
                <a:latin typeface="+mn-ea"/>
              </a:rPr>
              <a:t>i</a:t>
            </a:r>
            <a:r>
              <a:rPr lang="en-US" altLang="zh-CN" sz="2400" dirty="0" smtClean="0">
                <a:latin typeface="+mn-ea"/>
              </a:rPr>
              <a:t>]</a:t>
            </a:r>
          </a:p>
          <a:p>
            <a:pPr lvl="2"/>
            <a:r>
              <a:rPr lang="zh-CN" altLang="en-US" sz="2000" dirty="0" smtClean="0">
                <a:latin typeface="+mn-ea"/>
              </a:rPr>
              <a:t>如果</a:t>
            </a:r>
            <a:r>
              <a:rPr lang="en-US" altLang="zh-CN" sz="2000" dirty="0" smtClean="0">
                <a:latin typeface="+mn-ea"/>
              </a:rPr>
              <a:t>p[</a:t>
            </a:r>
            <a:r>
              <a:rPr lang="en-US" altLang="zh-CN" sz="2000" dirty="0" err="1" smtClean="0">
                <a:latin typeface="+mn-ea"/>
              </a:rPr>
              <a:t>i</a:t>
            </a:r>
            <a:r>
              <a:rPr lang="en-US" altLang="zh-CN" sz="2000" dirty="0" smtClean="0">
                <a:latin typeface="+mn-ea"/>
              </a:rPr>
              <a:t>]</a:t>
            </a:r>
            <a:r>
              <a:rPr lang="zh-CN" altLang="en-US" sz="2000" dirty="0" smtClean="0">
                <a:latin typeface="+mn-ea"/>
              </a:rPr>
              <a:t>是左孩子，则找到</a:t>
            </a:r>
            <a:r>
              <a:rPr lang="en-US" altLang="zh-CN" sz="2000" dirty="0">
                <a:latin typeface="+mn-ea"/>
              </a:rPr>
              <a:t>p</a:t>
            </a:r>
            <a:r>
              <a:rPr lang="en-US" altLang="zh-CN" sz="2000" dirty="0" smtClean="0">
                <a:latin typeface="+mn-ea"/>
              </a:rPr>
              <a:t>[</a:t>
            </a:r>
            <a:r>
              <a:rPr lang="en-US" altLang="zh-CN" sz="2000" dirty="0" err="1" smtClean="0">
                <a:latin typeface="+mn-ea"/>
              </a:rPr>
              <a:t>i</a:t>
            </a:r>
            <a:r>
              <a:rPr lang="en-US" altLang="zh-CN" sz="2000" dirty="0" smtClean="0">
                <a:latin typeface="+mn-ea"/>
              </a:rPr>
              <a:t>]</a:t>
            </a:r>
            <a:r>
              <a:rPr lang="zh-CN" altLang="en-US" sz="2000" dirty="0" smtClean="0">
                <a:latin typeface="+mn-ea"/>
              </a:rPr>
              <a:t>的双亲，使双亲的左孩子指针指向</a:t>
            </a:r>
            <a:r>
              <a:rPr lang="en-US" altLang="zh-CN" sz="2000" dirty="0" smtClean="0">
                <a:latin typeface="+mn-ea"/>
              </a:rPr>
              <a:t>p[</a:t>
            </a:r>
            <a:r>
              <a:rPr lang="en-US" altLang="zh-CN" sz="2000" dirty="0" err="1" smtClean="0">
                <a:latin typeface="+mn-ea"/>
              </a:rPr>
              <a:t>i</a:t>
            </a:r>
            <a:r>
              <a:rPr lang="en-US" altLang="zh-CN" sz="2000" dirty="0" smtClean="0">
                <a:latin typeface="+mn-ea"/>
              </a:rPr>
              <a:t>]</a:t>
            </a:r>
          </a:p>
          <a:p>
            <a:pPr lvl="2"/>
            <a:r>
              <a:rPr lang="zh-CN" altLang="en-US" sz="2000" dirty="0" smtClean="0">
                <a:latin typeface="+mn-ea"/>
              </a:rPr>
              <a:t>否则</a:t>
            </a:r>
            <a:r>
              <a:rPr lang="en-US" altLang="zh-CN" sz="2000" dirty="0" smtClean="0">
                <a:latin typeface="+mn-ea"/>
              </a:rPr>
              <a:t>(</a:t>
            </a:r>
            <a:r>
              <a:rPr lang="en-US" altLang="zh-CN" sz="2000" dirty="0">
                <a:latin typeface="+mn-ea"/>
              </a:rPr>
              <a:t>p</a:t>
            </a:r>
            <a:r>
              <a:rPr lang="en-US" altLang="zh-CN" sz="2000" dirty="0" smtClean="0">
                <a:latin typeface="+mn-ea"/>
              </a:rPr>
              <a:t>[</a:t>
            </a:r>
            <a:r>
              <a:rPr lang="en-US" altLang="zh-CN" sz="2000" dirty="0" err="1" smtClean="0">
                <a:latin typeface="+mn-ea"/>
              </a:rPr>
              <a:t>i</a:t>
            </a:r>
            <a:r>
              <a:rPr lang="en-US" altLang="zh-CN" sz="2000" dirty="0" smtClean="0">
                <a:latin typeface="+mn-ea"/>
              </a:rPr>
              <a:t>]</a:t>
            </a:r>
            <a:r>
              <a:rPr lang="zh-CN" altLang="en-US" sz="2000" dirty="0" smtClean="0">
                <a:latin typeface="+mn-ea"/>
              </a:rPr>
              <a:t>是右孩子</a:t>
            </a:r>
            <a:r>
              <a:rPr lang="en-US" altLang="zh-CN" sz="2000" dirty="0" smtClean="0">
                <a:latin typeface="+mn-ea"/>
              </a:rPr>
              <a:t>)</a:t>
            </a:r>
            <a:r>
              <a:rPr lang="zh-CN" altLang="en-US" sz="2000" dirty="0" smtClean="0">
                <a:latin typeface="+mn-ea"/>
              </a:rPr>
              <a:t>，找到</a:t>
            </a:r>
            <a:r>
              <a:rPr lang="en-US" altLang="zh-CN" sz="2000" dirty="0" smtClean="0">
                <a:latin typeface="+mn-ea"/>
              </a:rPr>
              <a:t>p[</a:t>
            </a:r>
            <a:r>
              <a:rPr lang="en-US" altLang="zh-CN" sz="2000" dirty="0" err="1" smtClean="0">
                <a:latin typeface="+mn-ea"/>
              </a:rPr>
              <a:t>i</a:t>
            </a:r>
            <a:r>
              <a:rPr lang="en-US" altLang="zh-CN" sz="2000" dirty="0" smtClean="0">
                <a:latin typeface="+mn-ea"/>
              </a:rPr>
              <a:t>]</a:t>
            </a:r>
            <a:r>
              <a:rPr lang="zh-CN" altLang="en-US" sz="2000" dirty="0" smtClean="0">
                <a:latin typeface="+mn-ea"/>
              </a:rPr>
              <a:t>的双亲，使双亲的右孩子指针指向</a:t>
            </a:r>
            <a:r>
              <a:rPr lang="en-US" altLang="zh-CN" sz="2000" dirty="0" smtClean="0">
                <a:latin typeface="+mn-ea"/>
              </a:rPr>
              <a:t>p[</a:t>
            </a:r>
            <a:r>
              <a:rPr lang="en-US" altLang="zh-CN" sz="2000" dirty="0" err="1" smtClean="0">
                <a:latin typeface="+mn-ea"/>
              </a:rPr>
              <a:t>i</a:t>
            </a:r>
            <a:r>
              <a:rPr lang="en-US" altLang="zh-CN" sz="2000" dirty="0" smtClean="0">
                <a:latin typeface="+mn-ea"/>
              </a:rPr>
              <a:t>]</a:t>
            </a:r>
          </a:p>
          <a:p>
            <a:r>
              <a:rPr lang="zh-CN" altLang="en-US" sz="2800" dirty="0" smtClean="0">
                <a:latin typeface="+mn-ea"/>
              </a:rPr>
              <a:t>直到</a:t>
            </a:r>
            <a:r>
              <a:rPr lang="en-US" altLang="zh-CN" sz="2800" dirty="0" err="1" smtClean="0">
                <a:latin typeface="+mn-ea"/>
              </a:rPr>
              <a:t>bt</a:t>
            </a:r>
            <a:r>
              <a:rPr lang="en-US" altLang="zh-CN" sz="2800" dirty="0" smtClean="0">
                <a:latin typeface="+mn-ea"/>
              </a:rPr>
              <a:t>[</a:t>
            </a:r>
            <a:r>
              <a:rPr lang="en-US" altLang="zh-CN" sz="2800" dirty="0" err="1" smtClean="0">
                <a:latin typeface="+mn-ea"/>
              </a:rPr>
              <a:t>i</a:t>
            </a:r>
            <a:r>
              <a:rPr lang="en-US" altLang="zh-CN" sz="2800" dirty="0" smtClean="0">
                <a:latin typeface="+mn-ea"/>
              </a:rPr>
              <a:t>]==</a:t>
            </a:r>
            <a:r>
              <a:rPr lang="zh-CN" altLang="en-US" sz="2800" dirty="0" smtClean="0">
                <a:ea typeface="Arial Unicode MS" pitchFamily="34" charset="-122"/>
                <a:cs typeface="Arial Unicode MS" pitchFamily="34" charset="-122"/>
              </a:rPr>
              <a:t>‘</a:t>
            </a:r>
            <a:r>
              <a:rPr lang="en-US" altLang="zh-CN" sz="2800" dirty="0" smtClean="0">
                <a:ea typeface="Arial Unicode MS" pitchFamily="34" charset="-122"/>
                <a:cs typeface="Arial Unicode MS" pitchFamily="34" charset="-122"/>
              </a:rPr>
              <a:t>@</a:t>
            </a:r>
            <a:r>
              <a:rPr lang="zh-CN" altLang="en-US" sz="2800" dirty="0" smtClean="0">
                <a:ea typeface="Arial Unicode MS" pitchFamily="34" charset="-122"/>
                <a:cs typeface="Arial Unicode MS" pitchFamily="34" charset="-122"/>
              </a:rPr>
              <a:t>’或</a:t>
            </a:r>
            <a:r>
              <a:rPr lang="en-US" altLang="zh-CN" sz="2800" dirty="0" smtClean="0">
                <a:ea typeface="Arial Unicode MS" pitchFamily="34" charset="-122"/>
                <a:cs typeface="Arial Unicode MS" pitchFamily="34" charset="-122"/>
              </a:rPr>
              <a:t>’\0’</a:t>
            </a:r>
            <a:r>
              <a:rPr lang="en-US" altLang="zh-CN" sz="2800" dirty="0" smtClean="0">
                <a:latin typeface="+mn-ea"/>
              </a:rPr>
              <a:t>(</a:t>
            </a:r>
            <a:r>
              <a:rPr lang="zh-CN" altLang="en-US" sz="2800" dirty="0" smtClean="0">
                <a:latin typeface="+mn-ea"/>
              </a:rPr>
              <a:t>代表输入结束</a:t>
            </a:r>
            <a:r>
              <a:rPr lang="en-US" altLang="zh-CN" sz="2800" dirty="0" smtClean="0">
                <a:latin typeface="+mn-ea"/>
              </a:rPr>
              <a:t>)</a:t>
            </a:r>
          </a:p>
          <a:p>
            <a:endParaRPr lang="en-US" altLang="zh-CN" dirty="0" smtClean="0">
              <a:latin typeface="+mn-ea"/>
            </a:endParaRPr>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43</a:t>
            </a:fld>
            <a:endParaRPr lang="zh-CN" altLang="en-US" dirty="0"/>
          </a:p>
        </p:txBody>
      </p:sp>
      <p:grpSp>
        <p:nvGrpSpPr>
          <p:cNvPr id="23" name="Group 18"/>
          <p:cNvGrpSpPr>
            <a:grpSpLocks/>
          </p:cNvGrpSpPr>
          <p:nvPr/>
        </p:nvGrpSpPr>
        <p:grpSpPr bwMode="auto">
          <a:xfrm>
            <a:off x="2597622" y="6180485"/>
            <a:ext cx="4108450" cy="407987"/>
            <a:chOff x="2512" y="2310"/>
            <a:chExt cx="2588" cy="257"/>
          </a:xfrm>
        </p:grpSpPr>
        <p:sp>
          <p:nvSpPr>
            <p:cNvPr id="24" name="Rectangle 19"/>
            <p:cNvSpPr>
              <a:spLocks noChangeArrowheads="1"/>
            </p:cNvSpPr>
            <p:nvPr/>
          </p:nvSpPr>
          <p:spPr bwMode="auto">
            <a:xfrm>
              <a:off x="2512" y="2310"/>
              <a:ext cx="258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a    b    c    d    e</a:t>
              </a:r>
              <a:r>
                <a:rPr kumimoji="1" lang="en-US" altLang="zh-CN" sz="2000" dirty="0">
                  <a:solidFill>
                    <a:srgbClr val="FF0066"/>
                  </a:solidFill>
                  <a:latin typeface="Times New Roman" panose="02020603050405020304" pitchFamily="18" charset="0"/>
                  <a:ea typeface="宋体" panose="02010600030101010101" pitchFamily="2" charset="-122"/>
                </a:rPr>
                <a:t>   </a:t>
              </a:r>
              <a:r>
                <a:rPr kumimoji="1" lang="en-US" altLang="zh-CN" sz="2000" dirty="0">
                  <a:latin typeface="Times New Roman" panose="02020603050405020304" pitchFamily="18" charset="0"/>
                  <a:ea typeface="宋体" panose="02010600030101010101" pitchFamily="2" charset="-122"/>
                </a:rPr>
                <a:t> </a:t>
              </a:r>
              <a:r>
                <a:rPr kumimoji="1" lang="en-US" altLang="zh-CN" sz="2000" dirty="0">
                  <a:solidFill>
                    <a:srgbClr val="FF0066"/>
                  </a:solidFill>
                  <a:latin typeface="Times New Roman" panose="02020603050405020304" pitchFamily="18" charset="0"/>
                  <a:ea typeface="宋体" panose="02010600030101010101" pitchFamily="2" charset="-122"/>
                </a:rPr>
                <a:t>#    #    #    #</a:t>
              </a:r>
              <a:r>
                <a:rPr kumimoji="1" lang="en-US" altLang="zh-CN" sz="2000" dirty="0">
                  <a:latin typeface="Times New Roman" panose="02020603050405020304" pitchFamily="18" charset="0"/>
                  <a:ea typeface="宋体" panose="02010600030101010101" pitchFamily="2" charset="-122"/>
                </a:rPr>
                <a:t>    f    g </a:t>
              </a:r>
            </a:p>
          </p:txBody>
        </p:sp>
        <p:sp>
          <p:nvSpPr>
            <p:cNvPr id="25" name="Line 20"/>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6" name="Line 21"/>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 name="Line 22"/>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8" name="Line 23"/>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9" name="Line 24"/>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 name="Line 25"/>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 name="Line 26"/>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 name="Line 27"/>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3" name="Line 28"/>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4" name="Line 29"/>
            <p:cNvSpPr>
              <a:spLocks noChangeShapeType="1"/>
            </p:cNvSpPr>
            <p:nvPr/>
          </p:nvSpPr>
          <p:spPr bwMode="auto">
            <a:xfrm>
              <a:off x="485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5" name="Text Box 30"/>
          <p:cNvSpPr txBox="1">
            <a:spLocks noChangeArrowheads="1"/>
          </p:cNvSpPr>
          <p:nvPr/>
        </p:nvSpPr>
        <p:spPr bwMode="auto">
          <a:xfrm>
            <a:off x="2627784" y="5877272"/>
            <a:ext cx="412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1   2    3    4    5    6    7    8    9   10  11</a:t>
            </a:r>
          </a:p>
        </p:txBody>
      </p:sp>
      <p:sp>
        <p:nvSpPr>
          <p:cNvPr id="36" name="文本框 4"/>
          <p:cNvSpPr txBox="1">
            <a:spLocks noChangeArrowheads="1"/>
          </p:cNvSpPr>
          <p:nvPr/>
        </p:nvSpPr>
        <p:spPr bwMode="auto">
          <a:xfrm>
            <a:off x="2236244" y="6180485"/>
            <a:ext cx="368299"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37" name="文本框 6"/>
          <p:cNvSpPr txBox="1">
            <a:spLocks noChangeArrowheads="1"/>
          </p:cNvSpPr>
          <p:nvPr/>
        </p:nvSpPr>
        <p:spPr bwMode="auto">
          <a:xfrm>
            <a:off x="2326159" y="5901085"/>
            <a:ext cx="26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38" name="文本框 4"/>
          <p:cNvSpPr txBox="1">
            <a:spLocks noChangeArrowheads="1"/>
          </p:cNvSpPr>
          <p:nvPr/>
        </p:nvSpPr>
        <p:spPr bwMode="auto">
          <a:xfrm>
            <a:off x="6717692" y="6170900"/>
            <a:ext cx="368299"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000" dirty="0" smtClean="0">
                <a:ea typeface="宋体" panose="02010600030101010101" pitchFamily="2" charset="-122"/>
              </a:rPr>
              <a:t>@</a:t>
            </a:r>
            <a:endParaRPr lang="zh-CN" altLang="en-US" sz="2000" dirty="0">
              <a:ea typeface="宋体" panose="02010600030101010101" pitchFamily="2" charset="-122"/>
            </a:endParaRPr>
          </a:p>
        </p:txBody>
      </p:sp>
      <p:sp>
        <p:nvSpPr>
          <p:cNvPr id="39" name="文本框 6"/>
          <p:cNvSpPr txBox="1">
            <a:spLocks noChangeArrowheads="1"/>
          </p:cNvSpPr>
          <p:nvPr/>
        </p:nvSpPr>
        <p:spPr bwMode="auto">
          <a:xfrm>
            <a:off x="6676926" y="5912258"/>
            <a:ext cx="5236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1800" dirty="0" smtClean="0">
                <a:ea typeface="宋体" panose="02010600030101010101" pitchFamily="2" charset="-122"/>
              </a:rPr>
              <a:t>12</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先序遍历非递归算法</a:t>
            </a:r>
            <a:endParaRPr lang="zh-CN" altLang="en-US" dirty="0"/>
          </a:p>
        </p:txBody>
      </p:sp>
      <p:sp>
        <p:nvSpPr>
          <p:cNvPr id="3" name="内容占位符 2"/>
          <p:cNvSpPr>
            <a:spLocks noGrp="1"/>
          </p:cNvSpPr>
          <p:nvPr>
            <p:ph idx="1"/>
          </p:nvPr>
        </p:nvSpPr>
        <p:spPr/>
        <p:txBody>
          <a:bodyPr/>
          <a:lstStyle/>
          <a:p>
            <a:r>
              <a:rPr lang="zh-CN" altLang="en-US" dirty="0" smtClean="0"/>
              <a:t>初始化一个空栈</a:t>
            </a:r>
            <a:r>
              <a:rPr lang="en-US" altLang="zh-CN" dirty="0" smtClean="0"/>
              <a:t>S</a:t>
            </a:r>
            <a:r>
              <a:rPr lang="zh-CN" altLang="en-US" dirty="0" smtClean="0"/>
              <a:t>，指针</a:t>
            </a:r>
            <a:r>
              <a:rPr lang="en-US" altLang="zh-CN" dirty="0" smtClean="0"/>
              <a:t>p</a:t>
            </a:r>
            <a:r>
              <a:rPr lang="zh-CN" altLang="en-US" dirty="0" smtClean="0"/>
              <a:t>指向根结点</a:t>
            </a:r>
            <a:endParaRPr lang="en-US" altLang="zh-CN" dirty="0" smtClean="0"/>
          </a:p>
          <a:p>
            <a:r>
              <a:rPr lang="zh-CN" altLang="en-US" dirty="0" smtClean="0"/>
              <a:t>当</a:t>
            </a:r>
            <a:r>
              <a:rPr lang="en-US" altLang="zh-CN" dirty="0" smtClean="0"/>
              <a:t>p</a:t>
            </a:r>
            <a:r>
              <a:rPr lang="zh-CN" altLang="en-US" dirty="0" smtClean="0"/>
              <a:t>非空或者栈</a:t>
            </a:r>
            <a:r>
              <a:rPr lang="en-US" altLang="zh-CN" dirty="0" smtClean="0"/>
              <a:t>S</a:t>
            </a:r>
            <a:r>
              <a:rPr lang="zh-CN" altLang="en-US" dirty="0" smtClean="0"/>
              <a:t>非空时，循环执行以下操作：</a:t>
            </a:r>
            <a:endParaRPr lang="en-US" altLang="zh-CN" dirty="0" smtClean="0"/>
          </a:p>
          <a:p>
            <a:pPr lvl="1"/>
            <a:r>
              <a:rPr lang="zh-CN" altLang="en-US" dirty="0" smtClean="0"/>
              <a:t>如果</a:t>
            </a:r>
            <a:r>
              <a:rPr lang="en-US" altLang="zh-CN" dirty="0" smtClean="0"/>
              <a:t>p</a:t>
            </a:r>
            <a:r>
              <a:rPr lang="zh-CN" altLang="en-US" dirty="0" smtClean="0"/>
              <a:t>非空，则访问</a:t>
            </a:r>
            <a:r>
              <a:rPr lang="en-US" altLang="zh-CN" dirty="0" smtClean="0"/>
              <a:t>p</a:t>
            </a:r>
            <a:r>
              <a:rPr lang="zh-CN" altLang="en-US" dirty="0" smtClean="0"/>
              <a:t>，将</a:t>
            </a:r>
            <a:r>
              <a:rPr lang="en-US" altLang="zh-CN" dirty="0" smtClean="0"/>
              <a:t>p</a:t>
            </a:r>
            <a:r>
              <a:rPr lang="zh-CN" altLang="en-US" dirty="0" smtClean="0"/>
              <a:t>进栈，将</a:t>
            </a:r>
            <a:r>
              <a:rPr lang="en-US" altLang="zh-CN" dirty="0" smtClean="0"/>
              <a:t>p</a:t>
            </a:r>
            <a:r>
              <a:rPr lang="zh-CN" altLang="en-US" dirty="0" smtClean="0"/>
              <a:t>指向该结点的左孩子</a:t>
            </a:r>
            <a:endParaRPr lang="en-US" altLang="zh-CN" dirty="0" smtClean="0"/>
          </a:p>
          <a:p>
            <a:pPr lvl="1"/>
            <a:r>
              <a:rPr lang="zh-CN" altLang="en-US" dirty="0" smtClean="0"/>
              <a:t>否则弹出栈顶元素</a:t>
            </a:r>
            <a:r>
              <a:rPr lang="en-US" altLang="zh-CN" dirty="0" smtClean="0"/>
              <a:t>q</a:t>
            </a:r>
            <a:r>
              <a:rPr lang="zh-CN" altLang="en-US" dirty="0" smtClean="0"/>
              <a:t>，将</a:t>
            </a:r>
            <a:r>
              <a:rPr lang="en-US" altLang="zh-CN" dirty="0" smtClean="0"/>
              <a:t>p</a:t>
            </a:r>
            <a:r>
              <a:rPr lang="zh-CN" altLang="en-US" dirty="0" smtClean="0"/>
              <a:t>指向</a:t>
            </a:r>
            <a:r>
              <a:rPr lang="en-US" altLang="zh-CN" dirty="0" smtClean="0"/>
              <a:t>q</a:t>
            </a:r>
            <a:r>
              <a:rPr lang="zh-CN" altLang="en-US" dirty="0" smtClean="0"/>
              <a:t>的右孩子</a:t>
            </a:r>
            <a:endParaRPr lang="en-US" altLang="zh-CN" dirty="0" smtClean="0"/>
          </a:p>
          <a:p>
            <a:pPr lvl="2"/>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44</a:t>
            </a:fld>
            <a:endParaRPr lang="zh-CN" altLang="en-US"/>
          </a:p>
        </p:txBody>
      </p:sp>
    </p:spTree>
    <p:extLst>
      <p:ext uri="{BB962C8B-B14F-4D97-AF65-F5344CB8AC3E}">
        <p14:creationId xmlns:p14="http://schemas.microsoft.com/office/powerpoint/2010/main" val="39225798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按层次遍历二叉树</a:t>
            </a:r>
          </a:p>
        </p:txBody>
      </p:sp>
      <p:sp>
        <p:nvSpPr>
          <p:cNvPr id="47107" name="内容占位符 2"/>
          <p:cNvSpPr>
            <a:spLocks noGrp="1"/>
          </p:cNvSpPr>
          <p:nvPr>
            <p:ph idx="1"/>
          </p:nvPr>
        </p:nvSpPr>
        <p:spPr/>
        <p:txBody>
          <a:bodyPr/>
          <a:lstStyle/>
          <a:p>
            <a:r>
              <a:rPr lang="zh-CN" altLang="en-US" dirty="0"/>
              <a:t>初始化一</a:t>
            </a:r>
            <a:r>
              <a:rPr lang="zh-CN" altLang="en-US" dirty="0" smtClean="0"/>
              <a:t>个空队列</a:t>
            </a:r>
            <a:endParaRPr lang="en-US" altLang="zh-CN" dirty="0" smtClean="0"/>
          </a:p>
          <a:p>
            <a:r>
              <a:rPr lang="zh-CN" altLang="en-US" dirty="0" smtClean="0"/>
              <a:t>访问根节点，并将根节点入队</a:t>
            </a:r>
            <a:endParaRPr lang="en-US" altLang="zh-CN" dirty="0" smtClean="0"/>
          </a:p>
          <a:p>
            <a:r>
              <a:rPr lang="zh-CN" altLang="en-US" dirty="0" smtClean="0"/>
              <a:t>当队列不为空是，重复下列操作</a:t>
            </a:r>
            <a:endParaRPr lang="en-US" altLang="zh-CN" dirty="0" smtClean="0"/>
          </a:p>
          <a:p>
            <a:pPr lvl="1"/>
            <a:r>
              <a:rPr lang="zh-CN" altLang="en-US" dirty="0" smtClean="0"/>
              <a:t>出队一个结点</a:t>
            </a:r>
            <a:r>
              <a:rPr lang="en-US" altLang="zh-CN" dirty="0" smtClean="0"/>
              <a:t>q</a:t>
            </a:r>
          </a:p>
          <a:p>
            <a:pPr lvl="1"/>
            <a:r>
              <a:rPr lang="zh-CN" altLang="en-US" dirty="0" smtClean="0"/>
              <a:t>若</a:t>
            </a:r>
            <a:r>
              <a:rPr lang="en-US" altLang="zh-CN" dirty="0" smtClean="0"/>
              <a:t>q</a:t>
            </a:r>
            <a:r>
              <a:rPr lang="zh-CN" altLang="en-US" dirty="0" smtClean="0"/>
              <a:t>有左孩子，则访问左孩子，并将其入队</a:t>
            </a:r>
            <a:endParaRPr lang="en-US" altLang="zh-CN" dirty="0" smtClean="0"/>
          </a:p>
          <a:p>
            <a:pPr lvl="1"/>
            <a:r>
              <a:rPr lang="zh-CN" altLang="en-US" dirty="0" smtClean="0"/>
              <a:t>若</a:t>
            </a:r>
            <a:r>
              <a:rPr lang="en-US" altLang="zh-CN" dirty="0" smtClean="0"/>
              <a:t>q</a:t>
            </a:r>
            <a:r>
              <a:rPr lang="zh-CN" altLang="en-US" dirty="0" smtClean="0"/>
              <a:t>有右孩子，则访问右孩子，并将其入队</a:t>
            </a:r>
          </a:p>
        </p:txBody>
      </p:sp>
      <p:sp>
        <p:nvSpPr>
          <p:cNvPr id="4710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C008F95-62FC-4480-8991-8E50340D4CF6}" type="slidenum">
              <a:rPr lang="zh-CN" altLang="en-US" sz="1000" smtClean="0"/>
              <a:pPr>
                <a:spcBef>
                  <a:spcPct val="0"/>
                </a:spcBef>
                <a:spcAft>
                  <a:spcPct val="0"/>
                </a:spcAft>
                <a:buClrTx/>
                <a:buFontTx/>
                <a:buNone/>
              </a:pPr>
              <a:t>45</a:t>
            </a:fld>
            <a:endParaRPr lang="zh-CN" altLang="en-US" sz="1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根据遍历序列确定二叉树</a:t>
            </a:r>
          </a:p>
        </p:txBody>
      </p:sp>
      <p:sp>
        <p:nvSpPr>
          <p:cNvPr id="50179" name="内容占位符 2"/>
          <p:cNvSpPr>
            <a:spLocks noGrp="1"/>
          </p:cNvSpPr>
          <p:nvPr>
            <p:ph idx="1"/>
          </p:nvPr>
        </p:nvSpPr>
        <p:spPr/>
        <p:txBody>
          <a:bodyPr/>
          <a:lstStyle/>
          <a:p>
            <a:r>
              <a:rPr lang="zh-CN" altLang="en-US" dirty="0" smtClean="0"/>
              <a:t>已知一棵二叉树的一种遍历序列，能否唯一地确定一棵二叉树？</a:t>
            </a:r>
            <a:endParaRPr lang="en-US" altLang="zh-CN" dirty="0" smtClean="0"/>
          </a:p>
          <a:p>
            <a:r>
              <a:rPr lang="zh-CN" altLang="en-US" dirty="0" smtClean="0"/>
              <a:t>已知一棵二叉树的任意两种遍历序列，能否唯一地确定一棵二叉树？</a:t>
            </a:r>
            <a:endParaRPr lang="en-US" altLang="zh-CN" dirty="0" smtClean="0"/>
          </a:p>
          <a:p>
            <a:r>
              <a:rPr lang="zh-CN" altLang="en-US" dirty="0" smtClean="0"/>
              <a:t>怎样才能根据二叉树的遍历结果，唯一地确定一棵二叉树？</a:t>
            </a:r>
          </a:p>
        </p:txBody>
      </p:sp>
      <p:sp>
        <p:nvSpPr>
          <p:cNvPr id="5018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32C275-E671-4F12-9EAD-6C6D0193B1A2}" type="slidenum">
              <a:rPr lang="zh-CN" altLang="en-US" smtClean="0">
                <a:ea typeface="华文细黑" panose="02010600040101010101" pitchFamily="2" charset="-122"/>
              </a:rPr>
              <a:pPr/>
              <a:t>46</a:t>
            </a:fld>
            <a:endParaRPr lang="zh-CN" altLang="en-US" smtClean="0">
              <a:ea typeface="华文细黑" panose="02010600040101010101" pitchFamily="2" charset="-122"/>
            </a:endParaRPr>
          </a:p>
        </p:txBody>
      </p:sp>
    </p:spTree>
    <p:extLst>
      <p:ext uri="{BB962C8B-B14F-4D97-AF65-F5344CB8AC3E}">
        <p14:creationId xmlns:p14="http://schemas.microsoft.com/office/powerpoint/2010/main" val="891498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dirty="0" smtClean="0"/>
              <a:t>例：</a:t>
            </a:r>
          </a:p>
        </p:txBody>
      </p:sp>
      <p:sp>
        <p:nvSpPr>
          <p:cNvPr id="51203" name="内容占位符 2"/>
          <p:cNvSpPr>
            <a:spLocks noGrp="1"/>
          </p:cNvSpPr>
          <p:nvPr>
            <p:ph idx="1"/>
          </p:nvPr>
        </p:nvSpPr>
        <p:spPr/>
        <p:txBody>
          <a:bodyPr/>
          <a:lstStyle/>
          <a:p>
            <a:r>
              <a:rPr lang="zh-CN" altLang="en-US" dirty="0" smtClean="0"/>
              <a:t>已知一棵二叉树的中序和后序分别是</a:t>
            </a:r>
            <a:r>
              <a:rPr lang="en-US" altLang="zh-CN" dirty="0" smtClean="0"/>
              <a:t>BDCEAFHG</a:t>
            </a:r>
            <a:r>
              <a:rPr lang="zh-CN" altLang="en-US" dirty="0" smtClean="0"/>
              <a:t>和</a:t>
            </a:r>
            <a:r>
              <a:rPr lang="en-US" altLang="zh-CN" dirty="0" smtClean="0"/>
              <a:t>DECBHGFA</a:t>
            </a:r>
            <a:r>
              <a:rPr lang="zh-CN" altLang="en-US" dirty="0" smtClean="0"/>
              <a:t>，请画出这棵二叉树</a:t>
            </a:r>
          </a:p>
        </p:txBody>
      </p:sp>
      <p:sp>
        <p:nvSpPr>
          <p:cNvPr id="5120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252A5A-618A-440E-8C84-D518DB00A395}" type="slidenum">
              <a:rPr lang="zh-CN" altLang="en-US" smtClean="0">
                <a:ea typeface="华文细黑" panose="02010600040101010101" pitchFamily="2" charset="-122"/>
              </a:rPr>
              <a:pPr/>
              <a:t>47</a:t>
            </a:fld>
            <a:endParaRPr lang="zh-CN" altLang="en-US" smtClean="0">
              <a:ea typeface="华文细黑" panose="02010600040101010101" pitchFamily="2" charset="-122"/>
            </a:endParaRPr>
          </a:p>
        </p:txBody>
      </p:sp>
    </p:spTree>
    <p:extLst>
      <p:ext uri="{BB962C8B-B14F-4D97-AF65-F5344CB8AC3E}">
        <p14:creationId xmlns:p14="http://schemas.microsoft.com/office/powerpoint/2010/main" val="7276803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已知一棵二叉树</a:t>
            </a:r>
            <a:r>
              <a:rPr lang="zh-CN" altLang="en-US" dirty="0" smtClean="0"/>
              <a:t>的前序和中序</a:t>
            </a:r>
            <a:r>
              <a:rPr lang="zh-CN" altLang="en-US" dirty="0"/>
              <a:t>分别</a:t>
            </a:r>
            <a:r>
              <a:rPr lang="zh-CN" altLang="en-US" dirty="0" smtClean="0"/>
              <a:t>是</a:t>
            </a:r>
            <a:r>
              <a:rPr lang="en-US" altLang="zh-CN" dirty="0" smtClean="0"/>
              <a:t>ABCDEGF</a:t>
            </a:r>
            <a:r>
              <a:rPr lang="zh-CN" altLang="en-US" dirty="0" smtClean="0"/>
              <a:t>和</a:t>
            </a:r>
            <a:r>
              <a:rPr lang="en-US" altLang="zh-CN" dirty="0" smtClean="0"/>
              <a:t>CBEGDFA</a:t>
            </a:r>
            <a:r>
              <a:rPr lang="zh-CN" altLang="en-US" dirty="0" smtClean="0"/>
              <a:t>，</a:t>
            </a:r>
            <a:r>
              <a:rPr lang="zh-CN" altLang="en-US" dirty="0"/>
              <a:t>请画出这棵二叉树</a:t>
            </a:r>
          </a:p>
          <a:p>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48</a:t>
            </a:fld>
            <a:endParaRPr lang="zh-CN" altLang="en-US"/>
          </a:p>
        </p:txBody>
      </p:sp>
    </p:spTree>
    <p:extLst>
      <p:ext uri="{BB962C8B-B14F-4D97-AF65-F5344CB8AC3E}">
        <p14:creationId xmlns:p14="http://schemas.microsoft.com/office/powerpoint/2010/main" val="40410282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线索二叉树</a:t>
            </a:r>
          </a:p>
        </p:txBody>
      </p:sp>
      <p:sp>
        <p:nvSpPr>
          <p:cNvPr id="48131" name="内容占位符 2"/>
          <p:cNvSpPr>
            <a:spLocks noGrp="1"/>
          </p:cNvSpPr>
          <p:nvPr>
            <p:ph idx="1"/>
          </p:nvPr>
        </p:nvSpPr>
        <p:spPr/>
        <p:txBody>
          <a:bodyPr/>
          <a:lstStyle/>
          <a:p>
            <a:r>
              <a:rPr lang="zh-CN" altLang="en-US" smtClean="0"/>
              <a:t>遍历二叉树是以一定的规则将二叉树中结点排列成一个线性序列</a:t>
            </a:r>
            <a:endParaRPr lang="en-US" altLang="zh-CN" smtClean="0"/>
          </a:p>
          <a:p>
            <a:pPr lvl="1"/>
            <a:r>
              <a:rPr lang="zh-CN" altLang="en-US" smtClean="0"/>
              <a:t>对非线性结构进行线性化操作</a:t>
            </a:r>
            <a:endParaRPr lang="en-US" altLang="zh-CN" smtClean="0"/>
          </a:p>
          <a:p>
            <a:r>
              <a:rPr lang="zh-CN" altLang="en-US" smtClean="0"/>
              <a:t>在有</a:t>
            </a:r>
            <a:r>
              <a:rPr lang="en-US" altLang="zh-CN" smtClean="0"/>
              <a:t>n</a:t>
            </a:r>
            <a:r>
              <a:rPr lang="zh-CN" altLang="en-US" smtClean="0"/>
              <a:t>个结点的二叉链表中，必定存在</a:t>
            </a:r>
            <a:r>
              <a:rPr lang="en-US" altLang="zh-CN" smtClean="0"/>
              <a:t>n+1</a:t>
            </a:r>
            <a:r>
              <a:rPr lang="zh-CN" altLang="en-US" smtClean="0"/>
              <a:t>个空链域</a:t>
            </a:r>
            <a:endParaRPr lang="en-US" altLang="zh-CN" smtClean="0"/>
          </a:p>
          <a:p>
            <a:r>
              <a:rPr lang="zh-CN" altLang="en-US" smtClean="0"/>
              <a:t>利用这些空链域来存放结点的前驱和后继信息</a:t>
            </a:r>
            <a:endParaRPr lang="en-US" altLang="zh-CN" smtClean="0"/>
          </a:p>
          <a:p>
            <a:pPr lvl="1"/>
            <a:r>
              <a:rPr lang="zh-CN" altLang="en-US" smtClean="0"/>
              <a:t>线索链表</a:t>
            </a:r>
            <a:endParaRPr lang="en-US" altLang="zh-CN" smtClean="0"/>
          </a:p>
          <a:p>
            <a:endParaRPr lang="zh-CN" altLang="en-US" smtClean="0"/>
          </a:p>
        </p:txBody>
      </p:sp>
      <p:sp>
        <p:nvSpPr>
          <p:cNvPr id="4813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B1E33E6-09EF-4B52-BC15-437922B1A657}" type="slidenum">
              <a:rPr lang="zh-CN" altLang="en-US" sz="1000" smtClean="0"/>
              <a:pPr>
                <a:spcBef>
                  <a:spcPct val="0"/>
                </a:spcBef>
                <a:spcAft>
                  <a:spcPct val="0"/>
                </a:spcAft>
                <a:buClrTx/>
                <a:buFontTx/>
                <a:buNone/>
              </a:pPr>
              <a:t>49</a:t>
            </a:fld>
            <a:endParaRPr lang="zh-CN" altLang="en-US" sz="1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树的定义</a:t>
            </a:r>
          </a:p>
        </p:txBody>
      </p:sp>
      <p:grpSp>
        <p:nvGrpSpPr>
          <p:cNvPr id="2" name="Group 2"/>
          <p:cNvGrpSpPr>
            <a:grpSpLocks/>
          </p:cNvGrpSpPr>
          <p:nvPr/>
        </p:nvGrpSpPr>
        <p:grpSpPr bwMode="auto">
          <a:xfrm>
            <a:off x="4367213" y="1120775"/>
            <a:ext cx="2366962" cy="1290638"/>
            <a:chOff x="2418" y="218"/>
            <a:chExt cx="1491" cy="813"/>
          </a:xfrm>
        </p:grpSpPr>
        <p:sp>
          <p:nvSpPr>
            <p:cNvPr id="11302" name="Oval 3"/>
            <p:cNvSpPr>
              <a:spLocks noChangeArrowheads="1"/>
            </p:cNvSpPr>
            <p:nvPr/>
          </p:nvSpPr>
          <p:spPr bwMode="auto">
            <a:xfrm>
              <a:off x="2418" y="739"/>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11303" name="AutoShape 4"/>
            <p:cNvSpPr>
              <a:spLocks noChangeArrowheads="1"/>
            </p:cNvSpPr>
            <p:nvPr/>
          </p:nvSpPr>
          <p:spPr bwMode="auto">
            <a:xfrm>
              <a:off x="2667" y="218"/>
              <a:ext cx="1242" cy="256"/>
            </a:xfrm>
            <a:prstGeom prst="wedgeRectCallout">
              <a:avLst>
                <a:gd name="adj1" fmla="val -45491"/>
                <a:gd name="adj2" fmla="val 14375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只有根结点的树</a:t>
              </a:r>
              <a:endParaRPr kumimoji="1" lang="zh-CN" altLang="en-US" sz="2000">
                <a:latin typeface="Times New Roman" panose="02020603050405020304" pitchFamily="18" charset="0"/>
                <a:ea typeface="宋体" panose="02010600030101010101" pitchFamily="2" charset="-122"/>
              </a:endParaRPr>
            </a:p>
          </p:txBody>
        </p:sp>
      </p:grpSp>
      <p:grpSp>
        <p:nvGrpSpPr>
          <p:cNvPr id="3" name="Group 5"/>
          <p:cNvGrpSpPr>
            <a:grpSpLocks/>
          </p:cNvGrpSpPr>
          <p:nvPr/>
        </p:nvGrpSpPr>
        <p:grpSpPr bwMode="auto">
          <a:xfrm>
            <a:off x="2643188" y="2563813"/>
            <a:ext cx="4781550" cy="3332163"/>
            <a:chOff x="1332" y="1324"/>
            <a:chExt cx="3012" cy="2099"/>
          </a:xfrm>
        </p:grpSpPr>
        <p:grpSp>
          <p:nvGrpSpPr>
            <p:cNvPr id="11275" name="Group 6"/>
            <p:cNvGrpSpPr>
              <a:grpSpLocks/>
            </p:cNvGrpSpPr>
            <p:nvPr/>
          </p:nvGrpSpPr>
          <p:grpSpPr bwMode="auto">
            <a:xfrm>
              <a:off x="1621" y="1668"/>
              <a:ext cx="2723" cy="1755"/>
              <a:chOff x="2243" y="1124"/>
              <a:chExt cx="2723" cy="1755"/>
            </a:xfrm>
          </p:grpSpPr>
          <p:sp>
            <p:nvSpPr>
              <p:cNvPr id="11277" name="Oval 7"/>
              <p:cNvSpPr>
                <a:spLocks noChangeArrowheads="1"/>
              </p:cNvSpPr>
              <p:nvPr/>
            </p:nvSpPr>
            <p:spPr bwMode="auto">
              <a:xfrm>
                <a:off x="3526" y="1124"/>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11278" name="Oval 8"/>
              <p:cNvSpPr>
                <a:spLocks noChangeArrowheads="1"/>
              </p:cNvSpPr>
              <p:nvPr/>
            </p:nvSpPr>
            <p:spPr bwMode="auto">
              <a:xfrm>
                <a:off x="2880"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11279" name="Oval 9"/>
              <p:cNvSpPr>
                <a:spLocks noChangeArrowheads="1"/>
              </p:cNvSpPr>
              <p:nvPr/>
            </p:nvSpPr>
            <p:spPr bwMode="auto">
              <a:xfrm>
                <a:off x="3526"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11280" name="Oval 10"/>
              <p:cNvSpPr>
                <a:spLocks noChangeArrowheads="1"/>
              </p:cNvSpPr>
              <p:nvPr/>
            </p:nvSpPr>
            <p:spPr bwMode="auto">
              <a:xfrm>
                <a:off x="4303" y="1636"/>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11281" name="Oval 11"/>
              <p:cNvSpPr>
                <a:spLocks noChangeArrowheads="1"/>
              </p:cNvSpPr>
              <p:nvPr/>
            </p:nvSpPr>
            <p:spPr bwMode="auto">
              <a:xfrm>
                <a:off x="2504"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11282" name="Oval 12"/>
              <p:cNvSpPr>
                <a:spLocks noChangeArrowheads="1"/>
              </p:cNvSpPr>
              <p:nvPr/>
            </p:nvSpPr>
            <p:spPr bwMode="auto">
              <a:xfrm>
                <a:off x="3148"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F</a:t>
                </a:r>
              </a:p>
            </p:txBody>
          </p:sp>
          <p:sp>
            <p:nvSpPr>
              <p:cNvPr id="11283" name="Oval 13"/>
              <p:cNvSpPr>
                <a:spLocks noChangeArrowheads="1"/>
              </p:cNvSpPr>
              <p:nvPr/>
            </p:nvSpPr>
            <p:spPr bwMode="auto">
              <a:xfrm>
                <a:off x="352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G</a:t>
                </a:r>
              </a:p>
            </p:txBody>
          </p:sp>
          <p:sp>
            <p:nvSpPr>
              <p:cNvPr id="11284" name="Oval 14"/>
              <p:cNvSpPr>
                <a:spLocks noChangeArrowheads="1"/>
              </p:cNvSpPr>
              <p:nvPr/>
            </p:nvSpPr>
            <p:spPr bwMode="auto">
              <a:xfrm>
                <a:off x="389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H</a:t>
                </a:r>
              </a:p>
            </p:txBody>
          </p:sp>
          <p:sp>
            <p:nvSpPr>
              <p:cNvPr id="11285" name="Oval 15"/>
              <p:cNvSpPr>
                <a:spLocks noChangeArrowheads="1"/>
              </p:cNvSpPr>
              <p:nvPr/>
            </p:nvSpPr>
            <p:spPr bwMode="auto">
              <a:xfrm>
                <a:off x="4303"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I</a:t>
                </a:r>
              </a:p>
            </p:txBody>
          </p:sp>
          <p:sp>
            <p:nvSpPr>
              <p:cNvPr id="11286" name="Oval 16"/>
              <p:cNvSpPr>
                <a:spLocks noChangeArrowheads="1"/>
              </p:cNvSpPr>
              <p:nvPr/>
            </p:nvSpPr>
            <p:spPr bwMode="auto">
              <a:xfrm>
                <a:off x="4676" y="2121"/>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J</a:t>
                </a:r>
              </a:p>
            </p:txBody>
          </p:sp>
          <p:sp>
            <p:nvSpPr>
              <p:cNvPr id="11287" name="Oval 17"/>
              <p:cNvSpPr>
                <a:spLocks noChangeArrowheads="1"/>
              </p:cNvSpPr>
              <p:nvPr/>
            </p:nvSpPr>
            <p:spPr bwMode="auto">
              <a:xfrm>
                <a:off x="2243"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K</a:t>
                </a:r>
              </a:p>
            </p:txBody>
          </p:sp>
          <p:sp>
            <p:nvSpPr>
              <p:cNvPr id="11288" name="Oval 18"/>
              <p:cNvSpPr>
                <a:spLocks noChangeArrowheads="1"/>
              </p:cNvSpPr>
              <p:nvPr/>
            </p:nvSpPr>
            <p:spPr bwMode="auto">
              <a:xfrm>
                <a:off x="2754"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L</a:t>
                </a:r>
              </a:p>
            </p:txBody>
          </p:sp>
          <p:sp>
            <p:nvSpPr>
              <p:cNvPr id="11289" name="Oval 19"/>
              <p:cNvSpPr>
                <a:spLocks noChangeArrowheads="1"/>
              </p:cNvSpPr>
              <p:nvPr/>
            </p:nvSpPr>
            <p:spPr bwMode="auto">
              <a:xfrm>
                <a:off x="3877" y="258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M</a:t>
                </a:r>
              </a:p>
            </p:txBody>
          </p:sp>
          <p:sp>
            <p:nvSpPr>
              <p:cNvPr id="11290" name="Line 20"/>
              <p:cNvSpPr>
                <a:spLocks noChangeShapeType="1"/>
              </p:cNvSpPr>
              <p:nvPr/>
            </p:nvSpPr>
            <p:spPr bwMode="auto">
              <a:xfrm>
                <a:off x="3667" y="1422"/>
                <a:ext cx="0"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1" name="Line 21"/>
              <p:cNvSpPr>
                <a:spLocks noChangeShapeType="1"/>
              </p:cNvSpPr>
              <p:nvPr/>
            </p:nvSpPr>
            <p:spPr bwMode="auto">
              <a:xfrm flipH="1">
                <a:off x="3667"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92" name="Line 22"/>
              <p:cNvSpPr>
                <a:spLocks noChangeShapeType="1"/>
              </p:cNvSpPr>
              <p:nvPr/>
            </p:nvSpPr>
            <p:spPr bwMode="auto">
              <a:xfrm>
                <a:off x="4445" y="1933"/>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3" name="Line 23"/>
              <p:cNvSpPr>
                <a:spLocks noChangeShapeType="1"/>
              </p:cNvSpPr>
              <p:nvPr/>
            </p:nvSpPr>
            <p:spPr bwMode="auto">
              <a:xfrm flipH="1">
                <a:off x="4089" y="1889"/>
                <a:ext cx="256"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94" name="Line 24"/>
              <p:cNvSpPr>
                <a:spLocks noChangeShapeType="1"/>
              </p:cNvSpPr>
              <p:nvPr/>
            </p:nvSpPr>
            <p:spPr bwMode="auto">
              <a:xfrm>
                <a:off x="4556" y="1889"/>
                <a:ext cx="234"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5" name="Line 25"/>
              <p:cNvSpPr>
                <a:spLocks noChangeShapeType="1"/>
              </p:cNvSpPr>
              <p:nvPr/>
            </p:nvSpPr>
            <p:spPr bwMode="auto">
              <a:xfrm>
                <a:off x="3767" y="1322"/>
                <a:ext cx="567" cy="4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6" name="Line 26"/>
              <p:cNvSpPr>
                <a:spLocks noChangeShapeType="1"/>
              </p:cNvSpPr>
              <p:nvPr/>
            </p:nvSpPr>
            <p:spPr bwMode="auto">
              <a:xfrm flipH="1">
                <a:off x="3112" y="1344"/>
                <a:ext cx="422" cy="3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7" name="Line 27"/>
              <p:cNvSpPr>
                <a:spLocks noChangeShapeType="1"/>
              </p:cNvSpPr>
              <p:nvPr/>
            </p:nvSpPr>
            <p:spPr bwMode="auto">
              <a:xfrm>
                <a:off x="3078" y="1911"/>
                <a:ext cx="167"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8" name="Line 28"/>
              <p:cNvSpPr>
                <a:spLocks noChangeShapeType="1"/>
              </p:cNvSpPr>
              <p:nvPr/>
            </p:nvSpPr>
            <p:spPr bwMode="auto">
              <a:xfrm flipH="1">
                <a:off x="2734" y="1922"/>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299" name="Line 29"/>
              <p:cNvSpPr>
                <a:spLocks noChangeShapeType="1"/>
              </p:cNvSpPr>
              <p:nvPr/>
            </p:nvSpPr>
            <p:spPr bwMode="auto">
              <a:xfrm flipH="1">
                <a:off x="2434" y="2411"/>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00" name="Line 30"/>
              <p:cNvSpPr>
                <a:spLocks noChangeShapeType="1"/>
              </p:cNvSpPr>
              <p:nvPr/>
            </p:nvSpPr>
            <p:spPr bwMode="auto">
              <a:xfrm>
                <a:off x="2734" y="2378"/>
                <a:ext cx="166"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01" name="Line 31"/>
              <p:cNvSpPr>
                <a:spLocks noChangeShapeType="1"/>
              </p:cNvSpPr>
              <p:nvPr/>
            </p:nvSpPr>
            <p:spPr bwMode="auto">
              <a:xfrm>
                <a:off x="4034" y="2411"/>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1276" name="AutoShape 32"/>
            <p:cNvSpPr>
              <a:spLocks noChangeArrowheads="1"/>
            </p:cNvSpPr>
            <p:nvPr/>
          </p:nvSpPr>
          <p:spPr bwMode="auto">
            <a:xfrm>
              <a:off x="1332" y="1324"/>
              <a:ext cx="922" cy="256"/>
            </a:xfrm>
            <a:prstGeom prst="wedgeRectCallout">
              <a:avLst>
                <a:gd name="adj1" fmla="val 52713"/>
                <a:gd name="adj2" fmla="val 13086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dirty="0">
                  <a:latin typeface="Times New Roman" panose="02020603050405020304" pitchFamily="18" charset="0"/>
                  <a:ea typeface="宋体" panose="02010600030101010101" pitchFamily="2" charset="-122"/>
                </a:rPr>
                <a:t>有子树的树</a:t>
              </a:r>
            </a:p>
          </p:txBody>
        </p:sp>
      </p:grpSp>
      <p:sp>
        <p:nvSpPr>
          <p:cNvPr id="36" name="Freeform 33"/>
          <p:cNvSpPr>
            <a:spLocks/>
          </p:cNvSpPr>
          <p:nvPr/>
        </p:nvSpPr>
        <p:spPr bwMode="auto">
          <a:xfrm>
            <a:off x="2909888" y="3776663"/>
            <a:ext cx="2152650" cy="2293937"/>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56"/>
              <a:gd name="T82" fmla="*/ 0 h 1445"/>
              <a:gd name="T83" fmla="*/ 1356 w 1356"/>
              <a:gd name="T84" fmla="*/ 1445 h 144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7" name="Freeform 34"/>
          <p:cNvSpPr>
            <a:spLocks/>
          </p:cNvSpPr>
          <p:nvPr/>
        </p:nvSpPr>
        <p:spPr bwMode="auto">
          <a:xfrm>
            <a:off x="4991100" y="3865563"/>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5"/>
              <a:gd name="T49" fmla="*/ 0 h 1000"/>
              <a:gd name="T50" fmla="*/ 495 w 495"/>
              <a:gd name="T51" fmla="*/ 1000 h 100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8" name="Freeform 35"/>
          <p:cNvSpPr>
            <a:spLocks/>
          </p:cNvSpPr>
          <p:nvPr/>
        </p:nvSpPr>
        <p:spPr bwMode="auto">
          <a:xfrm>
            <a:off x="5549900" y="3935413"/>
            <a:ext cx="2035175" cy="2135187"/>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82"/>
              <a:gd name="T79" fmla="*/ 0 h 1345"/>
              <a:gd name="T80" fmla="*/ 1282 w 1282"/>
              <a:gd name="T81" fmla="*/ 1345 h 13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9" name="AutoShape 36"/>
          <p:cNvSpPr>
            <a:spLocks noChangeArrowheads="1"/>
          </p:cNvSpPr>
          <p:nvPr/>
        </p:nvSpPr>
        <p:spPr bwMode="auto">
          <a:xfrm>
            <a:off x="6337300" y="2946400"/>
            <a:ext cx="555625" cy="533400"/>
          </a:xfrm>
          <a:prstGeom prst="wedgeEllipseCallout">
            <a:avLst>
              <a:gd name="adj1" fmla="val -183431"/>
              <a:gd name="adj2" fmla="val 202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a:latin typeface="Times New Roman" panose="02020603050405020304" pitchFamily="18" charset="0"/>
                <a:ea typeface="宋体" panose="02010600030101010101" pitchFamily="2" charset="-122"/>
              </a:rPr>
              <a:t>根</a:t>
            </a:r>
          </a:p>
        </p:txBody>
      </p:sp>
      <p:sp>
        <p:nvSpPr>
          <p:cNvPr id="40" name="AutoShape 37"/>
          <p:cNvSpPr>
            <a:spLocks noChangeArrowheads="1"/>
          </p:cNvSpPr>
          <p:nvPr/>
        </p:nvSpPr>
        <p:spPr bwMode="auto">
          <a:xfrm>
            <a:off x="1131888" y="6076950"/>
            <a:ext cx="1017587" cy="533400"/>
          </a:xfrm>
          <a:prstGeom prst="wedgeEllipseCallout">
            <a:avLst>
              <a:gd name="adj1" fmla="val 124963"/>
              <a:gd name="adj2" fmla="val -5661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a:latin typeface="Times New Roman" panose="02020603050405020304" pitchFamily="18" charset="0"/>
                <a:ea typeface="宋体" panose="02010600030101010101" pitchFamily="2" charset="-122"/>
              </a:rPr>
              <a:t>子树</a:t>
            </a:r>
          </a:p>
        </p:txBody>
      </p:sp>
      <p:sp>
        <p:nvSpPr>
          <p:cNvPr id="1127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429AABA-E481-4B7A-BEAA-9C8089D4FB71}" type="slidenum">
              <a:rPr lang="zh-CN" altLang="en-US" sz="1000" smtClean="0"/>
              <a:pPr>
                <a:spcBef>
                  <a:spcPct val="0"/>
                </a:spcBef>
                <a:spcAft>
                  <a:spcPct val="0"/>
                </a:spcAft>
                <a:buClrTx/>
                <a:buFontTx/>
                <a:buNone/>
              </a:pPr>
              <a:t>5</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0-#ppt_w/2"/>
                                          </p:val>
                                        </p:tav>
                                        <p:tav tm="100000">
                                          <p:val>
                                            <p:strVal val="#ppt_x"/>
                                          </p:val>
                                        </p:tav>
                                      </p:tavLst>
                                    </p:anim>
                                    <p:anim calcmode="lin" valueType="num">
                                      <p:cBhvr additive="base">
                                        <p:cTn id="20"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0-#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additive="base">
                                        <p:cTn id="33" dur="500" fill="hold"/>
                                        <p:tgtEl>
                                          <p:spTgt spid="38"/>
                                        </p:tgtEl>
                                        <p:attrNameLst>
                                          <p:attrName>ppt_x</p:attrName>
                                        </p:attrNameLst>
                                      </p:cBhvr>
                                      <p:tavLst>
                                        <p:tav tm="0">
                                          <p:val>
                                            <p:strVal val="0-#ppt_w/2"/>
                                          </p:val>
                                        </p:tav>
                                        <p:tav tm="100000">
                                          <p:val>
                                            <p:strVal val="#ppt_x"/>
                                          </p:val>
                                        </p:tav>
                                      </p:tavLst>
                                    </p:anim>
                                    <p:anim calcmode="lin" valueType="num">
                                      <p:cBhvr additive="base">
                                        <p:cTn id="34" dur="500" fill="hold"/>
                                        <p:tgtEl>
                                          <p:spTgt spid="3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0-#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autoUpdateAnimBg="0"/>
      <p:bldP spid="4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smtClean="0"/>
              <a:t>树的定义（回顾）</a:t>
            </a:r>
          </a:p>
        </p:txBody>
      </p:sp>
      <p:sp>
        <p:nvSpPr>
          <p:cNvPr id="52227" name="内容占位符 2"/>
          <p:cNvSpPr>
            <a:spLocks noGrp="1"/>
          </p:cNvSpPr>
          <p:nvPr>
            <p:ph idx="1"/>
          </p:nvPr>
        </p:nvSpPr>
        <p:spPr/>
        <p:txBody>
          <a:bodyPr/>
          <a:lstStyle/>
          <a:p>
            <a:r>
              <a:rPr lang="zh-CN" altLang="en-US" b="1" smtClean="0"/>
              <a:t>树的逻辑定义：</a:t>
            </a:r>
            <a:r>
              <a:rPr lang="zh-CN" altLang="en-US" smtClean="0"/>
              <a:t>是</a:t>
            </a:r>
            <a:r>
              <a:rPr lang="en-US" altLang="zh-CN" smtClean="0"/>
              <a:t>n</a:t>
            </a:r>
            <a:r>
              <a:rPr lang="zh-CN" altLang="en-US" smtClean="0"/>
              <a:t>（</a:t>
            </a:r>
            <a:r>
              <a:rPr lang="en-US" altLang="zh-CN" smtClean="0"/>
              <a:t>n≥0</a:t>
            </a:r>
            <a:r>
              <a:rPr lang="zh-CN" altLang="en-US" smtClean="0"/>
              <a:t>）个有限数据元素的集合。当</a:t>
            </a:r>
            <a:r>
              <a:rPr lang="en-US" altLang="zh-CN" smtClean="0"/>
              <a:t>n</a:t>
            </a:r>
            <a:r>
              <a:rPr lang="zh-CN" altLang="en-US" smtClean="0"/>
              <a:t>＝</a:t>
            </a:r>
            <a:r>
              <a:rPr lang="en-US" altLang="zh-CN" smtClean="0"/>
              <a:t>0</a:t>
            </a:r>
            <a:r>
              <a:rPr lang="zh-CN" altLang="en-US" smtClean="0"/>
              <a:t>时，称这棵树为空树。在一棵非空树</a:t>
            </a:r>
            <a:r>
              <a:rPr lang="en-US" altLang="zh-CN" smtClean="0"/>
              <a:t>T</a:t>
            </a:r>
            <a:r>
              <a:rPr lang="zh-CN" altLang="en-US" smtClean="0"/>
              <a:t>中</a:t>
            </a:r>
            <a:endParaRPr lang="en-US" altLang="zh-CN" smtClean="0"/>
          </a:p>
          <a:p>
            <a:pPr lvl="1"/>
            <a:r>
              <a:rPr lang="zh-CN" altLang="en-US" smtClean="0"/>
              <a:t>有一个特殊的数据元素称为树的根结点，根结点没有前驱结点</a:t>
            </a:r>
            <a:endParaRPr lang="en-US" altLang="zh-CN" smtClean="0"/>
          </a:p>
          <a:p>
            <a:pPr lvl="1"/>
            <a:r>
              <a:rPr lang="zh-CN" altLang="en-US" smtClean="0"/>
              <a:t>若</a:t>
            </a:r>
            <a:r>
              <a:rPr lang="en-US" altLang="zh-CN" smtClean="0"/>
              <a:t>n&gt;1</a:t>
            </a:r>
            <a:r>
              <a:rPr lang="zh-CN" altLang="en-US" smtClean="0"/>
              <a:t>，除根结点之外的其余数据元素被分成</a:t>
            </a:r>
            <a:r>
              <a:rPr lang="en-US" altLang="zh-CN" smtClean="0"/>
              <a:t>m</a:t>
            </a:r>
            <a:r>
              <a:rPr lang="zh-CN" altLang="en-US" smtClean="0"/>
              <a:t>（</a:t>
            </a:r>
            <a:r>
              <a:rPr lang="en-US" altLang="zh-CN" smtClean="0"/>
              <a:t>m&gt;0</a:t>
            </a:r>
            <a:r>
              <a:rPr lang="zh-CN" altLang="en-US" smtClean="0"/>
              <a:t>）个互不相交的集合</a:t>
            </a:r>
            <a:r>
              <a:rPr lang="en-US" altLang="zh-CN" smtClean="0"/>
              <a:t>T1</a:t>
            </a:r>
            <a:r>
              <a:rPr lang="zh-CN" altLang="en-US" smtClean="0"/>
              <a:t>，</a:t>
            </a:r>
            <a:r>
              <a:rPr lang="en-US" altLang="zh-CN" smtClean="0"/>
              <a:t>T2</a:t>
            </a:r>
            <a:r>
              <a:rPr lang="zh-CN" altLang="en-US" smtClean="0"/>
              <a:t>，</a:t>
            </a:r>
            <a:r>
              <a:rPr lang="en-US" altLang="zh-CN" smtClean="0">
                <a:latin typeface="Times New Roman" panose="02020603050405020304" pitchFamily="18" charset="0"/>
              </a:rPr>
              <a:t>…</a:t>
            </a:r>
            <a:r>
              <a:rPr lang="zh-CN" altLang="en-US" smtClean="0"/>
              <a:t>，</a:t>
            </a:r>
            <a:r>
              <a:rPr lang="en-US" altLang="zh-CN" smtClean="0"/>
              <a:t>Tm</a:t>
            </a:r>
            <a:r>
              <a:rPr lang="zh-CN" altLang="en-US" smtClean="0"/>
              <a:t>，其中每一个集合</a:t>
            </a:r>
            <a:r>
              <a:rPr lang="en-US" altLang="zh-CN" smtClean="0"/>
              <a:t>Ti</a:t>
            </a:r>
            <a:r>
              <a:rPr lang="zh-CN" altLang="en-US" smtClean="0"/>
              <a:t>（</a:t>
            </a:r>
            <a:r>
              <a:rPr lang="en-US" altLang="zh-CN" smtClean="0"/>
              <a:t>1≤i≤m</a:t>
            </a:r>
            <a:r>
              <a:rPr lang="zh-CN" altLang="en-US" smtClean="0"/>
              <a:t>）本身又是一棵树。树</a:t>
            </a:r>
            <a:r>
              <a:rPr lang="en-US" altLang="zh-CN" smtClean="0"/>
              <a:t>T1</a:t>
            </a:r>
            <a:r>
              <a:rPr lang="zh-CN" altLang="en-US" smtClean="0"/>
              <a:t>，</a:t>
            </a:r>
            <a:r>
              <a:rPr lang="en-US" altLang="zh-CN" smtClean="0"/>
              <a:t>T2</a:t>
            </a:r>
            <a:r>
              <a:rPr lang="zh-CN" altLang="en-US" smtClean="0"/>
              <a:t>，</a:t>
            </a:r>
            <a:r>
              <a:rPr lang="en-US" altLang="zh-CN" smtClean="0">
                <a:latin typeface="Times New Roman" panose="02020603050405020304" pitchFamily="18" charset="0"/>
              </a:rPr>
              <a:t>…</a:t>
            </a:r>
            <a:r>
              <a:rPr lang="zh-CN" altLang="en-US" smtClean="0"/>
              <a:t>，</a:t>
            </a:r>
            <a:r>
              <a:rPr lang="en-US" altLang="zh-CN" smtClean="0"/>
              <a:t>Tm</a:t>
            </a:r>
            <a:r>
              <a:rPr lang="zh-CN" altLang="en-US" smtClean="0"/>
              <a:t>称为这个根结点的子树</a:t>
            </a:r>
          </a:p>
        </p:txBody>
      </p:sp>
      <p:sp>
        <p:nvSpPr>
          <p:cNvPr id="5222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1C477994-A57B-49C9-8AAF-B5089634F7BD}" type="slidenum">
              <a:rPr lang="zh-CN" altLang="en-US" sz="1000" smtClean="0"/>
              <a:pPr>
                <a:spcBef>
                  <a:spcPct val="0"/>
                </a:spcBef>
                <a:spcAft>
                  <a:spcPct val="0"/>
                </a:spcAft>
                <a:buClrTx/>
                <a:buFontTx/>
                <a:buNone/>
              </a:pPr>
              <a:t>50</a:t>
            </a:fld>
            <a:endParaRPr lang="zh-CN" altLang="en-US" sz="10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树的存储</a:t>
            </a:r>
          </a:p>
        </p:txBody>
      </p:sp>
      <p:sp>
        <p:nvSpPr>
          <p:cNvPr id="3" name="内容占位符 2"/>
          <p:cNvSpPr>
            <a:spLocks noGrp="1"/>
          </p:cNvSpPr>
          <p:nvPr>
            <p:ph idx="1"/>
          </p:nvPr>
        </p:nvSpPr>
        <p:spPr/>
        <p:txBody>
          <a:bodyPr/>
          <a:lstStyle/>
          <a:p>
            <a:pPr>
              <a:defRPr/>
            </a:pPr>
            <a:r>
              <a:rPr lang="zh-CN" altLang="en-US" dirty="0" smtClean="0">
                <a:latin typeface="+mn-ea"/>
              </a:rPr>
              <a:t>普通树的结点可以有任意多个孩子</a:t>
            </a:r>
            <a:endParaRPr lang="en-US" altLang="zh-CN" dirty="0" smtClean="0">
              <a:latin typeface="+mn-ea"/>
            </a:endParaRPr>
          </a:p>
          <a:p>
            <a:pPr lvl="1">
              <a:defRPr/>
            </a:pPr>
            <a:r>
              <a:rPr lang="zh-CN" altLang="en-US" dirty="0" smtClean="0">
                <a:latin typeface="+mn-ea"/>
              </a:rPr>
              <a:t>因此，其存储方式的实现也比较困难</a:t>
            </a:r>
            <a:endParaRPr lang="en-US" altLang="zh-CN" dirty="0" smtClean="0">
              <a:latin typeface="+mn-ea"/>
            </a:endParaRPr>
          </a:p>
          <a:p>
            <a:pPr>
              <a:defRPr/>
            </a:pPr>
            <a:r>
              <a:rPr kumimoji="1" lang="zh-CN" altLang="en-US" b="1" dirty="0" smtClean="0">
                <a:solidFill>
                  <a:srgbClr val="6600CC"/>
                </a:solidFill>
                <a:latin typeface="+mn-ea"/>
              </a:rPr>
              <a:t>双亲表示法</a:t>
            </a:r>
          </a:p>
          <a:p>
            <a:pPr lvl="1">
              <a:defRPr/>
            </a:pPr>
            <a:r>
              <a:rPr kumimoji="1" lang="zh-CN" altLang="en-US" dirty="0" smtClean="0">
                <a:latin typeface="+mn-ea"/>
              </a:rPr>
              <a:t>定义结构数组存放树的结点，每个结点含两个域</a:t>
            </a:r>
            <a:endParaRPr kumimoji="1" lang="en-US" altLang="zh-CN" dirty="0" smtClean="0">
              <a:latin typeface="+mn-ea"/>
            </a:endParaRPr>
          </a:p>
          <a:p>
            <a:pPr lvl="2">
              <a:defRPr/>
            </a:pPr>
            <a:r>
              <a:rPr kumimoji="1" lang="zh-CN" altLang="en-US" dirty="0" smtClean="0">
                <a:latin typeface="+mn-ea"/>
              </a:rPr>
              <a:t>数据域：存放结点本身信息</a:t>
            </a:r>
          </a:p>
          <a:p>
            <a:pPr lvl="2">
              <a:defRPr/>
            </a:pPr>
            <a:r>
              <a:rPr kumimoji="1" lang="zh-CN" altLang="en-US" dirty="0" smtClean="0">
                <a:latin typeface="+mn-ea"/>
              </a:rPr>
              <a:t>双亲域：指示本结点的双亲结点在数组中位置</a:t>
            </a:r>
          </a:p>
          <a:p>
            <a:pPr lvl="2">
              <a:defRPr/>
            </a:pPr>
            <a:r>
              <a:rPr kumimoji="1" lang="zh-CN" altLang="en-US" dirty="0" smtClean="0">
                <a:latin typeface="+mn-ea"/>
              </a:rPr>
              <a:t>找双亲容易，找孩子难</a:t>
            </a:r>
          </a:p>
          <a:p>
            <a:pPr lvl="1">
              <a:defRPr/>
            </a:pPr>
            <a:endParaRPr lang="zh-CN" altLang="en-US" dirty="0"/>
          </a:p>
        </p:txBody>
      </p:sp>
      <p:sp>
        <p:nvSpPr>
          <p:cNvPr id="5427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AC46E8C-138D-434C-AE36-9BA1489369E9}" type="slidenum">
              <a:rPr lang="zh-CN" altLang="en-US" sz="1000" smtClean="0"/>
              <a:pPr>
                <a:spcBef>
                  <a:spcPct val="0"/>
                </a:spcBef>
                <a:spcAft>
                  <a:spcPct val="0"/>
                </a:spcAft>
                <a:buClrTx/>
                <a:buFontTx/>
                <a:buNone/>
              </a:pPr>
              <a:t>51</a:t>
            </a:fld>
            <a:endParaRPr lang="zh-CN" altLang="en-US" sz="10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smtClean="0"/>
              <a:t>树的存储</a:t>
            </a:r>
            <a:endParaRPr lang="zh-CN" altLang="en-US" sz="3600" smtClean="0">
              <a:latin typeface="黑体" panose="02010609060101010101" pitchFamily="49" charset="-122"/>
            </a:endParaRPr>
          </a:p>
        </p:txBody>
      </p:sp>
      <p:pic>
        <p:nvPicPr>
          <p:cNvPr id="5529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0" y="2636838"/>
            <a:ext cx="6408738"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6"/>
          <p:cNvSpPr txBox="1">
            <a:spLocks noChangeArrowheads="1"/>
          </p:cNvSpPr>
          <p:nvPr/>
        </p:nvSpPr>
        <p:spPr bwMode="auto">
          <a:xfrm>
            <a:off x="792163" y="5792788"/>
            <a:ext cx="40322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zh-CN" altLang="en-US" sz="1800" b="1">
                <a:ea typeface="宋体" panose="02010600030101010101" pitchFamily="2" charset="-122"/>
              </a:rPr>
              <a:t>特点：找双亲易，找孩子难</a:t>
            </a:r>
          </a:p>
        </p:txBody>
      </p:sp>
      <p:sp>
        <p:nvSpPr>
          <p:cNvPr id="55301" name="内容占位符 1"/>
          <p:cNvSpPr>
            <a:spLocks noGrp="1"/>
          </p:cNvSpPr>
          <p:nvPr>
            <p:ph idx="1"/>
          </p:nvPr>
        </p:nvSpPr>
        <p:spPr>
          <a:xfrm>
            <a:off x="468313" y="1125538"/>
            <a:ext cx="8207375" cy="1366837"/>
          </a:xfrm>
        </p:spPr>
        <p:txBody>
          <a:bodyPr/>
          <a:lstStyle/>
          <a:p>
            <a:r>
              <a:rPr lang="zh-CN" altLang="en-US" dirty="0" smtClean="0"/>
              <a:t>双亲表示法：存储每个节点的信息，及其双亲节点的位置，一般用顺序存储结构</a:t>
            </a:r>
          </a:p>
        </p:txBody>
      </p:sp>
      <p:sp>
        <p:nvSpPr>
          <p:cNvPr id="5530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6BE0B7F-BD93-4A05-A169-D243413E69B4}" type="slidenum">
              <a:rPr lang="zh-CN" altLang="en-US" sz="1000" smtClean="0"/>
              <a:pPr>
                <a:spcBef>
                  <a:spcPct val="0"/>
                </a:spcBef>
                <a:spcAft>
                  <a:spcPct val="0"/>
                </a:spcAft>
                <a:buClrTx/>
                <a:buFontTx/>
                <a:buNone/>
              </a:pPr>
              <a:t>52</a:t>
            </a:fld>
            <a:endParaRPr lang="zh-CN" altLang="en-US" sz="1000" smtClean="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175" y="2420938"/>
            <a:ext cx="50768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6"/>
          <p:cNvSpPr txBox="1">
            <a:spLocks noChangeArrowheads="1"/>
          </p:cNvSpPr>
          <p:nvPr/>
        </p:nvSpPr>
        <p:spPr bwMode="auto">
          <a:xfrm>
            <a:off x="250825" y="6092825"/>
            <a:ext cx="403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zh-CN" altLang="en-US" sz="1800" b="1">
                <a:ea typeface="宋体" panose="02010600030101010101" pitchFamily="2" charset="-122"/>
              </a:rPr>
              <a:t>特点：找孩子易，找双亲难</a:t>
            </a:r>
          </a:p>
        </p:txBody>
      </p:sp>
      <p:pic>
        <p:nvPicPr>
          <p:cNvPr id="5632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852738"/>
            <a:ext cx="3419475"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AutoShape 8"/>
          <p:cNvSpPr>
            <a:spLocks noChangeArrowheads="1"/>
          </p:cNvSpPr>
          <p:nvPr/>
        </p:nvSpPr>
        <p:spPr bwMode="auto">
          <a:xfrm>
            <a:off x="3492500" y="3644900"/>
            <a:ext cx="503238" cy="431800"/>
          </a:xfrm>
          <a:prstGeom prst="rightArrow">
            <a:avLst>
              <a:gd name="adj1" fmla="val 50000"/>
              <a:gd name="adj2" fmla="val 29136"/>
            </a:avLst>
          </a:prstGeom>
          <a:solidFill>
            <a:schemeClr val="accent1"/>
          </a:solidFill>
          <a:ln w="9525">
            <a:solidFill>
              <a:schemeClr val="tx1"/>
            </a:solidFill>
            <a:miter lim="800000"/>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56326" name="标题 1"/>
          <p:cNvSpPr>
            <a:spLocks noGrp="1"/>
          </p:cNvSpPr>
          <p:nvPr>
            <p:ph type="title"/>
          </p:nvPr>
        </p:nvSpPr>
        <p:spPr/>
        <p:txBody>
          <a:bodyPr/>
          <a:lstStyle/>
          <a:p>
            <a:r>
              <a:rPr lang="zh-CN" altLang="en-US" smtClean="0"/>
              <a:t>树的存储</a:t>
            </a:r>
          </a:p>
        </p:txBody>
      </p:sp>
      <p:sp>
        <p:nvSpPr>
          <p:cNvPr id="56327" name="内容占位符 2"/>
          <p:cNvSpPr>
            <a:spLocks noGrp="1"/>
          </p:cNvSpPr>
          <p:nvPr>
            <p:ph idx="1"/>
          </p:nvPr>
        </p:nvSpPr>
        <p:spPr>
          <a:xfrm>
            <a:off x="468313" y="1125538"/>
            <a:ext cx="8207375" cy="1295400"/>
          </a:xfrm>
        </p:spPr>
        <p:txBody>
          <a:bodyPr/>
          <a:lstStyle/>
          <a:p>
            <a:r>
              <a:rPr lang="zh-CN" altLang="en-US" smtClean="0"/>
              <a:t>孩子表示法：类似于图的邻接表表示，把节点的所有孩子用指针串起来</a:t>
            </a:r>
          </a:p>
          <a:p>
            <a:endParaRPr lang="zh-CN" altLang="en-US" smtClean="0"/>
          </a:p>
        </p:txBody>
      </p:sp>
      <p:sp>
        <p:nvSpPr>
          <p:cNvPr id="5632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66820AC-D5D1-4596-B1EF-4E22884B8165}" type="slidenum">
              <a:rPr lang="zh-CN" altLang="en-US" sz="1000" smtClean="0"/>
              <a:pPr>
                <a:spcBef>
                  <a:spcPct val="0"/>
                </a:spcBef>
                <a:spcAft>
                  <a:spcPct val="0"/>
                </a:spcAft>
                <a:buClrTx/>
                <a:buFontTx/>
                <a:buNone/>
              </a:pPr>
              <a:t>53</a:t>
            </a:fld>
            <a:endParaRPr lang="zh-CN" altLang="en-US" sz="1000" smtClean="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005263"/>
            <a:ext cx="3419475"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076700"/>
            <a:ext cx="4284663"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AutoShape 6"/>
          <p:cNvSpPr>
            <a:spLocks noChangeArrowheads="1"/>
          </p:cNvSpPr>
          <p:nvPr/>
        </p:nvSpPr>
        <p:spPr bwMode="auto">
          <a:xfrm>
            <a:off x="3563938" y="4581525"/>
            <a:ext cx="863600" cy="433388"/>
          </a:xfrm>
          <a:prstGeom prst="rightArrow">
            <a:avLst>
              <a:gd name="adj1" fmla="val 50000"/>
              <a:gd name="adj2" fmla="val 49817"/>
            </a:avLst>
          </a:prstGeom>
          <a:solidFill>
            <a:schemeClr val="accent1"/>
          </a:solidFill>
          <a:ln w="9525">
            <a:solidFill>
              <a:schemeClr val="tx1"/>
            </a:solidFill>
            <a:miter lim="800000"/>
            <a:headEnd/>
            <a:tailEnd/>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57349" name="Rectangle 8"/>
          <p:cNvSpPr>
            <a:spLocks noChangeArrowheads="1"/>
          </p:cNvSpPr>
          <p:nvPr/>
        </p:nvSpPr>
        <p:spPr bwMode="auto">
          <a:xfrm>
            <a:off x="2481304" y="2705698"/>
            <a:ext cx="61943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400" dirty="0" err="1">
                <a:solidFill>
                  <a:srgbClr val="993300"/>
                </a:solidFill>
                <a:ea typeface="宋体" panose="02010600030101010101" pitchFamily="2" charset="-122"/>
              </a:rPr>
              <a:t>typedef</a:t>
            </a: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struct</a:t>
            </a:r>
            <a:r>
              <a:rPr kumimoji="1" lang="en-US" altLang="zh-CN" sz="2400" dirty="0">
                <a:solidFill>
                  <a:srgbClr val="993300"/>
                </a:solidFill>
                <a:ea typeface="宋体" panose="02010600030101010101" pitchFamily="2" charset="-122"/>
              </a:rPr>
              <a:t>  </a:t>
            </a:r>
            <a:r>
              <a:rPr kumimoji="1" lang="en-US" altLang="zh-CN" sz="2400" dirty="0" err="1" smtClean="0">
                <a:solidFill>
                  <a:srgbClr val="993300"/>
                </a:solidFill>
                <a:ea typeface="宋体" panose="02010600030101010101" pitchFamily="2" charset="-122"/>
              </a:rPr>
              <a:t>CSNode</a:t>
            </a:r>
            <a:r>
              <a:rPr kumimoji="1" lang="en-US" altLang="zh-CN" sz="2400" dirty="0" smtClean="0">
                <a:solidFill>
                  <a:srgbClr val="993300"/>
                </a:solidFill>
                <a:ea typeface="宋体" panose="02010600030101010101" pitchFamily="2" charset="-122"/>
              </a:rPr>
              <a:t>  </a:t>
            </a:r>
            <a:r>
              <a:rPr kumimoji="1" lang="en-US" altLang="zh-CN" sz="2400" dirty="0">
                <a:solidFill>
                  <a:srgbClr val="993300"/>
                </a:solidFill>
                <a:ea typeface="宋体" panose="02010600030101010101" pitchFamily="2" charset="-122"/>
              </a:rPr>
              <a:t>{ </a:t>
            </a:r>
          </a:p>
          <a:p>
            <a:pPr eaLnBrk="1" hangingPunct="1">
              <a:spcBef>
                <a:spcPct val="0"/>
              </a:spcBef>
              <a:spcAft>
                <a:spcPct val="0"/>
              </a:spcAft>
              <a:buClrTx/>
              <a:buFontTx/>
              <a:buNone/>
            </a:pPr>
            <a:r>
              <a:rPr kumimoji="1" lang="en-US" altLang="zh-CN" sz="2400" dirty="0">
                <a:solidFill>
                  <a:srgbClr val="993300"/>
                </a:solidFill>
                <a:ea typeface="宋体" panose="02010600030101010101" pitchFamily="2" charset="-122"/>
              </a:rPr>
              <a:t>     </a:t>
            </a:r>
            <a:r>
              <a:rPr kumimoji="1" lang="en-US" altLang="zh-CN" sz="2400" dirty="0" err="1" smtClean="0">
                <a:solidFill>
                  <a:srgbClr val="993300"/>
                </a:solidFill>
                <a:ea typeface="宋体" panose="02010600030101010101" pitchFamily="2" charset="-122"/>
              </a:rPr>
              <a:t>TElemType</a:t>
            </a:r>
            <a:r>
              <a:rPr kumimoji="1" lang="en-US" altLang="zh-CN" sz="2400" dirty="0" smtClean="0">
                <a:solidFill>
                  <a:srgbClr val="993300"/>
                </a:solidFill>
                <a:ea typeface="宋体" panose="02010600030101010101" pitchFamily="2" charset="-122"/>
              </a:rPr>
              <a:t> </a:t>
            </a:r>
            <a:r>
              <a:rPr kumimoji="1" lang="en-US" altLang="zh-CN" sz="2400" dirty="0">
                <a:solidFill>
                  <a:srgbClr val="993300"/>
                </a:solidFill>
                <a:ea typeface="宋体" panose="02010600030101010101" pitchFamily="2" charset="-122"/>
              </a:rPr>
              <a:t>data;</a:t>
            </a:r>
          </a:p>
          <a:p>
            <a:pPr eaLnBrk="1" hangingPunct="1">
              <a:spcBef>
                <a:spcPct val="0"/>
              </a:spcBef>
              <a:spcAft>
                <a:spcPct val="0"/>
              </a:spcAft>
              <a:buClrTx/>
              <a:buFontTx/>
              <a:buNone/>
            </a:pPr>
            <a:r>
              <a:rPr kumimoji="1" lang="en-US" altLang="zh-CN" sz="2400" dirty="0">
                <a:solidFill>
                  <a:srgbClr val="993300"/>
                </a:solidFill>
                <a:ea typeface="宋体" panose="02010600030101010101" pitchFamily="2" charset="-122"/>
              </a:rPr>
              <a:t>     </a:t>
            </a:r>
            <a:r>
              <a:rPr kumimoji="1" lang="en-US" altLang="zh-CN" sz="2400" dirty="0" err="1">
                <a:solidFill>
                  <a:srgbClr val="993300"/>
                </a:solidFill>
                <a:ea typeface="宋体" panose="02010600030101010101" pitchFamily="2" charset="-122"/>
              </a:rPr>
              <a:t>struct</a:t>
            </a:r>
            <a:r>
              <a:rPr kumimoji="1" lang="en-US" altLang="zh-CN" sz="2400" dirty="0">
                <a:solidFill>
                  <a:srgbClr val="993300"/>
                </a:solidFill>
                <a:ea typeface="宋体" panose="02010600030101010101" pitchFamily="2" charset="-122"/>
              </a:rPr>
              <a:t> </a:t>
            </a:r>
            <a:r>
              <a:rPr kumimoji="1" lang="en-US" altLang="zh-CN" sz="2400" dirty="0" err="1" smtClean="0">
                <a:solidFill>
                  <a:srgbClr val="993300"/>
                </a:solidFill>
                <a:ea typeface="宋体" panose="02010600030101010101" pitchFamily="2" charset="-122"/>
              </a:rPr>
              <a:t>CSNode</a:t>
            </a:r>
            <a:r>
              <a:rPr kumimoji="1" lang="en-US" altLang="zh-CN" sz="2400" dirty="0">
                <a:solidFill>
                  <a:srgbClr val="993300"/>
                </a:solidFill>
                <a:ea typeface="宋体" panose="02010600030101010101" pitchFamily="2" charset="-122"/>
              </a:rPr>
              <a:t> </a:t>
            </a:r>
            <a:r>
              <a:rPr kumimoji="1" lang="en-US" altLang="zh-CN" sz="2400" dirty="0" smtClean="0">
                <a:solidFill>
                  <a:srgbClr val="993300"/>
                </a:solidFill>
                <a:ea typeface="宋体" panose="02010600030101010101" pitchFamily="2" charset="-122"/>
              </a:rPr>
              <a:t>*</a:t>
            </a:r>
            <a:r>
              <a:rPr kumimoji="1" lang="en-US" altLang="zh-CN" sz="2400" dirty="0" err="1" smtClean="0">
                <a:solidFill>
                  <a:srgbClr val="993300"/>
                </a:solidFill>
                <a:ea typeface="宋体" panose="02010600030101010101" pitchFamily="2" charset="-122"/>
              </a:rPr>
              <a:t>firstchild</a:t>
            </a:r>
            <a:r>
              <a:rPr kumimoji="1" lang="en-US" altLang="zh-CN" sz="2400" dirty="0" smtClean="0">
                <a:solidFill>
                  <a:srgbClr val="993300"/>
                </a:solidFill>
                <a:ea typeface="宋体" panose="02010600030101010101" pitchFamily="2" charset="-122"/>
              </a:rPr>
              <a:t>,*</a:t>
            </a:r>
            <a:r>
              <a:rPr kumimoji="1" lang="en-US" altLang="zh-CN" sz="2400" dirty="0" err="1" smtClean="0">
                <a:solidFill>
                  <a:srgbClr val="993300"/>
                </a:solidFill>
                <a:ea typeface="宋体" panose="02010600030101010101" pitchFamily="2" charset="-122"/>
              </a:rPr>
              <a:t>nextsibling</a:t>
            </a:r>
            <a:r>
              <a:rPr kumimoji="1" lang="en-US" altLang="zh-CN" sz="2400" dirty="0" smtClean="0">
                <a:solidFill>
                  <a:srgbClr val="993300"/>
                </a:solidFill>
                <a:ea typeface="宋体" panose="02010600030101010101" pitchFamily="2" charset="-122"/>
              </a:rPr>
              <a:t>;</a:t>
            </a:r>
            <a:endParaRPr kumimoji="1" lang="en-US" altLang="zh-CN" sz="2400" dirty="0">
              <a:solidFill>
                <a:srgbClr val="993300"/>
              </a:solidFill>
              <a:ea typeface="宋体" panose="02010600030101010101" pitchFamily="2" charset="-122"/>
            </a:endParaRPr>
          </a:p>
          <a:p>
            <a:pPr eaLnBrk="1" hangingPunct="1">
              <a:spcBef>
                <a:spcPct val="0"/>
              </a:spcBef>
              <a:spcAft>
                <a:spcPct val="0"/>
              </a:spcAft>
              <a:buClrTx/>
              <a:buFontTx/>
              <a:buNone/>
            </a:pPr>
            <a:r>
              <a:rPr kumimoji="1" lang="en-US" altLang="zh-CN" sz="2400" dirty="0" smtClean="0">
                <a:solidFill>
                  <a:srgbClr val="993300"/>
                </a:solidFill>
                <a:ea typeface="宋体" panose="02010600030101010101" pitchFamily="2" charset="-122"/>
              </a:rPr>
              <a:t>}</a:t>
            </a:r>
            <a:r>
              <a:rPr kumimoji="1" lang="en-US" altLang="zh-CN" sz="2400" dirty="0" err="1" smtClean="0">
                <a:solidFill>
                  <a:srgbClr val="993300"/>
                </a:solidFill>
                <a:ea typeface="宋体" panose="02010600030101010101" pitchFamily="2" charset="-122"/>
              </a:rPr>
              <a:t>CSNode</a:t>
            </a:r>
            <a:r>
              <a:rPr kumimoji="1" lang="en-US" altLang="zh-CN" sz="2400" dirty="0" smtClean="0">
                <a:solidFill>
                  <a:srgbClr val="993300"/>
                </a:solidFill>
                <a:ea typeface="宋体" panose="02010600030101010101" pitchFamily="2" charset="-122"/>
              </a:rPr>
              <a:t>, *</a:t>
            </a:r>
            <a:r>
              <a:rPr kumimoji="1" lang="en-US" altLang="zh-CN" sz="2400" dirty="0" err="1" smtClean="0">
                <a:solidFill>
                  <a:srgbClr val="993300"/>
                </a:solidFill>
                <a:ea typeface="宋体" panose="02010600030101010101" pitchFamily="2" charset="-122"/>
              </a:rPr>
              <a:t>CSTree</a:t>
            </a:r>
            <a:r>
              <a:rPr kumimoji="1" lang="en-US" altLang="zh-CN" sz="2400" dirty="0" smtClean="0">
                <a:solidFill>
                  <a:srgbClr val="993300"/>
                </a:solidFill>
                <a:ea typeface="宋体" panose="02010600030101010101" pitchFamily="2" charset="-122"/>
              </a:rPr>
              <a:t>;</a:t>
            </a:r>
            <a:endParaRPr kumimoji="1" lang="en-US" altLang="zh-CN" sz="2400" dirty="0">
              <a:solidFill>
                <a:srgbClr val="993300"/>
              </a:solidFill>
              <a:ea typeface="宋体" panose="02010600030101010101" pitchFamily="2" charset="-122"/>
            </a:endParaRPr>
          </a:p>
        </p:txBody>
      </p:sp>
      <p:sp>
        <p:nvSpPr>
          <p:cNvPr id="57350" name="内容占位符 1"/>
          <p:cNvSpPr>
            <a:spLocks noGrp="1"/>
          </p:cNvSpPr>
          <p:nvPr>
            <p:ph idx="1"/>
          </p:nvPr>
        </p:nvSpPr>
        <p:spPr>
          <a:xfrm>
            <a:off x="468313" y="1125538"/>
            <a:ext cx="8207375" cy="1571625"/>
          </a:xfrm>
        </p:spPr>
        <p:txBody>
          <a:bodyPr/>
          <a:lstStyle/>
          <a:p>
            <a:r>
              <a:rPr lang="zh-CN" altLang="en-US" dirty="0" smtClean="0"/>
              <a:t>孩子兄弟表示法：每个节点中存储自己的第一个孩子和兄弟的地址（连接所有的兄弟），属于链式存储</a:t>
            </a:r>
            <a:r>
              <a:rPr lang="en-US" altLang="zh-CN" dirty="0" smtClean="0"/>
              <a:t>,</a:t>
            </a:r>
            <a:r>
              <a:rPr lang="zh-CN" altLang="en-US" dirty="0" smtClean="0"/>
              <a:t>存储结构如下</a:t>
            </a:r>
            <a:r>
              <a:rPr lang="en-US" altLang="zh-CN" dirty="0" smtClean="0"/>
              <a:t>:</a:t>
            </a:r>
          </a:p>
        </p:txBody>
      </p:sp>
      <p:sp>
        <p:nvSpPr>
          <p:cNvPr id="57351" name="标题 2"/>
          <p:cNvSpPr>
            <a:spLocks noGrp="1"/>
          </p:cNvSpPr>
          <p:nvPr>
            <p:ph type="title"/>
          </p:nvPr>
        </p:nvSpPr>
        <p:spPr/>
        <p:txBody>
          <a:bodyPr/>
          <a:lstStyle/>
          <a:p>
            <a:r>
              <a:rPr lang="zh-CN" altLang="en-US" smtClean="0"/>
              <a:t>树的存储</a:t>
            </a:r>
          </a:p>
        </p:txBody>
      </p:sp>
      <p:sp>
        <p:nvSpPr>
          <p:cNvPr id="5735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D7F4B64-CCBC-4F53-90A1-39BD30EB3AEE}" type="slidenum">
              <a:rPr lang="zh-CN" altLang="en-US" sz="1000" smtClean="0"/>
              <a:pPr>
                <a:spcBef>
                  <a:spcPct val="0"/>
                </a:spcBef>
                <a:spcAft>
                  <a:spcPct val="0"/>
                </a:spcAft>
                <a:buClrTx/>
                <a:buFontTx/>
                <a:buNone/>
              </a:pPr>
              <a:t>54</a:t>
            </a:fld>
            <a:endParaRPr lang="zh-CN" altLang="en-US" sz="1000" smtClean="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a:t>树和二叉树之间的转换</a:t>
            </a:r>
            <a:endParaRPr lang="zh-CN" altLang="en-US" dirty="0" smtClean="0"/>
          </a:p>
        </p:txBody>
      </p:sp>
      <p:grpSp>
        <p:nvGrpSpPr>
          <p:cNvPr id="59395" name="Group 3"/>
          <p:cNvGrpSpPr>
            <a:grpSpLocks/>
          </p:cNvGrpSpPr>
          <p:nvPr/>
        </p:nvGrpSpPr>
        <p:grpSpPr bwMode="auto">
          <a:xfrm>
            <a:off x="965200" y="1598613"/>
            <a:ext cx="1622425" cy="2112962"/>
            <a:chOff x="352" y="720"/>
            <a:chExt cx="1022" cy="1331"/>
          </a:xfrm>
        </p:grpSpPr>
        <p:grpSp>
          <p:nvGrpSpPr>
            <p:cNvPr id="59489" name="Group 4"/>
            <p:cNvGrpSpPr>
              <a:grpSpLocks/>
            </p:cNvGrpSpPr>
            <p:nvPr/>
          </p:nvGrpSpPr>
          <p:grpSpPr bwMode="auto">
            <a:xfrm>
              <a:off x="352" y="978"/>
              <a:ext cx="1022" cy="1073"/>
              <a:chOff x="352" y="978"/>
              <a:chExt cx="1022" cy="1073"/>
            </a:xfrm>
          </p:grpSpPr>
          <p:sp>
            <p:nvSpPr>
              <p:cNvPr id="59491" name="Oval 5"/>
              <p:cNvSpPr>
                <a:spLocks noChangeArrowheads="1"/>
              </p:cNvSpPr>
              <p:nvPr/>
            </p:nvSpPr>
            <p:spPr bwMode="auto">
              <a:xfrm>
                <a:off x="741" y="9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59492" name="Oval 6"/>
              <p:cNvSpPr>
                <a:spLocks noChangeArrowheads="1"/>
              </p:cNvSpPr>
              <p:nvPr/>
            </p:nvSpPr>
            <p:spPr bwMode="auto">
              <a:xfrm>
                <a:off x="741"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59493" name="Oval 7"/>
              <p:cNvSpPr>
                <a:spLocks noChangeArrowheads="1"/>
              </p:cNvSpPr>
              <p:nvPr/>
            </p:nvSpPr>
            <p:spPr bwMode="auto">
              <a:xfrm>
                <a:off x="352"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59494" name="Oval 8"/>
              <p:cNvSpPr>
                <a:spLocks noChangeArrowheads="1"/>
              </p:cNvSpPr>
              <p:nvPr/>
            </p:nvSpPr>
            <p:spPr bwMode="auto">
              <a:xfrm>
                <a:off x="1130"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59495" name="Oval 9"/>
              <p:cNvSpPr>
                <a:spLocks noChangeArrowheads="1"/>
              </p:cNvSpPr>
              <p:nvPr/>
            </p:nvSpPr>
            <p:spPr bwMode="auto">
              <a:xfrm>
                <a:off x="741" y="181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59496" name="Line 10"/>
              <p:cNvSpPr>
                <a:spLocks noChangeShapeType="1"/>
              </p:cNvSpPr>
              <p:nvPr/>
            </p:nvSpPr>
            <p:spPr bwMode="auto">
              <a:xfrm>
                <a:off x="867" y="1211"/>
                <a:ext cx="0"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97" name="Line 11"/>
              <p:cNvSpPr>
                <a:spLocks noChangeShapeType="1"/>
              </p:cNvSpPr>
              <p:nvPr/>
            </p:nvSpPr>
            <p:spPr bwMode="auto">
              <a:xfrm>
                <a:off x="867" y="1633"/>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98" name="Line 12"/>
              <p:cNvSpPr>
                <a:spLocks noChangeShapeType="1"/>
              </p:cNvSpPr>
              <p:nvPr/>
            </p:nvSpPr>
            <p:spPr bwMode="auto">
              <a:xfrm flipH="1">
                <a:off x="567" y="1178"/>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99" name="Line 13"/>
              <p:cNvSpPr>
                <a:spLocks noChangeShapeType="1"/>
              </p:cNvSpPr>
              <p:nvPr/>
            </p:nvSpPr>
            <p:spPr bwMode="auto">
              <a:xfrm>
                <a:off x="956" y="1178"/>
                <a:ext cx="233"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90" name="Text Box 14"/>
            <p:cNvSpPr txBox="1">
              <a:spLocks noChangeArrowheads="1"/>
            </p:cNvSpPr>
            <p:nvPr/>
          </p:nvSpPr>
          <p:spPr bwMode="auto">
            <a:xfrm>
              <a:off x="752"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树</a:t>
              </a:r>
              <a:endParaRPr kumimoji="1" lang="zh-CN" altLang="en-US" sz="2000">
                <a:latin typeface="Times New Roman" panose="02020603050405020304" pitchFamily="18" charset="0"/>
                <a:ea typeface="宋体" panose="02010600030101010101" pitchFamily="2" charset="-122"/>
              </a:endParaRPr>
            </a:p>
          </p:txBody>
        </p:sp>
      </p:grpSp>
      <p:grpSp>
        <p:nvGrpSpPr>
          <p:cNvPr id="59396" name="Group 15"/>
          <p:cNvGrpSpPr>
            <a:grpSpLocks/>
          </p:cNvGrpSpPr>
          <p:nvPr/>
        </p:nvGrpSpPr>
        <p:grpSpPr bwMode="auto">
          <a:xfrm>
            <a:off x="6804025" y="1196975"/>
            <a:ext cx="1658938" cy="2451100"/>
            <a:chOff x="4063" y="619"/>
            <a:chExt cx="1045" cy="1544"/>
          </a:xfrm>
        </p:grpSpPr>
        <p:grpSp>
          <p:nvGrpSpPr>
            <p:cNvPr id="59478" name="Group 16"/>
            <p:cNvGrpSpPr>
              <a:grpSpLocks/>
            </p:cNvGrpSpPr>
            <p:nvPr/>
          </p:nvGrpSpPr>
          <p:grpSpPr bwMode="auto">
            <a:xfrm>
              <a:off x="4063" y="878"/>
              <a:ext cx="1045" cy="1285"/>
              <a:chOff x="4063" y="878"/>
              <a:chExt cx="1045" cy="1285"/>
            </a:xfrm>
          </p:grpSpPr>
          <p:sp>
            <p:nvSpPr>
              <p:cNvPr id="59480" name="Oval 17"/>
              <p:cNvSpPr>
                <a:spLocks noChangeArrowheads="1"/>
              </p:cNvSpPr>
              <p:nvPr/>
            </p:nvSpPr>
            <p:spPr bwMode="auto">
              <a:xfrm>
                <a:off x="4430" y="8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59481" name="Oval 18"/>
              <p:cNvSpPr>
                <a:spLocks noChangeArrowheads="1"/>
              </p:cNvSpPr>
              <p:nvPr/>
            </p:nvSpPr>
            <p:spPr bwMode="auto">
              <a:xfrm>
                <a:off x="4063" y="1252"/>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59482" name="Oval 19"/>
              <p:cNvSpPr>
                <a:spLocks noChangeArrowheads="1"/>
              </p:cNvSpPr>
              <p:nvPr/>
            </p:nvSpPr>
            <p:spPr bwMode="auto">
              <a:xfrm>
                <a:off x="4430" y="1541"/>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59483" name="Oval 20"/>
              <p:cNvSpPr>
                <a:spLocks noChangeArrowheads="1"/>
              </p:cNvSpPr>
              <p:nvPr/>
            </p:nvSpPr>
            <p:spPr bwMode="auto">
              <a:xfrm>
                <a:off x="4063"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59484" name="Oval 21"/>
              <p:cNvSpPr>
                <a:spLocks noChangeArrowheads="1"/>
              </p:cNvSpPr>
              <p:nvPr/>
            </p:nvSpPr>
            <p:spPr bwMode="auto">
              <a:xfrm>
                <a:off x="4864"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59485" name="Line 22"/>
              <p:cNvSpPr>
                <a:spLocks noChangeShapeType="1"/>
              </p:cNvSpPr>
              <p:nvPr/>
            </p:nvSpPr>
            <p:spPr bwMode="auto">
              <a:xfrm flipH="1">
                <a:off x="4278" y="1078"/>
                <a:ext cx="2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86" name="Line 23"/>
              <p:cNvSpPr>
                <a:spLocks noChangeShapeType="1"/>
              </p:cNvSpPr>
              <p:nvPr/>
            </p:nvSpPr>
            <p:spPr bwMode="auto">
              <a:xfrm>
                <a:off x="4289" y="1433"/>
                <a:ext cx="178"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87" name="Line 24"/>
              <p:cNvSpPr>
                <a:spLocks noChangeShapeType="1"/>
              </p:cNvSpPr>
              <p:nvPr/>
            </p:nvSpPr>
            <p:spPr bwMode="auto">
              <a:xfrm>
                <a:off x="4645" y="1733"/>
                <a:ext cx="2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88" name="Line 25"/>
              <p:cNvSpPr>
                <a:spLocks noChangeShapeType="1"/>
              </p:cNvSpPr>
              <p:nvPr/>
            </p:nvSpPr>
            <p:spPr bwMode="auto">
              <a:xfrm flipH="1">
                <a:off x="4289" y="1767"/>
                <a:ext cx="200" cy="1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79" name="Text Box 26"/>
            <p:cNvSpPr txBox="1">
              <a:spLocks noChangeArrowheads="1"/>
            </p:cNvSpPr>
            <p:nvPr/>
          </p:nvSpPr>
          <p:spPr bwMode="auto">
            <a:xfrm>
              <a:off x="4280" y="61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二叉树</a:t>
              </a:r>
              <a:endParaRPr kumimoji="1" lang="zh-CN" altLang="en-US" sz="2000">
                <a:latin typeface="Times New Roman" panose="02020603050405020304" pitchFamily="18" charset="0"/>
                <a:ea typeface="宋体" panose="02010600030101010101" pitchFamily="2" charset="-122"/>
              </a:endParaRPr>
            </a:p>
          </p:txBody>
        </p:sp>
      </p:grpSp>
      <p:grpSp>
        <p:nvGrpSpPr>
          <p:cNvPr id="6" name="Group 27"/>
          <p:cNvGrpSpPr>
            <a:grpSpLocks/>
          </p:cNvGrpSpPr>
          <p:nvPr/>
        </p:nvGrpSpPr>
        <p:grpSpPr bwMode="auto">
          <a:xfrm>
            <a:off x="3498850" y="1598613"/>
            <a:ext cx="1400175" cy="3027362"/>
            <a:chOff x="2207" y="998"/>
            <a:chExt cx="882" cy="1907"/>
          </a:xfrm>
        </p:grpSpPr>
        <p:grpSp>
          <p:nvGrpSpPr>
            <p:cNvPr id="59452" name="Group 28"/>
            <p:cNvGrpSpPr>
              <a:grpSpLocks/>
            </p:cNvGrpSpPr>
            <p:nvPr/>
          </p:nvGrpSpPr>
          <p:grpSpPr bwMode="auto">
            <a:xfrm>
              <a:off x="2207" y="998"/>
              <a:ext cx="778" cy="256"/>
              <a:chOff x="1700" y="2033"/>
              <a:chExt cx="778" cy="256"/>
            </a:xfrm>
          </p:grpSpPr>
          <p:sp>
            <p:nvSpPr>
              <p:cNvPr id="59475" name="Rectangle 29"/>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A    ^   </a:t>
                </a:r>
              </a:p>
            </p:txBody>
          </p:sp>
          <p:sp>
            <p:nvSpPr>
              <p:cNvPr id="59476" name="Line 30"/>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77" name="Line 31"/>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3" name="Group 32"/>
            <p:cNvGrpSpPr>
              <a:grpSpLocks/>
            </p:cNvGrpSpPr>
            <p:nvPr/>
          </p:nvGrpSpPr>
          <p:grpSpPr bwMode="auto">
            <a:xfrm>
              <a:off x="2207" y="1410"/>
              <a:ext cx="778" cy="256"/>
              <a:chOff x="1700" y="2033"/>
              <a:chExt cx="778" cy="256"/>
            </a:xfrm>
          </p:grpSpPr>
          <p:sp>
            <p:nvSpPr>
              <p:cNvPr id="59472" name="Rectangle 33"/>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B</a:t>
                </a:r>
              </a:p>
            </p:txBody>
          </p:sp>
          <p:sp>
            <p:nvSpPr>
              <p:cNvPr id="59473" name="Line 34"/>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74" name="Line 35"/>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4" name="Group 36"/>
            <p:cNvGrpSpPr>
              <a:grpSpLocks/>
            </p:cNvGrpSpPr>
            <p:nvPr/>
          </p:nvGrpSpPr>
          <p:grpSpPr bwMode="auto">
            <a:xfrm>
              <a:off x="2207" y="1823"/>
              <a:ext cx="778" cy="256"/>
              <a:chOff x="1700" y="2033"/>
              <a:chExt cx="778" cy="256"/>
            </a:xfrm>
          </p:grpSpPr>
          <p:sp>
            <p:nvSpPr>
              <p:cNvPr id="59469" name="Rectangle 37"/>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C</a:t>
                </a:r>
              </a:p>
            </p:txBody>
          </p:sp>
          <p:sp>
            <p:nvSpPr>
              <p:cNvPr id="59470" name="Line 38"/>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71" name="Line 39"/>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5" name="Group 40"/>
            <p:cNvGrpSpPr>
              <a:grpSpLocks/>
            </p:cNvGrpSpPr>
            <p:nvPr/>
          </p:nvGrpSpPr>
          <p:grpSpPr bwMode="auto">
            <a:xfrm>
              <a:off x="2207" y="2236"/>
              <a:ext cx="778" cy="256"/>
              <a:chOff x="1700" y="2033"/>
              <a:chExt cx="778" cy="256"/>
            </a:xfrm>
          </p:grpSpPr>
          <p:sp>
            <p:nvSpPr>
              <p:cNvPr id="59466" name="Rectangle 41"/>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D    ^</a:t>
                </a:r>
              </a:p>
            </p:txBody>
          </p:sp>
          <p:sp>
            <p:nvSpPr>
              <p:cNvPr id="59467" name="Line 42"/>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8" name="Line 43"/>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56" name="Group 44"/>
            <p:cNvGrpSpPr>
              <a:grpSpLocks/>
            </p:cNvGrpSpPr>
            <p:nvPr/>
          </p:nvGrpSpPr>
          <p:grpSpPr bwMode="auto">
            <a:xfrm>
              <a:off x="2207" y="2649"/>
              <a:ext cx="778" cy="256"/>
              <a:chOff x="1700" y="2033"/>
              <a:chExt cx="778" cy="256"/>
            </a:xfrm>
          </p:grpSpPr>
          <p:sp>
            <p:nvSpPr>
              <p:cNvPr id="59463" name="Rectangle 45"/>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E    ^</a:t>
                </a:r>
              </a:p>
            </p:txBody>
          </p:sp>
          <p:sp>
            <p:nvSpPr>
              <p:cNvPr id="59464" name="Line 46"/>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5" name="Line 47"/>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57" name="Line 48"/>
            <p:cNvSpPr>
              <a:spLocks noChangeShapeType="1"/>
            </p:cNvSpPr>
            <p:nvPr/>
          </p:nvSpPr>
          <p:spPr bwMode="auto">
            <a:xfrm>
              <a:off x="2367" y="1167"/>
              <a:ext cx="0" cy="2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58" name="Line 49"/>
            <p:cNvSpPr>
              <a:spLocks noChangeShapeType="1"/>
            </p:cNvSpPr>
            <p:nvPr/>
          </p:nvSpPr>
          <p:spPr bwMode="auto">
            <a:xfrm>
              <a:off x="2845" y="1567"/>
              <a:ext cx="0" cy="25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59" name="Line 50"/>
            <p:cNvSpPr>
              <a:spLocks noChangeShapeType="1"/>
            </p:cNvSpPr>
            <p:nvPr/>
          </p:nvSpPr>
          <p:spPr bwMode="auto">
            <a:xfrm>
              <a:off x="2334" y="1966"/>
              <a:ext cx="0" cy="2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0" name="Line 51"/>
            <p:cNvSpPr>
              <a:spLocks noChangeShapeType="1"/>
            </p:cNvSpPr>
            <p:nvPr/>
          </p:nvSpPr>
          <p:spPr bwMode="auto">
            <a:xfrm>
              <a:off x="2878" y="1955"/>
              <a:ext cx="2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1" name="Line 52"/>
            <p:cNvSpPr>
              <a:spLocks noChangeShapeType="1"/>
            </p:cNvSpPr>
            <p:nvPr/>
          </p:nvSpPr>
          <p:spPr bwMode="auto">
            <a:xfrm>
              <a:off x="3089" y="1955"/>
              <a:ext cx="0" cy="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62" name="Line 53"/>
            <p:cNvSpPr>
              <a:spLocks noChangeShapeType="1"/>
            </p:cNvSpPr>
            <p:nvPr/>
          </p:nvSpPr>
          <p:spPr bwMode="auto">
            <a:xfrm flipH="1">
              <a:off x="2989" y="2755"/>
              <a:ext cx="100" cy="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12" name="Group 54"/>
          <p:cNvGrpSpPr>
            <a:grpSpLocks/>
          </p:cNvGrpSpPr>
          <p:nvPr/>
        </p:nvGrpSpPr>
        <p:grpSpPr bwMode="auto">
          <a:xfrm>
            <a:off x="1123950" y="4625975"/>
            <a:ext cx="4232275" cy="2001838"/>
            <a:chOff x="192" y="2705"/>
            <a:chExt cx="2666" cy="1261"/>
          </a:xfrm>
        </p:grpSpPr>
        <p:grpSp>
          <p:nvGrpSpPr>
            <p:cNvPr id="59428" name="Group 55"/>
            <p:cNvGrpSpPr>
              <a:grpSpLocks/>
            </p:cNvGrpSpPr>
            <p:nvPr/>
          </p:nvGrpSpPr>
          <p:grpSpPr bwMode="auto">
            <a:xfrm>
              <a:off x="703" y="2705"/>
              <a:ext cx="778" cy="256"/>
              <a:chOff x="1700" y="2033"/>
              <a:chExt cx="778" cy="256"/>
            </a:xfrm>
          </p:grpSpPr>
          <p:sp>
            <p:nvSpPr>
              <p:cNvPr id="59449" name="Rectangle 56"/>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A    ^   </a:t>
                </a:r>
              </a:p>
            </p:txBody>
          </p:sp>
          <p:sp>
            <p:nvSpPr>
              <p:cNvPr id="59450" name="Line 57"/>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51" name="Line 58"/>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29" name="Group 59"/>
            <p:cNvGrpSpPr>
              <a:grpSpLocks/>
            </p:cNvGrpSpPr>
            <p:nvPr/>
          </p:nvGrpSpPr>
          <p:grpSpPr bwMode="auto">
            <a:xfrm>
              <a:off x="192" y="3250"/>
              <a:ext cx="778" cy="256"/>
              <a:chOff x="1700" y="2033"/>
              <a:chExt cx="778" cy="256"/>
            </a:xfrm>
          </p:grpSpPr>
          <p:sp>
            <p:nvSpPr>
              <p:cNvPr id="59446" name="Rectangle 60"/>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B</a:t>
                </a:r>
              </a:p>
            </p:txBody>
          </p:sp>
          <p:sp>
            <p:nvSpPr>
              <p:cNvPr id="59447" name="Line 61"/>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48" name="Line 62"/>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30" name="Group 63"/>
            <p:cNvGrpSpPr>
              <a:grpSpLocks/>
            </p:cNvGrpSpPr>
            <p:nvPr/>
          </p:nvGrpSpPr>
          <p:grpSpPr bwMode="auto">
            <a:xfrm>
              <a:off x="1136" y="3252"/>
              <a:ext cx="778" cy="256"/>
              <a:chOff x="1700" y="2033"/>
              <a:chExt cx="778" cy="256"/>
            </a:xfrm>
          </p:grpSpPr>
          <p:sp>
            <p:nvSpPr>
              <p:cNvPr id="59443" name="Rectangle 64"/>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C</a:t>
                </a:r>
              </a:p>
            </p:txBody>
          </p:sp>
          <p:sp>
            <p:nvSpPr>
              <p:cNvPr id="59444" name="Line 65"/>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45" name="Line 66"/>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31" name="Group 67"/>
            <p:cNvGrpSpPr>
              <a:grpSpLocks/>
            </p:cNvGrpSpPr>
            <p:nvPr/>
          </p:nvGrpSpPr>
          <p:grpSpPr bwMode="auto">
            <a:xfrm>
              <a:off x="1136" y="3710"/>
              <a:ext cx="778" cy="256"/>
              <a:chOff x="1700" y="2033"/>
              <a:chExt cx="778" cy="256"/>
            </a:xfrm>
          </p:grpSpPr>
          <p:sp>
            <p:nvSpPr>
              <p:cNvPr id="59440" name="Rectangle 68"/>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D    ^</a:t>
                </a:r>
              </a:p>
            </p:txBody>
          </p:sp>
          <p:sp>
            <p:nvSpPr>
              <p:cNvPr id="59441" name="Line 69"/>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42" name="Line 70"/>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32" name="Group 71"/>
            <p:cNvGrpSpPr>
              <a:grpSpLocks/>
            </p:cNvGrpSpPr>
            <p:nvPr/>
          </p:nvGrpSpPr>
          <p:grpSpPr bwMode="auto">
            <a:xfrm>
              <a:off x="2080" y="3256"/>
              <a:ext cx="778" cy="256"/>
              <a:chOff x="1700" y="2033"/>
              <a:chExt cx="778" cy="256"/>
            </a:xfrm>
          </p:grpSpPr>
          <p:sp>
            <p:nvSpPr>
              <p:cNvPr id="59437" name="Rectangle 72"/>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E    ^</a:t>
                </a:r>
              </a:p>
            </p:txBody>
          </p:sp>
          <p:sp>
            <p:nvSpPr>
              <p:cNvPr id="59438" name="Line 73"/>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9" name="Line 74"/>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33" name="Line 75"/>
            <p:cNvSpPr>
              <a:spLocks noChangeShapeType="1"/>
            </p:cNvSpPr>
            <p:nvPr/>
          </p:nvSpPr>
          <p:spPr bwMode="auto">
            <a:xfrm flipH="1">
              <a:off x="556" y="2889"/>
              <a:ext cx="244" cy="3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4" name="Line 76"/>
            <p:cNvSpPr>
              <a:spLocks noChangeShapeType="1"/>
            </p:cNvSpPr>
            <p:nvPr/>
          </p:nvSpPr>
          <p:spPr bwMode="auto">
            <a:xfrm>
              <a:off x="911" y="3377"/>
              <a:ext cx="22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5" name="Line 77"/>
            <p:cNvSpPr>
              <a:spLocks noChangeShapeType="1"/>
            </p:cNvSpPr>
            <p:nvPr/>
          </p:nvSpPr>
          <p:spPr bwMode="auto">
            <a:xfrm>
              <a:off x="1811" y="3400"/>
              <a:ext cx="2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36" name="Line 78"/>
            <p:cNvSpPr>
              <a:spLocks noChangeShapeType="1"/>
            </p:cNvSpPr>
            <p:nvPr/>
          </p:nvSpPr>
          <p:spPr bwMode="auto">
            <a:xfrm>
              <a:off x="1256" y="3422"/>
              <a:ext cx="0" cy="28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8" name="Group 79"/>
          <p:cNvGrpSpPr>
            <a:grpSpLocks/>
          </p:cNvGrpSpPr>
          <p:nvPr/>
        </p:nvGrpSpPr>
        <p:grpSpPr bwMode="auto">
          <a:xfrm>
            <a:off x="5711825" y="3978275"/>
            <a:ext cx="3121025" cy="2581275"/>
            <a:chOff x="3181" y="2561"/>
            <a:chExt cx="1966" cy="1626"/>
          </a:xfrm>
        </p:grpSpPr>
        <p:grpSp>
          <p:nvGrpSpPr>
            <p:cNvPr id="59404" name="Group 80"/>
            <p:cNvGrpSpPr>
              <a:grpSpLocks/>
            </p:cNvGrpSpPr>
            <p:nvPr/>
          </p:nvGrpSpPr>
          <p:grpSpPr bwMode="auto">
            <a:xfrm>
              <a:off x="3558" y="2561"/>
              <a:ext cx="778" cy="256"/>
              <a:chOff x="1700" y="2033"/>
              <a:chExt cx="778" cy="256"/>
            </a:xfrm>
          </p:grpSpPr>
          <p:sp>
            <p:nvSpPr>
              <p:cNvPr id="59425" name="Rectangle 81"/>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A    ^   </a:t>
                </a:r>
              </a:p>
            </p:txBody>
          </p:sp>
          <p:sp>
            <p:nvSpPr>
              <p:cNvPr id="59426" name="Line 82"/>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27" name="Line 83"/>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5" name="Group 84"/>
            <p:cNvGrpSpPr>
              <a:grpSpLocks/>
            </p:cNvGrpSpPr>
            <p:nvPr/>
          </p:nvGrpSpPr>
          <p:grpSpPr bwMode="auto">
            <a:xfrm>
              <a:off x="3181" y="3039"/>
              <a:ext cx="778" cy="256"/>
              <a:chOff x="1700" y="2033"/>
              <a:chExt cx="778" cy="256"/>
            </a:xfrm>
          </p:grpSpPr>
          <p:sp>
            <p:nvSpPr>
              <p:cNvPr id="59422" name="Rectangle 85"/>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B</a:t>
                </a:r>
              </a:p>
            </p:txBody>
          </p:sp>
          <p:sp>
            <p:nvSpPr>
              <p:cNvPr id="59423" name="Line 86"/>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24" name="Line 87"/>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6" name="Group 88"/>
            <p:cNvGrpSpPr>
              <a:grpSpLocks/>
            </p:cNvGrpSpPr>
            <p:nvPr/>
          </p:nvGrpSpPr>
          <p:grpSpPr bwMode="auto">
            <a:xfrm>
              <a:off x="3770" y="3486"/>
              <a:ext cx="778" cy="256"/>
              <a:chOff x="1700" y="2033"/>
              <a:chExt cx="778" cy="256"/>
            </a:xfrm>
          </p:grpSpPr>
          <p:sp>
            <p:nvSpPr>
              <p:cNvPr id="59419" name="Rectangle 89"/>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C</a:t>
                </a:r>
              </a:p>
            </p:txBody>
          </p:sp>
          <p:sp>
            <p:nvSpPr>
              <p:cNvPr id="59420" name="Line 90"/>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21" name="Line 91"/>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7" name="Group 92"/>
            <p:cNvGrpSpPr>
              <a:grpSpLocks/>
            </p:cNvGrpSpPr>
            <p:nvPr/>
          </p:nvGrpSpPr>
          <p:grpSpPr bwMode="auto">
            <a:xfrm>
              <a:off x="3225" y="3931"/>
              <a:ext cx="778" cy="256"/>
              <a:chOff x="1700" y="2033"/>
              <a:chExt cx="778" cy="256"/>
            </a:xfrm>
          </p:grpSpPr>
          <p:sp>
            <p:nvSpPr>
              <p:cNvPr id="59416" name="Rectangle 93"/>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D    ^</a:t>
                </a:r>
              </a:p>
            </p:txBody>
          </p:sp>
          <p:sp>
            <p:nvSpPr>
              <p:cNvPr id="59417" name="Line 94"/>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8" name="Line 95"/>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59408" name="Group 96"/>
            <p:cNvGrpSpPr>
              <a:grpSpLocks/>
            </p:cNvGrpSpPr>
            <p:nvPr/>
          </p:nvGrpSpPr>
          <p:grpSpPr bwMode="auto">
            <a:xfrm>
              <a:off x="4369" y="3931"/>
              <a:ext cx="778" cy="256"/>
              <a:chOff x="1700" y="2033"/>
              <a:chExt cx="778" cy="256"/>
            </a:xfrm>
          </p:grpSpPr>
          <p:sp>
            <p:nvSpPr>
              <p:cNvPr id="59413" name="Rectangle 97"/>
              <p:cNvSpPr>
                <a:spLocks noChangeArrowheads="1"/>
              </p:cNvSpPr>
              <p:nvPr/>
            </p:nvSpPr>
            <p:spPr bwMode="auto">
              <a:xfrm>
                <a:off x="1700" y="2033"/>
                <a:ext cx="778"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 ^    E    ^</a:t>
                </a:r>
              </a:p>
            </p:txBody>
          </p:sp>
          <p:sp>
            <p:nvSpPr>
              <p:cNvPr id="59414" name="Line 98"/>
              <p:cNvSpPr>
                <a:spLocks noChangeShapeType="1"/>
              </p:cNvSpPr>
              <p:nvPr/>
            </p:nvSpPr>
            <p:spPr bwMode="auto">
              <a:xfrm>
                <a:off x="1934"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5" name="Line 99"/>
              <p:cNvSpPr>
                <a:spLocks noChangeShapeType="1"/>
              </p:cNvSpPr>
              <p:nvPr/>
            </p:nvSpPr>
            <p:spPr bwMode="auto">
              <a:xfrm>
                <a:off x="2212" y="2033"/>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59409" name="Line 100"/>
            <p:cNvSpPr>
              <a:spLocks noChangeShapeType="1"/>
            </p:cNvSpPr>
            <p:nvPr/>
          </p:nvSpPr>
          <p:spPr bwMode="auto">
            <a:xfrm flipH="1">
              <a:off x="3545" y="2744"/>
              <a:ext cx="167" cy="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0" name="Line 101"/>
            <p:cNvSpPr>
              <a:spLocks noChangeShapeType="1"/>
            </p:cNvSpPr>
            <p:nvPr/>
          </p:nvSpPr>
          <p:spPr bwMode="auto">
            <a:xfrm>
              <a:off x="3845" y="3178"/>
              <a:ext cx="300" cy="3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9411" name="Line 102"/>
            <p:cNvSpPr>
              <a:spLocks noChangeShapeType="1"/>
            </p:cNvSpPr>
            <p:nvPr/>
          </p:nvSpPr>
          <p:spPr bwMode="auto">
            <a:xfrm flipH="1">
              <a:off x="3645" y="3677"/>
              <a:ext cx="256" cy="2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59412" name="Line 103"/>
            <p:cNvSpPr>
              <a:spLocks noChangeShapeType="1"/>
            </p:cNvSpPr>
            <p:nvPr/>
          </p:nvSpPr>
          <p:spPr bwMode="auto">
            <a:xfrm>
              <a:off x="4423" y="3655"/>
              <a:ext cx="278"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4" name="Group 104"/>
          <p:cNvGrpSpPr>
            <a:grpSpLocks/>
          </p:cNvGrpSpPr>
          <p:nvPr/>
        </p:nvGrpSpPr>
        <p:grpSpPr bwMode="auto">
          <a:xfrm>
            <a:off x="2762250" y="876300"/>
            <a:ext cx="2822575" cy="549275"/>
            <a:chOff x="1978" y="420"/>
            <a:chExt cx="1778" cy="346"/>
          </a:xfrm>
        </p:grpSpPr>
        <p:sp>
          <p:nvSpPr>
            <p:cNvPr id="59402" name="AutoShape 105"/>
            <p:cNvSpPr>
              <a:spLocks noChangeArrowheads="1"/>
            </p:cNvSpPr>
            <p:nvPr/>
          </p:nvSpPr>
          <p:spPr bwMode="auto">
            <a:xfrm>
              <a:off x="1978" y="655"/>
              <a:ext cx="1778" cy="111"/>
            </a:xfrm>
            <a:prstGeom prst="leftRightArrow">
              <a:avLst>
                <a:gd name="adj1" fmla="val 50000"/>
                <a:gd name="adj2" fmla="val 3203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endParaRPr lang="zh-CN" altLang="en-US" sz="1800">
                <a:ea typeface="宋体" panose="02010600030101010101" pitchFamily="2" charset="-122"/>
              </a:endParaRPr>
            </a:p>
          </p:txBody>
        </p:sp>
        <p:sp>
          <p:nvSpPr>
            <p:cNvPr id="59403" name="Text Box 106"/>
            <p:cNvSpPr txBox="1">
              <a:spLocks noChangeArrowheads="1"/>
            </p:cNvSpPr>
            <p:nvPr/>
          </p:nvSpPr>
          <p:spPr bwMode="auto">
            <a:xfrm>
              <a:off x="2693" y="42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en-US" sz="2000">
                  <a:latin typeface="Times New Roman" panose="02020603050405020304" pitchFamily="18" charset="0"/>
                  <a:ea typeface="宋体" panose="02010600030101010101" pitchFamily="2" charset="-122"/>
                </a:rPr>
                <a:t>对应</a:t>
              </a:r>
            </a:p>
          </p:txBody>
        </p:sp>
      </p:grpSp>
      <p:sp>
        <p:nvSpPr>
          <p:cNvPr id="59401"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34C96F5-97B6-414B-8613-009320D1134A}" type="slidenum">
              <a:rPr lang="zh-CN" altLang="en-US" sz="1000" smtClean="0"/>
              <a:pPr>
                <a:spcBef>
                  <a:spcPct val="0"/>
                </a:spcBef>
                <a:spcAft>
                  <a:spcPct val="0"/>
                </a:spcAft>
                <a:buClrTx/>
                <a:buFontTx/>
                <a:buNone/>
              </a:pPr>
              <a:t>55</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93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1"/>
          <p:cNvSpPr>
            <a:spLocks noGrp="1"/>
          </p:cNvSpPr>
          <p:nvPr>
            <p:ph idx="1"/>
          </p:nvPr>
        </p:nvSpPr>
        <p:spPr>
          <a:xfrm>
            <a:off x="468313" y="1125538"/>
            <a:ext cx="8207375" cy="4175670"/>
          </a:xfrm>
        </p:spPr>
        <p:txBody>
          <a:bodyPr/>
          <a:lstStyle/>
          <a:p>
            <a:r>
              <a:rPr lang="zh-CN" altLang="en-US" dirty="0" smtClean="0"/>
              <a:t>树的存储表示复杂，实施具体的算法很困难</a:t>
            </a:r>
            <a:endParaRPr lang="en-US" altLang="zh-CN" dirty="0" smtClean="0"/>
          </a:p>
          <a:p>
            <a:r>
              <a:rPr lang="zh-CN" altLang="en-US" dirty="0" smtClean="0"/>
              <a:t>而二叉树的算法的比较丰富</a:t>
            </a:r>
            <a:endParaRPr lang="en-US" altLang="zh-CN" dirty="0" smtClean="0"/>
          </a:p>
          <a:p>
            <a:r>
              <a:rPr lang="zh-CN" altLang="en-US" dirty="0" smtClean="0"/>
              <a:t>牵涉到树和森林的问题，一般转换成对应的二叉树，通过二叉树来解决</a:t>
            </a:r>
          </a:p>
          <a:p>
            <a:endParaRPr lang="zh-CN" altLang="en-US" dirty="0" smtClean="0"/>
          </a:p>
        </p:txBody>
      </p:sp>
      <p:sp>
        <p:nvSpPr>
          <p:cNvPr id="58372" name="标题 2"/>
          <p:cNvSpPr>
            <a:spLocks noGrp="1"/>
          </p:cNvSpPr>
          <p:nvPr>
            <p:ph type="title"/>
          </p:nvPr>
        </p:nvSpPr>
        <p:spPr/>
        <p:txBody>
          <a:bodyPr/>
          <a:lstStyle/>
          <a:p>
            <a:r>
              <a:rPr lang="zh-CN" altLang="en-US" dirty="0" smtClean="0"/>
              <a:t>树和二叉树之间的转换</a:t>
            </a:r>
          </a:p>
        </p:txBody>
      </p:sp>
      <p:sp>
        <p:nvSpPr>
          <p:cNvPr id="5837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8746AE4-088D-477D-B5E1-8975BCB8D32B}" type="slidenum">
              <a:rPr lang="zh-CN" altLang="en-US" sz="1000" smtClean="0"/>
              <a:pPr>
                <a:spcBef>
                  <a:spcPct val="0"/>
                </a:spcBef>
                <a:spcAft>
                  <a:spcPct val="0"/>
                </a:spcAft>
                <a:buClrTx/>
                <a:buFontTx/>
                <a:buNone/>
              </a:pPr>
              <a:t>56</a:t>
            </a:fld>
            <a:endParaRPr lang="zh-CN" altLang="en-US" sz="1000" smtClean="0"/>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3059113" y="573405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A</a:t>
            </a:r>
          </a:p>
        </p:txBody>
      </p:sp>
      <p:sp>
        <p:nvSpPr>
          <p:cNvPr id="73732" name="Text Box 4"/>
          <p:cNvSpPr txBox="1">
            <a:spLocks noChangeArrowheads="1"/>
          </p:cNvSpPr>
          <p:nvPr/>
        </p:nvSpPr>
        <p:spPr bwMode="auto">
          <a:xfrm>
            <a:off x="3492500" y="573405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B</a:t>
            </a:r>
          </a:p>
        </p:txBody>
      </p:sp>
      <p:sp>
        <p:nvSpPr>
          <p:cNvPr id="73733" name="Text Box 5"/>
          <p:cNvSpPr txBox="1">
            <a:spLocks noChangeArrowheads="1"/>
          </p:cNvSpPr>
          <p:nvPr/>
        </p:nvSpPr>
        <p:spPr bwMode="auto">
          <a:xfrm>
            <a:off x="3851275" y="573405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E</a:t>
            </a:r>
          </a:p>
        </p:txBody>
      </p:sp>
      <p:sp>
        <p:nvSpPr>
          <p:cNvPr id="73734" name="Text Box 6"/>
          <p:cNvSpPr txBox="1">
            <a:spLocks noChangeArrowheads="1"/>
          </p:cNvSpPr>
          <p:nvPr/>
        </p:nvSpPr>
        <p:spPr bwMode="auto">
          <a:xfrm>
            <a:off x="4211638" y="57340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F</a:t>
            </a:r>
          </a:p>
        </p:txBody>
      </p:sp>
      <p:sp>
        <p:nvSpPr>
          <p:cNvPr id="73735" name="Text Box 7"/>
          <p:cNvSpPr txBox="1">
            <a:spLocks noChangeArrowheads="1"/>
          </p:cNvSpPr>
          <p:nvPr/>
        </p:nvSpPr>
        <p:spPr bwMode="auto">
          <a:xfrm>
            <a:off x="4572000" y="573405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I</a:t>
            </a:r>
          </a:p>
        </p:txBody>
      </p:sp>
      <p:sp>
        <p:nvSpPr>
          <p:cNvPr id="73736" name="Text Box 8"/>
          <p:cNvSpPr txBox="1">
            <a:spLocks noChangeArrowheads="1"/>
          </p:cNvSpPr>
          <p:nvPr/>
        </p:nvSpPr>
        <p:spPr bwMode="auto">
          <a:xfrm>
            <a:off x="4787900" y="5734050"/>
            <a:ext cx="501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G</a:t>
            </a:r>
          </a:p>
        </p:txBody>
      </p:sp>
      <p:sp>
        <p:nvSpPr>
          <p:cNvPr id="63496" name="Rectangle 9"/>
          <p:cNvSpPr>
            <a:spLocks noChangeArrowheads="1"/>
          </p:cNvSpPr>
          <p:nvPr/>
        </p:nvSpPr>
        <p:spPr bwMode="auto">
          <a:xfrm>
            <a:off x="0" y="4652963"/>
            <a:ext cx="91440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20000"/>
              </a:spcBef>
              <a:spcAft>
                <a:spcPct val="0"/>
              </a:spcAft>
              <a:buClr>
                <a:srgbClr val="FF9900"/>
              </a:buClr>
              <a:buFont typeface="Wingdings" panose="05000000000000000000" pitchFamily="2" charset="2"/>
              <a:buChar char="l"/>
            </a:pPr>
            <a:r>
              <a:rPr lang="zh-CN" altLang="en-US">
                <a:solidFill>
                  <a:schemeClr val="hlink"/>
                </a:solidFill>
                <a:ea typeface="黑体" panose="02010609060101010101" pitchFamily="49" charset="-122"/>
              </a:rPr>
              <a:t>先根遍历</a:t>
            </a:r>
            <a:r>
              <a:rPr lang="zh-CN" altLang="en-US" sz="2800">
                <a:ea typeface="隶书" panose="02010509060101010101" pitchFamily="49" charset="-122"/>
              </a:rPr>
              <a:t>：</a:t>
            </a:r>
            <a:r>
              <a:rPr lang="zh-CN" altLang="en-US" sz="2800">
                <a:ea typeface="宋体" panose="02010600030101010101" pitchFamily="2" charset="-122"/>
              </a:rPr>
              <a:t>先访问树的根结点，然后</a:t>
            </a:r>
            <a:r>
              <a:rPr lang="zh-CN" altLang="en-US" sz="2800">
                <a:solidFill>
                  <a:srgbClr val="0000FF"/>
                </a:solidFill>
                <a:ea typeface="宋体" panose="02010600030101010101" pitchFamily="2" charset="-122"/>
              </a:rPr>
              <a:t>依次</a:t>
            </a:r>
            <a:r>
              <a:rPr lang="zh-CN" altLang="en-US" sz="2800">
                <a:ea typeface="宋体" panose="02010600030101010101" pitchFamily="2" charset="-122"/>
              </a:rPr>
              <a:t>先根遍历根 的每棵子树</a:t>
            </a:r>
          </a:p>
        </p:txBody>
      </p:sp>
      <p:sp>
        <p:nvSpPr>
          <p:cNvPr id="73738" name="Text Box 10"/>
          <p:cNvSpPr txBox="1">
            <a:spLocks noChangeArrowheads="1"/>
          </p:cNvSpPr>
          <p:nvPr/>
        </p:nvSpPr>
        <p:spPr bwMode="auto">
          <a:xfrm>
            <a:off x="5076825" y="573405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D</a:t>
            </a:r>
          </a:p>
        </p:txBody>
      </p:sp>
      <p:sp>
        <p:nvSpPr>
          <p:cNvPr id="73739" name="Oval 11"/>
          <p:cNvSpPr>
            <a:spLocks noChangeArrowheads="1"/>
          </p:cNvSpPr>
          <p:nvPr/>
        </p:nvSpPr>
        <p:spPr bwMode="auto">
          <a:xfrm>
            <a:off x="5364088" y="1341438"/>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dirty="0">
                <a:latin typeface="Times New Roman" panose="02020603050405020304" pitchFamily="18" charset="0"/>
                <a:ea typeface="宋体" panose="02010600030101010101" pitchFamily="2" charset="-122"/>
              </a:rPr>
              <a:t>A</a:t>
            </a:r>
          </a:p>
        </p:txBody>
      </p:sp>
      <p:sp>
        <p:nvSpPr>
          <p:cNvPr id="73740" name="Oval 12"/>
          <p:cNvSpPr>
            <a:spLocks noChangeArrowheads="1"/>
          </p:cNvSpPr>
          <p:nvPr/>
        </p:nvSpPr>
        <p:spPr bwMode="auto">
          <a:xfrm>
            <a:off x="4760913" y="2290489"/>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B</a:t>
            </a:r>
          </a:p>
        </p:txBody>
      </p:sp>
      <p:sp>
        <p:nvSpPr>
          <p:cNvPr id="73741" name="Oval 13"/>
          <p:cNvSpPr>
            <a:spLocks noChangeArrowheads="1"/>
          </p:cNvSpPr>
          <p:nvPr/>
        </p:nvSpPr>
        <p:spPr bwMode="auto">
          <a:xfrm>
            <a:off x="6143625" y="220980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D</a:t>
            </a:r>
          </a:p>
        </p:txBody>
      </p:sp>
      <p:sp>
        <p:nvSpPr>
          <p:cNvPr id="73742" name="Oval 14"/>
          <p:cNvSpPr>
            <a:spLocks noChangeArrowheads="1"/>
          </p:cNvSpPr>
          <p:nvPr/>
        </p:nvSpPr>
        <p:spPr bwMode="auto">
          <a:xfrm>
            <a:off x="4110038" y="3112814"/>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E</a:t>
            </a:r>
          </a:p>
        </p:txBody>
      </p:sp>
      <p:sp>
        <p:nvSpPr>
          <p:cNvPr id="73743" name="Oval 15"/>
          <p:cNvSpPr>
            <a:spLocks noChangeArrowheads="1"/>
          </p:cNvSpPr>
          <p:nvPr/>
        </p:nvSpPr>
        <p:spPr bwMode="auto">
          <a:xfrm>
            <a:off x="4762500" y="3112814"/>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F</a:t>
            </a:r>
          </a:p>
        </p:txBody>
      </p:sp>
      <p:sp>
        <p:nvSpPr>
          <p:cNvPr id="73744" name="Oval 16"/>
          <p:cNvSpPr>
            <a:spLocks noChangeArrowheads="1"/>
          </p:cNvSpPr>
          <p:nvPr/>
        </p:nvSpPr>
        <p:spPr bwMode="auto">
          <a:xfrm>
            <a:off x="5430838" y="3095352"/>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G</a:t>
            </a:r>
          </a:p>
        </p:txBody>
      </p:sp>
      <p:sp>
        <p:nvSpPr>
          <p:cNvPr id="73745" name="Oval 17"/>
          <p:cNvSpPr>
            <a:spLocks noChangeArrowheads="1"/>
          </p:cNvSpPr>
          <p:nvPr/>
        </p:nvSpPr>
        <p:spPr bwMode="auto">
          <a:xfrm>
            <a:off x="4741863" y="3904977"/>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I</a:t>
            </a:r>
          </a:p>
        </p:txBody>
      </p:sp>
      <p:sp>
        <p:nvSpPr>
          <p:cNvPr id="63505" name="Line 18"/>
          <p:cNvSpPr>
            <a:spLocks noChangeShapeType="1"/>
          </p:cNvSpPr>
          <p:nvPr/>
        </p:nvSpPr>
        <p:spPr bwMode="auto">
          <a:xfrm>
            <a:off x="5688012" y="1804989"/>
            <a:ext cx="758823" cy="4280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506" name="Line 19"/>
          <p:cNvSpPr>
            <a:spLocks noChangeShapeType="1"/>
          </p:cNvSpPr>
          <p:nvPr/>
        </p:nvSpPr>
        <p:spPr bwMode="auto">
          <a:xfrm flipH="1">
            <a:off x="4968799" y="1804988"/>
            <a:ext cx="603325" cy="4759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63507" name="Line 20"/>
          <p:cNvSpPr>
            <a:spLocks noChangeShapeType="1"/>
          </p:cNvSpPr>
          <p:nvPr/>
        </p:nvSpPr>
        <p:spPr bwMode="auto">
          <a:xfrm>
            <a:off x="4976813" y="2763564"/>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08" name="Line 21"/>
          <p:cNvSpPr>
            <a:spLocks noChangeShapeType="1"/>
          </p:cNvSpPr>
          <p:nvPr/>
        </p:nvSpPr>
        <p:spPr bwMode="auto">
          <a:xfrm flipH="1">
            <a:off x="4359275" y="2676252"/>
            <a:ext cx="441325" cy="441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09" name="Line 22"/>
          <p:cNvSpPr>
            <a:spLocks noChangeShapeType="1"/>
          </p:cNvSpPr>
          <p:nvPr/>
        </p:nvSpPr>
        <p:spPr bwMode="auto">
          <a:xfrm>
            <a:off x="5170488" y="2658789"/>
            <a:ext cx="458787" cy="45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3510" name="Line 23"/>
          <p:cNvSpPr>
            <a:spLocks noChangeShapeType="1"/>
          </p:cNvSpPr>
          <p:nvPr/>
        </p:nvSpPr>
        <p:spPr bwMode="auto">
          <a:xfrm>
            <a:off x="4976813" y="3574777"/>
            <a:ext cx="0" cy="354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3752" name="未知"/>
          <p:cNvSpPr>
            <a:spLocks/>
          </p:cNvSpPr>
          <p:nvPr/>
        </p:nvSpPr>
        <p:spPr bwMode="auto">
          <a:xfrm>
            <a:off x="3817938" y="2173014"/>
            <a:ext cx="2390775" cy="2624138"/>
          </a:xfrm>
          <a:custGeom>
            <a:avLst/>
            <a:gdLst>
              <a:gd name="T0" fmla="*/ 2147483646 w 1516"/>
              <a:gd name="T1" fmla="*/ 2147483646 h 1639"/>
              <a:gd name="T2" fmla="*/ 2147483646 w 1516"/>
              <a:gd name="T3" fmla="*/ 0 h 1639"/>
              <a:gd name="T4" fmla="*/ 2147483646 w 1516"/>
              <a:gd name="T5" fmla="*/ 2147483646 h 1639"/>
              <a:gd name="T6" fmla="*/ 2147483646 w 1516"/>
              <a:gd name="T7" fmla="*/ 2147483646 h 1639"/>
              <a:gd name="T8" fmla="*/ 2147483646 w 1516"/>
              <a:gd name="T9" fmla="*/ 2147483646 h 1639"/>
              <a:gd name="T10" fmla="*/ 2147483646 w 1516"/>
              <a:gd name="T11" fmla="*/ 2147483646 h 1639"/>
              <a:gd name="T12" fmla="*/ 2147483646 w 1516"/>
              <a:gd name="T13" fmla="*/ 2147483646 h 1639"/>
              <a:gd name="T14" fmla="*/ 2147483646 w 1516"/>
              <a:gd name="T15" fmla="*/ 2147483646 h 1639"/>
              <a:gd name="T16" fmla="*/ 2147483646 w 1516"/>
              <a:gd name="T17" fmla="*/ 2147483646 h 1639"/>
              <a:gd name="T18" fmla="*/ 2147483646 w 1516"/>
              <a:gd name="T19" fmla="*/ 2147483646 h 1639"/>
              <a:gd name="T20" fmla="*/ 2147483646 w 1516"/>
              <a:gd name="T21" fmla="*/ 2147483646 h 1639"/>
              <a:gd name="T22" fmla="*/ 2147483646 w 1516"/>
              <a:gd name="T23" fmla="*/ 2147483646 h 1639"/>
              <a:gd name="T24" fmla="*/ 2147483646 w 1516"/>
              <a:gd name="T25" fmla="*/ 2147483646 h 1639"/>
              <a:gd name="T26" fmla="*/ 2147483646 w 1516"/>
              <a:gd name="T27" fmla="*/ 2147483646 h 1639"/>
              <a:gd name="T28" fmla="*/ 2147483646 w 1516"/>
              <a:gd name="T29" fmla="*/ 2147483646 h 1639"/>
              <a:gd name="T30" fmla="*/ 2147483646 w 1516"/>
              <a:gd name="T31" fmla="*/ 2147483646 h 1639"/>
              <a:gd name="T32" fmla="*/ 2147483646 w 1516"/>
              <a:gd name="T33" fmla="*/ 2147483646 h 1639"/>
              <a:gd name="T34" fmla="*/ 2147483646 w 1516"/>
              <a:gd name="T35" fmla="*/ 2147483646 h 1639"/>
              <a:gd name="T36" fmla="*/ 2147483646 w 1516"/>
              <a:gd name="T37" fmla="*/ 2147483646 h 1639"/>
              <a:gd name="T38" fmla="*/ 2147483646 w 1516"/>
              <a:gd name="T39" fmla="*/ 2147483646 h 1639"/>
              <a:gd name="T40" fmla="*/ 2147483646 w 1516"/>
              <a:gd name="T41" fmla="*/ 2147483646 h 1639"/>
              <a:gd name="T42" fmla="*/ 2147483646 w 1516"/>
              <a:gd name="T43" fmla="*/ 2147483646 h 1639"/>
              <a:gd name="T44" fmla="*/ 2147483646 w 1516"/>
              <a:gd name="T45" fmla="*/ 2147483646 h 1639"/>
              <a:gd name="T46" fmla="*/ 2147483646 w 1516"/>
              <a:gd name="T47" fmla="*/ 2147483646 h 1639"/>
              <a:gd name="T48" fmla="*/ 2147483646 w 1516"/>
              <a:gd name="T49" fmla="*/ 2147483646 h 1639"/>
              <a:gd name="T50" fmla="*/ 2147483646 w 1516"/>
              <a:gd name="T51" fmla="*/ 2147483646 h 1639"/>
              <a:gd name="T52" fmla="*/ 2147483646 w 1516"/>
              <a:gd name="T53" fmla="*/ 2147483646 h 16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16"/>
              <a:gd name="T82" fmla="*/ 0 h 1639"/>
              <a:gd name="T83" fmla="*/ 1516 w 1516"/>
              <a:gd name="T84" fmla="*/ 1639 h 163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16" h="1639">
                <a:moveTo>
                  <a:pt x="507" y="36"/>
                </a:moveTo>
                <a:cubicBezTo>
                  <a:pt x="663" y="24"/>
                  <a:pt x="602" y="19"/>
                  <a:pt x="771" y="0"/>
                </a:cubicBezTo>
                <a:cubicBezTo>
                  <a:pt x="846" y="7"/>
                  <a:pt x="934" y="10"/>
                  <a:pt x="1004" y="45"/>
                </a:cubicBezTo>
                <a:cubicBezTo>
                  <a:pt x="1058" y="72"/>
                  <a:pt x="1099" y="123"/>
                  <a:pt x="1149" y="156"/>
                </a:cubicBezTo>
                <a:cubicBezTo>
                  <a:pt x="1156" y="167"/>
                  <a:pt x="1162" y="180"/>
                  <a:pt x="1171" y="189"/>
                </a:cubicBezTo>
                <a:cubicBezTo>
                  <a:pt x="1180" y="198"/>
                  <a:pt x="1197" y="200"/>
                  <a:pt x="1204" y="211"/>
                </a:cubicBezTo>
                <a:cubicBezTo>
                  <a:pt x="1216" y="231"/>
                  <a:pt x="1286" y="281"/>
                  <a:pt x="1299" y="300"/>
                </a:cubicBezTo>
                <a:cubicBezTo>
                  <a:pt x="1307" y="311"/>
                  <a:pt x="1241" y="300"/>
                  <a:pt x="1249" y="311"/>
                </a:cubicBezTo>
                <a:cubicBezTo>
                  <a:pt x="1273" y="383"/>
                  <a:pt x="1335" y="408"/>
                  <a:pt x="1359" y="480"/>
                </a:cubicBezTo>
                <a:cubicBezTo>
                  <a:pt x="1364" y="495"/>
                  <a:pt x="1378" y="561"/>
                  <a:pt x="1383" y="576"/>
                </a:cubicBezTo>
                <a:cubicBezTo>
                  <a:pt x="1390" y="598"/>
                  <a:pt x="1479" y="720"/>
                  <a:pt x="1479" y="720"/>
                </a:cubicBezTo>
                <a:cubicBezTo>
                  <a:pt x="1475" y="776"/>
                  <a:pt x="1473" y="761"/>
                  <a:pt x="1467" y="816"/>
                </a:cubicBezTo>
                <a:cubicBezTo>
                  <a:pt x="1458" y="900"/>
                  <a:pt x="1516" y="958"/>
                  <a:pt x="1479" y="1032"/>
                </a:cubicBezTo>
                <a:cubicBezTo>
                  <a:pt x="1456" y="1078"/>
                  <a:pt x="1397" y="1121"/>
                  <a:pt x="1359" y="1164"/>
                </a:cubicBezTo>
                <a:cubicBezTo>
                  <a:pt x="1297" y="1233"/>
                  <a:pt x="1347" y="1284"/>
                  <a:pt x="1275" y="1332"/>
                </a:cubicBezTo>
                <a:cubicBezTo>
                  <a:pt x="1223" y="1367"/>
                  <a:pt x="1083" y="1466"/>
                  <a:pt x="1023" y="1488"/>
                </a:cubicBezTo>
                <a:cubicBezTo>
                  <a:pt x="961" y="1535"/>
                  <a:pt x="871" y="1564"/>
                  <a:pt x="795" y="1584"/>
                </a:cubicBezTo>
                <a:cubicBezTo>
                  <a:pt x="654" y="1580"/>
                  <a:pt x="396" y="1639"/>
                  <a:pt x="255" y="1632"/>
                </a:cubicBezTo>
                <a:cubicBezTo>
                  <a:pt x="207" y="1630"/>
                  <a:pt x="175" y="1390"/>
                  <a:pt x="126" y="1378"/>
                </a:cubicBezTo>
                <a:cubicBezTo>
                  <a:pt x="72" y="1342"/>
                  <a:pt x="35" y="1306"/>
                  <a:pt x="15" y="1245"/>
                </a:cubicBezTo>
                <a:cubicBezTo>
                  <a:pt x="17" y="1220"/>
                  <a:pt x="22" y="1102"/>
                  <a:pt x="37" y="1056"/>
                </a:cubicBezTo>
                <a:cubicBezTo>
                  <a:pt x="73" y="948"/>
                  <a:pt x="0" y="838"/>
                  <a:pt x="63" y="744"/>
                </a:cubicBezTo>
                <a:cubicBezTo>
                  <a:pt x="76" y="703"/>
                  <a:pt x="75" y="600"/>
                  <a:pt x="99" y="564"/>
                </a:cubicBezTo>
                <a:cubicBezTo>
                  <a:pt x="117" y="492"/>
                  <a:pt x="190" y="397"/>
                  <a:pt x="231" y="336"/>
                </a:cubicBezTo>
                <a:cubicBezTo>
                  <a:pt x="243" y="298"/>
                  <a:pt x="245" y="285"/>
                  <a:pt x="267" y="252"/>
                </a:cubicBezTo>
                <a:cubicBezTo>
                  <a:pt x="263" y="237"/>
                  <a:pt x="334" y="158"/>
                  <a:pt x="327" y="144"/>
                </a:cubicBezTo>
                <a:cubicBezTo>
                  <a:pt x="299" y="88"/>
                  <a:pt x="507" y="88"/>
                  <a:pt x="507" y="36"/>
                </a:cubicBezTo>
                <a:close/>
              </a:path>
            </a:pathLst>
          </a:custGeom>
          <a:noFill/>
          <a:ln w="38100" cmpd="sng">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73753" name="未知"/>
          <p:cNvSpPr>
            <a:spLocks/>
          </p:cNvSpPr>
          <p:nvPr/>
        </p:nvSpPr>
        <p:spPr bwMode="auto">
          <a:xfrm>
            <a:off x="4019550" y="2671489"/>
            <a:ext cx="644525" cy="11144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4" name="未知"/>
          <p:cNvSpPr>
            <a:spLocks/>
          </p:cNvSpPr>
          <p:nvPr/>
        </p:nvSpPr>
        <p:spPr bwMode="auto">
          <a:xfrm>
            <a:off x="5372100" y="2741339"/>
            <a:ext cx="636588" cy="1139825"/>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5" name="未知"/>
          <p:cNvSpPr>
            <a:spLocks/>
          </p:cNvSpPr>
          <p:nvPr/>
        </p:nvSpPr>
        <p:spPr bwMode="auto">
          <a:xfrm>
            <a:off x="4648200" y="2881039"/>
            <a:ext cx="644525" cy="16478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56" name="未知"/>
          <p:cNvSpPr>
            <a:spLocks/>
          </p:cNvSpPr>
          <p:nvPr/>
        </p:nvSpPr>
        <p:spPr bwMode="auto">
          <a:xfrm>
            <a:off x="6084168" y="2001143"/>
            <a:ext cx="636588" cy="923801"/>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标题 1"/>
          <p:cNvSpPr txBox="1">
            <a:spLocks/>
          </p:cNvSpPr>
          <p:nvPr/>
        </p:nvSpPr>
        <p:spPr>
          <a:xfrm>
            <a:off x="971550" y="315913"/>
            <a:ext cx="7704138" cy="592137"/>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itchFamily="34" charset="0"/>
                <a:ea typeface="华文细黑" pitchFamily="2" charset="-122"/>
              </a:defRPr>
            </a:lvl2pPr>
            <a:lvl3pPr algn="l" rtl="0" eaLnBrk="0" fontAlgn="base" hangingPunct="0">
              <a:spcBef>
                <a:spcPct val="0"/>
              </a:spcBef>
              <a:spcAft>
                <a:spcPct val="0"/>
              </a:spcAft>
              <a:defRPr sz="4000">
                <a:solidFill>
                  <a:srgbClr val="FFFF00"/>
                </a:solidFill>
                <a:latin typeface="Arial" pitchFamily="34" charset="0"/>
                <a:ea typeface="华文细黑" pitchFamily="2" charset="-122"/>
              </a:defRPr>
            </a:lvl3pPr>
            <a:lvl4pPr algn="l" rtl="0" eaLnBrk="0" fontAlgn="base" hangingPunct="0">
              <a:spcBef>
                <a:spcPct val="0"/>
              </a:spcBef>
              <a:spcAft>
                <a:spcPct val="0"/>
              </a:spcAft>
              <a:defRPr sz="4000">
                <a:solidFill>
                  <a:srgbClr val="FFFF00"/>
                </a:solidFill>
                <a:latin typeface="Arial" pitchFamily="34" charset="0"/>
                <a:ea typeface="华文细黑" pitchFamily="2" charset="-122"/>
              </a:defRPr>
            </a:lvl4pPr>
            <a:lvl5pPr algn="l" rtl="0" eaLnBrk="0" fontAlgn="base" hangingPunct="0">
              <a:spcBef>
                <a:spcPct val="0"/>
              </a:spcBef>
              <a:spcAft>
                <a:spcPct val="0"/>
              </a:spcAft>
              <a:defRPr sz="4000">
                <a:solidFill>
                  <a:srgbClr val="FFFF00"/>
                </a:solidFill>
                <a:latin typeface="Arial" pitchFamily="34" charset="0"/>
                <a:ea typeface="华文细黑" pitchFamily="2" charset="-122"/>
              </a:defRPr>
            </a:lvl5pPr>
            <a:lvl6pPr marL="457200" algn="l" rtl="0" eaLnBrk="1" fontAlgn="base" hangingPunct="1">
              <a:spcBef>
                <a:spcPct val="0"/>
              </a:spcBef>
              <a:spcAft>
                <a:spcPct val="0"/>
              </a:spcAft>
              <a:defRPr sz="2400">
                <a:solidFill>
                  <a:schemeClr val="bg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bg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bg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bg1"/>
                </a:solidFill>
                <a:latin typeface="Arial" pitchFamily="34" charset="0"/>
                <a:ea typeface="华文细黑" pitchFamily="2" charset="-122"/>
              </a:defRPr>
            </a:lvl9pPr>
          </a:lstStyle>
          <a:p>
            <a:pPr>
              <a:defRPr/>
            </a:pPr>
            <a:r>
              <a:rPr lang="zh-CN" altLang="en-US" kern="0" dirty="0" smtClean="0"/>
              <a:t>树的遍历</a:t>
            </a:r>
            <a:endParaRPr lang="zh-CN" altLang="en-US" kern="0" dirty="0"/>
          </a:p>
        </p:txBody>
      </p:sp>
      <p:sp>
        <p:nvSpPr>
          <p:cNvPr id="30" name="Rectangle 3"/>
          <p:cNvSpPr txBox="1">
            <a:spLocks noChangeArrowheads="1"/>
          </p:cNvSpPr>
          <p:nvPr/>
        </p:nvSpPr>
        <p:spPr>
          <a:xfrm>
            <a:off x="395288" y="1125538"/>
            <a:ext cx="2798762" cy="2735262"/>
          </a:xfrm>
          <a:prstGeom prst="rect">
            <a:avLst/>
          </a:prstGeom>
        </p:spPr>
        <p:txBody>
          <a:bodyPr/>
          <a:lstStyle>
            <a:lvl1pPr marL="342900" indent="-342900" algn="l" rtl="0" eaLnBrk="0" fontAlgn="base" hangingPunct="0">
              <a:spcBef>
                <a:spcPts val="600"/>
              </a:spcBef>
              <a:spcAft>
                <a:spcPts val="600"/>
              </a:spcAft>
              <a:buClr>
                <a:schemeClr val="accent1"/>
              </a:buClr>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ts val="600"/>
              </a:spcBef>
              <a:spcAft>
                <a:spcPts val="60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ts val="600"/>
              </a:spcBef>
              <a:spcAft>
                <a:spcPts val="600"/>
              </a:spcAft>
              <a:buClr>
                <a:schemeClr val="accent2"/>
              </a:buClr>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ts val="600"/>
              </a:spcBef>
              <a:spcAft>
                <a:spcPts val="600"/>
              </a:spcAft>
              <a:buClr>
                <a:schemeClr val="hlink"/>
              </a:buClr>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ts val="600"/>
              </a:spcBef>
              <a:spcAft>
                <a:spcPts val="600"/>
              </a:spcAft>
              <a:buChar char="»"/>
              <a:defRPr>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buFont typeface="Wingdings" panose="05000000000000000000" pitchFamily="2" charset="2"/>
              <a:buNone/>
              <a:defRPr/>
            </a:pPr>
            <a:r>
              <a:rPr lang="zh-CN" altLang="en-US" kern="0" dirty="0" smtClean="0"/>
              <a:t>树的遍历：</a:t>
            </a:r>
            <a:endParaRPr lang="en-US" altLang="zh-CN" kern="0" dirty="0" smtClean="0"/>
          </a:p>
          <a:p>
            <a:pPr>
              <a:defRPr/>
            </a:pPr>
            <a:r>
              <a:rPr lang="zh-CN" altLang="en-US" sz="2800" kern="0" dirty="0" smtClean="0"/>
              <a:t>先根遍历</a:t>
            </a:r>
            <a:endParaRPr lang="en-US" altLang="zh-CN" sz="2800" kern="0" dirty="0" smtClean="0"/>
          </a:p>
          <a:p>
            <a:pPr>
              <a:defRPr/>
            </a:pPr>
            <a:r>
              <a:rPr lang="zh-CN" altLang="en-US" sz="2800" kern="0" dirty="0" smtClean="0"/>
              <a:t>后根遍历</a:t>
            </a:r>
            <a:endParaRPr lang="zh-CN" altLang="en-US" sz="2800" kern="0" dirty="0">
              <a:solidFill>
                <a:srgbClr val="FF0000"/>
              </a:solidFill>
            </a:endParaRPr>
          </a:p>
        </p:txBody>
      </p:sp>
      <p:sp>
        <p:nvSpPr>
          <p:cNvPr id="63518"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B526719-EC19-4F94-B82F-BAC1346F95D0}" type="slidenum">
              <a:rPr lang="zh-CN" altLang="en-US" sz="1000" smtClean="0"/>
              <a:pPr>
                <a:spcBef>
                  <a:spcPct val="0"/>
                </a:spcBef>
                <a:spcAft>
                  <a:spcPct val="0"/>
                </a:spcAft>
                <a:buClrTx/>
                <a:buFontTx/>
                <a:buNone/>
              </a:pPr>
              <a:t>57</a:t>
            </a:fld>
            <a:endParaRPr lang="zh-CN" altLang="en-US" sz="10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autoRev="1" fill="hold" nodeType="clickEffect">
                                  <p:stCondLst>
                                    <p:cond delay="0"/>
                                  </p:stCondLst>
                                  <p:childTnLst>
                                    <p:animClr clrSpc="rgb" dir="cw">
                                      <p:cBhvr>
                                        <p:cTn id="6" dur="2000" fill="hold"/>
                                        <p:tgtEl>
                                          <p:spTgt spid="73739"/>
                                        </p:tgtEl>
                                        <p:attrNameLst>
                                          <p:attrName>fillcolor</p:attrName>
                                        </p:attrNameLst>
                                      </p:cBhvr>
                                      <p:to>
                                        <a:schemeClr val="accent2"/>
                                      </p:to>
                                    </p:animClr>
                                    <p:set>
                                      <p:cBhvr>
                                        <p:cTn id="7" dur="2000" fill="hold"/>
                                        <p:tgtEl>
                                          <p:spTgt spid="73739"/>
                                        </p:tgtEl>
                                        <p:attrNameLst>
                                          <p:attrName>fill.type</p:attrName>
                                        </p:attrNameLst>
                                      </p:cBhvr>
                                      <p:to>
                                        <p:strVal val="solid"/>
                                      </p:to>
                                    </p:set>
                                    <p:set>
                                      <p:cBhvr>
                                        <p:cTn id="8" dur="2000" fill="hold"/>
                                        <p:tgtEl>
                                          <p:spTgt spid="73739"/>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0" fill="hold">
                                          <p:stCondLst>
                                            <p:cond delay="0"/>
                                          </p:stCondLst>
                                        </p:cTn>
                                        <p:tgtEl>
                                          <p:spTgt spid="73752"/>
                                        </p:tgtEl>
                                        <p:attrNameLst>
                                          <p:attrName>style.visibility</p:attrName>
                                        </p:attrNameLst>
                                      </p:cBhvr>
                                      <p:to>
                                        <p:strVal val="visible"/>
                                      </p:to>
                                    </p:set>
                                    <p:anim calcmode="lin" valueType="num">
                                      <p:cBhvr additive="base">
                                        <p:cTn id="13" dur="500" fill="hold"/>
                                        <p:tgtEl>
                                          <p:spTgt spid="73752"/>
                                        </p:tgtEl>
                                        <p:attrNameLst>
                                          <p:attrName>ppt_x</p:attrName>
                                        </p:attrNameLst>
                                      </p:cBhvr>
                                      <p:tavLst>
                                        <p:tav tm="0">
                                          <p:val>
                                            <p:strVal val="0-#ppt_w/2"/>
                                          </p:val>
                                        </p:tav>
                                        <p:tav tm="100000">
                                          <p:val>
                                            <p:strVal val="#ppt_x"/>
                                          </p:val>
                                        </p:tav>
                                      </p:tavLst>
                                    </p:anim>
                                    <p:anim calcmode="lin" valueType="num">
                                      <p:cBhvr additive="base">
                                        <p:cTn id="14" dur="500" fill="hold"/>
                                        <p:tgtEl>
                                          <p:spTgt spid="737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0" fill="hold">
                                          <p:stCondLst>
                                            <p:cond delay="0"/>
                                          </p:stCondLst>
                                        </p:cTn>
                                        <p:tgtEl>
                                          <p:spTgt spid="73756"/>
                                        </p:tgtEl>
                                        <p:attrNameLst>
                                          <p:attrName>style.visibility</p:attrName>
                                        </p:attrNameLst>
                                      </p:cBhvr>
                                      <p:to>
                                        <p:strVal val="visible"/>
                                      </p:to>
                                    </p:set>
                                    <p:anim calcmode="lin" valueType="num">
                                      <p:cBhvr additive="base">
                                        <p:cTn id="19" dur="500" fill="hold"/>
                                        <p:tgtEl>
                                          <p:spTgt spid="73756"/>
                                        </p:tgtEl>
                                        <p:attrNameLst>
                                          <p:attrName>ppt_x</p:attrName>
                                        </p:attrNameLst>
                                      </p:cBhvr>
                                      <p:tavLst>
                                        <p:tav tm="0">
                                          <p:val>
                                            <p:strVal val="0-#ppt_w/2"/>
                                          </p:val>
                                        </p:tav>
                                        <p:tav tm="100000">
                                          <p:val>
                                            <p:strVal val="#ppt_x"/>
                                          </p:val>
                                        </p:tav>
                                      </p:tavLst>
                                    </p:anim>
                                    <p:anim calcmode="lin" valueType="num">
                                      <p:cBhvr additive="base">
                                        <p:cTn id="20" dur="500" fill="hold"/>
                                        <p:tgtEl>
                                          <p:spTgt spid="73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2000" fill="hold"/>
                                        <p:tgtEl>
                                          <p:spTgt spid="73739"/>
                                        </p:tgtEl>
                                        <p:attrNameLst>
                                          <p:attrName>fillcolor</p:attrName>
                                        </p:attrNameLst>
                                      </p:cBhvr>
                                      <p:to>
                                        <a:schemeClr val="accent2"/>
                                      </p:to>
                                    </p:animClr>
                                    <p:set>
                                      <p:cBhvr>
                                        <p:cTn id="25" dur="2000" fill="hold"/>
                                        <p:tgtEl>
                                          <p:spTgt spid="73739"/>
                                        </p:tgtEl>
                                        <p:attrNameLst>
                                          <p:attrName>fill.type</p:attrName>
                                        </p:attrNameLst>
                                      </p:cBhvr>
                                      <p:to>
                                        <p:strVal val="solid"/>
                                      </p:to>
                                    </p:set>
                                    <p:set>
                                      <p:cBhvr>
                                        <p:cTn id="26" dur="2000" fill="hold"/>
                                        <p:tgtEl>
                                          <p:spTgt spid="7373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0" fill="hold">
                                          <p:stCondLst>
                                            <p:cond delay="0"/>
                                          </p:stCondLst>
                                        </p:cTn>
                                        <p:tgtEl>
                                          <p:spTgt spid="73731"/>
                                        </p:tgtEl>
                                        <p:attrNameLst>
                                          <p:attrName>style.visibility</p:attrName>
                                        </p:attrNameLst>
                                      </p:cBhvr>
                                      <p:to>
                                        <p:strVal val="visible"/>
                                      </p:to>
                                    </p:set>
                                    <p:animEffect transition="in" filter="blinds(horizontal)">
                                      <p:cBhvr>
                                        <p:cTn id="31" dur="500"/>
                                        <p:tgtEl>
                                          <p:spTgt spid="737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6" presetClass="emph" presetSubtype="0" fill="hold" grpId="1" nodeType="clickEffect">
                                  <p:stCondLst>
                                    <p:cond delay="0"/>
                                  </p:stCondLst>
                                  <p:childTnLst>
                                    <p:animEffect transition="out" filter="fade">
                                      <p:cBhvr>
                                        <p:cTn id="35" dur="500" tmFilter="0, 0; .2, .5; .8, .5; 1, 0"/>
                                        <p:tgtEl>
                                          <p:spTgt spid="73752"/>
                                        </p:tgtEl>
                                      </p:cBhvr>
                                    </p:animEffect>
                                    <p:animScale>
                                      <p:cBhvr>
                                        <p:cTn id="36" dur="250" autoRev="1" fill="hold"/>
                                        <p:tgtEl>
                                          <p:spTgt spid="73752"/>
                                        </p:tgtEl>
                                      </p:cBhvr>
                                      <p:by x="105000" y="105000"/>
                                    </p:animScale>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mph" presetSubtype="2" autoRev="1" fill="hold" nodeType="clickEffect">
                                  <p:stCondLst>
                                    <p:cond delay="0"/>
                                  </p:stCondLst>
                                  <p:childTnLst>
                                    <p:animClr clrSpc="rgb" dir="cw">
                                      <p:cBhvr>
                                        <p:cTn id="40" dur="2000" fill="hold"/>
                                        <p:tgtEl>
                                          <p:spTgt spid="73740"/>
                                        </p:tgtEl>
                                        <p:attrNameLst>
                                          <p:attrName>fillcolor</p:attrName>
                                        </p:attrNameLst>
                                      </p:cBhvr>
                                      <p:to>
                                        <a:schemeClr val="accent2"/>
                                      </p:to>
                                    </p:animClr>
                                    <p:set>
                                      <p:cBhvr>
                                        <p:cTn id="41" dur="2000" fill="hold"/>
                                        <p:tgtEl>
                                          <p:spTgt spid="73740"/>
                                        </p:tgtEl>
                                        <p:attrNameLst>
                                          <p:attrName>fill.type</p:attrName>
                                        </p:attrNameLst>
                                      </p:cBhvr>
                                      <p:to>
                                        <p:strVal val="solid"/>
                                      </p:to>
                                    </p:set>
                                    <p:set>
                                      <p:cBhvr>
                                        <p:cTn id="42" dur="2000" fill="hold"/>
                                        <p:tgtEl>
                                          <p:spTgt spid="73740"/>
                                        </p:tgtEl>
                                        <p:attrNameLst>
                                          <p:attrName>fill.on</p:attrName>
                                        </p:attrNameLst>
                                      </p:cBhvr>
                                      <p:to>
                                        <p:strVal val="tru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0" fill="hold">
                                          <p:stCondLst>
                                            <p:cond delay="0"/>
                                          </p:stCondLst>
                                        </p:cTn>
                                        <p:tgtEl>
                                          <p:spTgt spid="73753"/>
                                        </p:tgtEl>
                                        <p:attrNameLst>
                                          <p:attrName>style.visibility</p:attrName>
                                        </p:attrNameLst>
                                      </p:cBhvr>
                                      <p:to>
                                        <p:strVal val="visible"/>
                                      </p:to>
                                    </p:set>
                                    <p:anim calcmode="lin" valueType="num">
                                      <p:cBhvr additive="base">
                                        <p:cTn id="47" dur="500" fill="hold"/>
                                        <p:tgtEl>
                                          <p:spTgt spid="73753"/>
                                        </p:tgtEl>
                                        <p:attrNameLst>
                                          <p:attrName>ppt_x</p:attrName>
                                        </p:attrNameLst>
                                      </p:cBhvr>
                                      <p:tavLst>
                                        <p:tav tm="0">
                                          <p:val>
                                            <p:strVal val="0-#ppt_w/2"/>
                                          </p:val>
                                        </p:tav>
                                        <p:tav tm="100000">
                                          <p:val>
                                            <p:strVal val="#ppt_x"/>
                                          </p:val>
                                        </p:tav>
                                      </p:tavLst>
                                    </p:anim>
                                    <p:anim calcmode="lin" valueType="num">
                                      <p:cBhvr additive="base">
                                        <p:cTn id="48" dur="500" fill="hold"/>
                                        <p:tgtEl>
                                          <p:spTgt spid="7375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0" fill="hold">
                                          <p:stCondLst>
                                            <p:cond delay="0"/>
                                          </p:stCondLst>
                                        </p:cTn>
                                        <p:tgtEl>
                                          <p:spTgt spid="73755"/>
                                        </p:tgtEl>
                                        <p:attrNameLst>
                                          <p:attrName>style.visibility</p:attrName>
                                        </p:attrNameLst>
                                      </p:cBhvr>
                                      <p:to>
                                        <p:strVal val="visible"/>
                                      </p:to>
                                    </p:set>
                                    <p:anim calcmode="lin" valueType="num">
                                      <p:cBhvr additive="base">
                                        <p:cTn id="53" dur="500" fill="hold"/>
                                        <p:tgtEl>
                                          <p:spTgt spid="73755"/>
                                        </p:tgtEl>
                                        <p:attrNameLst>
                                          <p:attrName>ppt_x</p:attrName>
                                        </p:attrNameLst>
                                      </p:cBhvr>
                                      <p:tavLst>
                                        <p:tav tm="0">
                                          <p:val>
                                            <p:strVal val="0-#ppt_w/2"/>
                                          </p:val>
                                        </p:tav>
                                        <p:tav tm="100000">
                                          <p:val>
                                            <p:strVal val="#ppt_x"/>
                                          </p:val>
                                        </p:tav>
                                      </p:tavLst>
                                    </p:anim>
                                    <p:anim calcmode="lin" valueType="num">
                                      <p:cBhvr additive="base">
                                        <p:cTn id="54" dur="500" fill="hold"/>
                                        <p:tgtEl>
                                          <p:spTgt spid="73755"/>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0" fill="hold">
                                          <p:stCondLst>
                                            <p:cond delay="0"/>
                                          </p:stCondLst>
                                        </p:cTn>
                                        <p:tgtEl>
                                          <p:spTgt spid="73754"/>
                                        </p:tgtEl>
                                        <p:attrNameLst>
                                          <p:attrName>style.visibility</p:attrName>
                                        </p:attrNameLst>
                                      </p:cBhvr>
                                      <p:to>
                                        <p:strVal val="visible"/>
                                      </p:to>
                                    </p:set>
                                    <p:anim calcmode="lin" valueType="num">
                                      <p:cBhvr additive="base">
                                        <p:cTn id="59" dur="500" fill="hold"/>
                                        <p:tgtEl>
                                          <p:spTgt spid="73754"/>
                                        </p:tgtEl>
                                        <p:attrNameLst>
                                          <p:attrName>ppt_x</p:attrName>
                                        </p:attrNameLst>
                                      </p:cBhvr>
                                      <p:tavLst>
                                        <p:tav tm="0">
                                          <p:val>
                                            <p:strVal val="0-#ppt_w/2"/>
                                          </p:val>
                                        </p:tav>
                                        <p:tav tm="100000">
                                          <p:val>
                                            <p:strVal val="#ppt_x"/>
                                          </p:val>
                                        </p:tav>
                                      </p:tavLst>
                                    </p:anim>
                                    <p:anim calcmode="lin" valueType="num">
                                      <p:cBhvr additive="base">
                                        <p:cTn id="60" dur="500" fill="hold"/>
                                        <p:tgtEl>
                                          <p:spTgt spid="73754"/>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mph" presetSubtype="2" fill="hold" nodeType="clickEffect">
                                  <p:stCondLst>
                                    <p:cond delay="0"/>
                                  </p:stCondLst>
                                  <p:childTnLst>
                                    <p:animClr clrSpc="rgb" dir="cw">
                                      <p:cBhvr>
                                        <p:cTn id="64" dur="2000" fill="hold"/>
                                        <p:tgtEl>
                                          <p:spTgt spid="73740"/>
                                        </p:tgtEl>
                                        <p:attrNameLst>
                                          <p:attrName>fillcolor</p:attrName>
                                        </p:attrNameLst>
                                      </p:cBhvr>
                                      <p:to>
                                        <a:schemeClr val="accent2"/>
                                      </p:to>
                                    </p:animClr>
                                    <p:set>
                                      <p:cBhvr>
                                        <p:cTn id="65" dur="2000" fill="hold"/>
                                        <p:tgtEl>
                                          <p:spTgt spid="73740"/>
                                        </p:tgtEl>
                                        <p:attrNameLst>
                                          <p:attrName>fill.type</p:attrName>
                                        </p:attrNameLst>
                                      </p:cBhvr>
                                      <p:to>
                                        <p:strVal val="solid"/>
                                      </p:to>
                                    </p:set>
                                    <p:set>
                                      <p:cBhvr>
                                        <p:cTn id="66" dur="2000" fill="hold"/>
                                        <p:tgtEl>
                                          <p:spTgt spid="73740"/>
                                        </p:tgtEl>
                                        <p:attrNameLst>
                                          <p:attrName>fill.on</p:attrName>
                                        </p:attrNameLst>
                                      </p:cBhvr>
                                      <p:to>
                                        <p:strVal val="tru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0" fill="hold">
                                          <p:stCondLst>
                                            <p:cond delay="0"/>
                                          </p:stCondLst>
                                        </p:cTn>
                                        <p:tgtEl>
                                          <p:spTgt spid="73732"/>
                                        </p:tgtEl>
                                        <p:attrNameLst>
                                          <p:attrName>style.visibility</p:attrName>
                                        </p:attrNameLst>
                                      </p:cBhvr>
                                      <p:to>
                                        <p:strVal val="visible"/>
                                      </p:to>
                                    </p:set>
                                    <p:animEffect transition="in" filter="blinds(horizontal)">
                                      <p:cBhvr>
                                        <p:cTn id="71" dur="500"/>
                                        <p:tgtEl>
                                          <p:spTgt spid="7373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6" presetClass="emph" presetSubtype="0" fill="hold" grpId="1" nodeType="clickEffect">
                                  <p:stCondLst>
                                    <p:cond delay="0"/>
                                  </p:stCondLst>
                                  <p:childTnLst>
                                    <p:animEffect transition="out" filter="fade">
                                      <p:cBhvr>
                                        <p:cTn id="75" dur="500" tmFilter="0, 0; .2, .5; .8, .5; 1, 0"/>
                                        <p:tgtEl>
                                          <p:spTgt spid="73753"/>
                                        </p:tgtEl>
                                      </p:cBhvr>
                                    </p:animEffect>
                                    <p:animScale>
                                      <p:cBhvr>
                                        <p:cTn id="76" dur="250" autoRev="1" fill="hold"/>
                                        <p:tgtEl>
                                          <p:spTgt spid="73753"/>
                                        </p:tgtEl>
                                      </p:cBhvr>
                                      <p:by x="105000" y="105000"/>
                                    </p:animScale>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mph" presetSubtype="2" fill="hold" nodeType="clickEffect">
                                  <p:stCondLst>
                                    <p:cond delay="0"/>
                                  </p:stCondLst>
                                  <p:childTnLst>
                                    <p:animClr clrSpc="rgb" dir="cw">
                                      <p:cBhvr>
                                        <p:cTn id="80" dur="2000" fill="hold"/>
                                        <p:tgtEl>
                                          <p:spTgt spid="73742"/>
                                        </p:tgtEl>
                                        <p:attrNameLst>
                                          <p:attrName>fillcolor</p:attrName>
                                        </p:attrNameLst>
                                      </p:cBhvr>
                                      <p:to>
                                        <a:schemeClr val="accent2"/>
                                      </p:to>
                                    </p:animClr>
                                    <p:set>
                                      <p:cBhvr>
                                        <p:cTn id="81" dur="2000" fill="hold"/>
                                        <p:tgtEl>
                                          <p:spTgt spid="73742"/>
                                        </p:tgtEl>
                                        <p:attrNameLst>
                                          <p:attrName>fill.type</p:attrName>
                                        </p:attrNameLst>
                                      </p:cBhvr>
                                      <p:to>
                                        <p:strVal val="solid"/>
                                      </p:to>
                                    </p:set>
                                    <p:set>
                                      <p:cBhvr>
                                        <p:cTn id="82" dur="2000" fill="hold"/>
                                        <p:tgtEl>
                                          <p:spTgt spid="73742"/>
                                        </p:tgtEl>
                                        <p:attrNameLst>
                                          <p:attrName>fill.on</p:attrName>
                                        </p:attrNameLst>
                                      </p:cBhvr>
                                      <p:to>
                                        <p:strVal val="tru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0" fill="hold">
                                          <p:stCondLst>
                                            <p:cond delay="0"/>
                                          </p:stCondLst>
                                        </p:cTn>
                                        <p:tgtEl>
                                          <p:spTgt spid="73733"/>
                                        </p:tgtEl>
                                        <p:attrNameLst>
                                          <p:attrName>style.visibility</p:attrName>
                                        </p:attrNameLst>
                                      </p:cBhvr>
                                      <p:to>
                                        <p:strVal val="visible"/>
                                      </p:to>
                                    </p:set>
                                    <p:animEffect transition="in" filter="blinds(horizontal)">
                                      <p:cBhvr>
                                        <p:cTn id="87" dur="500"/>
                                        <p:tgtEl>
                                          <p:spTgt spid="7373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6" presetClass="emph" presetSubtype="0" fill="hold" grpId="1" nodeType="clickEffect">
                                  <p:stCondLst>
                                    <p:cond delay="0"/>
                                  </p:stCondLst>
                                  <p:childTnLst>
                                    <p:animEffect transition="out" filter="fade">
                                      <p:cBhvr>
                                        <p:cTn id="91" dur="500" tmFilter="0, 0; .2, .5; .8, .5; 1, 0"/>
                                        <p:tgtEl>
                                          <p:spTgt spid="73755"/>
                                        </p:tgtEl>
                                      </p:cBhvr>
                                    </p:animEffect>
                                    <p:animScale>
                                      <p:cBhvr>
                                        <p:cTn id="92" dur="250" autoRev="1" fill="hold"/>
                                        <p:tgtEl>
                                          <p:spTgt spid="73755"/>
                                        </p:tgtEl>
                                      </p:cBhvr>
                                      <p:by x="105000" y="105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mph" presetSubtype="2" fill="hold" nodeType="clickEffect">
                                  <p:stCondLst>
                                    <p:cond delay="0"/>
                                  </p:stCondLst>
                                  <p:childTnLst>
                                    <p:animClr clrSpc="rgb" dir="cw">
                                      <p:cBhvr>
                                        <p:cTn id="96" dur="2000" fill="hold"/>
                                        <p:tgtEl>
                                          <p:spTgt spid="73743"/>
                                        </p:tgtEl>
                                        <p:attrNameLst>
                                          <p:attrName>fillcolor</p:attrName>
                                        </p:attrNameLst>
                                      </p:cBhvr>
                                      <p:to>
                                        <a:schemeClr val="accent2"/>
                                      </p:to>
                                    </p:animClr>
                                    <p:set>
                                      <p:cBhvr>
                                        <p:cTn id="97" dur="2000" fill="hold"/>
                                        <p:tgtEl>
                                          <p:spTgt spid="73743"/>
                                        </p:tgtEl>
                                        <p:attrNameLst>
                                          <p:attrName>fill.type</p:attrName>
                                        </p:attrNameLst>
                                      </p:cBhvr>
                                      <p:to>
                                        <p:strVal val="solid"/>
                                      </p:to>
                                    </p:set>
                                    <p:set>
                                      <p:cBhvr>
                                        <p:cTn id="98" dur="2000" fill="hold"/>
                                        <p:tgtEl>
                                          <p:spTgt spid="73743"/>
                                        </p:tgtEl>
                                        <p:attrNameLst>
                                          <p:attrName>fill.on</p:attrName>
                                        </p:attrNameLst>
                                      </p:cBhvr>
                                      <p:to>
                                        <p:strVal val="tru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0" fill="hold">
                                          <p:stCondLst>
                                            <p:cond delay="0"/>
                                          </p:stCondLst>
                                        </p:cTn>
                                        <p:tgtEl>
                                          <p:spTgt spid="73734"/>
                                        </p:tgtEl>
                                        <p:attrNameLst>
                                          <p:attrName>style.visibility</p:attrName>
                                        </p:attrNameLst>
                                      </p:cBhvr>
                                      <p:to>
                                        <p:strVal val="visible"/>
                                      </p:to>
                                    </p:set>
                                    <p:animEffect transition="in" filter="blinds(horizontal)">
                                      <p:cBhvr>
                                        <p:cTn id="103" dur="500"/>
                                        <p:tgtEl>
                                          <p:spTgt spid="7373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mph" presetSubtype="2" fill="hold" nodeType="clickEffect">
                                  <p:stCondLst>
                                    <p:cond delay="0"/>
                                  </p:stCondLst>
                                  <p:childTnLst>
                                    <p:animClr clrSpc="rgb" dir="cw">
                                      <p:cBhvr>
                                        <p:cTn id="107" dur="2000" fill="hold"/>
                                        <p:tgtEl>
                                          <p:spTgt spid="73745"/>
                                        </p:tgtEl>
                                        <p:attrNameLst>
                                          <p:attrName>fillcolor</p:attrName>
                                        </p:attrNameLst>
                                      </p:cBhvr>
                                      <p:to>
                                        <a:schemeClr val="accent2"/>
                                      </p:to>
                                    </p:animClr>
                                    <p:set>
                                      <p:cBhvr>
                                        <p:cTn id="108" dur="2000" fill="hold"/>
                                        <p:tgtEl>
                                          <p:spTgt spid="73745"/>
                                        </p:tgtEl>
                                        <p:attrNameLst>
                                          <p:attrName>fill.type</p:attrName>
                                        </p:attrNameLst>
                                      </p:cBhvr>
                                      <p:to>
                                        <p:strVal val="solid"/>
                                      </p:to>
                                    </p:set>
                                    <p:set>
                                      <p:cBhvr>
                                        <p:cTn id="109" dur="2000" fill="hold"/>
                                        <p:tgtEl>
                                          <p:spTgt spid="73745"/>
                                        </p:tgtEl>
                                        <p:attrNameLst>
                                          <p:attrName>fill.on</p:attrName>
                                        </p:attrNameLst>
                                      </p:cBhvr>
                                      <p:to>
                                        <p:strVal val="tru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0" fill="hold">
                                          <p:stCondLst>
                                            <p:cond delay="0"/>
                                          </p:stCondLst>
                                        </p:cTn>
                                        <p:tgtEl>
                                          <p:spTgt spid="73735"/>
                                        </p:tgtEl>
                                        <p:attrNameLst>
                                          <p:attrName>style.visibility</p:attrName>
                                        </p:attrNameLst>
                                      </p:cBhvr>
                                      <p:to>
                                        <p:strVal val="visible"/>
                                      </p:to>
                                    </p:set>
                                    <p:animEffect transition="in" filter="blinds(horizontal)">
                                      <p:cBhvr>
                                        <p:cTn id="114" dur="500"/>
                                        <p:tgtEl>
                                          <p:spTgt spid="7373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6" presetClass="emph" presetSubtype="0" fill="hold" grpId="1" nodeType="clickEffect">
                                  <p:stCondLst>
                                    <p:cond delay="0"/>
                                  </p:stCondLst>
                                  <p:childTnLst>
                                    <p:animEffect transition="out" filter="fade">
                                      <p:cBhvr>
                                        <p:cTn id="118" dur="500" tmFilter="0, 0; .2, .5; .8, .5; 1, 0"/>
                                        <p:tgtEl>
                                          <p:spTgt spid="73754"/>
                                        </p:tgtEl>
                                      </p:cBhvr>
                                    </p:animEffect>
                                    <p:animScale>
                                      <p:cBhvr>
                                        <p:cTn id="119" dur="250" autoRev="1" fill="hold"/>
                                        <p:tgtEl>
                                          <p:spTgt spid="73754"/>
                                        </p:tgtEl>
                                      </p:cBhvr>
                                      <p:by x="105000" y="105000"/>
                                    </p:animScale>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mph" presetSubtype="2" fill="hold" nodeType="clickEffect">
                                  <p:stCondLst>
                                    <p:cond delay="0"/>
                                  </p:stCondLst>
                                  <p:childTnLst>
                                    <p:animClr clrSpc="rgb" dir="cw">
                                      <p:cBhvr>
                                        <p:cTn id="123" dur="2000" fill="hold"/>
                                        <p:tgtEl>
                                          <p:spTgt spid="73744"/>
                                        </p:tgtEl>
                                        <p:attrNameLst>
                                          <p:attrName>fillcolor</p:attrName>
                                        </p:attrNameLst>
                                      </p:cBhvr>
                                      <p:to>
                                        <a:schemeClr val="accent2"/>
                                      </p:to>
                                    </p:animClr>
                                    <p:set>
                                      <p:cBhvr>
                                        <p:cTn id="124" dur="2000" fill="hold"/>
                                        <p:tgtEl>
                                          <p:spTgt spid="73744"/>
                                        </p:tgtEl>
                                        <p:attrNameLst>
                                          <p:attrName>fill.type</p:attrName>
                                        </p:attrNameLst>
                                      </p:cBhvr>
                                      <p:to>
                                        <p:strVal val="solid"/>
                                      </p:to>
                                    </p:set>
                                    <p:set>
                                      <p:cBhvr>
                                        <p:cTn id="125" dur="2000" fill="hold"/>
                                        <p:tgtEl>
                                          <p:spTgt spid="73744"/>
                                        </p:tgtEl>
                                        <p:attrNameLst>
                                          <p:attrName>fill.on</p:attrName>
                                        </p:attrNameLst>
                                      </p:cBhvr>
                                      <p:to>
                                        <p:strVal val="tru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0" fill="hold">
                                          <p:stCondLst>
                                            <p:cond delay="0"/>
                                          </p:stCondLst>
                                        </p:cTn>
                                        <p:tgtEl>
                                          <p:spTgt spid="73736"/>
                                        </p:tgtEl>
                                        <p:attrNameLst>
                                          <p:attrName>style.visibility</p:attrName>
                                        </p:attrNameLst>
                                      </p:cBhvr>
                                      <p:to>
                                        <p:strVal val="visible"/>
                                      </p:to>
                                    </p:set>
                                    <p:animEffect transition="in" filter="blinds(horizontal)">
                                      <p:cBhvr>
                                        <p:cTn id="130" dur="500"/>
                                        <p:tgtEl>
                                          <p:spTgt spid="73736"/>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73756"/>
                                        </p:tgtEl>
                                      </p:cBhvr>
                                    </p:animEffect>
                                    <p:animScale>
                                      <p:cBhvr>
                                        <p:cTn id="135" dur="250" autoRev="1" fill="hold"/>
                                        <p:tgtEl>
                                          <p:spTgt spid="73756"/>
                                        </p:tgtEl>
                                      </p:cBhvr>
                                      <p:by x="105000" y="105000"/>
                                    </p:animScale>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mph" presetSubtype="2" fill="hold" nodeType="clickEffect">
                                  <p:stCondLst>
                                    <p:cond delay="0"/>
                                  </p:stCondLst>
                                  <p:childTnLst>
                                    <p:animClr clrSpc="rgb" dir="cw">
                                      <p:cBhvr>
                                        <p:cTn id="139" dur="2000" fill="hold"/>
                                        <p:tgtEl>
                                          <p:spTgt spid="73741"/>
                                        </p:tgtEl>
                                        <p:attrNameLst>
                                          <p:attrName>fillcolor</p:attrName>
                                        </p:attrNameLst>
                                      </p:cBhvr>
                                      <p:to>
                                        <a:schemeClr val="accent2"/>
                                      </p:to>
                                    </p:animClr>
                                    <p:set>
                                      <p:cBhvr>
                                        <p:cTn id="140" dur="2000" fill="hold"/>
                                        <p:tgtEl>
                                          <p:spTgt spid="73741"/>
                                        </p:tgtEl>
                                        <p:attrNameLst>
                                          <p:attrName>fill.type</p:attrName>
                                        </p:attrNameLst>
                                      </p:cBhvr>
                                      <p:to>
                                        <p:strVal val="solid"/>
                                      </p:to>
                                    </p:set>
                                    <p:set>
                                      <p:cBhvr>
                                        <p:cTn id="141" dur="2000" fill="hold"/>
                                        <p:tgtEl>
                                          <p:spTgt spid="73741"/>
                                        </p:tgtEl>
                                        <p:attrNameLst>
                                          <p:attrName>fill.on</p:attrName>
                                        </p:attrNameLst>
                                      </p:cBhvr>
                                      <p:to>
                                        <p:strVal val="tru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3" presetClass="entr" presetSubtype="10" fill="hold" grpId="0" nodeType="clickEffect">
                                  <p:stCondLst>
                                    <p:cond delay="0"/>
                                  </p:stCondLst>
                                  <p:childTnLst>
                                    <p:set>
                                      <p:cBhvr>
                                        <p:cTn id="145" dur="0" fill="hold">
                                          <p:stCondLst>
                                            <p:cond delay="0"/>
                                          </p:stCondLst>
                                        </p:cTn>
                                        <p:tgtEl>
                                          <p:spTgt spid="73738"/>
                                        </p:tgtEl>
                                        <p:attrNameLst>
                                          <p:attrName>style.visibility</p:attrName>
                                        </p:attrNameLst>
                                      </p:cBhvr>
                                      <p:to>
                                        <p:strVal val="visible"/>
                                      </p:to>
                                    </p:set>
                                    <p:animEffect transition="in" filter="blinds(horizontal)">
                                      <p:cBhvr>
                                        <p:cTn id="146"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autoUpdateAnimBg="0"/>
      <p:bldP spid="73733" grpId="0" autoUpdateAnimBg="0"/>
      <p:bldP spid="73734" grpId="0" autoUpdateAnimBg="0"/>
      <p:bldP spid="73735" grpId="0" autoUpdateAnimBg="0"/>
      <p:bldP spid="73736" grpId="0" autoUpdateAnimBg="0"/>
      <p:bldP spid="73738" grpId="0" autoUpdateAnimBg="0"/>
      <p:bldP spid="73752" grpId="0" animBg="1"/>
      <p:bldP spid="73752" grpId="1" animBg="1"/>
      <p:bldP spid="73753" grpId="0" animBg="1"/>
      <p:bldP spid="73753" grpId="1" animBg="1"/>
      <p:bldP spid="73754" grpId="0" animBg="1"/>
      <p:bldP spid="73754" grpId="1" animBg="1"/>
      <p:bldP spid="73755" grpId="0" animBg="1"/>
      <p:bldP spid="73755" grpId="1" animBg="1"/>
      <p:bldP spid="73756" grpId="0" animBg="1"/>
      <p:bldP spid="7375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4508500"/>
            <a:ext cx="9144000"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20000"/>
              </a:spcBef>
              <a:spcAft>
                <a:spcPct val="0"/>
              </a:spcAft>
              <a:buClr>
                <a:srgbClr val="FF9900"/>
              </a:buClr>
              <a:buFont typeface="Wingdings" panose="05000000000000000000" pitchFamily="2" charset="2"/>
              <a:buChar char="l"/>
            </a:pPr>
            <a:r>
              <a:rPr lang="zh-CN" altLang="en-US">
                <a:solidFill>
                  <a:schemeClr val="hlink"/>
                </a:solidFill>
                <a:ea typeface="黑体" panose="02010609060101010101" pitchFamily="49" charset="-122"/>
              </a:rPr>
              <a:t>后根遍历</a:t>
            </a:r>
            <a:r>
              <a:rPr lang="zh-CN" altLang="en-US" sz="2800">
                <a:ea typeface="隶书" panose="02010509060101010101" pitchFamily="49" charset="-122"/>
              </a:rPr>
              <a:t>：</a:t>
            </a:r>
            <a:r>
              <a:rPr lang="zh-CN" altLang="en-US" sz="2800">
                <a:ea typeface="宋体" panose="02010600030101010101" pitchFamily="2" charset="-122"/>
              </a:rPr>
              <a:t>先依次后根遍历每棵子树，然后访问根结点</a:t>
            </a:r>
          </a:p>
        </p:txBody>
      </p:sp>
      <p:sp>
        <p:nvSpPr>
          <p:cNvPr id="74755" name="Oval 3"/>
          <p:cNvSpPr>
            <a:spLocks noChangeArrowheads="1"/>
          </p:cNvSpPr>
          <p:nvPr/>
        </p:nvSpPr>
        <p:spPr bwMode="auto">
          <a:xfrm>
            <a:off x="4355976" y="114935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A</a:t>
            </a:r>
          </a:p>
        </p:txBody>
      </p:sp>
      <p:sp>
        <p:nvSpPr>
          <p:cNvPr id="74756" name="Oval 4"/>
          <p:cNvSpPr>
            <a:spLocks noChangeArrowheads="1"/>
          </p:cNvSpPr>
          <p:nvPr/>
        </p:nvSpPr>
        <p:spPr bwMode="auto">
          <a:xfrm>
            <a:off x="3714750" y="1955825"/>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B</a:t>
            </a:r>
          </a:p>
        </p:txBody>
      </p:sp>
      <p:sp>
        <p:nvSpPr>
          <p:cNvPr id="74757" name="Oval 5"/>
          <p:cNvSpPr>
            <a:spLocks noChangeArrowheads="1"/>
          </p:cNvSpPr>
          <p:nvPr/>
        </p:nvSpPr>
        <p:spPr bwMode="auto">
          <a:xfrm>
            <a:off x="5097463" y="1907679"/>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D</a:t>
            </a:r>
          </a:p>
        </p:txBody>
      </p:sp>
      <p:sp>
        <p:nvSpPr>
          <p:cNvPr id="74758" name="Oval 6"/>
          <p:cNvSpPr>
            <a:spLocks noChangeArrowheads="1"/>
          </p:cNvSpPr>
          <p:nvPr/>
        </p:nvSpPr>
        <p:spPr bwMode="auto">
          <a:xfrm>
            <a:off x="3063875" y="277815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E</a:t>
            </a:r>
          </a:p>
        </p:txBody>
      </p:sp>
      <p:sp>
        <p:nvSpPr>
          <p:cNvPr id="74759" name="Oval 7"/>
          <p:cNvSpPr>
            <a:spLocks noChangeArrowheads="1"/>
          </p:cNvSpPr>
          <p:nvPr/>
        </p:nvSpPr>
        <p:spPr bwMode="auto">
          <a:xfrm>
            <a:off x="3716338" y="2778150"/>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F</a:t>
            </a:r>
          </a:p>
        </p:txBody>
      </p:sp>
      <p:sp>
        <p:nvSpPr>
          <p:cNvPr id="74760" name="Oval 8"/>
          <p:cNvSpPr>
            <a:spLocks noChangeArrowheads="1"/>
          </p:cNvSpPr>
          <p:nvPr/>
        </p:nvSpPr>
        <p:spPr bwMode="auto">
          <a:xfrm>
            <a:off x="4384675" y="2760688"/>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G</a:t>
            </a:r>
          </a:p>
        </p:txBody>
      </p:sp>
      <p:sp>
        <p:nvSpPr>
          <p:cNvPr id="74761" name="Oval 9"/>
          <p:cNvSpPr>
            <a:spLocks noChangeArrowheads="1"/>
          </p:cNvSpPr>
          <p:nvPr/>
        </p:nvSpPr>
        <p:spPr bwMode="auto">
          <a:xfrm>
            <a:off x="3695700" y="3570313"/>
            <a:ext cx="460375" cy="4635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lang="en-US" altLang="zh-CN" sz="2000">
                <a:latin typeface="Times New Roman" panose="02020603050405020304" pitchFamily="18" charset="0"/>
                <a:ea typeface="宋体" panose="02010600030101010101" pitchFamily="2" charset="-122"/>
              </a:rPr>
              <a:t>I</a:t>
            </a:r>
          </a:p>
        </p:txBody>
      </p:sp>
      <p:sp>
        <p:nvSpPr>
          <p:cNvPr id="74762" name="Line 10"/>
          <p:cNvSpPr>
            <a:spLocks noChangeShapeType="1"/>
          </p:cNvSpPr>
          <p:nvPr/>
        </p:nvSpPr>
        <p:spPr bwMode="auto">
          <a:xfrm>
            <a:off x="4716017" y="1585417"/>
            <a:ext cx="567060" cy="322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4763" name="Line 11"/>
          <p:cNvSpPr>
            <a:spLocks noChangeShapeType="1"/>
          </p:cNvSpPr>
          <p:nvPr/>
        </p:nvSpPr>
        <p:spPr bwMode="auto">
          <a:xfrm flipH="1">
            <a:off x="3930650" y="1578149"/>
            <a:ext cx="551880" cy="388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74764" name="Line 12"/>
          <p:cNvSpPr>
            <a:spLocks noChangeShapeType="1"/>
          </p:cNvSpPr>
          <p:nvPr/>
        </p:nvSpPr>
        <p:spPr bwMode="auto">
          <a:xfrm>
            <a:off x="3930650" y="2428900"/>
            <a:ext cx="0" cy="371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5" name="Line 13"/>
          <p:cNvSpPr>
            <a:spLocks noChangeShapeType="1"/>
          </p:cNvSpPr>
          <p:nvPr/>
        </p:nvSpPr>
        <p:spPr bwMode="auto">
          <a:xfrm flipH="1">
            <a:off x="3313113" y="2341588"/>
            <a:ext cx="441325" cy="441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6" name="Line 14"/>
          <p:cNvSpPr>
            <a:spLocks noChangeShapeType="1"/>
          </p:cNvSpPr>
          <p:nvPr/>
        </p:nvSpPr>
        <p:spPr bwMode="auto">
          <a:xfrm>
            <a:off x="4124325" y="2324125"/>
            <a:ext cx="458788" cy="458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7" name="Line 15"/>
          <p:cNvSpPr>
            <a:spLocks noChangeShapeType="1"/>
          </p:cNvSpPr>
          <p:nvPr/>
        </p:nvSpPr>
        <p:spPr bwMode="auto">
          <a:xfrm>
            <a:off x="3930650" y="3240113"/>
            <a:ext cx="0" cy="354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74769" name="Text Box 17"/>
          <p:cNvSpPr txBox="1">
            <a:spLocks noChangeArrowheads="1"/>
          </p:cNvSpPr>
          <p:nvPr/>
        </p:nvSpPr>
        <p:spPr bwMode="auto">
          <a:xfrm>
            <a:off x="4043363" y="53118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E</a:t>
            </a:r>
          </a:p>
        </p:txBody>
      </p:sp>
      <p:sp>
        <p:nvSpPr>
          <p:cNvPr id="74770" name="Text Box 18"/>
          <p:cNvSpPr txBox="1">
            <a:spLocks noChangeArrowheads="1"/>
          </p:cNvSpPr>
          <p:nvPr/>
        </p:nvSpPr>
        <p:spPr bwMode="auto">
          <a:xfrm>
            <a:off x="4302125" y="53118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I</a:t>
            </a:r>
          </a:p>
        </p:txBody>
      </p:sp>
      <p:sp>
        <p:nvSpPr>
          <p:cNvPr id="74771" name="Text Box 19"/>
          <p:cNvSpPr txBox="1">
            <a:spLocks noChangeArrowheads="1"/>
          </p:cNvSpPr>
          <p:nvPr/>
        </p:nvSpPr>
        <p:spPr bwMode="auto">
          <a:xfrm>
            <a:off x="4560888" y="5311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F</a:t>
            </a:r>
          </a:p>
        </p:txBody>
      </p:sp>
      <p:sp>
        <p:nvSpPr>
          <p:cNvPr id="74772" name="Text Box 20"/>
          <p:cNvSpPr txBox="1">
            <a:spLocks noChangeArrowheads="1"/>
          </p:cNvSpPr>
          <p:nvPr/>
        </p:nvSpPr>
        <p:spPr bwMode="auto">
          <a:xfrm>
            <a:off x="4819650" y="5311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G</a:t>
            </a:r>
          </a:p>
        </p:txBody>
      </p:sp>
      <p:sp>
        <p:nvSpPr>
          <p:cNvPr id="74773" name="Text Box 21"/>
          <p:cNvSpPr txBox="1">
            <a:spLocks noChangeArrowheads="1"/>
          </p:cNvSpPr>
          <p:nvPr/>
        </p:nvSpPr>
        <p:spPr bwMode="auto">
          <a:xfrm>
            <a:off x="5078413" y="5311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B</a:t>
            </a:r>
          </a:p>
        </p:txBody>
      </p:sp>
      <p:sp>
        <p:nvSpPr>
          <p:cNvPr id="74774" name="Text Box 22"/>
          <p:cNvSpPr txBox="1">
            <a:spLocks noChangeArrowheads="1"/>
          </p:cNvSpPr>
          <p:nvPr/>
        </p:nvSpPr>
        <p:spPr bwMode="auto">
          <a:xfrm>
            <a:off x="5378450" y="5311800"/>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D</a:t>
            </a:r>
          </a:p>
        </p:txBody>
      </p:sp>
      <p:sp>
        <p:nvSpPr>
          <p:cNvPr id="74775" name="未知"/>
          <p:cNvSpPr>
            <a:spLocks/>
          </p:cNvSpPr>
          <p:nvPr/>
        </p:nvSpPr>
        <p:spPr bwMode="auto">
          <a:xfrm>
            <a:off x="2755900" y="1838499"/>
            <a:ext cx="2406650" cy="2601913"/>
          </a:xfrm>
          <a:custGeom>
            <a:avLst/>
            <a:gdLst>
              <a:gd name="T0" fmla="*/ 2147483646 w 1516"/>
              <a:gd name="T1" fmla="*/ 2147483646 h 1639"/>
              <a:gd name="T2" fmla="*/ 2147483646 w 1516"/>
              <a:gd name="T3" fmla="*/ 0 h 1639"/>
              <a:gd name="T4" fmla="*/ 2147483646 w 1516"/>
              <a:gd name="T5" fmla="*/ 2147483646 h 1639"/>
              <a:gd name="T6" fmla="*/ 2147483646 w 1516"/>
              <a:gd name="T7" fmla="*/ 2147483646 h 1639"/>
              <a:gd name="T8" fmla="*/ 2147483646 w 1516"/>
              <a:gd name="T9" fmla="*/ 2147483646 h 1639"/>
              <a:gd name="T10" fmla="*/ 2147483646 w 1516"/>
              <a:gd name="T11" fmla="*/ 2147483646 h 1639"/>
              <a:gd name="T12" fmla="*/ 2147483646 w 1516"/>
              <a:gd name="T13" fmla="*/ 2147483646 h 1639"/>
              <a:gd name="T14" fmla="*/ 2147483646 w 1516"/>
              <a:gd name="T15" fmla="*/ 2147483646 h 1639"/>
              <a:gd name="T16" fmla="*/ 2147483646 w 1516"/>
              <a:gd name="T17" fmla="*/ 2147483646 h 1639"/>
              <a:gd name="T18" fmla="*/ 2147483646 w 1516"/>
              <a:gd name="T19" fmla="*/ 2147483646 h 1639"/>
              <a:gd name="T20" fmla="*/ 2147483646 w 1516"/>
              <a:gd name="T21" fmla="*/ 2147483646 h 1639"/>
              <a:gd name="T22" fmla="*/ 2147483646 w 1516"/>
              <a:gd name="T23" fmla="*/ 2147483646 h 1639"/>
              <a:gd name="T24" fmla="*/ 2147483646 w 1516"/>
              <a:gd name="T25" fmla="*/ 2147483646 h 1639"/>
              <a:gd name="T26" fmla="*/ 2147483646 w 1516"/>
              <a:gd name="T27" fmla="*/ 2147483646 h 1639"/>
              <a:gd name="T28" fmla="*/ 2147483646 w 1516"/>
              <a:gd name="T29" fmla="*/ 2147483646 h 1639"/>
              <a:gd name="T30" fmla="*/ 2147483646 w 1516"/>
              <a:gd name="T31" fmla="*/ 2147483646 h 1639"/>
              <a:gd name="T32" fmla="*/ 2147483646 w 1516"/>
              <a:gd name="T33" fmla="*/ 2147483646 h 1639"/>
              <a:gd name="T34" fmla="*/ 2147483646 w 1516"/>
              <a:gd name="T35" fmla="*/ 2147483646 h 1639"/>
              <a:gd name="T36" fmla="*/ 2147483646 w 1516"/>
              <a:gd name="T37" fmla="*/ 2147483646 h 1639"/>
              <a:gd name="T38" fmla="*/ 2147483646 w 1516"/>
              <a:gd name="T39" fmla="*/ 2147483646 h 1639"/>
              <a:gd name="T40" fmla="*/ 2147483646 w 1516"/>
              <a:gd name="T41" fmla="*/ 2147483646 h 1639"/>
              <a:gd name="T42" fmla="*/ 2147483646 w 1516"/>
              <a:gd name="T43" fmla="*/ 2147483646 h 1639"/>
              <a:gd name="T44" fmla="*/ 2147483646 w 1516"/>
              <a:gd name="T45" fmla="*/ 2147483646 h 1639"/>
              <a:gd name="T46" fmla="*/ 2147483646 w 1516"/>
              <a:gd name="T47" fmla="*/ 2147483646 h 1639"/>
              <a:gd name="T48" fmla="*/ 2147483646 w 1516"/>
              <a:gd name="T49" fmla="*/ 2147483646 h 1639"/>
              <a:gd name="T50" fmla="*/ 2147483646 w 1516"/>
              <a:gd name="T51" fmla="*/ 2147483646 h 1639"/>
              <a:gd name="T52" fmla="*/ 2147483646 w 1516"/>
              <a:gd name="T53" fmla="*/ 2147483646 h 16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16"/>
              <a:gd name="T82" fmla="*/ 0 h 1639"/>
              <a:gd name="T83" fmla="*/ 1516 w 1516"/>
              <a:gd name="T84" fmla="*/ 1639 h 163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16" h="1639">
                <a:moveTo>
                  <a:pt x="507" y="36"/>
                </a:moveTo>
                <a:cubicBezTo>
                  <a:pt x="663" y="24"/>
                  <a:pt x="602" y="19"/>
                  <a:pt x="771" y="0"/>
                </a:cubicBezTo>
                <a:cubicBezTo>
                  <a:pt x="846" y="7"/>
                  <a:pt x="934" y="10"/>
                  <a:pt x="1004" y="45"/>
                </a:cubicBezTo>
                <a:cubicBezTo>
                  <a:pt x="1058" y="72"/>
                  <a:pt x="1099" y="123"/>
                  <a:pt x="1149" y="156"/>
                </a:cubicBezTo>
                <a:cubicBezTo>
                  <a:pt x="1156" y="167"/>
                  <a:pt x="1162" y="180"/>
                  <a:pt x="1171" y="189"/>
                </a:cubicBezTo>
                <a:cubicBezTo>
                  <a:pt x="1180" y="198"/>
                  <a:pt x="1197" y="200"/>
                  <a:pt x="1204" y="211"/>
                </a:cubicBezTo>
                <a:cubicBezTo>
                  <a:pt x="1216" y="231"/>
                  <a:pt x="1286" y="281"/>
                  <a:pt x="1299" y="300"/>
                </a:cubicBezTo>
                <a:cubicBezTo>
                  <a:pt x="1307" y="311"/>
                  <a:pt x="1241" y="300"/>
                  <a:pt x="1249" y="311"/>
                </a:cubicBezTo>
                <a:cubicBezTo>
                  <a:pt x="1273" y="383"/>
                  <a:pt x="1335" y="408"/>
                  <a:pt x="1359" y="480"/>
                </a:cubicBezTo>
                <a:cubicBezTo>
                  <a:pt x="1364" y="495"/>
                  <a:pt x="1378" y="561"/>
                  <a:pt x="1383" y="576"/>
                </a:cubicBezTo>
                <a:cubicBezTo>
                  <a:pt x="1390" y="598"/>
                  <a:pt x="1479" y="720"/>
                  <a:pt x="1479" y="720"/>
                </a:cubicBezTo>
                <a:cubicBezTo>
                  <a:pt x="1475" y="776"/>
                  <a:pt x="1473" y="761"/>
                  <a:pt x="1467" y="816"/>
                </a:cubicBezTo>
                <a:cubicBezTo>
                  <a:pt x="1458" y="900"/>
                  <a:pt x="1516" y="958"/>
                  <a:pt x="1479" y="1032"/>
                </a:cubicBezTo>
                <a:cubicBezTo>
                  <a:pt x="1456" y="1078"/>
                  <a:pt x="1397" y="1121"/>
                  <a:pt x="1359" y="1164"/>
                </a:cubicBezTo>
                <a:cubicBezTo>
                  <a:pt x="1297" y="1233"/>
                  <a:pt x="1347" y="1284"/>
                  <a:pt x="1275" y="1332"/>
                </a:cubicBezTo>
                <a:cubicBezTo>
                  <a:pt x="1223" y="1367"/>
                  <a:pt x="1083" y="1466"/>
                  <a:pt x="1023" y="1488"/>
                </a:cubicBezTo>
                <a:cubicBezTo>
                  <a:pt x="961" y="1535"/>
                  <a:pt x="871" y="1564"/>
                  <a:pt x="795" y="1584"/>
                </a:cubicBezTo>
                <a:cubicBezTo>
                  <a:pt x="654" y="1580"/>
                  <a:pt x="396" y="1639"/>
                  <a:pt x="255" y="1632"/>
                </a:cubicBezTo>
                <a:cubicBezTo>
                  <a:pt x="207" y="1630"/>
                  <a:pt x="175" y="1390"/>
                  <a:pt x="126" y="1378"/>
                </a:cubicBezTo>
                <a:cubicBezTo>
                  <a:pt x="72" y="1342"/>
                  <a:pt x="35" y="1306"/>
                  <a:pt x="15" y="1245"/>
                </a:cubicBezTo>
                <a:cubicBezTo>
                  <a:pt x="17" y="1220"/>
                  <a:pt x="22" y="1102"/>
                  <a:pt x="37" y="1056"/>
                </a:cubicBezTo>
                <a:cubicBezTo>
                  <a:pt x="73" y="948"/>
                  <a:pt x="0" y="838"/>
                  <a:pt x="63" y="744"/>
                </a:cubicBezTo>
                <a:cubicBezTo>
                  <a:pt x="76" y="703"/>
                  <a:pt x="75" y="600"/>
                  <a:pt x="99" y="564"/>
                </a:cubicBezTo>
                <a:cubicBezTo>
                  <a:pt x="117" y="492"/>
                  <a:pt x="190" y="397"/>
                  <a:pt x="231" y="336"/>
                </a:cubicBezTo>
                <a:cubicBezTo>
                  <a:pt x="243" y="298"/>
                  <a:pt x="245" y="285"/>
                  <a:pt x="267" y="252"/>
                </a:cubicBezTo>
                <a:cubicBezTo>
                  <a:pt x="263" y="237"/>
                  <a:pt x="334" y="158"/>
                  <a:pt x="327" y="144"/>
                </a:cubicBezTo>
                <a:cubicBezTo>
                  <a:pt x="299" y="88"/>
                  <a:pt x="507" y="88"/>
                  <a:pt x="507" y="36"/>
                </a:cubicBezTo>
                <a:close/>
              </a:path>
            </a:pathLst>
          </a:custGeom>
          <a:noFill/>
          <a:ln w="38100" cmpd="sng">
            <a:solidFill>
              <a:srgbClr val="0066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74776" name="未知"/>
          <p:cNvSpPr>
            <a:spLocks/>
          </p:cNvSpPr>
          <p:nvPr/>
        </p:nvSpPr>
        <p:spPr bwMode="auto">
          <a:xfrm>
            <a:off x="2973388" y="2336825"/>
            <a:ext cx="644525" cy="11144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7" name="未知"/>
          <p:cNvSpPr>
            <a:spLocks/>
          </p:cNvSpPr>
          <p:nvPr/>
        </p:nvSpPr>
        <p:spPr bwMode="auto">
          <a:xfrm>
            <a:off x="4325938" y="2406675"/>
            <a:ext cx="636587" cy="1139825"/>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8" name="未知"/>
          <p:cNvSpPr>
            <a:spLocks/>
          </p:cNvSpPr>
          <p:nvPr/>
        </p:nvSpPr>
        <p:spPr bwMode="auto">
          <a:xfrm>
            <a:off x="3602038" y="2546375"/>
            <a:ext cx="644525" cy="1647825"/>
          </a:xfrm>
          <a:custGeom>
            <a:avLst/>
            <a:gdLst>
              <a:gd name="T0" fmla="*/ 2147483646 w 406"/>
              <a:gd name="T1" fmla="*/ 2147483646 h 702"/>
              <a:gd name="T2" fmla="*/ 2147483646 w 406"/>
              <a:gd name="T3" fmla="*/ 2147483646 h 702"/>
              <a:gd name="T4" fmla="*/ 2147483646 w 406"/>
              <a:gd name="T5" fmla="*/ 2147483646 h 702"/>
              <a:gd name="T6" fmla="*/ 2147483646 w 406"/>
              <a:gd name="T7" fmla="*/ 2147483646 h 702"/>
              <a:gd name="T8" fmla="*/ 2147483646 w 406"/>
              <a:gd name="T9" fmla="*/ 2147483646 h 702"/>
              <a:gd name="T10" fmla="*/ 2147483646 w 406"/>
              <a:gd name="T11" fmla="*/ 2147483646 h 702"/>
              <a:gd name="T12" fmla="*/ 2147483646 w 406"/>
              <a:gd name="T13" fmla="*/ 2147483646 h 702"/>
              <a:gd name="T14" fmla="*/ 2147483646 w 406"/>
              <a:gd name="T15" fmla="*/ 2147483646 h 702"/>
              <a:gd name="T16" fmla="*/ 2147483646 w 406"/>
              <a:gd name="T17" fmla="*/ 2147483646 h 702"/>
              <a:gd name="T18" fmla="*/ 2147483646 w 406"/>
              <a:gd name="T19" fmla="*/ 2147483646 h 702"/>
              <a:gd name="T20" fmla="*/ 2147483646 w 406"/>
              <a:gd name="T21" fmla="*/ 2147483646 h 7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6"/>
              <a:gd name="T34" fmla="*/ 0 h 702"/>
              <a:gd name="T35" fmla="*/ 406 w 406"/>
              <a:gd name="T36" fmla="*/ 702 h 7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6" h="702">
                <a:moveTo>
                  <a:pt x="166" y="60"/>
                </a:moveTo>
                <a:cubicBezTo>
                  <a:pt x="116" y="86"/>
                  <a:pt x="84" y="136"/>
                  <a:pt x="58" y="192"/>
                </a:cubicBezTo>
                <a:cubicBezTo>
                  <a:pt x="32" y="248"/>
                  <a:pt x="18" y="332"/>
                  <a:pt x="10" y="396"/>
                </a:cubicBezTo>
                <a:cubicBezTo>
                  <a:pt x="2" y="460"/>
                  <a:pt x="0" y="530"/>
                  <a:pt x="10" y="576"/>
                </a:cubicBezTo>
                <a:cubicBezTo>
                  <a:pt x="20" y="622"/>
                  <a:pt x="38" y="652"/>
                  <a:pt x="70" y="672"/>
                </a:cubicBezTo>
                <a:cubicBezTo>
                  <a:pt x="102" y="692"/>
                  <a:pt x="160" y="702"/>
                  <a:pt x="202" y="696"/>
                </a:cubicBezTo>
                <a:cubicBezTo>
                  <a:pt x="244" y="690"/>
                  <a:pt x="290" y="676"/>
                  <a:pt x="322" y="636"/>
                </a:cubicBezTo>
                <a:cubicBezTo>
                  <a:pt x="354" y="596"/>
                  <a:pt x="382" y="522"/>
                  <a:pt x="394" y="456"/>
                </a:cubicBezTo>
                <a:cubicBezTo>
                  <a:pt x="406" y="390"/>
                  <a:pt x="400" y="310"/>
                  <a:pt x="394" y="240"/>
                </a:cubicBezTo>
                <a:cubicBezTo>
                  <a:pt x="388" y="170"/>
                  <a:pt x="388" y="72"/>
                  <a:pt x="358" y="36"/>
                </a:cubicBezTo>
                <a:cubicBezTo>
                  <a:pt x="328" y="0"/>
                  <a:pt x="216" y="34"/>
                  <a:pt x="166" y="60"/>
                </a:cubicBezTo>
                <a:close/>
              </a:path>
            </a:pathLst>
          </a:custGeom>
          <a:noFill/>
          <a:ln w="38100" cmpd="sng">
            <a:solidFill>
              <a:srgbClr val="FF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79" name="未知"/>
          <p:cNvSpPr>
            <a:spLocks/>
          </p:cNvSpPr>
          <p:nvPr/>
        </p:nvSpPr>
        <p:spPr bwMode="auto">
          <a:xfrm>
            <a:off x="5049838" y="1425079"/>
            <a:ext cx="636587" cy="1139825"/>
          </a:xfrm>
          <a:custGeom>
            <a:avLst/>
            <a:gdLst>
              <a:gd name="T0" fmla="*/ 2147483646 w 401"/>
              <a:gd name="T1" fmla="*/ 2147483646 h 718"/>
              <a:gd name="T2" fmla="*/ 2147483646 w 401"/>
              <a:gd name="T3" fmla="*/ 2147483646 h 718"/>
              <a:gd name="T4" fmla="*/ 2147483646 w 401"/>
              <a:gd name="T5" fmla="*/ 2147483646 h 718"/>
              <a:gd name="T6" fmla="*/ 2147483646 w 401"/>
              <a:gd name="T7" fmla="*/ 2147483646 h 718"/>
              <a:gd name="T8" fmla="*/ 2147483646 w 401"/>
              <a:gd name="T9" fmla="*/ 2147483646 h 718"/>
              <a:gd name="T10" fmla="*/ 2147483646 w 401"/>
              <a:gd name="T11" fmla="*/ 2147483646 h 718"/>
              <a:gd name="T12" fmla="*/ 2147483646 w 401"/>
              <a:gd name="T13" fmla="*/ 2147483646 h 718"/>
              <a:gd name="T14" fmla="*/ 2147483646 w 401"/>
              <a:gd name="T15" fmla="*/ 2147483646 h 718"/>
              <a:gd name="T16" fmla="*/ 2147483646 w 401"/>
              <a:gd name="T17" fmla="*/ 2147483646 h 718"/>
              <a:gd name="T18" fmla="*/ 2147483646 w 401"/>
              <a:gd name="T19" fmla="*/ 2147483646 h 718"/>
              <a:gd name="T20" fmla="*/ 2147483646 w 401"/>
              <a:gd name="T21" fmla="*/ 2147483646 h 7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1"/>
              <a:gd name="T34" fmla="*/ 0 h 718"/>
              <a:gd name="T35" fmla="*/ 401 w 401"/>
              <a:gd name="T36" fmla="*/ 718 h 7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1" h="718">
                <a:moveTo>
                  <a:pt x="46" y="100"/>
                </a:moveTo>
                <a:cubicBezTo>
                  <a:pt x="24" y="134"/>
                  <a:pt x="28" y="186"/>
                  <a:pt x="22" y="244"/>
                </a:cubicBezTo>
                <a:cubicBezTo>
                  <a:pt x="16" y="302"/>
                  <a:pt x="10" y="389"/>
                  <a:pt x="8" y="449"/>
                </a:cubicBezTo>
                <a:cubicBezTo>
                  <a:pt x="6" y="509"/>
                  <a:pt x="0" y="567"/>
                  <a:pt x="8" y="607"/>
                </a:cubicBezTo>
                <a:cubicBezTo>
                  <a:pt x="15" y="648"/>
                  <a:pt x="29" y="674"/>
                  <a:pt x="53" y="692"/>
                </a:cubicBezTo>
                <a:cubicBezTo>
                  <a:pt x="78" y="709"/>
                  <a:pt x="122" y="718"/>
                  <a:pt x="154" y="713"/>
                </a:cubicBezTo>
                <a:cubicBezTo>
                  <a:pt x="186" y="707"/>
                  <a:pt x="208" y="692"/>
                  <a:pt x="246" y="660"/>
                </a:cubicBezTo>
                <a:cubicBezTo>
                  <a:pt x="284" y="628"/>
                  <a:pt x="363" y="573"/>
                  <a:pt x="382" y="520"/>
                </a:cubicBezTo>
                <a:cubicBezTo>
                  <a:pt x="401" y="467"/>
                  <a:pt x="396" y="420"/>
                  <a:pt x="358" y="340"/>
                </a:cubicBezTo>
                <a:cubicBezTo>
                  <a:pt x="320" y="260"/>
                  <a:pt x="206" y="80"/>
                  <a:pt x="154" y="40"/>
                </a:cubicBezTo>
                <a:cubicBezTo>
                  <a:pt x="102" y="0"/>
                  <a:pt x="68" y="88"/>
                  <a:pt x="46" y="100"/>
                </a:cubicBezTo>
                <a:close/>
              </a:path>
            </a:pathLst>
          </a:custGeom>
          <a:noFill/>
          <a:ln w="38100" cmpd="sng">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0" name="Text Box 28"/>
          <p:cNvSpPr txBox="1">
            <a:spLocks noChangeArrowheads="1"/>
          </p:cNvSpPr>
          <p:nvPr/>
        </p:nvSpPr>
        <p:spPr bwMode="auto">
          <a:xfrm>
            <a:off x="5702300" y="53181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0"/>
              </a:spcBef>
              <a:spcAft>
                <a:spcPct val="0"/>
              </a:spcAft>
              <a:buClrTx/>
              <a:buFontTx/>
              <a:buNone/>
            </a:pPr>
            <a:r>
              <a:rPr lang="en-US" altLang="zh-CN" sz="2400">
                <a:solidFill>
                  <a:srgbClr val="0000FF"/>
                </a:solidFill>
                <a:latin typeface="Times New Roman" panose="02020603050405020304" pitchFamily="18" charset="0"/>
                <a:ea typeface="宋体" panose="02010600030101010101" pitchFamily="2" charset="-122"/>
              </a:rPr>
              <a:t>A</a:t>
            </a:r>
          </a:p>
        </p:txBody>
      </p:sp>
      <p:sp>
        <p:nvSpPr>
          <p:cNvPr id="29" name="标题 1"/>
          <p:cNvSpPr txBox="1">
            <a:spLocks/>
          </p:cNvSpPr>
          <p:nvPr/>
        </p:nvSpPr>
        <p:spPr>
          <a:xfrm>
            <a:off x="971550" y="315913"/>
            <a:ext cx="7704138" cy="592137"/>
          </a:xfrm>
          <a:prstGeom prst="rect">
            <a:avLst/>
          </a:prstGeom>
        </p:spPr>
        <p:txBody>
          <a:bodyPr/>
          <a:lstStyle>
            <a:lvl1pPr algn="l" rtl="0" eaLnBrk="0" fontAlgn="base" hangingPunct="0">
              <a:spcBef>
                <a:spcPct val="0"/>
              </a:spcBef>
              <a:spcAft>
                <a:spcPct val="0"/>
              </a:spcAft>
              <a:defRPr sz="4000">
                <a:solidFill>
                  <a:srgbClr val="FFFF00"/>
                </a:solidFill>
                <a:latin typeface="+mj-lt"/>
                <a:ea typeface="+mj-ea"/>
                <a:cs typeface="+mj-cs"/>
              </a:defRPr>
            </a:lvl1pPr>
            <a:lvl2pPr algn="l" rtl="0" eaLnBrk="0" fontAlgn="base" hangingPunct="0">
              <a:spcBef>
                <a:spcPct val="0"/>
              </a:spcBef>
              <a:spcAft>
                <a:spcPct val="0"/>
              </a:spcAft>
              <a:defRPr sz="4000">
                <a:solidFill>
                  <a:srgbClr val="FFFF00"/>
                </a:solidFill>
                <a:latin typeface="Arial" pitchFamily="34" charset="0"/>
                <a:ea typeface="华文细黑" pitchFamily="2" charset="-122"/>
              </a:defRPr>
            </a:lvl2pPr>
            <a:lvl3pPr algn="l" rtl="0" eaLnBrk="0" fontAlgn="base" hangingPunct="0">
              <a:spcBef>
                <a:spcPct val="0"/>
              </a:spcBef>
              <a:spcAft>
                <a:spcPct val="0"/>
              </a:spcAft>
              <a:defRPr sz="4000">
                <a:solidFill>
                  <a:srgbClr val="FFFF00"/>
                </a:solidFill>
                <a:latin typeface="Arial" pitchFamily="34" charset="0"/>
                <a:ea typeface="华文细黑" pitchFamily="2" charset="-122"/>
              </a:defRPr>
            </a:lvl3pPr>
            <a:lvl4pPr algn="l" rtl="0" eaLnBrk="0" fontAlgn="base" hangingPunct="0">
              <a:spcBef>
                <a:spcPct val="0"/>
              </a:spcBef>
              <a:spcAft>
                <a:spcPct val="0"/>
              </a:spcAft>
              <a:defRPr sz="4000">
                <a:solidFill>
                  <a:srgbClr val="FFFF00"/>
                </a:solidFill>
                <a:latin typeface="Arial" pitchFamily="34" charset="0"/>
                <a:ea typeface="华文细黑" pitchFamily="2" charset="-122"/>
              </a:defRPr>
            </a:lvl4pPr>
            <a:lvl5pPr algn="l" rtl="0" eaLnBrk="0" fontAlgn="base" hangingPunct="0">
              <a:spcBef>
                <a:spcPct val="0"/>
              </a:spcBef>
              <a:spcAft>
                <a:spcPct val="0"/>
              </a:spcAft>
              <a:defRPr sz="4000">
                <a:solidFill>
                  <a:srgbClr val="FFFF00"/>
                </a:solidFill>
                <a:latin typeface="Arial" pitchFamily="34" charset="0"/>
                <a:ea typeface="华文细黑" pitchFamily="2" charset="-122"/>
              </a:defRPr>
            </a:lvl5pPr>
            <a:lvl6pPr marL="457200" algn="l" rtl="0" eaLnBrk="1" fontAlgn="base" hangingPunct="1">
              <a:spcBef>
                <a:spcPct val="0"/>
              </a:spcBef>
              <a:spcAft>
                <a:spcPct val="0"/>
              </a:spcAft>
              <a:defRPr sz="2400">
                <a:solidFill>
                  <a:schemeClr val="bg1"/>
                </a:solidFill>
                <a:latin typeface="Arial" pitchFamily="34" charset="0"/>
                <a:ea typeface="华文细黑" pitchFamily="2" charset="-122"/>
              </a:defRPr>
            </a:lvl6pPr>
            <a:lvl7pPr marL="914400" algn="l" rtl="0" eaLnBrk="1" fontAlgn="base" hangingPunct="1">
              <a:spcBef>
                <a:spcPct val="0"/>
              </a:spcBef>
              <a:spcAft>
                <a:spcPct val="0"/>
              </a:spcAft>
              <a:defRPr sz="2400">
                <a:solidFill>
                  <a:schemeClr val="bg1"/>
                </a:solidFill>
                <a:latin typeface="Arial" pitchFamily="34" charset="0"/>
                <a:ea typeface="华文细黑" pitchFamily="2" charset="-122"/>
              </a:defRPr>
            </a:lvl7pPr>
            <a:lvl8pPr marL="1371600" algn="l" rtl="0" eaLnBrk="1" fontAlgn="base" hangingPunct="1">
              <a:spcBef>
                <a:spcPct val="0"/>
              </a:spcBef>
              <a:spcAft>
                <a:spcPct val="0"/>
              </a:spcAft>
              <a:defRPr sz="2400">
                <a:solidFill>
                  <a:schemeClr val="bg1"/>
                </a:solidFill>
                <a:latin typeface="Arial" pitchFamily="34" charset="0"/>
                <a:ea typeface="华文细黑" pitchFamily="2" charset="-122"/>
              </a:defRPr>
            </a:lvl8pPr>
            <a:lvl9pPr marL="1828800" algn="l" rtl="0" eaLnBrk="1" fontAlgn="base" hangingPunct="1">
              <a:spcBef>
                <a:spcPct val="0"/>
              </a:spcBef>
              <a:spcAft>
                <a:spcPct val="0"/>
              </a:spcAft>
              <a:defRPr sz="2400">
                <a:solidFill>
                  <a:schemeClr val="bg1"/>
                </a:solidFill>
                <a:latin typeface="Arial" pitchFamily="34" charset="0"/>
                <a:ea typeface="华文细黑" pitchFamily="2" charset="-122"/>
              </a:defRPr>
            </a:lvl9pPr>
          </a:lstStyle>
          <a:p>
            <a:pPr>
              <a:defRPr/>
            </a:pPr>
            <a:r>
              <a:rPr lang="zh-CN" altLang="en-US" kern="0" dirty="0" smtClean="0"/>
              <a:t>树的遍历</a:t>
            </a:r>
            <a:endParaRPr lang="zh-CN" altLang="en-US" kern="0" dirty="0"/>
          </a:p>
        </p:txBody>
      </p:sp>
      <p:sp>
        <p:nvSpPr>
          <p:cNvPr id="64541"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70179C22-77E7-4D35-BCC7-E388C7C8554C}" type="slidenum">
              <a:rPr lang="zh-CN" altLang="en-US" sz="1000" smtClean="0"/>
              <a:pPr>
                <a:spcBef>
                  <a:spcPct val="0"/>
                </a:spcBef>
                <a:spcAft>
                  <a:spcPct val="0"/>
                </a:spcAft>
                <a:buClrTx/>
                <a:buFontTx/>
                <a:buNone/>
              </a:pPr>
              <a:t>58</a:t>
            </a:fld>
            <a:endParaRPr lang="zh-CN" altLang="en-US" sz="100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0"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par>
                                <p:cTn id="8" presetID="3" presetClass="entr" presetSubtype="10" fill="hold" grpId="0" nodeType="withEffect">
                                  <p:stCondLst>
                                    <p:cond delay="0"/>
                                  </p:stCondLst>
                                  <p:childTnLst>
                                    <p:set>
                                      <p:cBhvr>
                                        <p:cTn id="9" dur="0" fill="hold">
                                          <p:stCondLst>
                                            <p:cond delay="0"/>
                                          </p:stCondLst>
                                        </p:cTn>
                                        <p:tgtEl>
                                          <p:spTgt spid="74756"/>
                                        </p:tgtEl>
                                        <p:attrNameLst>
                                          <p:attrName>style.visibility</p:attrName>
                                        </p:attrNameLst>
                                      </p:cBhvr>
                                      <p:to>
                                        <p:strVal val="visible"/>
                                      </p:to>
                                    </p:set>
                                    <p:animEffect transition="in" filter="blinds(horizontal)">
                                      <p:cBhvr>
                                        <p:cTn id="10" dur="500"/>
                                        <p:tgtEl>
                                          <p:spTgt spid="74756"/>
                                        </p:tgtEl>
                                      </p:cBhvr>
                                    </p:animEffect>
                                  </p:childTnLst>
                                </p:cTn>
                              </p:par>
                              <p:par>
                                <p:cTn id="11" presetID="3" presetClass="entr" presetSubtype="10" fill="hold" grpId="0" nodeType="withEffect">
                                  <p:stCondLst>
                                    <p:cond delay="0"/>
                                  </p:stCondLst>
                                  <p:childTnLst>
                                    <p:set>
                                      <p:cBhvr>
                                        <p:cTn id="12" dur="0" fill="hold">
                                          <p:stCondLst>
                                            <p:cond delay="0"/>
                                          </p:stCondLst>
                                        </p:cTn>
                                        <p:tgtEl>
                                          <p:spTgt spid="74757"/>
                                        </p:tgtEl>
                                        <p:attrNameLst>
                                          <p:attrName>style.visibility</p:attrName>
                                        </p:attrNameLst>
                                      </p:cBhvr>
                                      <p:to>
                                        <p:strVal val="visible"/>
                                      </p:to>
                                    </p:set>
                                    <p:animEffect transition="in" filter="blinds(horizontal)">
                                      <p:cBhvr>
                                        <p:cTn id="13" dur="500"/>
                                        <p:tgtEl>
                                          <p:spTgt spid="74757"/>
                                        </p:tgtEl>
                                      </p:cBhvr>
                                    </p:animEffect>
                                  </p:childTnLst>
                                </p:cTn>
                              </p:par>
                              <p:par>
                                <p:cTn id="14" presetID="3" presetClass="entr" presetSubtype="10" fill="hold" grpId="0" nodeType="withEffect">
                                  <p:stCondLst>
                                    <p:cond delay="0"/>
                                  </p:stCondLst>
                                  <p:childTnLst>
                                    <p:set>
                                      <p:cBhvr>
                                        <p:cTn id="15" dur="0" fill="hold">
                                          <p:stCondLst>
                                            <p:cond delay="0"/>
                                          </p:stCondLst>
                                        </p:cTn>
                                        <p:tgtEl>
                                          <p:spTgt spid="74758"/>
                                        </p:tgtEl>
                                        <p:attrNameLst>
                                          <p:attrName>style.visibility</p:attrName>
                                        </p:attrNameLst>
                                      </p:cBhvr>
                                      <p:to>
                                        <p:strVal val="visible"/>
                                      </p:to>
                                    </p:set>
                                    <p:animEffect transition="in" filter="blinds(horizontal)">
                                      <p:cBhvr>
                                        <p:cTn id="16" dur="500"/>
                                        <p:tgtEl>
                                          <p:spTgt spid="74758"/>
                                        </p:tgtEl>
                                      </p:cBhvr>
                                    </p:animEffect>
                                  </p:childTnLst>
                                </p:cTn>
                              </p:par>
                              <p:par>
                                <p:cTn id="17" presetID="3" presetClass="entr" presetSubtype="10" fill="hold" grpId="0" nodeType="withEffect">
                                  <p:stCondLst>
                                    <p:cond delay="0"/>
                                  </p:stCondLst>
                                  <p:childTnLst>
                                    <p:set>
                                      <p:cBhvr>
                                        <p:cTn id="18" dur="0" fill="hold">
                                          <p:stCondLst>
                                            <p:cond delay="0"/>
                                          </p:stCondLst>
                                        </p:cTn>
                                        <p:tgtEl>
                                          <p:spTgt spid="74759"/>
                                        </p:tgtEl>
                                        <p:attrNameLst>
                                          <p:attrName>style.visibility</p:attrName>
                                        </p:attrNameLst>
                                      </p:cBhvr>
                                      <p:to>
                                        <p:strVal val="visible"/>
                                      </p:to>
                                    </p:set>
                                    <p:animEffect transition="in" filter="blinds(horizontal)">
                                      <p:cBhvr>
                                        <p:cTn id="19" dur="500"/>
                                        <p:tgtEl>
                                          <p:spTgt spid="74759"/>
                                        </p:tgtEl>
                                      </p:cBhvr>
                                    </p:animEffect>
                                  </p:childTnLst>
                                </p:cTn>
                              </p:par>
                              <p:par>
                                <p:cTn id="20" presetID="3" presetClass="entr" presetSubtype="10" fill="hold" grpId="0" nodeType="withEffect">
                                  <p:stCondLst>
                                    <p:cond delay="0"/>
                                  </p:stCondLst>
                                  <p:childTnLst>
                                    <p:set>
                                      <p:cBhvr>
                                        <p:cTn id="21" dur="0" fill="hold">
                                          <p:stCondLst>
                                            <p:cond delay="0"/>
                                          </p:stCondLst>
                                        </p:cTn>
                                        <p:tgtEl>
                                          <p:spTgt spid="74760"/>
                                        </p:tgtEl>
                                        <p:attrNameLst>
                                          <p:attrName>style.visibility</p:attrName>
                                        </p:attrNameLst>
                                      </p:cBhvr>
                                      <p:to>
                                        <p:strVal val="visible"/>
                                      </p:to>
                                    </p:set>
                                    <p:animEffect transition="in" filter="blinds(horizontal)">
                                      <p:cBhvr>
                                        <p:cTn id="22" dur="500"/>
                                        <p:tgtEl>
                                          <p:spTgt spid="74760"/>
                                        </p:tgtEl>
                                      </p:cBhvr>
                                    </p:animEffect>
                                  </p:childTnLst>
                                </p:cTn>
                              </p:par>
                              <p:par>
                                <p:cTn id="23" presetID="3" presetClass="entr" presetSubtype="10" fill="hold" grpId="0" nodeType="withEffect">
                                  <p:stCondLst>
                                    <p:cond delay="0"/>
                                  </p:stCondLst>
                                  <p:childTnLst>
                                    <p:set>
                                      <p:cBhvr>
                                        <p:cTn id="24" dur="0" fill="hold">
                                          <p:stCondLst>
                                            <p:cond delay="0"/>
                                          </p:stCondLst>
                                        </p:cTn>
                                        <p:tgtEl>
                                          <p:spTgt spid="74761"/>
                                        </p:tgtEl>
                                        <p:attrNameLst>
                                          <p:attrName>style.visibility</p:attrName>
                                        </p:attrNameLst>
                                      </p:cBhvr>
                                      <p:to>
                                        <p:strVal val="visible"/>
                                      </p:to>
                                    </p:set>
                                    <p:animEffect transition="in" filter="blinds(horizontal)">
                                      <p:cBhvr>
                                        <p:cTn id="25" dur="500"/>
                                        <p:tgtEl>
                                          <p:spTgt spid="74761"/>
                                        </p:tgtEl>
                                      </p:cBhvr>
                                    </p:animEffect>
                                  </p:childTnLst>
                                </p:cTn>
                              </p:par>
                              <p:par>
                                <p:cTn id="26" presetID="3" presetClass="entr" presetSubtype="10" fill="hold" grpId="0" nodeType="withEffect">
                                  <p:stCondLst>
                                    <p:cond delay="0"/>
                                  </p:stCondLst>
                                  <p:childTnLst>
                                    <p:set>
                                      <p:cBhvr>
                                        <p:cTn id="27" dur="0" fill="hold">
                                          <p:stCondLst>
                                            <p:cond delay="0"/>
                                          </p:stCondLst>
                                        </p:cTn>
                                        <p:tgtEl>
                                          <p:spTgt spid="74762"/>
                                        </p:tgtEl>
                                        <p:attrNameLst>
                                          <p:attrName>style.visibility</p:attrName>
                                        </p:attrNameLst>
                                      </p:cBhvr>
                                      <p:to>
                                        <p:strVal val="visible"/>
                                      </p:to>
                                    </p:set>
                                    <p:animEffect transition="in" filter="blinds(horizontal)">
                                      <p:cBhvr>
                                        <p:cTn id="28" dur="500"/>
                                        <p:tgtEl>
                                          <p:spTgt spid="74762"/>
                                        </p:tgtEl>
                                      </p:cBhvr>
                                    </p:animEffect>
                                  </p:childTnLst>
                                </p:cTn>
                              </p:par>
                              <p:par>
                                <p:cTn id="29" presetID="3" presetClass="entr" presetSubtype="10" fill="hold" grpId="0" nodeType="withEffect">
                                  <p:stCondLst>
                                    <p:cond delay="0"/>
                                  </p:stCondLst>
                                  <p:childTnLst>
                                    <p:set>
                                      <p:cBhvr>
                                        <p:cTn id="30" dur="0" fill="hold">
                                          <p:stCondLst>
                                            <p:cond delay="0"/>
                                          </p:stCondLst>
                                        </p:cTn>
                                        <p:tgtEl>
                                          <p:spTgt spid="74763"/>
                                        </p:tgtEl>
                                        <p:attrNameLst>
                                          <p:attrName>style.visibility</p:attrName>
                                        </p:attrNameLst>
                                      </p:cBhvr>
                                      <p:to>
                                        <p:strVal val="visible"/>
                                      </p:to>
                                    </p:set>
                                    <p:animEffect transition="in" filter="blinds(horizontal)">
                                      <p:cBhvr>
                                        <p:cTn id="31" dur="500"/>
                                        <p:tgtEl>
                                          <p:spTgt spid="74763"/>
                                        </p:tgtEl>
                                      </p:cBhvr>
                                    </p:animEffect>
                                  </p:childTnLst>
                                </p:cTn>
                              </p:par>
                              <p:par>
                                <p:cTn id="32" presetID="3" presetClass="entr" presetSubtype="10" fill="hold" grpId="0" nodeType="withEffect">
                                  <p:stCondLst>
                                    <p:cond delay="0"/>
                                  </p:stCondLst>
                                  <p:childTnLst>
                                    <p:set>
                                      <p:cBhvr>
                                        <p:cTn id="33" dur="0" fill="hold">
                                          <p:stCondLst>
                                            <p:cond delay="0"/>
                                          </p:stCondLst>
                                        </p:cTn>
                                        <p:tgtEl>
                                          <p:spTgt spid="74764"/>
                                        </p:tgtEl>
                                        <p:attrNameLst>
                                          <p:attrName>style.visibility</p:attrName>
                                        </p:attrNameLst>
                                      </p:cBhvr>
                                      <p:to>
                                        <p:strVal val="visible"/>
                                      </p:to>
                                    </p:set>
                                    <p:animEffect transition="in" filter="blinds(horizontal)">
                                      <p:cBhvr>
                                        <p:cTn id="34" dur="500"/>
                                        <p:tgtEl>
                                          <p:spTgt spid="74764"/>
                                        </p:tgtEl>
                                      </p:cBhvr>
                                    </p:animEffect>
                                  </p:childTnLst>
                                </p:cTn>
                              </p:par>
                              <p:par>
                                <p:cTn id="35" presetID="3" presetClass="entr" presetSubtype="10" fill="hold" grpId="0" nodeType="withEffect">
                                  <p:stCondLst>
                                    <p:cond delay="0"/>
                                  </p:stCondLst>
                                  <p:childTnLst>
                                    <p:set>
                                      <p:cBhvr>
                                        <p:cTn id="36" dur="0" fill="hold">
                                          <p:stCondLst>
                                            <p:cond delay="0"/>
                                          </p:stCondLst>
                                        </p:cTn>
                                        <p:tgtEl>
                                          <p:spTgt spid="74765"/>
                                        </p:tgtEl>
                                        <p:attrNameLst>
                                          <p:attrName>style.visibility</p:attrName>
                                        </p:attrNameLst>
                                      </p:cBhvr>
                                      <p:to>
                                        <p:strVal val="visible"/>
                                      </p:to>
                                    </p:set>
                                    <p:animEffect transition="in" filter="blinds(horizontal)">
                                      <p:cBhvr>
                                        <p:cTn id="37" dur="500"/>
                                        <p:tgtEl>
                                          <p:spTgt spid="74765"/>
                                        </p:tgtEl>
                                      </p:cBhvr>
                                    </p:animEffect>
                                  </p:childTnLst>
                                </p:cTn>
                              </p:par>
                              <p:par>
                                <p:cTn id="38" presetID="3" presetClass="entr" presetSubtype="10" fill="hold" grpId="0" nodeType="withEffect">
                                  <p:stCondLst>
                                    <p:cond delay="0"/>
                                  </p:stCondLst>
                                  <p:childTnLst>
                                    <p:set>
                                      <p:cBhvr>
                                        <p:cTn id="39" dur="0" fill="hold">
                                          <p:stCondLst>
                                            <p:cond delay="0"/>
                                          </p:stCondLst>
                                        </p:cTn>
                                        <p:tgtEl>
                                          <p:spTgt spid="74766"/>
                                        </p:tgtEl>
                                        <p:attrNameLst>
                                          <p:attrName>style.visibility</p:attrName>
                                        </p:attrNameLst>
                                      </p:cBhvr>
                                      <p:to>
                                        <p:strVal val="visible"/>
                                      </p:to>
                                    </p:set>
                                    <p:animEffect transition="in" filter="blinds(horizontal)">
                                      <p:cBhvr>
                                        <p:cTn id="40" dur="500"/>
                                        <p:tgtEl>
                                          <p:spTgt spid="74766"/>
                                        </p:tgtEl>
                                      </p:cBhvr>
                                    </p:animEffect>
                                  </p:childTnLst>
                                </p:cTn>
                              </p:par>
                              <p:par>
                                <p:cTn id="41" presetID="3" presetClass="entr" presetSubtype="10" fill="hold" grpId="0" nodeType="withEffect">
                                  <p:stCondLst>
                                    <p:cond delay="0"/>
                                  </p:stCondLst>
                                  <p:childTnLst>
                                    <p:set>
                                      <p:cBhvr>
                                        <p:cTn id="42" dur="0" fill="hold">
                                          <p:stCondLst>
                                            <p:cond delay="0"/>
                                          </p:stCondLst>
                                        </p:cTn>
                                        <p:tgtEl>
                                          <p:spTgt spid="74767"/>
                                        </p:tgtEl>
                                        <p:attrNameLst>
                                          <p:attrName>style.visibility</p:attrName>
                                        </p:attrNameLst>
                                      </p:cBhvr>
                                      <p:to>
                                        <p:strVal val="visible"/>
                                      </p:to>
                                    </p:set>
                                    <p:animEffect transition="in" filter="blinds(horizontal)">
                                      <p:cBhvr>
                                        <p:cTn id="43" dur="500"/>
                                        <p:tgtEl>
                                          <p:spTgt spid="7476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0" fill="hold">
                                          <p:stCondLst>
                                            <p:cond delay="0"/>
                                          </p:stCondLst>
                                        </p:cTn>
                                        <p:tgtEl>
                                          <p:spTgt spid="74775"/>
                                        </p:tgtEl>
                                        <p:attrNameLst>
                                          <p:attrName>style.visibility</p:attrName>
                                        </p:attrNameLst>
                                      </p:cBhvr>
                                      <p:to>
                                        <p:strVal val="visible"/>
                                      </p:to>
                                    </p:set>
                                    <p:anim calcmode="lin" valueType="num">
                                      <p:cBhvr additive="base">
                                        <p:cTn id="48" dur="500" fill="hold"/>
                                        <p:tgtEl>
                                          <p:spTgt spid="74775"/>
                                        </p:tgtEl>
                                        <p:attrNameLst>
                                          <p:attrName>ppt_x</p:attrName>
                                        </p:attrNameLst>
                                      </p:cBhvr>
                                      <p:tavLst>
                                        <p:tav tm="0">
                                          <p:val>
                                            <p:strVal val="0-#ppt_w/2"/>
                                          </p:val>
                                        </p:tav>
                                        <p:tav tm="100000">
                                          <p:val>
                                            <p:strVal val="#ppt_x"/>
                                          </p:val>
                                        </p:tav>
                                      </p:tavLst>
                                    </p:anim>
                                    <p:anim calcmode="lin" valueType="num">
                                      <p:cBhvr additive="base">
                                        <p:cTn id="49" dur="500" fill="hold"/>
                                        <p:tgtEl>
                                          <p:spTgt spid="74775"/>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0" fill="hold">
                                          <p:stCondLst>
                                            <p:cond delay="0"/>
                                          </p:stCondLst>
                                        </p:cTn>
                                        <p:tgtEl>
                                          <p:spTgt spid="74779"/>
                                        </p:tgtEl>
                                        <p:attrNameLst>
                                          <p:attrName>style.visibility</p:attrName>
                                        </p:attrNameLst>
                                      </p:cBhvr>
                                      <p:to>
                                        <p:strVal val="visible"/>
                                      </p:to>
                                    </p:set>
                                    <p:anim calcmode="lin" valueType="num">
                                      <p:cBhvr additive="base">
                                        <p:cTn id="54" dur="500" fill="hold"/>
                                        <p:tgtEl>
                                          <p:spTgt spid="74779"/>
                                        </p:tgtEl>
                                        <p:attrNameLst>
                                          <p:attrName>ppt_x</p:attrName>
                                        </p:attrNameLst>
                                      </p:cBhvr>
                                      <p:tavLst>
                                        <p:tav tm="0">
                                          <p:val>
                                            <p:strVal val="0-#ppt_w/2"/>
                                          </p:val>
                                        </p:tav>
                                        <p:tav tm="100000">
                                          <p:val>
                                            <p:strVal val="#ppt_x"/>
                                          </p:val>
                                        </p:tav>
                                      </p:tavLst>
                                    </p:anim>
                                    <p:anim calcmode="lin" valueType="num">
                                      <p:cBhvr additive="base">
                                        <p:cTn id="55" dur="500" fill="hold"/>
                                        <p:tgtEl>
                                          <p:spTgt spid="7477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mph" presetSubtype="2" autoRev="1" fill="hold" nodeType="clickEffect">
                                  <p:stCondLst>
                                    <p:cond delay="0"/>
                                  </p:stCondLst>
                                  <p:childTnLst>
                                    <p:animClr clrSpc="rgb" dir="cw">
                                      <p:cBhvr>
                                        <p:cTn id="59" dur="2000" fill="hold"/>
                                        <p:tgtEl>
                                          <p:spTgt spid="74755"/>
                                        </p:tgtEl>
                                        <p:attrNameLst>
                                          <p:attrName>fillcolor</p:attrName>
                                        </p:attrNameLst>
                                      </p:cBhvr>
                                      <p:to>
                                        <a:schemeClr val="accent2"/>
                                      </p:to>
                                    </p:animClr>
                                    <p:set>
                                      <p:cBhvr>
                                        <p:cTn id="60" dur="2000" fill="hold"/>
                                        <p:tgtEl>
                                          <p:spTgt spid="74755"/>
                                        </p:tgtEl>
                                        <p:attrNameLst>
                                          <p:attrName>fill.type</p:attrName>
                                        </p:attrNameLst>
                                      </p:cBhvr>
                                      <p:to>
                                        <p:strVal val="solid"/>
                                      </p:to>
                                    </p:set>
                                    <p:set>
                                      <p:cBhvr>
                                        <p:cTn id="61" dur="2000" fill="hold"/>
                                        <p:tgtEl>
                                          <p:spTgt spid="74755"/>
                                        </p:tgtEl>
                                        <p:attrNameLst>
                                          <p:attrName>fill.on</p:attrName>
                                        </p:attrNameLst>
                                      </p:cBhvr>
                                      <p:to>
                                        <p:strVal val="tru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6" presetClass="emph" presetSubtype="0" fill="hold" grpId="1" nodeType="clickEffect">
                                  <p:stCondLst>
                                    <p:cond delay="0"/>
                                  </p:stCondLst>
                                  <p:childTnLst>
                                    <p:animEffect transition="out" filter="fade">
                                      <p:cBhvr>
                                        <p:cTn id="65" dur="500" tmFilter="0, 0; .2, .5; .8, .5; 1, 0"/>
                                        <p:tgtEl>
                                          <p:spTgt spid="74775"/>
                                        </p:tgtEl>
                                      </p:cBhvr>
                                    </p:animEffect>
                                    <p:animScale>
                                      <p:cBhvr>
                                        <p:cTn id="66" dur="250" autoRev="1" fill="hold"/>
                                        <p:tgtEl>
                                          <p:spTgt spid="74775"/>
                                        </p:tgtEl>
                                      </p:cBhvr>
                                      <p:by x="105000" y="105000"/>
                                    </p:animScale>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0" fill="hold">
                                          <p:stCondLst>
                                            <p:cond delay="0"/>
                                          </p:stCondLst>
                                        </p:cTn>
                                        <p:tgtEl>
                                          <p:spTgt spid="74776"/>
                                        </p:tgtEl>
                                        <p:attrNameLst>
                                          <p:attrName>style.visibility</p:attrName>
                                        </p:attrNameLst>
                                      </p:cBhvr>
                                      <p:to>
                                        <p:strVal val="visible"/>
                                      </p:to>
                                    </p:set>
                                    <p:anim calcmode="lin" valueType="num">
                                      <p:cBhvr additive="base">
                                        <p:cTn id="71" dur="500" fill="hold"/>
                                        <p:tgtEl>
                                          <p:spTgt spid="74776"/>
                                        </p:tgtEl>
                                        <p:attrNameLst>
                                          <p:attrName>ppt_x</p:attrName>
                                        </p:attrNameLst>
                                      </p:cBhvr>
                                      <p:tavLst>
                                        <p:tav tm="0">
                                          <p:val>
                                            <p:strVal val="0-#ppt_w/2"/>
                                          </p:val>
                                        </p:tav>
                                        <p:tav tm="100000">
                                          <p:val>
                                            <p:strVal val="#ppt_x"/>
                                          </p:val>
                                        </p:tav>
                                      </p:tavLst>
                                    </p:anim>
                                    <p:anim calcmode="lin" valueType="num">
                                      <p:cBhvr additive="base">
                                        <p:cTn id="72" dur="500" fill="hold"/>
                                        <p:tgtEl>
                                          <p:spTgt spid="74776"/>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grpId="0" nodeType="clickEffect">
                                  <p:stCondLst>
                                    <p:cond delay="0"/>
                                  </p:stCondLst>
                                  <p:childTnLst>
                                    <p:set>
                                      <p:cBhvr>
                                        <p:cTn id="76" dur="0" fill="hold">
                                          <p:stCondLst>
                                            <p:cond delay="0"/>
                                          </p:stCondLst>
                                        </p:cTn>
                                        <p:tgtEl>
                                          <p:spTgt spid="74778"/>
                                        </p:tgtEl>
                                        <p:attrNameLst>
                                          <p:attrName>style.visibility</p:attrName>
                                        </p:attrNameLst>
                                      </p:cBhvr>
                                      <p:to>
                                        <p:strVal val="visible"/>
                                      </p:to>
                                    </p:set>
                                    <p:anim calcmode="lin" valueType="num">
                                      <p:cBhvr additive="base">
                                        <p:cTn id="77" dur="500" fill="hold"/>
                                        <p:tgtEl>
                                          <p:spTgt spid="74778"/>
                                        </p:tgtEl>
                                        <p:attrNameLst>
                                          <p:attrName>ppt_x</p:attrName>
                                        </p:attrNameLst>
                                      </p:cBhvr>
                                      <p:tavLst>
                                        <p:tav tm="0">
                                          <p:val>
                                            <p:strVal val="0-#ppt_w/2"/>
                                          </p:val>
                                        </p:tav>
                                        <p:tav tm="100000">
                                          <p:val>
                                            <p:strVal val="#ppt_x"/>
                                          </p:val>
                                        </p:tav>
                                      </p:tavLst>
                                    </p:anim>
                                    <p:anim calcmode="lin" valueType="num">
                                      <p:cBhvr additive="base">
                                        <p:cTn id="78" dur="500" fill="hold"/>
                                        <p:tgtEl>
                                          <p:spTgt spid="74778"/>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grpId="0" nodeType="clickEffect">
                                  <p:stCondLst>
                                    <p:cond delay="0"/>
                                  </p:stCondLst>
                                  <p:childTnLst>
                                    <p:set>
                                      <p:cBhvr>
                                        <p:cTn id="82" dur="0" fill="hold">
                                          <p:stCondLst>
                                            <p:cond delay="0"/>
                                          </p:stCondLst>
                                        </p:cTn>
                                        <p:tgtEl>
                                          <p:spTgt spid="74777"/>
                                        </p:tgtEl>
                                        <p:attrNameLst>
                                          <p:attrName>style.visibility</p:attrName>
                                        </p:attrNameLst>
                                      </p:cBhvr>
                                      <p:to>
                                        <p:strVal val="visible"/>
                                      </p:to>
                                    </p:set>
                                    <p:anim calcmode="lin" valueType="num">
                                      <p:cBhvr additive="base">
                                        <p:cTn id="83" dur="500" fill="hold"/>
                                        <p:tgtEl>
                                          <p:spTgt spid="74777"/>
                                        </p:tgtEl>
                                        <p:attrNameLst>
                                          <p:attrName>ppt_x</p:attrName>
                                        </p:attrNameLst>
                                      </p:cBhvr>
                                      <p:tavLst>
                                        <p:tav tm="0">
                                          <p:val>
                                            <p:strVal val="0-#ppt_w/2"/>
                                          </p:val>
                                        </p:tav>
                                        <p:tav tm="100000">
                                          <p:val>
                                            <p:strVal val="#ppt_x"/>
                                          </p:val>
                                        </p:tav>
                                      </p:tavLst>
                                    </p:anim>
                                    <p:anim calcmode="lin" valueType="num">
                                      <p:cBhvr additive="base">
                                        <p:cTn id="84" dur="500" fill="hold"/>
                                        <p:tgtEl>
                                          <p:spTgt spid="74777"/>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mph" presetSubtype="2" autoRev="1" fill="hold" nodeType="clickEffect">
                                  <p:stCondLst>
                                    <p:cond delay="0"/>
                                  </p:stCondLst>
                                  <p:childTnLst>
                                    <p:animClr clrSpc="rgb" dir="cw">
                                      <p:cBhvr>
                                        <p:cTn id="88" dur="2000" fill="hold"/>
                                        <p:tgtEl>
                                          <p:spTgt spid="74756"/>
                                        </p:tgtEl>
                                        <p:attrNameLst>
                                          <p:attrName>fillcolor</p:attrName>
                                        </p:attrNameLst>
                                      </p:cBhvr>
                                      <p:to>
                                        <a:schemeClr val="accent2"/>
                                      </p:to>
                                    </p:animClr>
                                    <p:set>
                                      <p:cBhvr>
                                        <p:cTn id="89" dur="2000" fill="hold"/>
                                        <p:tgtEl>
                                          <p:spTgt spid="74756"/>
                                        </p:tgtEl>
                                        <p:attrNameLst>
                                          <p:attrName>fill.type</p:attrName>
                                        </p:attrNameLst>
                                      </p:cBhvr>
                                      <p:to>
                                        <p:strVal val="solid"/>
                                      </p:to>
                                    </p:set>
                                    <p:set>
                                      <p:cBhvr>
                                        <p:cTn id="90" dur="2000" fill="hold"/>
                                        <p:tgtEl>
                                          <p:spTgt spid="74756"/>
                                        </p:tgtEl>
                                        <p:attrNameLst>
                                          <p:attrName>fill.on</p:attrName>
                                        </p:attrNameLst>
                                      </p:cBhvr>
                                      <p:to>
                                        <p:strVal val="tru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26" presetClass="emph" presetSubtype="0" fill="hold" grpId="1" nodeType="clickEffect">
                                  <p:stCondLst>
                                    <p:cond delay="0"/>
                                  </p:stCondLst>
                                  <p:childTnLst>
                                    <p:animEffect transition="out" filter="fade">
                                      <p:cBhvr>
                                        <p:cTn id="94" dur="500" tmFilter="0, 0; .2, .5; .8, .5; 1, 0"/>
                                        <p:tgtEl>
                                          <p:spTgt spid="74776"/>
                                        </p:tgtEl>
                                      </p:cBhvr>
                                    </p:animEffect>
                                    <p:animScale>
                                      <p:cBhvr>
                                        <p:cTn id="95" dur="250" autoRev="1" fill="hold"/>
                                        <p:tgtEl>
                                          <p:spTgt spid="74776"/>
                                        </p:tgtEl>
                                      </p:cBhvr>
                                      <p:by x="105000" y="105000"/>
                                    </p:animScale>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mph" presetSubtype="2" fill="hold" nodeType="clickEffect">
                                  <p:stCondLst>
                                    <p:cond delay="0"/>
                                  </p:stCondLst>
                                  <p:childTnLst>
                                    <p:animClr clrSpc="rgb" dir="cw">
                                      <p:cBhvr>
                                        <p:cTn id="99" dur="2000" fill="hold"/>
                                        <p:tgtEl>
                                          <p:spTgt spid="74758"/>
                                        </p:tgtEl>
                                        <p:attrNameLst>
                                          <p:attrName>fillcolor</p:attrName>
                                        </p:attrNameLst>
                                      </p:cBhvr>
                                      <p:to>
                                        <a:schemeClr val="accent2"/>
                                      </p:to>
                                    </p:animClr>
                                    <p:set>
                                      <p:cBhvr>
                                        <p:cTn id="100" dur="2000" fill="hold"/>
                                        <p:tgtEl>
                                          <p:spTgt spid="74758"/>
                                        </p:tgtEl>
                                        <p:attrNameLst>
                                          <p:attrName>fill.type</p:attrName>
                                        </p:attrNameLst>
                                      </p:cBhvr>
                                      <p:to>
                                        <p:strVal val="solid"/>
                                      </p:to>
                                    </p:set>
                                    <p:set>
                                      <p:cBhvr>
                                        <p:cTn id="101" dur="2000" fill="hold"/>
                                        <p:tgtEl>
                                          <p:spTgt spid="74758"/>
                                        </p:tgtEl>
                                        <p:attrNameLst>
                                          <p:attrName>fill.on</p:attrName>
                                        </p:attrNameLst>
                                      </p:cBhvr>
                                      <p:to>
                                        <p:strVal val="tru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0" fill="hold">
                                          <p:stCondLst>
                                            <p:cond delay="0"/>
                                          </p:stCondLst>
                                        </p:cTn>
                                        <p:tgtEl>
                                          <p:spTgt spid="74769"/>
                                        </p:tgtEl>
                                        <p:attrNameLst>
                                          <p:attrName>style.visibility</p:attrName>
                                        </p:attrNameLst>
                                      </p:cBhvr>
                                      <p:to>
                                        <p:strVal val="visible"/>
                                      </p:to>
                                    </p:set>
                                    <p:animEffect transition="in" filter="blinds(horizontal)">
                                      <p:cBhvr>
                                        <p:cTn id="106" dur="500"/>
                                        <p:tgtEl>
                                          <p:spTgt spid="7476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6" presetClass="emph" presetSubtype="0" fill="hold" grpId="1" nodeType="clickEffect">
                                  <p:stCondLst>
                                    <p:cond delay="0"/>
                                  </p:stCondLst>
                                  <p:childTnLst>
                                    <p:animEffect transition="out" filter="fade">
                                      <p:cBhvr>
                                        <p:cTn id="110" dur="500" tmFilter="0, 0; .2, .5; .8, .5; 1, 0"/>
                                        <p:tgtEl>
                                          <p:spTgt spid="74778"/>
                                        </p:tgtEl>
                                      </p:cBhvr>
                                    </p:animEffect>
                                    <p:animScale>
                                      <p:cBhvr>
                                        <p:cTn id="111" dur="250" autoRev="1" fill="hold"/>
                                        <p:tgtEl>
                                          <p:spTgt spid="74778"/>
                                        </p:tgtEl>
                                      </p:cBhvr>
                                      <p:by x="105000" y="105000"/>
                                    </p:animScale>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mph" presetSubtype="2" fill="hold" nodeType="clickEffect">
                                  <p:stCondLst>
                                    <p:cond delay="0"/>
                                  </p:stCondLst>
                                  <p:childTnLst>
                                    <p:animClr clrSpc="rgb" dir="cw">
                                      <p:cBhvr>
                                        <p:cTn id="115" dur="2000" fill="hold"/>
                                        <p:tgtEl>
                                          <p:spTgt spid="74761"/>
                                        </p:tgtEl>
                                        <p:attrNameLst>
                                          <p:attrName>fillcolor</p:attrName>
                                        </p:attrNameLst>
                                      </p:cBhvr>
                                      <p:to>
                                        <a:schemeClr val="accent2"/>
                                      </p:to>
                                    </p:animClr>
                                    <p:set>
                                      <p:cBhvr>
                                        <p:cTn id="116" dur="2000" fill="hold"/>
                                        <p:tgtEl>
                                          <p:spTgt spid="74761"/>
                                        </p:tgtEl>
                                        <p:attrNameLst>
                                          <p:attrName>fill.type</p:attrName>
                                        </p:attrNameLst>
                                      </p:cBhvr>
                                      <p:to>
                                        <p:strVal val="solid"/>
                                      </p:to>
                                    </p:set>
                                    <p:set>
                                      <p:cBhvr>
                                        <p:cTn id="117" dur="2000" fill="hold"/>
                                        <p:tgtEl>
                                          <p:spTgt spid="74761"/>
                                        </p:tgtEl>
                                        <p:attrNameLst>
                                          <p:attrName>fill.on</p:attrName>
                                        </p:attrNameLst>
                                      </p:cBhvr>
                                      <p:to>
                                        <p:strVal val="tru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0" fill="hold">
                                          <p:stCondLst>
                                            <p:cond delay="0"/>
                                          </p:stCondLst>
                                        </p:cTn>
                                        <p:tgtEl>
                                          <p:spTgt spid="74770"/>
                                        </p:tgtEl>
                                        <p:attrNameLst>
                                          <p:attrName>style.visibility</p:attrName>
                                        </p:attrNameLst>
                                      </p:cBhvr>
                                      <p:to>
                                        <p:strVal val="visible"/>
                                      </p:to>
                                    </p:set>
                                    <p:animEffect transition="in" filter="blinds(horizontal)">
                                      <p:cBhvr>
                                        <p:cTn id="122" dur="500"/>
                                        <p:tgtEl>
                                          <p:spTgt spid="7477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mph" presetSubtype="2" fill="hold" nodeType="clickEffect">
                                  <p:stCondLst>
                                    <p:cond delay="0"/>
                                  </p:stCondLst>
                                  <p:childTnLst>
                                    <p:animClr clrSpc="rgb" dir="cw">
                                      <p:cBhvr>
                                        <p:cTn id="126" dur="2000" fill="hold"/>
                                        <p:tgtEl>
                                          <p:spTgt spid="74759"/>
                                        </p:tgtEl>
                                        <p:attrNameLst>
                                          <p:attrName>fillcolor</p:attrName>
                                        </p:attrNameLst>
                                      </p:cBhvr>
                                      <p:to>
                                        <a:schemeClr val="accent2"/>
                                      </p:to>
                                    </p:animClr>
                                    <p:set>
                                      <p:cBhvr>
                                        <p:cTn id="127" dur="2000" fill="hold"/>
                                        <p:tgtEl>
                                          <p:spTgt spid="74759"/>
                                        </p:tgtEl>
                                        <p:attrNameLst>
                                          <p:attrName>fill.type</p:attrName>
                                        </p:attrNameLst>
                                      </p:cBhvr>
                                      <p:to>
                                        <p:strVal val="solid"/>
                                      </p:to>
                                    </p:set>
                                    <p:set>
                                      <p:cBhvr>
                                        <p:cTn id="128" dur="2000" fill="hold"/>
                                        <p:tgtEl>
                                          <p:spTgt spid="74759"/>
                                        </p:tgtEl>
                                        <p:attrNameLst>
                                          <p:attrName>fill.on</p:attrName>
                                        </p:attrNameLst>
                                      </p:cBhvr>
                                      <p:to>
                                        <p:strVal val="tru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grpId="0" nodeType="clickEffect">
                                  <p:stCondLst>
                                    <p:cond delay="0"/>
                                  </p:stCondLst>
                                  <p:childTnLst>
                                    <p:set>
                                      <p:cBhvr>
                                        <p:cTn id="132" dur="0" fill="hold">
                                          <p:stCondLst>
                                            <p:cond delay="0"/>
                                          </p:stCondLst>
                                        </p:cTn>
                                        <p:tgtEl>
                                          <p:spTgt spid="74771"/>
                                        </p:tgtEl>
                                        <p:attrNameLst>
                                          <p:attrName>style.visibility</p:attrName>
                                        </p:attrNameLst>
                                      </p:cBhvr>
                                      <p:to>
                                        <p:strVal val="visible"/>
                                      </p:to>
                                    </p:set>
                                    <p:animEffect transition="in" filter="blinds(horizontal)">
                                      <p:cBhvr>
                                        <p:cTn id="133" dur="500"/>
                                        <p:tgtEl>
                                          <p:spTgt spid="7477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6" presetClass="emph" presetSubtype="0" fill="hold" grpId="1" nodeType="clickEffect">
                                  <p:stCondLst>
                                    <p:cond delay="0"/>
                                  </p:stCondLst>
                                  <p:childTnLst>
                                    <p:animEffect transition="out" filter="fade">
                                      <p:cBhvr>
                                        <p:cTn id="137" dur="500" tmFilter="0, 0; .2, .5; .8, .5; 1, 0"/>
                                        <p:tgtEl>
                                          <p:spTgt spid="74777"/>
                                        </p:tgtEl>
                                      </p:cBhvr>
                                    </p:animEffect>
                                    <p:animScale>
                                      <p:cBhvr>
                                        <p:cTn id="138" dur="250" autoRev="1" fill="hold"/>
                                        <p:tgtEl>
                                          <p:spTgt spid="74777"/>
                                        </p:tgtEl>
                                      </p:cBhvr>
                                      <p:by x="105000" y="105000"/>
                                    </p:animScale>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mph" presetSubtype="2" fill="hold" nodeType="clickEffect">
                                  <p:stCondLst>
                                    <p:cond delay="0"/>
                                  </p:stCondLst>
                                  <p:childTnLst>
                                    <p:animClr clrSpc="rgb" dir="cw">
                                      <p:cBhvr>
                                        <p:cTn id="142" dur="2000" fill="hold"/>
                                        <p:tgtEl>
                                          <p:spTgt spid="74760"/>
                                        </p:tgtEl>
                                        <p:attrNameLst>
                                          <p:attrName>fillcolor</p:attrName>
                                        </p:attrNameLst>
                                      </p:cBhvr>
                                      <p:to>
                                        <a:schemeClr val="accent2"/>
                                      </p:to>
                                    </p:animClr>
                                    <p:set>
                                      <p:cBhvr>
                                        <p:cTn id="143" dur="2000" fill="hold"/>
                                        <p:tgtEl>
                                          <p:spTgt spid="74760"/>
                                        </p:tgtEl>
                                        <p:attrNameLst>
                                          <p:attrName>fill.type</p:attrName>
                                        </p:attrNameLst>
                                      </p:cBhvr>
                                      <p:to>
                                        <p:strVal val="solid"/>
                                      </p:to>
                                    </p:set>
                                    <p:set>
                                      <p:cBhvr>
                                        <p:cTn id="144" dur="2000" fill="hold"/>
                                        <p:tgtEl>
                                          <p:spTgt spid="74760"/>
                                        </p:tgtEl>
                                        <p:attrNameLst>
                                          <p:attrName>fill.on</p:attrName>
                                        </p:attrNameLst>
                                      </p:cBhvr>
                                      <p:to>
                                        <p:strVal val="tru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ntr" presetSubtype="10" fill="hold" grpId="0" nodeType="clickEffect">
                                  <p:stCondLst>
                                    <p:cond delay="0"/>
                                  </p:stCondLst>
                                  <p:childTnLst>
                                    <p:set>
                                      <p:cBhvr>
                                        <p:cTn id="148" dur="0" fill="hold">
                                          <p:stCondLst>
                                            <p:cond delay="0"/>
                                          </p:stCondLst>
                                        </p:cTn>
                                        <p:tgtEl>
                                          <p:spTgt spid="74772"/>
                                        </p:tgtEl>
                                        <p:attrNameLst>
                                          <p:attrName>style.visibility</p:attrName>
                                        </p:attrNameLst>
                                      </p:cBhvr>
                                      <p:to>
                                        <p:strVal val="visible"/>
                                      </p:to>
                                    </p:set>
                                    <p:animEffect transition="in" filter="blinds(horizontal)">
                                      <p:cBhvr>
                                        <p:cTn id="149" dur="500"/>
                                        <p:tgtEl>
                                          <p:spTgt spid="7477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mph" presetSubtype="2" fill="hold" nodeType="clickEffect">
                                  <p:stCondLst>
                                    <p:cond delay="0"/>
                                  </p:stCondLst>
                                  <p:childTnLst>
                                    <p:animClr clrSpc="rgb" dir="cw">
                                      <p:cBhvr>
                                        <p:cTn id="153" dur="2000" fill="hold"/>
                                        <p:tgtEl>
                                          <p:spTgt spid="74756"/>
                                        </p:tgtEl>
                                        <p:attrNameLst>
                                          <p:attrName>fillcolor</p:attrName>
                                        </p:attrNameLst>
                                      </p:cBhvr>
                                      <p:to>
                                        <a:schemeClr val="accent2"/>
                                      </p:to>
                                    </p:animClr>
                                    <p:set>
                                      <p:cBhvr>
                                        <p:cTn id="154" dur="2000" fill="hold"/>
                                        <p:tgtEl>
                                          <p:spTgt spid="74756"/>
                                        </p:tgtEl>
                                        <p:attrNameLst>
                                          <p:attrName>fill.type</p:attrName>
                                        </p:attrNameLst>
                                      </p:cBhvr>
                                      <p:to>
                                        <p:strVal val="solid"/>
                                      </p:to>
                                    </p:set>
                                    <p:set>
                                      <p:cBhvr>
                                        <p:cTn id="155" dur="2000" fill="hold"/>
                                        <p:tgtEl>
                                          <p:spTgt spid="74756"/>
                                        </p:tgtEl>
                                        <p:attrNameLst>
                                          <p:attrName>fill.on</p:attrName>
                                        </p:attrNameLst>
                                      </p:cBhvr>
                                      <p:to>
                                        <p:strVal val="tru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0" fill="hold">
                                          <p:stCondLst>
                                            <p:cond delay="0"/>
                                          </p:stCondLst>
                                        </p:cTn>
                                        <p:tgtEl>
                                          <p:spTgt spid="74773"/>
                                        </p:tgtEl>
                                        <p:attrNameLst>
                                          <p:attrName>style.visibility</p:attrName>
                                        </p:attrNameLst>
                                      </p:cBhvr>
                                      <p:to>
                                        <p:strVal val="visible"/>
                                      </p:to>
                                    </p:set>
                                    <p:animEffect transition="in" filter="blinds(horizontal)">
                                      <p:cBhvr>
                                        <p:cTn id="160" dur="500"/>
                                        <p:tgtEl>
                                          <p:spTgt spid="7477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6" presetClass="emph" presetSubtype="0" fill="hold" grpId="1" nodeType="clickEffect">
                                  <p:stCondLst>
                                    <p:cond delay="0"/>
                                  </p:stCondLst>
                                  <p:childTnLst>
                                    <p:animEffect transition="out" filter="fade">
                                      <p:cBhvr>
                                        <p:cTn id="164" dur="500" tmFilter="0, 0; .2, .5; .8, .5; 1, 0"/>
                                        <p:tgtEl>
                                          <p:spTgt spid="74779"/>
                                        </p:tgtEl>
                                      </p:cBhvr>
                                    </p:animEffect>
                                    <p:animScale>
                                      <p:cBhvr>
                                        <p:cTn id="165" dur="250" autoRev="1" fill="hold"/>
                                        <p:tgtEl>
                                          <p:spTgt spid="74779"/>
                                        </p:tgtEl>
                                      </p:cBhvr>
                                      <p:by x="105000" y="105000"/>
                                    </p:animScale>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mph" presetSubtype="2" fill="hold" nodeType="clickEffect">
                                  <p:stCondLst>
                                    <p:cond delay="0"/>
                                  </p:stCondLst>
                                  <p:childTnLst>
                                    <p:animClr clrSpc="rgb" dir="cw">
                                      <p:cBhvr>
                                        <p:cTn id="169" dur="2000" fill="hold"/>
                                        <p:tgtEl>
                                          <p:spTgt spid="74757"/>
                                        </p:tgtEl>
                                        <p:attrNameLst>
                                          <p:attrName>fillcolor</p:attrName>
                                        </p:attrNameLst>
                                      </p:cBhvr>
                                      <p:to>
                                        <a:schemeClr val="accent2"/>
                                      </p:to>
                                    </p:animClr>
                                    <p:set>
                                      <p:cBhvr>
                                        <p:cTn id="170" dur="2000" fill="hold"/>
                                        <p:tgtEl>
                                          <p:spTgt spid="74757"/>
                                        </p:tgtEl>
                                        <p:attrNameLst>
                                          <p:attrName>fill.type</p:attrName>
                                        </p:attrNameLst>
                                      </p:cBhvr>
                                      <p:to>
                                        <p:strVal val="solid"/>
                                      </p:to>
                                    </p:set>
                                    <p:set>
                                      <p:cBhvr>
                                        <p:cTn id="171" dur="2000" fill="hold"/>
                                        <p:tgtEl>
                                          <p:spTgt spid="74757"/>
                                        </p:tgtEl>
                                        <p:attrNameLst>
                                          <p:attrName>fill.on</p:attrName>
                                        </p:attrNameLst>
                                      </p:cBhvr>
                                      <p:to>
                                        <p:strVal val="true"/>
                                      </p:to>
                                    </p:se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3" presetClass="entr" presetSubtype="10" fill="hold" grpId="0" nodeType="clickEffect">
                                  <p:stCondLst>
                                    <p:cond delay="0"/>
                                  </p:stCondLst>
                                  <p:childTnLst>
                                    <p:set>
                                      <p:cBhvr>
                                        <p:cTn id="175" dur="0" fill="hold">
                                          <p:stCondLst>
                                            <p:cond delay="0"/>
                                          </p:stCondLst>
                                        </p:cTn>
                                        <p:tgtEl>
                                          <p:spTgt spid="74774"/>
                                        </p:tgtEl>
                                        <p:attrNameLst>
                                          <p:attrName>style.visibility</p:attrName>
                                        </p:attrNameLst>
                                      </p:cBhvr>
                                      <p:to>
                                        <p:strVal val="visible"/>
                                      </p:to>
                                    </p:set>
                                    <p:animEffect transition="in" filter="blinds(horizontal)">
                                      <p:cBhvr>
                                        <p:cTn id="176" dur="500"/>
                                        <p:tgtEl>
                                          <p:spTgt spid="74774"/>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mph" presetSubtype="2" fill="hold" nodeType="clickEffect">
                                  <p:stCondLst>
                                    <p:cond delay="0"/>
                                  </p:stCondLst>
                                  <p:childTnLst>
                                    <p:animClr clrSpc="rgb" dir="cw">
                                      <p:cBhvr>
                                        <p:cTn id="180" dur="2000" fill="hold"/>
                                        <p:tgtEl>
                                          <p:spTgt spid="74755"/>
                                        </p:tgtEl>
                                        <p:attrNameLst>
                                          <p:attrName>fillcolor</p:attrName>
                                        </p:attrNameLst>
                                      </p:cBhvr>
                                      <p:to>
                                        <a:schemeClr val="accent2"/>
                                      </p:to>
                                    </p:animClr>
                                    <p:set>
                                      <p:cBhvr>
                                        <p:cTn id="181" dur="2000" fill="hold"/>
                                        <p:tgtEl>
                                          <p:spTgt spid="74755"/>
                                        </p:tgtEl>
                                        <p:attrNameLst>
                                          <p:attrName>fill.type</p:attrName>
                                        </p:attrNameLst>
                                      </p:cBhvr>
                                      <p:to>
                                        <p:strVal val="solid"/>
                                      </p:to>
                                    </p:set>
                                    <p:set>
                                      <p:cBhvr>
                                        <p:cTn id="182" dur="2000" fill="hold"/>
                                        <p:tgtEl>
                                          <p:spTgt spid="74755"/>
                                        </p:tgtEl>
                                        <p:attrNameLst>
                                          <p:attrName>fill.on</p:attrName>
                                        </p:attrNameLst>
                                      </p:cBhvr>
                                      <p:to>
                                        <p:strVal val="true"/>
                                      </p:to>
                                    </p:se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grpId="0" nodeType="clickEffect">
                                  <p:stCondLst>
                                    <p:cond delay="0"/>
                                  </p:stCondLst>
                                  <p:childTnLst>
                                    <p:set>
                                      <p:cBhvr>
                                        <p:cTn id="186" dur="0" fill="hold">
                                          <p:stCondLst>
                                            <p:cond delay="0"/>
                                          </p:stCondLst>
                                        </p:cTn>
                                        <p:tgtEl>
                                          <p:spTgt spid="74780"/>
                                        </p:tgtEl>
                                        <p:attrNameLst>
                                          <p:attrName>style.visibility</p:attrName>
                                        </p:attrNameLst>
                                      </p:cBhvr>
                                      <p:to>
                                        <p:strVal val="visible"/>
                                      </p:to>
                                    </p:set>
                                    <p:animEffect transition="in" filter="blinds(horizontal)">
                                      <p:cBhvr>
                                        <p:cTn id="187" dur="500"/>
                                        <p:tgtEl>
                                          <p:spTgt spid="74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nimBg="1" autoUpdateAnimBg="0"/>
      <p:bldP spid="74756" grpId="0" animBg="1" autoUpdateAnimBg="0"/>
      <p:bldP spid="74757" grpId="0" animBg="1" autoUpdateAnimBg="0"/>
      <p:bldP spid="74758" grpId="0" animBg="1" autoUpdateAnimBg="0"/>
      <p:bldP spid="74759" grpId="0" animBg="1" autoUpdateAnimBg="0"/>
      <p:bldP spid="74760" grpId="0" animBg="1" autoUpdateAnimBg="0"/>
      <p:bldP spid="74761" grpId="0" animBg="1" autoUpdateAnimBg="0"/>
      <p:bldP spid="74762" grpId="0" animBg="1"/>
      <p:bldP spid="74763" grpId="0" animBg="1"/>
      <p:bldP spid="74764" grpId="0" animBg="1"/>
      <p:bldP spid="74765" grpId="0" animBg="1"/>
      <p:bldP spid="74766" grpId="0" animBg="1"/>
      <p:bldP spid="74767" grpId="0" animBg="1"/>
      <p:bldP spid="74769" grpId="0" autoUpdateAnimBg="0"/>
      <p:bldP spid="74770" grpId="0" autoUpdateAnimBg="0"/>
      <p:bldP spid="74771" grpId="0" autoUpdateAnimBg="0"/>
      <p:bldP spid="74772" grpId="0" autoUpdateAnimBg="0"/>
      <p:bldP spid="74773" grpId="0" autoUpdateAnimBg="0"/>
      <p:bldP spid="74774" grpId="0" autoUpdateAnimBg="0"/>
      <p:bldP spid="74775" grpId="0" animBg="1"/>
      <p:bldP spid="74775" grpId="1" animBg="1"/>
      <p:bldP spid="74776" grpId="0" animBg="1"/>
      <p:bldP spid="74776" grpId="1" animBg="1"/>
      <p:bldP spid="74777" grpId="0" animBg="1"/>
      <p:bldP spid="74777" grpId="1" animBg="1"/>
      <p:bldP spid="74778" grpId="0" animBg="1"/>
      <p:bldP spid="74778" grpId="1" animBg="1"/>
      <p:bldP spid="74779" grpId="0" animBg="1"/>
      <p:bldP spid="74779" grpId="1" animBg="1"/>
      <p:bldP spid="7478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dirty="0" smtClean="0"/>
              <a:t>练习</a:t>
            </a:r>
          </a:p>
        </p:txBody>
      </p:sp>
      <p:sp>
        <p:nvSpPr>
          <p:cNvPr id="65539" name="内容占位符 2"/>
          <p:cNvSpPr>
            <a:spLocks noGrp="1"/>
          </p:cNvSpPr>
          <p:nvPr>
            <p:ph idx="1"/>
          </p:nvPr>
        </p:nvSpPr>
        <p:spPr>
          <a:xfrm>
            <a:off x="468313" y="1125538"/>
            <a:ext cx="8207375" cy="2220912"/>
          </a:xfrm>
        </p:spPr>
        <p:txBody>
          <a:bodyPr/>
          <a:lstStyle/>
          <a:p>
            <a:r>
              <a:rPr lang="zh-CN" altLang="en-US" dirty="0" smtClean="0"/>
              <a:t>给出下面的树的先根遍历和后根遍历结果</a:t>
            </a:r>
            <a:endParaRPr lang="en-US" altLang="zh-CN" dirty="0" smtClean="0"/>
          </a:p>
          <a:p>
            <a:r>
              <a:rPr lang="zh-CN" altLang="en-US" dirty="0" smtClean="0"/>
              <a:t>将下面的树转换成二叉树后，给出先序遍历和中序遍历的结果</a:t>
            </a:r>
            <a:endParaRPr lang="en-US" altLang="zh-CN" dirty="0" smtClean="0"/>
          </a:p>
          <a:p>
            <a:r>
              <a:rPr lang="zh-CN" altLang="en-US" dirty="0" smtClean="0"/>
              <a:t>将上述两个结果同树的先跟遍历和后跟遍历的结果进行比较，能得出什么结论？</a:t>
            </a:r>
          </a:p>
        </p:txBody>
      </p:sp>
      <p:sp>
        <p:nvSpPr>
          <p:cNvPr id="65541"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101E62B-C9F7-4C01-9DB1-7BA000A6669C}" type="slidenum">
              <a:rPr lang="zh-CN" altLang="en-US" sz="1000" smtClean="0"/>
              <a:pPr>
                <a:spcBef>
                  <a:spcPct val="0"/>
                </a:spcBef>
                <a:spcAft>
                  <a:spcPct val="0"/>
                </a:spcAft>
                <a:buClrTx/>
                <a:buFontTx/>
                <a:buNone/>
              </a:pPr>
              <a:t>59</a:t>
            </a:fld>
            <a:endParaRPr lang="zh-CN" altLang="en-US" sz="1000" smtClean="0"/>
          </a:p>
        </p:txBody>
      </p:sp>
      <p:grpSp>
        <p:nvGrpSpPr>
          <p:cNvPr id="15" name="Group 3"/>
          <p:cNvGrpSpPr>
            <a:grpSpLocks/>
          </p:cNvGrpSpPr>
          <p:nvPr/>
        </p:nvGrpSpPr>
        <p:grpSpPr bwMode="auto">
          <a:xfrm>
            <a:off x="971600" y="4149080"/>
            <a:ext cx="1622425" cy="2112962"/>
            <a:chOff x="352" y="720"/>
            <a:chExt cx="1022" cy="1331"/>
          </a:xfrm>
        </p:grpSpPr>
        <p:grpSp>
          <p:nvGrpSpPr>
            <p:cNvPr id="16" name="Group 4"/>
            <p:cNvGrpSpPr>
              <a:grpSpLocks/>
            </p:cNvGrpSpPr>
            <p:nvPr/>
          </p:nvGrpSpPr>
          <p:grpSpPr bwMode="auto">
            <a:xfrm>
              <a:off x="352" y="978"/>
              <a:ext cx="1022" cy="1073"/>
              <a:chOff x="352" y="978"/>
              <a:chExt cx="1022" cy="1073"/>
            </a:xfrm>
          </p:grpSpPr>
          <p:sp>
            <p:nvSpPr>
              <p:cNvPr id="18" name="Oval 5"/>
              <p:cNvSpPr>
                <a:spLocks noChangeArrowheads="1"/>
              </p:cNvSpPr>
              <p:nvPr/>
            </p:nvSpPr>
            <p:spPr bwMode="auto">
              <a:xfrm>
                <a:off x="741" y="9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19" name="Oval 6"/>
              <p:cNvSpPr>
                <a:spLocks noChangeArrowheads="1"/>
              </p:cNvSpPr>
              <p:nvPr/>
            </p:nvSpPr>
            <p:spPr bwMode="auto">
              <a:xfrm>
                <a:off x="741"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21" name="Oval 7"/>
              <p:cNvSpPr>
                <a:spLocks noChangeArrowheads="1"/>
              </p:cNvSpPr>
              <p:nvPr/>
            </p:nvSpPr>
            <p:spPr bwMode="auto">
              <a:xfrm>
                <a:off x="352"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31" name="Oval 8"/>
              <p:cNvSpPr>
                <a:spLocks noChangeArrowheads="1"/>
              </p:cNvSpPr>
              <p:nvPr/>
            </p:nvSpPr>
            <p:spPr bwMode="auto">
              <a:xfrm>
                <a:off x="1130" y="1385"/>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32" name="Oval 9"/>
              <p:cNvSpPr>
                <a:spLocks noChangeArrowheads="1"/>
              </p:cNvSpPr>
              <p:nvPr/>
            </p:nvSpPr>
            <p:spPr bwMode="auto">
              <a:xfrm>
                <a:off x="741" y="181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D</a:t>
                </a:r>
              </a:p>
            </p:txBody>
          </p:sp>
          <p:sp>
            <p:nvSpPr>
              <p:cNvPr id="33" name="Line 10"/>
              <p:cNvSpPr>
                <a:spLocks noChangeShapeType="1"/>
              </p:cNvSpPr>
              <p:nvPr/>
            </p:nvSpPr>
            <p:spPr bwMode="auto">
              <a:xfrm>
                <a:off x="867" y="1211"/>
                <a:ext cx="0"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4" name="Line 11"/>
              <p:cNvSpPr>
                <a:spLocks noChangeShapeType="1"/>
              </p:cNvSpPr>
              <p:nvPr/>
            </p:nvSpPr>
            <p:spPr bwMode="auto">
              <a:xfrm>
                <a:off x="867" y="1633"/>
                <a:ext cx="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5" name="Line 12"/>
              <p:cNvSpPr>
                <a:spLocks noChangeShapeType="1"/>
              </p:cNvSpPr>
              <p:nvPr/>
            </p:nvSpPr>
            <p:spPr bwMode="auto">
              <a:xfrm flipH="1">
                <a:off x="567" y="1178"/>
                <a:ext cx="222"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6" name="Line 13"/>
              <p:cNvSpPr>
                <a:spLocks noChangeShapeType="1"/>
              </p:cNvSpPr>
              <p:nvPr/>
            </p:nvSpPr>
            <p:spPr bwMode="auto">
              <a:xfrm>
                <a:off x="956" y="1178"/>
                <a:ext cx="233" cy="2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7" name="Text Box 14"/>
            <p:cNvSpPr txBox="1">
              <a:spLocks noChangeArrowheads="1"/>
            </p:cNvSpPr>
            <p:nvPr/>
          </p:nvSpPr>
          <p:spPr bwMode="auto">
            <a:xfrm>
              <a:off x="752" y="720"/>
              <a:ext cx="2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树</a:t>
              </a:r>
              <a:endParaRPr kumimoji="1" lang="zh-CN" altLang="en-US" sz="2000">
                <a:latin typeface="Times New Roman" panose="02020603050405020304" pitchFamily="18" charset="0"/>
                <a:ea typeface="宋体" panose="02010600030101010101" pitchFamily="2" charset="-122"/>
              </a:endParaRPr>
            </a:p>
          </p:txBody>
        </p:sp>
      </p:grpSp>
      <p:grpSp>
        <p:nvGrpSpPr>
          <p:cNvPr id="37" name="Group 15"/>
          <p:cNvGrpSpPr>
            <a:grpSpLocks/>
          </p:cNvGrpSpPr>
          <p:nvPr/>
        </p:nvGrpSpPr>
        <p:grpSpPr bwMode="auto">
          <a:xfrm>
            <a:off x="5868144" y="3933056"/>
            <a:ext cx="1658938" cy="2451100"/>
            <a:chOff x="4063" y="619"/>
            <a:chExt cx="1045" cy="1544"/>
          </a:xfrm>
        </p:grpSpPr>
        <p:grpSp>
          <p:nvGrpSpPr>
            <p:cNvPr id="38" name="Group 16"/>
            <p:cNvGrpSpPr>
              <a:grpSpLocks/>
            </p:cNvGrpSpPr>
            <p:nvPr/>
          </p:nvGrpSpPr>
          <p:grpSpPr bwMode="auto">
            <a:xfrm>
              <a:off x="4063" y="878"/>
              <a:ext cx="1045" cy="1285"/>
              <a:chOff x="4063" y="878"/>
              <a:chExt cx="1045" cy="1285"/>
            </a:xfrm>
          </p:grpSpPr>
          <p:sp>
            <p:nvSpPr>
              <p:cNvPr id="40" name="Oval 17"/>
              <p:cNvSpPr>
                <a:spLocks noChangeArrowheads="1"/>
              </p:cNvSpPr>
              <p:nvPr/>
            </p:nvSpPr>
            <p:spPr bwMode="auto">
              <a:xfrm>
                <a:off x="4430" y="878"/>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A</a:t>
                </a:r>
              </a:p>
            </p:txBody>
          </p:sp>
          <p:sp>
            <p:nvSpPr>
              <p:cNvPr id="41" name="Oval 18"/>
              <p:cNvSpPr>
                <a:spLocks noChangeArrowheads="1"/>
              </p:cNvSpPr>
              <p:nvPr/>
            </p:nvSpPr>
            <p:spPr bwMode="auto">
              <a:xfrm>
                <a:off x="4063" y="1252"/>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B</a:t>
                </a:r>
              </a:p>
            </p:txBody>
          </p:sp>
          <p:sp>
            <p:nvSpPr>
              <p:cNvPr id="42" name="Oval 19"/>
              <p:cNvSpPr>
                <a:spLocks noChangeArrowheads="1"/>
              </p:cNvSpPr>
              <p:nvPr/>
            </p:nvSpPr>
            <p:spPr bwMode="auto">
              <a:xfrm>
                <a:off x="4430" y="1541"/>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43" name="Oval 20"/>
              <p:cNvSpPr>
                <a:spLocks noChangeArrowheads="1"/>
              </p:cNvSpPr>
              <p:nvPr/>
            </p:nvSpPr>
            <p:spPr bwMode="auto">
              <a:xfrm>
                <a:off x="4063"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D</a:t>
                </a:r>
              </a:p>
            </p:txBody>
          </p:sp>
          <p:sp>
            <p:nvSpPr>
              <p:cNvPr id="44" name="Oval 21"/>
              <p:cNvSpPr>
                <a:spLocks noChangeArrowheads="1"/>
              </p:cNvSpPr>
              <p:nvPr/>
            </p:nvSpPr>
            <p:spPr bwMode="auto">
              <a:xfrm>
                <a:off x="4864" y="1930"/>
                <a:ext cx="244" cy="2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dirty="0">
                    <a:latin typeface="Times New Roman" panose="02020603050405020304" pitchFamily="18" charset="0"/>
                    <a:ea typeface="宋体" panose="02010600030101010101" pitchFamily="2" charset="-122"/>
                  </a:rPr>
                  <a:t>E</a:t>
                </a:r>
              </a:p>
            </p:txBody>
          </p:sp>
          <p:sp>
            <p:nvSpPr>
              <p:cNvPr id="45" name="Line 22"/>
              <p:cNvSpPr>
                <a:spLocks noChangeShapeType="1"/>
              </p:cNvSpPr>
              <p:nvPr/>
            </p:nvSpPr>
            <p:spPr bwMode="auto">
              <a:xfrm flipH="1">
                <a:off x="4278" y="1078"/>
                <a:ext cx="2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 name="Line 23"/>
              <p:cNvSpPr>
                <a:spLocks noChangeShapeType="1"/>
              </p:cNvSpPr>
              <p:nvPr/>
            </p:nvSpPr>
            <p:spPr bwMode="auto">
              <a:xfrm>
                <a:off x="4289" y="1433"/>
                <a:ext cx="178"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7" name="Line 24"/>
              <p:cNvSpPr>
                <a:spLocks noChangeShapeType="1"/>
              </p:cNvSpPr>
              <p:nvPr/>
            </p:nvSpPr>
            <p:spPr bwMode="auto">
              <a:xfrm>
                <a:off x="4645" y="1733"/>
                <a:ext cx="256"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8" name="Line 25"/>
              <p:cNvSpPr>
                <a:spLocks noChangeShapeType="1"/>
              </p:cNvSpPr>
              <p:nvPr/>
            </p:nvSpPr>
            <p:spPr bwMode="auto">
              <a:xfrm flipH="1">
                <a:off x="4289" y="1767"/>
                <a:ext cx="200" cy="1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9" name="Text Box 26"/>
            <p:cNvSpPr txBox="1">
              <a:spLocks noChangeArrowheads="1"/>
            </p:cNvSpPr>
            <p:nvPr/>
          </p:nvSpPr>
          <p:spPr bwMode="auto">
            <a:xfrm>
              <a:off x="4280" y="619"/>
              <a:ext cx="5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zh-CN" altLang="zh-CN" sz="2000">
                  <a:latin typeface="Times New Roman" panose="02020603050405020304" pitchFamily="18" charset="0"/>
                  <a:ea typeface="宋体" panose="02010600030101010101" pitchFamily="2" charset="-122"/>
                </a:rPr>
                <a:t>二叉树</a:t>
              </a:r>
              <a:endParaRPr kumimoji="1" lang="zh-CN" altLang="en-US" sz="200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树的其他表示方式</a:t>
            </a:r>
            <a:endParaRPr lang="zh-CN" altLang="en-US"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6</a:t>
            </a:fld>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2023844616"/>
              </p:ext>
            </p:extLst>
          </p:nvPr>
        </p:nvGraphicFramePr>
        <p:xfrm>
          <a:off x="2819400" y="2352328"/>
          <a:ext cx="3886200" cy="2286000"/>
        </p:xfrm>
        <a:graphic>
          <a:graphicData uri="http://schemas.openxmlformats.org/presentationml/2006/ole">
            <mc:AlternateContent xmlns:mc="http://schemas.openxmlformats.org/markup-compatibility/2006">
              <mc:Choice xmlns:v="urn:schemas-microsoft-com:vml" Requires="v">
                <p:oleObj spid="_x0000_s73774" name="VISIO" r:id="rId3" imgW="6875780" imgH="3817620" progId="">
                  <p:embed/>
                </p:oleObj>
              </mc:Choice>
              <mc:Fallback>
                <p:oleObj name="VISIO" r:id="rId3" imgW="6875780" imgH="3817620"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352328"/>
                        <a:ext cx="3886200" cy="2286000"/>
                      </a:xfrm>
                      <a:prstGeom prst="rect">
                        <a:avLst/>
                      </a:prstGeom>
                      <a:solidFill>
                        <a:schemeClr val="accent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75243800"/>
              </p:ext>
            </p:extLst>
          </p:nvPr>
        </p:nvGraphicFramePr>
        <p:xfrm>
          <a:off x="6876256" y="1635224"/>
          <a:ext cx="1949450" cy="3130550"/>
        </p:xfrm>
        <a:graphic>
          <a:graphicData uri="http://schemas.openxmlformats.org/presentationml/2006/ole">
            <mc:AlternateContent xmlns:mc="http://schemas.openxmlformats.org/markup-compatibility/2006">
              <mc:Choice xmlns:v="urn:schemas-microsoft-com:vml" Requires="v">
                <p:oleObj spid="_x0000_s73775" name="VISIO" r:id="rId5" imgW="2375916" imgH="3816096" progId="">
                  <p:embed/>
                </p:oleObj>
              </mc:Choice>
              <mc:Fallback>
                <p:oleObj name="VISIO" r:id="rId5" imgW="2375916" imgH="3816096" progId="">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6256" y="1635224"/>
                        <a:ext cx="1949450" cy="313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6"/>
          <p:cNvSpPr txBox="1">
            <a:spLocks noChangeArrowheads="1"/>
          </p:cNvSpPr>
          <p:nvPr/>
        </p:nvSpPr>
        <p:spPr bwMode="auto">
          <a:xfrm>
            <a:off x="7149306" y="4988024"/>
            <a:ext cx="140970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sz="2400">
                <a:ea typeface="楷体_GB2312"/>
                <a:cs typeface="楷体_GB2312"/>
              </a:rPr>
              <a:t>凹入表示</a:t>
            </a:r>
          </a:p>
        </p:txBody>
      </p:sp>
      <p:sp>
        <p:nvSpPr>
          <p:cNvPr id="8" name="AutoShape 7"/>
          <p:cNvSpPr>
            <a:spLocks noChangeArrowheads="1"/>
          </p:cNvSpPr>
          <p:nvPr/>
        </p:nvSpPr>
        <p:spPr bwMode="auto">
          <a:xfrm>
            <a:off x="5638800" y="1437928"/>
            <a:ext cx="914400" cy="7143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aphicFrame>
        <p:nvGraphicFramePr>
          <p:cNvPr id="9" name="Object 8"/>
          <p:cNvGraphicFramePr>
            <a:graphicFrameLocks noChangeAspect="1"/>
          </p:cNvGraphicFramePr>
          <p:nvPr>
            <p:extLst>
              <p:ext uri="{D42A27DB-BD31-4B8C-83A1-F6EECF244321}">
                <p14:modId xmlns:p14="http://schemas.microsoft.com/office/powerpoint/2010/main" val="1337335229"/>
              </p:ext>
            </p:extLst>
          </p:nvPr>
        </p:nvGraphicFramePr>
        <p:xfrm>
          <a:off x="525934" y="1774304"/>
          <a:ext cx="2101850" cy="1965325"/>
        </p:xfrm>
        <a:graphic>
          <a:graphicData uri="http://schemas.openxmlformats.org/presentationml/2006/ole">
            <mc:AlternateContent xmlns:mc="http://schemas.openxmlformats.org/markup-compatibility/2006">
              <mc:Choice xmlns:v="urn:schemas-microsoft-com:vml" Requires="v">
                <p:oleObj spid="_x0000_s73776" name="VISIO" r:id="rId7" imgW="3168396" imgH="2965704" progId="">
                  <p:embed/>
                </p:oleObj>
              </mc:Choice>
              <mc:Fallback>
                <p:oleObj name="VISIO" r:id="rId7" imgW="3168396" imgH="2965704" progId="">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934" y="1774304"/>
                        <a:ext cx="2101850"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9"/>
          <p:cNvSpPr txBox="1">
            <a:spLocks noChangeArrowheads="1"/>
          </p:cNvSpPr>
          <p:nvPr/>
        </p:nvSpPr>
        <p:spPr bwMode="auto">
          <a:xfrm>
            <a:off x="906934" y="3907904"/>
            <a:ext cx="1409700"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sz="2400" dirty="0">
                <a:ea typeface="楷体_GB2312"/>
                <a:cs typeface="楷体_GB2312"/>
              </a:rPr>
              <a:t>嵌套集合</a:t>
            </a:r>
          </a:p>
        </p:txBody>
      </p:sp>
      <p:sp>
        <p:nvSpPr>
          <p:cNvPr id="11" name="AutoShape 10"/>
          <p:cNvSpPr>
            <a:spLocks noChangeArrowheads="1"/>
          </p:cNvSpPr>
          <p:nvPr/>
        </p:nvSpPr>
        <p:spPr bwMode="auto">
          <a:xfrm flipH="1">
            <a:off x="3048000" y="1437928"/>
            <a:ext cx="914400" cy="7143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66FF33"/>
          </a:solidFill>
          <a:ln w="9525">
            <a:solidFill>
              <a:schemeClr val="tx1"/>
            </a:solidFill>
            <a:miter lim="800000"/>
            <a:headEnd/>
            <a:tailEnd/>
          </a:ln>
        </p:spPr>
        <p:txBody>
          <a:bodyPr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graphicFrame>
        <p:nvGraphicFramePr>
          <p:cNvPr id="12" name="Object 11"/>
          <p:cNvGraphicFramePr>
            <a:graphicFrameLocks noChangeAspect="1"/>
          </p:cNvGraphicFramePr>
          <p:nvPr>
            <p:extLst>
              <p:ext uri="{D42A27DB-BD31-4B8C-83A1-F6EECF244321}">
                <p14:modId xmlns:p14="http://schemas.microsoft.com/office/powerpoint/2010/main" val="3120778969"/>
              </p:ext>
            </p:extLst>
          </p:nvPr>
        </p:nvGraphicFramePr>
        <p:xfrm>
          <a:off x="2133600" y="5400328"/>
          <a:ext cx="5076825" cy="390525"/>
        </p:xfrm>
        <a:graphic>
          <a:graphicData uri="http://schemas.openxmlformats.org/presentationml/2006/ole">
            <mc:AlternateContent xmlns:mc="http://schemas.openxmlformats.org/markup-compatibility/2006">
              <mc:Choice xmlns:v="urn:schemas-microsoft-com:vml" Requires="v">
                <p:oleObj spid="_x0000_s73777" name="VISIO" r:id="rId9" imgW="5609844" imgH="432816" progId="">
                  <p:embed/>
                </p:oleObj>
              </mc:Choice>
              <mc:Fallback>
                <p:oleObj name="VISIO" r:id="rId9" imgW="5609844" imgH="432816" progId="">
                  <p:embed/>
                  <p:pic>
                    <p:nvPicPr>
                      <p:cNvPr id="0" name="Picture 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400328"/>
                        <a:ext cx="5076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2"/>
          <p:cNvSpPr txBox="1">
            <a:spLocks noChangeArrowheads="1"/>
          </p:cNvSpPr>
          <p:nvPr/>
        </p:nvSpPr>
        <p:spPr bwMode="auto">
          <a:xfrm>
            <a:off x="3962400" y="5933728"/>
            <a:ext cx="1103313" cy="457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pPr eaLnBrk="1" hangingPunct="1">
              <a:spcBef>
                <a:spcPct val="0"/>
              </a:spcBef>
            </a:pPr>
            <a:r>
              <a:rPr lang="zh-CN" altLang="en-US" sz="2400">
                <a:ea typeface="楷体_GB2312"/>
                <a:cs typeface="楷体_GB2312"/>
              </a:rPr>
              <a:t>广义表</a:t>
            </a:r>
          </a:p>
        </p:txBody>
      </p:sp>
      <p:sp>
        <p:nvSpPr>
          <p:cNvPr id="14" name="AutoShape 13"/>
          <p:cNvSpPr>
            <a:spLocks noChangeArrowheads="1"/>
          </p:cNvSpPr>
          <p:nvPr/>
        </p:nvSpPr>
        <p:spPr bwMode="auto">
          <a:xfrm>
            <a:off x="4419600" y="4714528"/>
            <a:ext cx="457200" cy="609600"/>
          </a:xfrm>
          <a:prstGeom prst="downArrow">
            <a:avLst>
              <a:gd name="adj1" fmla="val 50000"/>
              <a:gd name="adj2" fmla="val 33333"/>
            </a:avLst>
          </a:prstGeom>
          <a:solidFill>
            <a:srgbClr val="66FF33"/>
          </a:solidFill>
          <a:ln w="9525">
            <a:solidFill>
              <a:schemeClr val="tx1"/>
            </a:solidFill>
            <a:miter lim="800000"/>
            <a:headEnd/>
            <a:tailEnd/>
          </a:ln>
        </p:spPr>
        <p:txBody>
          <a:bodyPr vert="eaVert" wrap="none" anchor="ctr"/>
          <a:lstStyle>
            <a:lvl1pPr>
              <a:defRPr kumimoji="1" sz="2800" b="1">
                <a:solidFill>
                  <a:schemeClr val="tx1"/>
                </a:solidFill>
                <a:latin typeface="Times New Roman" panose="02020603050405020304" pitchFamily="18" charset="0"/>
                <a:ea typeface="仿宋_GB2312"/>
                <a:cs typeface="仿宋_GB2312"/>
              </a:defRPr>
            </a:lvl1pPr>
            <a:lvl2pPr marL="742950" indent="-285750">
              <a:defRPr kumimoji="1" sz="2800" b="1">
                <a:solidFill>
                  <a:schemeClr val="tx1"/>
                </a:solidFill>
                <a:latin typeface="Times New Roman" panose="02020603050405020304" pitchFamily="18" charset="0"/>
                <a:ea typeface="仿宋_GB2312"/>
                <a:cs typeface="仿宋_GB2312"/>
              </a:defRPr>
            </a:lvl2pPr>
            <a:lvl3pPr marL="1143000" indent="-228600">
              <a:defRPr kumimoji="1" sz="2800" b="1">
                <a:solidFill>
                  <a:schemeClr val="tx1"/>
                </a:solidFill>
                <a:latin typeface="Times New Roman" panose="02020603050405020304" pitchFamily="18" charset="0"/>
                <a:ea typeface="仿宋_GB2312"/>
                <a:cs typeface="仿宋_GB2312"/>
              </a:defRPr>
            </a:lvl3pPr>
            <a:lvl4pPr marL="1600200" indent="-228600">
              <a:defRPr kumimoji="1" sz="2800" b="1">
                <a:solidFill>
                  <a:schemeClr val="tx1"/>
                </a:solidFill>
                <a:latin typeface="Times New Roman" panose="02020603050405020304" pitchFamily="18" charset="0"/>
                <a:ea typeface="仿宋_GB2312"/>
                <a:cs typeface="仿宋_GB2312"/>
              </a:defRPr>
            </a:lvl4pPr>
            <a:lvl5pPr marL="2057400" indent="-228600">
              <a:defRPr kumimoji="1"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20000"/>
              </a:spcBef>
              <a:spcAft>
                <a:spcPct val="0"/>
              </a:spcAft>
              <a:defRPr kumimoji="1" sz="2800" b="1">
                <a:solidFill>
                  <a:schemeClr val="tx1"/>
                </a:solidFill>
                <a:latin typeface="Times New Roman" panose="02020603050405020304" pitchFamily="18" charset="0"/>
                <a:ea typeface="仿宋_GB2312"/>
                <a:cs typeface="仿宋_GB2312"/>
              </a:defRPr>
            </a:lvl9pPr>
          </a:lstStyle>
          <a:p>
            <a:endParaRPr lang="zh-CN" altLang="en-US"/>
          </a:p>
        </p:txBody>
      </p:sp>
    </p:spTree>
    <p:extLst>
      <p:ext uri="{BB962C8B-B14F-4D97-AF65-F5344CB8AC3E}">
        <p14:creationId xmlns:p14="http://schemas.microsoft.com/office/powerpoint/2010/main" val="15352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outVertical)">
                                      <p:cBhvr>
                                        <p:cTn id="11" dur="500"/>
                                        <p:tgtEl>
                                          <p:spTgt spid="1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ppt_h/2"/>
                                          </p:val>
                                        </p:tav>
                                        <p:tav tm="100000">
                                          <p:val>
                                            <p:strVal val="#ppt_y"/>
                                          </p:val>
                                        </p:tav>
                                      </p:tavLst>
                                    </p:anim>
                                    <p:anim calcmode="lin" valueType="num">
                                      <p:cBhvr>
                                        <p:cTn id="37" dur="500" fill="hold"/>
                                        <p:tgtEl>
                                          <p:spTgt spid="14"/>
                                        </p:tgtEl>
                                        <p:attrNameLst>
                                          <p:attrName>ppt_w</p:attrName>
                                        </p:attrNameLst>
                                      </p:cBhvr>
                                      <p:tavLst>
                                        <p:tav tm="0">
                                          <p:val>
                                            <p:strVal val="#ppt_w"/>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p:bldP spid="10" grpId="0" animBg="1" autoUpdateAnimBg="0"/>
      <p:bldP spid="11" grpId="0" animBg="1"/>
      <p:bldP spid="13" grpId="0" animBg="1" autoUpdateAnimBg="0"/>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p:txBody>
          <a:bodyPr/>
          <a:lstStyle/>
          <a:p>
            <a:r>
              <a:rPr lang="zh-CN" altLang="en-US" dirty="0" smtClean="0"/>
              <a:t>问题的提出：在通信系统中，要发送由</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四个字符组成的信息</a:t>
            </a:r>
            <a:endParaRPr lang="en-US" altLang="zh-CN" dirty="0" smtClean="0"/>
          </a:p>
          <a:p>
            <a:pPr lvl="1"/>
            <a:r>
              <a:rPr lang="en-US" altLang="zh-CN" dirty="0" smtClean="0"/>
              <a:t>A</a:t>
            </a:r>
            <a:r>
              <a:rPr lang="zh-CN" altLang="en-US" dirty="0" smtClean="0"/>
              <a:t>出现的</a:t>
            </a:r>
            <a:r>
              <a:rPr lang="zh-CN" altLang="en-US" dirty="0" smtClean="0">
                <a:solidFill>
                  <a:srgbClr val="0000FF"/>
                </a:solidFill>
              </a:rPr>
              <a:t>概率</a:t>
            </a:r>
            <a:r>
              <a:rPr lang="zh-CN" altLang="en-US" dirty="0" smtClean="0"/>
              <a:t>为</a:t>
            </a:r>
            <a:r>
              <a:rPr lang="en-US" altLang="zh-CN" dirty="0" smtClean="0"/>
              <a:t>0.5</a:t>
            </a:r>
          </a:p>
          <a:p>
            <a:pPr lvl="1"/>
            <a:r>
              <a:rPr lang="en-US" altLang="zh-CN" dirty="0" smtClean="0"/>
              <a:t>B</a:t>
            </a:r>
            <a:r>
              <a:rPr lang="zh-CN" altLang="en-US" dirty="0" smtClean="0"/>
              <a:t>出现的</a:t>
            </a:r>
            <a:r>
              <a:rPr lang="zh-CN" altLang="en-US" dirty="0" smtClean="0">
                <a:solidFill>
                  <a:srgbClr val="0000FF"/>
                </a:solidFill>
              </a:rPr>
              <a:t>概率</a:t>
            </a:r>
            <a:r>
              <a:rPr lang="zh-CN" altLang="en-US" dirty="0" smtClean="0"/>
              <a:t>为</a:t>
            </a:r>
            <a:r>
              <a:rPr lang="en-US" altLang="zh-CN" dirty="0" smtClean="0"/>
              <a:t>0.25</a:t>
            </a:r>
          </a:p>
          <a:p>
            <a:pPr lvl="1"/>
            <a:r>
              <a:rPr lang="en-US" altLang="zh-CN" dirty="0" smtClean="0"/>
              <a:t>C</a:t>
            </a:r>
            <a:r>
              <a:rPr lang="zh-CN" altLang="en-US" dirty="0" smtClean="0"/>
              <a:t>出现的</a:t>
            </a:r>
            <a:r>
              <a:rPr lang="zh-CN" altLang="en-US" dirty="0" smtClean="0">
                <a:solidFill>
                  <a:srgbClr val="0000FF"/>
                </a:solidFill>
              </a:rPr>
              <a:t>概率</a:t>
            </a:r>
            <a:r>
              <a:rPr lang="zh-CN" altLang="en-US" dirty="0" smtClean="0"/>
              <a:t>为</a:t>
            </a:r>
            <a:r>
              <a:rPr lang="en-US" altLang="zh-CN" dirty="0" smtClean="0"/>
              <a:t>0.1</a:t>
            </a:r>
          </a:p>
          <a:p>
            <a:pPr lvl="1"/>
            <a:r>
              <a:rPr lang="en-US" altLang="zh-CN" dirty="0" smtClean="0"/>
              <a:t>D</a:t>
            </a:r>
            <a:r>
              <a:rPr lang="zh-CN" altLang="en-US" dirty="0" smtClean="0"/>
              <a:t>出现的</a:t>
            </a:r>
            <a:r>
              <a:rPr lang="zh-CN" altLang="en-US" dirty="0" smtClean="0">
                <a:solidFill>
                  <a:srgbClr val="0000FF"/>
                </a:solidFill>
              </a:rPr>
              <a:t>概率</a:t>
            </a:r>
            <a:r>
              <a:rPr lang="zh-CN" altLang="en-US" dirty="0" smtClean="0"/>
              <a:t>为</a:t>
            </a:r>
            <a:r>
              <a:rPr lang="en-US" altLang="zh-CN" dirty="0" smtClean="0"/>
              <a:t>0.15</a:t>
            </a:r>
          </a:p>
          <a:p>
            <a:r>
              <a:rPr lang="zh-CN" altLang="en-US" dirty="0" smtClean="0"/>
              <a:t>如何对</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 </a:t>
            </a:r>
            <a:r>
              <a:rPr lang="zh-CN" altLang="en-US" dirty="0" smtClean="0"/>
              <a:t>四个字符进行编码（用</a:t>
            </a:r>
            <a:r>
              <a:rPr lang="en-US" altLang="zh-CN" dirty="0" smtClean="0"/>
              <a:t>0</a:t>
            </a:r>
            <a:r>
              <a:rPr lang="zh-CN" altLang="en-US" dirty="0" smtClean="0"/>
              <a:t>和</a:t>
            </a:r>
            <a:r>
              <a:rPr lang="en-US" altLang="zh-CN" dirty="0" smtClean="0"/>
              <a:t>1</a:t>
            </a:r>
            <a:r>
              <a:rPr lang="zh-CN" altLang="en-US" dirty="0" smtClean="0"/>
              <a:t>组成的串表示字符），能使总的编码长度最短？</a:t>
            </a:r>
          </a:p>
        </p:txBody>
      </p:sp>
      <p:sp>
        <p:nvSpPr>
          <p:cNvPr id="66563" name="标题 1"/>
          <p:cNvSpPr>
            <a:spLocks noGrp="1"/>
          </p:cNvSpPr>
          <p:nvPr>
            <p:ph type="title"/>
          </p:nvPr>
        </p:nvSpPr>
        <p:spPr/>
        <p:txBody>
          <a:bodyPr/>
          <a:lstStyle/>
          <a:p>
            <a:r>
              <a:rPr lang="zh-CN" altLang="en-US" dirty="0" smtClean="0"/>
              <a:t>编码问题</a:t>
            </a:r>
          </a:p>
        </p:txBody>
      </p:sp>
      <p:sp>
        <p:nvSpPr>
          <p:cNvPr id="6656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8238053-0ED3-49D0-9612-877FDC8CFAC9}" type="slidenum">
              <a:rPr lang="zh-CN" altLang="en-US" sz="1000" smtClean="0"/>
              <a:pPr>
                <a:spcBef>
                  <a:spcPct val="0"/>
                </a:spcBef>
                <a:spcAft>
                  <a:spcPct val="0"/>
                </a:spcAft>
                <a:buClrTx/>
                <a:buFontTx/>
                <a:buNone/>
              </a:pPr>
              <a:t>60</a:t>
            </a:fld>
            <a:endParaRPr lang="zh-CN" altLang="en-US" sz="1000" smtClean="0"/>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1700213"/>
            <a:ext cx="85693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标题 1"/>
          <p:cNvSpPr>
            <a:spLocks noGrp="1"/>
          </p:cNvSpPr>
          <p:nvPr>
            <p:ph type="title"/>
          </p:nvPr>
        </p:nvSpPr>
        <p:spPr/>
        <p:txBody>
          <a:bodyPr/>
          <a:lstStyle/>
          <a:p>
            <a:r>
              <a:rPr lang="zh-CN" altLang="en-US" dirty="0"/>
              <a:t>编码问题</a:t>
            </a:r>
            <a:endParaRPr lang="zh-CN" altLang="en-US" dirty="0" smtClean="0"/>
          </a:p>
        </p:txBody>
      </p:sp>
      <p:sp>
        <p:nvSpPr>
          <p:cNvPr id="6758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6C063E3-B46D-4991-AC0C-141C62759C2F}" type="slidenum">
              <a:rPr lang="zh-CN" altLang="en-US" sz="1000" smtClean="0"/>
              <a:pPr>
                <a:spcBef>
                  <a:spcPct val="0"/>
                </a:spcBef>
                <a:spcAft>
                  <a:spcPct val="0"/>
                </a:spcAft>
                <a:buClrTx/>
                <a:buFontTx/>
                <a:buNone/>
              </a:pPr>
              <a:t>61</a:t>
            </a:fld>
            <a:endParaRPr lang="zh-CN" altLang="en-US" sz="1000" smtClean="0"/>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313" y="1341438"/>
            <a:ext cx="828198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ext Box 3"/>
          <p:cNvSpPr txBox="1">
            <a:spLocks noChangeArrowheads="1"/>
          </p:cNvSpPr>
          <p:nvPr/>
        </p:nvSpPr>
        <p:spPr bwMode="auto">
          <a:xfrm>
            <a:off x="1187450" y="4494213"/>
            <a:ext cx="662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spcAft>
                <a:spcPct val="0"/>
              </a:spcAft>
              <a:buClrTx/>
              <a:buFontTx/>
              <a:buNone/>
            </a:pPr>
            <a:r>
              <a:rPr lang="zh-CN" altLang="en-US" sz="2800" b="1">
                <a:ea typeface="宋体" panose="02010600030101010101" pitchFamily="2" charset="-122"/>
              </a:rPr>
              <a:t>第二种编码方案优于第一种编码方案</a:t>
            </a:r>
          </a:p>
        </p:txBody>
      </p:sp>
      <p:sp>
        <p:nvSpPr>
          <p:cNvPr id="68612" name="标题 1"/>
          <p:cNvSpPr>
            <a:spLocks noGrp="1"/>
          </p:cNvSpPr>
          <p:nvPr>
            <p:ph type="title"/>
          </p:nvPr>
        </p:nvSpPr>
        <p:spPr/>
        <p:txBody>
          <a:bodyPr/>
          <a:lstStyle/>
          <a:p>
            <a:r>
              <a:rPr lang="zh-CN" altLang="en-US" dirty="0"/>
              <a:t>编码问题</a:t>
            </a:r>
            <a:endParaRPr lang="zh-CN" altLang="en-US" dirty="0" smtClean="0"/>
          </a:p>
        </p:txBody>
      </p:sp>
      <p:sp>
        <p:nvSpPr>
          <p:cNvPr id="68613"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D8683508-FAEC-4E44-8188-1A6197F2C51D}" type="slidenum">
              <a:rPr lang="zh-CN" altLang="en-US" sz="1000" smtClean="0"/>
              <a:pPr>
                <a:spcBef>
                  <a:spcPct val="0"/>
                </a:spcBef>
                <a:spcAft>
                  <a:spcPct val="0"/>
                </a:spcAft>
                <a:buClrTx/>
                <a:buFontTx/>
                <a:buNone/>
              </a:pPr>
              <a:t>62</a:t>
            </a:fld>
            <a:endParaRPr lang="zh-CN" altLang="en-US" sz="1000" smtClean="0"/>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dirty="0"/>
              <a:t>编码问题</a:t>
            </a:r>
            <a:endParaRPr lang="zh-CN" altLang="en-US" dirty="0" smtClean="0"/>
          </a:p>
        </p:txBody>
      </p:sp>
      <p:graphicFrame>
        <p:nvGraphicFramePr>
          <p:cNvPr id="4" name="内容占位符 3"/>
          <p:cNvGraphicFramePr>
            <a:graphicFrameLocks noGrp="1"/>
          </p:cNvGraphicFramePr>
          <p:nvPr>
            <p:ph idx="1"/>
          </p:nvPr>
        </p:nvGraphicFramePr>
        <p:xfrm>
          <a:off x="468313" y="1628775"/>
          <a:ext cx="8207376" cy="1854200"/>
        </p:xfrm>
        <a:graphic>
          <a:graphicData uri="http://schemas.openxmlformats.org/drawingml/2006/table">
            <a:tbl>
              <a:tblPr firstRow="1" bandRow="1">
                <a:tableStyleId>{EB344D84-9AFB-497E-A393-DC336BA19D2E}</a:tableStyleId>
              </a:tblPr>
              <a:tblGrid>
                <a:gridCol w="4103688"/>
                <a:gridCol w="4103688"/>
              </a:tblGrid>
              <a:tr h="370840">
                <a:tc>
                  <a:txBody>
                    <a:bodyPr/>
                    <a:lstStyle/>
                    <a:p>
                      <a:pPr algn="ctr"/>
                      <a:r>
                        <a:rPr lang="zh-CN" altLang="en-US" dirty="0" smtClean="0">
                          <a:solidFill>
                            <a:schemeClr val="tx1"/>
                          </a:solidFill>
                        </a:rPr>
                        <a:t>字符</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zh-CN" altLang="en-US" dirty="0" smtClean="0">
                          <a:solidFill>
                            <a:schemeClr val="tx1"/>
                          </a:solidFill>
                        </a:rPr>
                        <a:t>字符编码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noFill/>
                  </a:tcPr>
                </a:tc>
              </a:tr>
              <a:tr h="370840">
                <a:tc>
                  <a:txBody>
                    <a:bodyPr/>
                    <a:lstStyle/>
                    <a:p>
                      <a:pPr algn="ctr"/>
                      <a:r>
                        <a:rPr lang="en-US" altLang="zh-CN" dirty="0" smtClean="0">
                          <a:solidFill>
                            <a:schemeClr val="tx1"/>
                          </a:solidFill>
                        </a:rPr>
                        <a:t>A</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B</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C</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01</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dirty="0" smtClean="0">
                          <a:solidFill>
                            <a:schemeClr val="tx1"/>
                          </a:solidFill>
                        </a:rPr>
                        <a:t>D</a:t>
                      </a:r>
                      <a:endParaRPr lang="zh-CN" altLang="en-US"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smtClean="0">
                          <a:solidFill>
                            <a:schemeClr val="tx1"/>
                          </a:solidFill>
                        </a:rPr>
                        <a:t>10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r>
            </a:tbl>
          </a:graphicData>
        </a:graphic>
      </p:graphicFrame>
      <p:sp>
        <p:nvSpPr>
          <p:cNvPr id="69653" name="Text Box 3"/>
          <p:cNvSpPr txBox="1">
            <a:spLocks noChangeArrowheads="1"/>
          </p:cNvSpPr>
          <p:nvPr/>
        </p:nvSpPr>
        <p:spPr bwMode="auto">
          <a:xfrm>
            <a:off x="1187450" y="4494213"/>
            <a:ext cx="662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spcAft>
                <a:spcPct val="0"/>
              </a:spcAft>
              <a:buClrTx/>
              <a:buFontTx/>
              <a:buNone/>
            </a:pPr>
            <a:r>
              <a:rPr lang="zh-CN" altLang="en-US" sz="2800" b="1">
                <a:ea typeface="宋体" panose="02010600030101010101" pitchFamily="2" charset="-122"/>
              </a:rPr>
              <a:t>这种编码方式可以吗？为什么？</a:t>
            </a:r>
          </a:p>
        </p:txBody>
      </p:sp>
      <p:sp>
        <p:nvSpPr>
          <p:cNvPr id="6965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3ABCC671-DE52-4D1F-B893-DD53CEB38D24}" type="slidenum">
              <a:rPr lang="zh-CN" altLang="en-US" sz="1000" smtClean="0"/>
              <a:pPr>
                <a:spcBef>
                  <a:spcPct val="0"/>
                </a:spcBef>
                <a:spcAft>
                  <a:spcPct val="0"/>
                </a:spcAft>
                <a:buClrTx/>
                <a:buFontTx/>
                <a:buNone/>
              </a:pPr>
              <a:t>63</a:t>
            </a:fld>
            <a:endParaRPr lang="zh-CN" altLang="en-US" sz="10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mtClean="0"/>
              <a:t>哈夫曼算法</a:t>
            </a:r>
          </a:p>
        </p:txBody>
      </p:sp>
      <p:sp>
        <p:nvSpPr>
          <p:cNvPr id="74755" name="内容占位符 2"/>
          <p:cNvSpPr>
            <a:spLocks noGrp="1"/>
          </p:cNvSpPr>
          <p:nvPr>
            <p:ph idx="1"/>
          </p:nvPr>
        </p:nvSpPr>
        <p:spPr/>
        <p:txBody>
          <a:bodyPr/>
          <a:lstStyle/>
          <a:p>
            <a:r>
              <a:rPr lang="en-US" altLang="zh-CN" dirty="0" smtClean="0"/>
              <a:t>1952</a:t>
            </a:r>
            <a:r>
              <a:rPr lang="zh-CN" altLang="en-US" dirty="0" smtClean="0"/>
              <a:t>年，</a:t>
            </a:r>
            <a:r>
              <a:rPr lang="en-US" altLang="zh-CN" dirty="0" err="1" smtClean="0"/>
              <a:t>D.A.Huffman</a:t>
            </a:r>
            <a:r>
              <a:rPr lang="zh-CN" altLang="en-US" dirty="0" smtClean="0"/>
              <a:t>针对如何减少通讯系统中字符编码所需的二进制长度，提出用于</a:t>
            </a:r>
            <a:r>
              <a:rPr lang="zh-CN" altLang="en-US" dirty="0" smtClean="0">
                <a:solidFill>
                  <a:schemeClr val="accent2"/>
                </a:solidFill>
              </a:rPr>
              <a:t>产生不定长的前缀编码算法</a:t>
            </a:r>
            <a:r>
              <a:rPr lang="zh-CN" altLang="en-US" dirty="0" smtClean="0"/>
              <a:t>，又称哈夫曼算法</a:t>
            </a:r>
            <a:endParaRPr lang="en-US" altLang="zh-CN" dirty="0" smtClean="0"/>
          </a:p>
          <a:p>
            <a:r>
              <a:rPr lang="zh-CN" altLang="en-US" dirty="0" smtClean="0"/>
              <a:t>所谓</a:t>
            </a:r>
            <a:r>
              <a:rPr lang="zh-CN" altLang="en-US" dirty="0" smtClean="0">
                <a:solidFill>
                  <a:srgbClr val="4C34FE"/>
                </a:solidFill>
              </a:rPr>
              <a:t>前缀编码</a:t>
            </a:r>
            <a:r>
              <a:rPr lang="zh-CN" altLang="en-US" dirty="0" smtClean="0"/>
              <a:t>，是指任意一个编码都不是其他编码的前缀</a:t>
            </a:r>
            <a:endParaRPr lang="en-US" altLang="zh-CN" dirty="0" smtClean="0"/>
          </a:p>
          <a:p>
            <a:r>
              <a:rPr lang="zh-CN" altLang="en-US" dirty="0" smtClean="0"/>
              <a:t>前缀编码的</a:t>
            </a:r>
            <a:r>
              <a:rPr lang="zh-CN" altLang="en-US" dirty="0" smtClean="0">
                <a:solidFill>
                  <a:srgbClr val="009900"/>
                </a:solidFill>
              </a:rPr>
              <a:t>基本思想</a:t>
            </a:r>
            <a:r>
              <a:rPr lang="zh-CN" altLang="en-US" dirty="0" smtClean="0"/>
              <a:t>就是对于出现概率较大的字符采用短编码方式，而出现概率较小的字符采用长编码方式</a:t>
            </a:r>
            <a:endParaRPr lang="en-US" altLang="zh-CN" dirty="0" smtClean="0"/>
          </a:p>
          <a:p>
            <a:endParaRPr lang="zh-CN" altLang="en-US" dirty="0" smtClean="0"/>
          </a:p>
        </p:txBody>
      </p:sp>
      <p:sp>
        <p:nvSpPr>
          <p:cNvPr id="74756"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A80FD8D-3CA4-494A-A8EA-DB6C121778AB}" type="slidenum">
              <a:rPr lang="zh-CN" altLang="en-US" sz="1000" smtClean="0"/>
              <a:pPr>
                <a:spcBef>
                  <a:spcPct val="0"/>
                </a:spcBef>
                <a:spcAft>
                  <a:spcPct val="0"/>
                </a:spcAft>
                <a:buClrTx/>
                <a:buFontTx/>
                <a:buNone/>
              </a:pPr>
              <a:t>64</a:t>
            </a:fld>
            <a:endParaRPr lang="zh-CN" altLang="en-US" sz="1000" smtClean="0"/>
          </a:p>
        </p:txBody>
      </p:sp>
    </p:spTree>
    <p:extLst>
      <p:ext uri="{BB962C8B-B14F-4D97-AF65-F5344CB8AC3E}">
        <p14:creationId xmlns:p14="http://schemas.microsoft.com/office/powerpoint/2010/main" val="23502877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mtClean="0"/>
              <a:t>哈夫曼算法</a:t>
            </a:r>
          </a:p>
        </p:txBody>
      </p:sp>
      <p:sp>
        <p:nvSpPr>
          <p:cNvPr id="75779" name="内容占位符 2"/>
          <p:cNvSpPr>
            <a:spLocks noGrp="1"/>
          </p:cNvSpPr>
          <p:nvPr>
            <p:ph idx="1"/>
          </p:nvPr>
        </p:nvSpPr>
        <p:spPr/>
        <p:txBody>
          <a:bodyPr/>
          <a:lstStyle/>
          <a:p>
            <a:r>
              <a:rPr lang="zh-CN" altLang="en-US" dirty="0" smtClean="0"/>
              <a:t>哈夫曼提出的</a:t>
            </a:r>
            <a:r>
              <a:rPr lang="zh-CN" altLang="en-US" dirty="0"/>
              <a:t>算法保证在通信过程</a:t>
            </a:r>
            <a:r>
              <a:rPr lang="zh-CN" altLang="en-US" dirty="0" smtClean="0"/>
              <a:t>中传输</a:t>
            </a:r>
            <a:r>
              <a:rPr lang="zh-CN" altLang="en-US" dirty="0"/>
              <a:t>二进制位总长度最短</a:t>
            </a:r>
          </a:p>
          <a:p>
            <a:pPr lvl="1"/>
            <a:r>
              <a:rPr lang="zh-CN" altLang="en-US" dirty="0" smtClean="0"/>
              <a:t>根据给定的不同字符出现的频率（频次）建立一棵最优二叉树（哈夫曼树）</a:t>
            </a:r>
            <a:endParaRPr lang="en-US" altLang="zh-CN" dirty="0" smtClean="0"/>
          </a:p>
          <a:p>
            <a:pPr lvl="1"/>
            <a:r>
              <a:rPr lang="zh-CN" altLang="en-US" dirty="0" smtClean="0"/>
              <a:t>通过这棵树来对字符进行编码（哈夫曼编码）</a:t>
            </a:r>
          </a:p>
        </p:txBody>
      </p:sp>
      <p:sp>
        <p:nvSpPr>
          <p:cNvPr id="7578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C64978B2-EC7B-4422-BC13-D5F51DB5F279}" type="slidenum">
              <a:rPr lang="zh-CN" altLang="en-US" sz="1000" smtClean="0"/>
              <a:pPr>
                <a:spcBef>
                  <a:spcPct val="0"/>
                </a:spcBef>
                <a:spcAft>
                  <a:spcPct val="0"/>
                </a:spcAft>
                <a:buClrTx/>
                <a:buFontTx/>
                <a:buNone/>
              </a:pPr>
              <a:t>65</a:t>
            </a:fld>
            <a:endParaRPr lang="zh-CN" altLang="en-US" sz="1000" smtClean="0"/>
          </a:p>
        </p:txBody>
      </p:sp>
    </p:spTree>
    <p:extLst>
      <p:ext uri="{BB962C8B-B14F-4D97-AF65-F5344CB8AC3E}">
        <p14:creationId xmlns:p14="http://schemas.microsoft.com/office/powerpoint/2010/main" val="22791618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与哈夫曼树相关的一些概念</a:t>
            </a:r>
          </a:p>
        </p:txBody>
      </p:sp>
      <p:sp>
        <p:nvSpPr>
          <p:cNvPr id="71683" name="内容占位符 2"/>
          <p:cNvSpPr>
            <a:spLocks noGrp="1"/>
          </p:cNvSpPr>
          <p:nvPr>
            <p:ph idx="1"/>
          </p:nvPr>
        </p:nvSpPr>
        <p:spPr>
          <a:xfrm>
            <a:off x="468313" y="1125538"/>
            <a:ext cx="8207375" cy="2951162"/>
          </a:xfrm>
        </p:spPr>
        <p:txBody>
          <a:bodyPr/>
          <a:lstStyle/>
          <a:p>
            <a:r>
              <a:rPr lang="zh-CN" altLang="en-US" smtClean="0">
                <a:solidFill>
                  <a:srgbClr val="FF0000"/>
                </a:solidFill>
              </a:rPr>
              <a:t>路径 </a:t>
            </a:r>
            <a:r>
              <a:rPr lang="zh-CN" altLang="en-US" smtClean="0"/>
              <a:t> 从树中一个结点到另一个结点</a:t>
            </a:r>
            <a:r>
              <a:rPr lang="zh-CN" altLang="en-US" b="1" smtClean="0">
                <a:solidFill>
                  <a:srgbClr val="0000FF"/>
                </a:solidFill>
              </a:rPr>
              <a:t>之间的分支</a:t>
            </a:r>
            <a:r>
              <a:rPr lang="zh-CN" altLang="en-US" smtClean="0"/>
              <a:t>构成两个结点之间的路径</a:t>
            </a:r>
            <a:endParaRPr lang="en-US" altLang="zh-CN" smtClean="0"/>
          </a:p>
          <a:p>
            <a:r>
              <a:rPr lang="zh-CN" altLang="en-US" smtClean="0">
                <a:solidFill>
                  <a:srgbClr val="FF0000"/>
                </a:solidFill>
              </a:rPr>
              <a:t>路径长度  </a:t>
            </a:r>
            <a:r>
              <a:rPr lang="zh-CN" altLang="en-US" smtClean="0"/>
              <a:t>路径上的</a:t>
            </a:r>
            <a:r>
              <a:rPr lang="zh-CN" altLang="en-US" b="1" smtClean="0">
                <a:solidFill>
                  <a:srgbClr val="0000FF"/>
                </a:solidFill>
              </a:rPr>
              <a:t>分支数目</a:t>
            </a:r>
            <a:endParaRPr lang="en-US" altLang="zh-CN" b="1" smtClean="0">
              <a:solidFill>
                <a:srgbClr val="0000FF"/>
              </a:solidFill>
            </a:endParaRPr>
          </a:p>
          <a:p>
            <a:r>
              <a:rPr lang="zh-CN" altLang="en-US" b="1" smtClean="0">
                <a:solidFill>
                  <a:srgbClr val="FF0000"/>
                </a:solidFill>
              </a:rPr>
              <a:t>树的路径长度  </a:t>
            </a:r>
            <a:r>
              <a:rPr lang="zh-CN" altLang="en-US" smtClean="0"/>
              <a:t>根结点到每个叶子结点的路径长度之和</a:t>
            </a:r>
          </a:p>
        </p:txBody>
      </p:sp>
      <p:pic>
        <p:nvPicPr>
          <p:cNvPr id="71684"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3888" y="3933825"/>
            <a:ext cx="58578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E2D4D2BE-354C-4270-A3DA-961FFD238340}" type="slidenum">
              <a:rPr lang="zh-CN" altLang="en-US" sz="1000" smtClean="0"/>
              <a:pPr>
                <a:spcBef>
                  <a:spcPct val="0"/>
                </a:spcBef>
                <a:spcAft>
                  <a:spcPct val="0"/>
                </a:spcAft>
                <a:buClrTx/>
                <a:buFontTx/>
                <a:buNone/>
              </a:pPr>
              <a:t>66</a:t>
            </a:fld>
            <a:endParaRPr lang="zh-CN" altLang="en-US" sz="10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mtClean="0"/>
              <a:t>与哈夫曼树相关的一些概念</a:t>
            </a:r>
          </a:p>
        </p:txBody>
      </p:sp>
      <p:sp>
        <p:nvSpPr>
          <p:cNvPr id="72707" name="内容占位符 2"/>
          <p:cNvSpPr>
            <a:spLocks noGrp="1"/>
          </p:cNvSpPr>
          <p:nvPr>
            <p:ph idx="1"/>
          </p:nvPr>
        </p:nvSpPr>
        <p:spPr/>
        <p:txBody>
          <a:bodyPr/>
          <a:lstStyle/>
          <a:p>
            <a:r>
              <a:rPr lang="zh-CN" altLang="en-US" smtClean="0">
                <a:solidFill>
                  <a:srgbClr val="FF0000"/>
                </a:solidFill>
              </a:rPr>
              <a:t>树的带权路径长度  </a:t>
            </a:r>
            <a:r>
              <a:rPr lang="zh-CN" altLang="en-US" smtClean="0"/>
              <a:t>树中所有叶子结点的带权路径长度之和。</a:t>
            </a:r>
            <a:r>
              <a:rPr lang="zh-CN" altLang="en-US" b="1" smtClean="0">
                <a:solidFill>
                  <a:srgbClr val="0000FF"/>
                </a:solidFill>
              </a:rPr>
              <a:t>记作</a:t>
            </a:r>
            <a:r>
              <a:rPr lang="en-US" altLang="zh-CN" b="1" smtClean="0">
                <a:solidFill>
                  <a:srgbClr val="0000FF"/>
                </a:solidFill>
              </a:rPr>
              <a:t>:</a:t>
            </a:r>
          </a:p>
          <a:p>
            <a:pPr lvl="1"/>
            <a:r>
              <a:rPr lang="zh-CN" altLang="en-US" smtClean="0"/>
              <a:t>其中，</a:t>
            </a:r>
            <a:r>
              <a:rPr lang="en-US" altLang="zh-CN" i="1" smtClean="0"/>
              <a:t>w</a:t>
            </a:r>
            <a:r>
              <a:rPr lang="en-US" altLang="zh-CN" i="1" baseline="-25000" smtClean="0"/>
              <a:t>i</a:t>
            </a:r>
            <a:r>
              <a:rPr lang="zh-CN" altLang="en-US" smtClean="0"/>
              <a:t>是第</a:t>
            </a:r>
            <a:r>
              <a:rPr lang="en-US" altLang="zh-CN" i="1" smtClean="0"/>
              <a:t>i</a:t>
            </a:r>
            <a:r>
              <a:rPr lang="zh-CN" altLang="en-US" smtClean="0"/>
              <a:t>个叶子结点的权值，</a:t>
            </a:r>
            <a:r>
              <a:rPr lang="en-US" altLang="zh-CN" i="1" smtClean="0"/>
              <a:t>l</a:t>
            </a:r>
            <a:r>
              <a:rPr lang="en-US" altLang="zh-CN" i="1" baseline="-25000" smtClean="0"/>
              <a:t>i</a:t>
            </a:r>
            <a:r>
              <a:rPr lang="zh-CN" altLang="en-US" smtClean="0"/>
              <a:t>为从根到第</a:t>
            </a:r>
            <a:r>
              <a:rPr lang="en-US" altLang="zh-CN" i="1" smtClean="0"/>
              <a:t>i</a:t>
            </a:r>
            <a:r>
              <a:rPr lang="zh-CN" altLang="en-US" smtClean="0"/>
              <a:t>个叶子结点的路径长度，</a:t>
            </a:r>
            <a:r>
              <a:rPr lang="en-US" altLang="zh-CN" i="1" smtClean="0"/>
              <a:t>m</a:t>
            </a:r>
            <a:r>
              <a:rPr lang="zh-CN" altLang="en-US" smtClean="0"/>
              <a:t>为树的叶子结点的个数</a:t>
            </a:r>
            <a:endParaRPr lang="en-US" altLang="zh-CN" smtClean="0"/>
          </a:p>
        </p:txBody>
      </p:sp>
      <p:graphicFrame>
        <p:nvGraphicFramePr>
          <p:cNvPr id="72708" name="Object 5"/>
          <p:cNvGraphicFramePr>
            <a:graphicFrameLocks/>
          </p:cNvGraphicFramePr>
          <p:nvPr/>
        </p:nvGraphicFramePr>
        <p:xfrm>
          <a:off x="5508625" y="1557338"/>
          <a:ext cx="2303463" cy="768350"/>
        </p:xfrm>
        <a:graphic>
          <a:graphicData uri="http://schemas.openxmlformats.org/presentationml/2006/ole">
            <mc:AlternateContent xmlns:mc="http://schemas.openxmlformats.org/markup-compatibility/2006">
              <mc:Choice xmlns:v="urn:schemas-microsoft-com:vml" Requires="v">
                <p:oleObj spid="_x0000_s72725" r:id="rId3" imgW="812800" imgH="393700" progId="">
                  <p:embed/>
                </p:oleObj>
              </mc:Choice>
              <mc:Fallback>
                <p:oleObj r:id="rId3" imgW="812800" imgH="393700" progId="">
                  <p:embed/>
                  <p:pic>
                    <p:nvPicPr>
                      <p:cNvPr id="0"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557338"/>
                        <a:ext cx="2303463"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2709" name="图片 1"/>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00" y="3887788"/>
            <a:ext cx="58578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64163" y="3284538"/>
            <a:ext cx="36353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3214C93-0DED-4E50-9ECA-12F7B99E8121}" type="slidenum">
              <a:rPr lang="zh-CN" altLang="en-US" sz="1000" smtClean="0"/>
              <a:pPr>
                <a:spcBef>
                  <a:spcPct val="0"/>
                </a:spcBef>
                <a:spcAft>
                  <a:spcPct val="0"/>
                </a:spcAft>
                <a:buClrTx/>
                <a:buFontTx/>
                <a:buNone/>
              </a:pPr>
              <a:t>67</a:t>
            </a:fld>
            <a:endParaRPr lang="zh-CN" altLang="en-US" sz="1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哈夫曼树的定义</a:t>
            </a:r>
          </a:p>
        </p:txBody>
      </p:sp>
      <p:sp>
        <p:nvSpPr>
          <p:cNvPr id="73731" name="内容占位符 2"/>
          <p:cNvSpPr>
            <a:spLocks noGrp="1"/>
          </p:cNvSpPr>
          <p:nvPr>
            <p:ph idx="1"/>
          </p:nvPr>
        </p:nvSpPr>
        <p:spPr/>
        <p:txBody>
          <a:bodyPr/>
          <a:lstStyle/>
          <a:p>
            <a:r>
              <a:rPr lang="zh-CN" altLang="en-US" smtClean="0"/>
              <a:t>最优二叉树  设有</a:t>
            </a:r>
            <a:r>
              <a:rPr lang="en-US" altLang="zh-CN" i="1" smtClean="0"/>
              <a:t>m</a:t>
            </a:r>
            <a:r>
              <a:rPr lang="zh-CN" altLang="en-US" smtClean="0"/>
              <a:t>个权值</a:t>
            </a:r>
            <a:r>
              <a:rPr lang="en-US" altLang="zh-CN" smtClean="0"/>
              <a:t>{</a:t>
            </a:r>
            <a:r>
              <a:rPr lang="en-US" altLang="zh-CN" i="1" smtClean="0"/>
              <a:t>w</a:t>
            </a:r>
            <a:r>
              <a:rPr lang="en-US" altLang="zh-CN" i="1" baseline="-25000" smtClean="0"/>
              <a:t>1</a:t>
            </a:r>
            <a:r>
              <a:rPr lang="en-US" altLang="zh-CN" smtClean="0"/>
              <a:t>,</a:t>
            </a:r>
            <a:r>
              <a:rPr lang="en-US" altLang="zh-CN" i="1" smtClean="0"/>
              <a:t>w</a:t>
            </a:r>
            <a:r>
              <a:rPr lang="en-US" altLang="zh-CN" i="1" baseline="-25000" smtClean="0"/>
              <a:t>2</a:t>
            </a:r>
            <a:r>
              <a:rPr lang="en-US" altLang="zh-CN" smtClean="0"/>
              <a:t>,</a:t>
            </a:r>
            <a:r>
              <a:rPr lang="en-US" altLang="zh-CN" smtClean="0">
                <a:latin typeface="Times New Roman" panose="02020603050405020304" pitchFamily="18" charset="0"/>
              </a:rPr>
              <a:t>…</a:t>
            </a:r>
            <a:r>
              <a:rPr lang="en-US" altLang="zh-CN" smtClean="0"/>
              <a:t>,</a:t>
            </a:r>
            <a:r>
              <a:rPr lang="en-US" altLang="zh-CN" i="1" smtClean="0"/>
              <a:t>w</a:t>
            </a:r>
            <a:r>
              <a:rPr lang="en-US" altLang="zh-CN" i="1" baseline="-25000" smtClean="0"/>
              <a:t>m</a:t>
            </a:r>
            <a:r>
              <a:rPr lang="en-US" altLang="zh-CN" smtClean="0"/>
              <a:t>}</a:t>
            </a:r>
            <a:r>
              <a:rPr lang="zh-CN" altLang="en-US" smtClean="0"/>
              <a:t>，构造一棵有</a:t>
            </a:r>
            <a:r>
              <a:rPr lang="en-US" altLang="zh-CN" i="1" smtClean="0"/>
              <a:t>m</a:t>
            </a:r>
            <a:r>
              <a:rPr lang="zh-CN" altLang="en-US" smtClean="0"/>
              <a:t>个叶子结点的二叉树，第</a:t>
            </a:r>
            <a:r>
              <a:rPr lang="en-US" altLang="zh-CN" smtClean="0"/>
              <a:t>i</a:t>
            </a:r>
            <a:r>
              <a:rPr lang="zh-CN" altLang="en-US" smtClean="0"/>
              <a:t>个叶子结点的权值为</a:t>
            </a:r>
            <a:r>
              <a:rPr lang="en-US" altLang="zh-CN" i="1" smtClean="0"/>
              <a:t>w</a:t>
            </a:r>
            <a:r>
              <a:rPr lang="en-US" altLang="zh-CN" i="1" baseline="-25000" smtClean="0"/>
              <a:t>i</a:t>
            </a:r>
            <a:r>
              <a:rPr lang="zh-CN" altLang="en-US" smtClean="0"/>
              <a:t>，则带权路径长度</a:t>
            </a:r>
            <a:r>
              <a:rPr lang="en-US" altLang="zh-CN" smtClean="0"/>
              <a:t>WPL</a:t>
            </a:r>
            <a:r>
              <a:rPr lang="zh-CN" altLang="en-US" smtClean="0"/>
              <a:t>最小的二叉树被称作</a:t>
            </a:r>
            <a:r>
              <a:rPr lang="zh-CN" altLang="en-US" b="1" smtClean="0"/>
              <a:t>最优二叉树</a:t>
            </a:r>
            <a:endParaRPr lang="en-US" altLang="zh-CN" smtClean="0"/>
          </a:p>
          <a:p>
            <a:r>
              <a:rPr lang="zh-CN" altLang="en-US" smtClean="0"/>
              <a:t>这种最优二叉树也称之为</a:t>
            </a:r>
            <a:r>
              <a:rPr lang="zh-CN" altLang="en-US" b="1" smtClean="0">
                <a:solidFill>
                  <a:srgbClr val="0000FF"/>
                </a:solidFill>
              </a:rPr>
              <a:t>哈夫曼树</a:t>
            </a:r>
            <a:endParaRPr lang="zh-CN" altLang="en-US" smtClean="0">
              <a:solidFill>
                <a:srgbClr val="0000FF"/>
              </a:solidFill>
            </a:endParaRPr>
          </a:p>
          <a:p>
            <a:endParaRPr lang="zh-CN" altLang="en-US" smtClean="0"/>
          </a:p>
        </p:txBody>
      </p:sp>
      <p:sp>
        <p:nvSpPr>
          <p:cNvPr id="73732"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3CBF92E-E0AA-46A3-8C6C-8DF9234D1FB0}" type="slidenum">
              <a:rPr lang="zh-CN" altLang="en-US" sz="1000" smtClean="0"/>
              <a:pPr>
                <a:spcBef>
                  <a:spcPct val="0"/>
                </a:spcBef>
                <a:spcAft>
                  <a:spcPct val="0"/>
                </a:spcAft>
                <a:buClrTx/>
                <a:buFontTx/>
                <a:buNone/>
              </a:pPr>
              <a:t>68</a:t>
            </a:fld>
            <a:endParaRPr lang="zh-CN" altLang="en-US" sz="10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dirty="0" smtClean="0"/>
              <a:t>构造哈夫曼树</a:t>
            </a:r>
          </a:p>
        </p:txBody>
      </p:sp>
      <p:sp>
        <p:nvSpPr>
          <p:cNvPr id="76803" name="内容占位符 2"/>
          <p:cNvSpPr>
            <a:spLocks noGrp="1"/>
          </p:cNvSpPr>
          <p:nvPr>
            <p:ph idx="1"/>
          </p:nvPr>
        </p:nvSpPr>
        <p:spPr/>
        <p:txBody>
          <a:bodyPr/>
          <a:lstStyle/>
          <a:p>
            <a:pPr marL="514350" indent="-514350">
              <a:buFont typeface="Arial" panose="020B0604020202020204" pitchFamily="34" charset="0"/>
              <a:buAutoNum type="arabicPeriod"/>
            </a:pPr>
            <a:r>
              <a:rPr kumimoji="1" lang="zh-CN" altLang="en-US" sz="2800" smtClean="0">
                <a:latin typeface="Times New Roman" panose="02020603050405020304" pitchFamily="18" charset="0"/>
              </a:rPr>
              <a:t>根据给定的 </a:t>
            </a:r>
            <a:r>
              <a:rPr kumimoji="1" lang="en-US" altLang="zh-CN" sz="2800" i="1" smtClean="0">
                <a:latin typeface="Times New Roman" panose="02020603050405020304" pitchFamily="18" charset="0"/>
              </a:rPr>
              <a:t>n </a:t>
            </a:r>
            <a:r>
              <a:rPr kumimoji="1" lang="zh-CN" altLang="en-US" sz="2800" smtClean="0">
                <a:latin typeface="Times New Roman" panose="02020603050405020304" pitchFamily="18" charset="0"/>
              </a:rPr>
              <a:t>个权值 </a:t>
            </a:r>
            <a:r>
              <a:rPr kumimoji="1" lang="en-US" altLang="zh-CN" sz="2800" smtClean="0">
                <a:latin typeface="Times New Roman" panose="02020603050405020304" pitchFamily="18" charset="0"/>
              </a:rPr>
              <a:t>{</a:t>
            </a:r>
            <a:r>
              <a:rPr kumimoji="1" lang="en-US" altLang="zh-CN" sz="2800" i="1" smtClean="0">
                <a:latin typeface="Times New Roman" panose="02020603050405020304" pitchFamily="18" charset="0"/>
              </a:rPr>
              <a:t>w</a:t>
            </a:r>
            <a:r>
              <a:rPr kumimoji="1" lang="en-US" altLang="zh-CN" sz="2800" i="1" baseline="-25000" smtClean="0">
                <a:latin typeface="Times New Roman" panose="02020603050405020304" pitchFamily="18" charset="0"/>
              </a:rPr>
              <a:t>1</a:t>
            </a:r>
            <a:r>
              <a:rPr kumimoji="1" lang="en-US" altLang="zh-CN" sz="2800" i="1" smtClean="0">
                <a:latin typeface="Times New Roman" panose="02020603050405020304" pitchFamily="18" charset="0"/>
              </a:rPr>
              <a:t>, w</a:t>
            </a:r>
            <a:r>
              <a:rPr kumimoji="1" lang="en-US" altLang="zh-CN" sz="2800" i="1" baseline="-25000" smtClean="0">
                <a:latin typeface="Times New Roman" panose="02020603050405020304" pitchFamily="18" charset="0"/>
              </a:rPr>
              <a:t>2</a:t>
            </a:r>
            <a:r>
              <a:rPr kumimoji="1" lang="en-US" altLang="zh-CN" sz="2800" i="1" smtClean="0">
                <a:latin typeface="Times New Roman" panose="02020603050405020304" pitchFamily="18" charset="0"/>
              </a:rPr>
              <a:t>, …, w</a:t>
            </a:r>
            <a:r>
              <a:rPr kumimoji="1" lang="en-US" altLang="zh-CN" sz="2800" i="1" baseline="-25000" smtClean="0">
                <a:latin typeface="Times New Roman" panose="02020603050405020304" pitchFamily="18" charset="0"/>
              </a:rPr>
              <a:t>n</a:t>
            </a:r>
            <a:r>
              <a:rPr kumimoji="1" lang="en-US" altLang="zh-CN" sz="2800" smtClean="0">
                <a:latin typeface="Times New Roman" panose="02020603050405020304" pitchFamily="18" charset="0"/>
              </a:rPr>
              <a:t>}</a:t>
            </a:r>
            <a:r>
              <a:rPr kumimoji="1" lang="zh-CN" altLang="en-US" sz="2800" smtClean="0">
                <a:latin typeface="Times New Roman" panose="02020603050405020304" pitchFamily="18" charset="0"/>
              </a:rPr>
              <a:t>， 构造 </a:t>
            </a:r>
            <a:r>
              <a:rPr kumimoji="1" lang="en-US" altLang="zh-CN" sz="2800" i="1" smtClean="0">
                <a:latin typeface="Times New Roman" panose="02020603050405020304" pitchFamily="18" charset="0"/>
              </a:rPr>
              <a:t>n </a:t>
            </a:r>
            <a:r>
              <a:rPr kumimoji="1" lang="zh-CN" altLang="en-US" sz="2800" smtClean="0">
                <a:latin typeface="Times New Roman" panose="02020603050405020304" pitchFamily="18" charset="0"/>
              </a:rPr>
              <a:t>棵二叉树的集合 </a:t>
            </a:r>
            <a:r>
              <a:rPr kumimoji="1" lang="en-US" altLang="zh-CN" sz="2800" i="1" smtClean="0">
                <a:latin typeface="Times New Roman" panose="02020603050405020304" pitchFamily="18" charset="0"/>
              </a:rPr>
              <a:t>F</a:t>
            </a:r>
            <a:r>
              <a:rPr kumimoji="1" lang="en-US" altLang="zh-CN" sz="2800" smtClean="0">
                <a:latin typeface="Times New Roman" panose="02020603050405020304" pitchFamily="18" charset="0"/>
              </a:rPr>
              <a:t> = {T</a:t>
            </a:r>
            <a:r>
              <a:rPr kumimoji="1" lang="en-US" altLang="zh-CN" sz="2800" baseline="-25000" smtClean="0">
                <a:latin typeface="Times New Roman" panose="02020603050405020304" pitchFamily="18" charset="0"/>
              </a:rPr>
              <a:t>1</a:t>
            </a:r>
            <a:r>
              <a:rPr kumimoji="1" lang="en-US" altLang="zh-CN" sz="2800" smtClean="0">
                <a:latin typeface="Times New Roman" panose="02020603050405020304" pitchFamily="18" charset="0"/>
              </a:rPr>
              <a:t>,   T</a:t>
            </a:r>
            <a:r>
              <a:rPr kumimoji="1" lang="en-US" altLang="zh-CN" sz="2800" baseline="-25000" smtClean="0">
                <a:latin typeface="Times New Roman" panose="02020603050405020304" pitchFamily="18" charset="0"/>
              </a:rPr>
              <a:t>2</a:t>
            </a:r>
            <a:r>
              <a:rPr kumimoji="1" lang="en-US" altLang="zh-CN" sz="2800" smtClean="0">
                <a:latin typeface="Times New Roman" panose="02020603050405020304" pitchFamily="18" charset="0"/>
              </a:rPr>
              <a:t>,  … , T</a:t>
            </a:r>
            <a:r>
              <a:rPr kumimoji="1" lang="en-US" altLang="zh-CN" sz="2800" baseline="-25000" smtClean="0">
                <a:latin typeface="Times New Roman" panose="02020603050405020304" pitchFamily="18" charset="0"/>
              </a:rPr>
              <a:t>n</a:t>
            </a:r>
            <a:r>
              <a:rPr kumimoji="1" lang="en-US" altLang="zh-CN" sz="2800" smtClean="0">
                <a:latin typeface="Times New Roman" panose="02020603050405020304" pitchFamily="18" charset="0"/>
              </a:rPr>
              <a:t>}</a:t>
            </a:r>
            <a:r>
              <a:rPr kumimoji="1" lang="zh-CN" altLang="en-US" sz="2800" smtClean="0">
                <a:latin typeface="Times New Roman" panose="02020603050405020304" pitchFamily="18" charset="0"/>
              </a:rPr>
              <a:t>，其中每棵二叉树中均只含一个带权值 为 </a:t>
            </a:r>
            <a:r>
              <a:rPr kumimoji="1" lang="en-US" altLang="zh-CN" sz="2800" i="1" smtClean="0">
                <a:latin typeface="Times New Roman" panose="02020603050405020304" pitchFamily="18" charset="0"/>
              </a:rPr>
              <a:t>w</a:t>
            </a:r>
            <a:r>
              <a:rPr kumimoji="1" lang="en-US" altLang="zh-CN" sz="2800" i="1" baseline="-25000" smtClean="0">
                <a:latin typeface="Times New Roman" panose="02020603050405020304" pitchFamily="18" charset="0"/>
              </a:rPr>
              <a:t>i </a:t>
            </a:r>
            <a:r>
              <a:rPr kumimoji="1" lang="zh-CN" altLang="en-US" sz="2800" smtClean="0">
                <a:latin typeface="Times New Roman" panose="02020603050405020304" pitchFamily="18" charset="0"/>
              </a:rPr>
              <a:t>的根结点，其左、右子树为空树</a:t>
            </a:r>
            <a:endParaRPr kumimoji="1" lang="en-US" altLang="zh-CN" sz="2800" smtClean="0">
              <a:latin typeface="Times New Roman" panose="02020603050405020304" pitchFamily="18" charset="0"/>
            </a:endParaRPr>
          </a:p>
          <a:p>
            <a:pPr marL="514350" indent="-514350">
              <a:buFont typeface="Arial" panose="020B0604020202020204" pitchFamily="34" charset="0"/>
              <a:buAutoNum type="arabicPeriod"/>
            </a:pPr>
            <a:r>
              <a:rPr kumimoji="1" lang="zh-CN" altLang="en-US" sz="2800" smtClean="0">
                <a:latin typeface="Times New Roman" panose="02020603050405020304" pitchFamily="18" charset="0"/>
              </a:rPr>
              <a:t>在 </a:t>
            </a:r>
            <a:r>
              <a:rPr kumimoji="1" lang="en-US" altLang="zh-CN" sz="2800" i="1" smtClean="0">
                <a:latin typeface="Times New Roman" panose="02020603050405020304" pitchFamily="18" charset="0"/>
              </a:rPr>
              <a:t>F </a:t>
            </a:r>
            <a:r>
              <a:rPr kumimoji="1" lang="zh-CN" altLang="en-US" sz="2800" smtClean="0">
                <a:latin typeface="Times New Roman" panose="02020603050405020304" pitchFamily="18" charset="0"/>
              </a:rPr>
              <a:t>中选取其根结点的权值为最小的两棵二叉树，不妨设为</a:t>
            </a:r>
            <a:r>
              <a:rPr kumimoji="1" lang="en-US" altLang="zh-CN" sz="2800" smtClean="0">
                <a:latin typeface="Times New Roman" panose="02020603050405020304" pitchFamily="18" charset="0"/>
              </a:rPr>
              <a:t>Ti′</a:t>
            </a:r>
            <a:r>
              <a:rPr kumimoji="1" lang="zh-CN" altLang="en-US" sz="2800" smtClean="0">
                <a:latin typeface="Times New Roman" panose="02020603050405020304" pitchFamily="18" charset="0"/>
              </a:rPr>
              <a:t>、</a:t>
            </a:r>
            <a:r>
              <a:rPr kumimoji="1" lang="en-US" altLang="zh-CN" sz="2800" smtClean="0">
                <a:latin typeface="Times New Roman" panose="02020603050405020304" pitchFamily="18" charset="0"/>
              </a:rPr>
              <a:t>Tj′</a:t>
            </a:r>
            <a:r>
              <a:rPr kumimoji="1" lang="zh-CN" altLang="en-US" sz="2800" smtClean="0">
                <a:latin typeface="Times New Roman" panose="02020603050405020304" pitchFamily="18" charset="0"/>
              </a:rPr>
              <a:t>，分别作为左、右子树构造一棵新的二叉树</a:t>
            </a:r>
            <a:r>
              <a:rPr kumimoji="1" lang="en-US" altLang="zh-CN" sz="2800" b="1" smtClean="0">
                <a:latin typeface="Times New Roman" panose="02020603050405020304" pitchFamily="18" charset="0"/>
              </a:rPr>
              <a:t>Tk</a:t>
            </a:r>
            <a:r>
              <a:rPr kumimoji="1" lang="en-US" altLang="zh-CN" sz="2800" smtClean="0">
                <a:latin typeface="Times New Roman" panose="02020603050405020304" pitchFamily="18" charset="0"/>
              </a:rPr>
              <a:t>′ </a:t>
            </a:r>
            <a:r>
              <a:rPr kumimoji="1" lang="zh-CN" altLang="en-US" sz="2800" smtClean="0">
                <a:latin typeface="Times New Roman" panose="02020603050405020304" pitchFamily="18" charset="0"/>
              </a:rPr>
              <a:t>，并置这棵新的二叉树根结点的权值为其左、右子树根结点的权值之和</a:t>
            </a:r>
            <a:endParaRPr kumimoji="1" lang="en-US" altLang="zh-CN" sz="2800" smtClean="0">
              <a:latin typeface="Times New Roman" panose="02020603050405020304" pitchFamily="18" charset="0"/>
            </a:endParaRPr>
          </a:p>
          <a:p>
            <a:pPr marL="514350" indent="-514350">
              <a:buFont typeface="Arial" panose="020B0604020202020204" pitchFamily="34" charset="0"/>
              <a:buAutoNum type="arabicPeriod"/>
            </a:pPr>
            <a:r>
              <a:rPr kumimoji="1" lang="zh-CN" altLang="en-US" sz="2800" smtClean="0">
                <a:latin typeface="Times New Roman" panose="02020603050405020304" pitchFamily="18" charset="0"/>
              </a:rPr>
              <a:t>从</a:t>
            </a:r>
            <a:r>
              <a:rPr kumimoji="1" lang="en-US" altLang="zh-CN" sz="2800" i="1" smtClean="0">
                <a:latin typeface="Times New Roman" panose="02020603050405020304" pitchFamily="18" charset="0"/>
              </a:rPr>
              <a:t>F</a:t>
            </a:r>
            <a:r>
              <a:rPr kumimoji="1" lang="zh-CN" altLang="en-US" sz="2800" smtClean="0">
                <a:latin typeface="Times New Roman" panose="02020603050405020304" pitchFamily="18" charset="0"/>
              </a:rPr>
              <a:t>中删去</a:t>
            </a:r>
            <a:r>
              <a:rPr kumimoji="1" lang="en-US" altLang="zh-CN" sz="2800" smtClean="0">
                <a:latin typeface="Times New Roman" panose="02020603050405020304" pitchFamily="18" charset="0"/>
              </a:rPr>
              <a:t>Ti′</a:t>
            </a:r>
            <a:r>
              <a:rPr kumimoji="1" lang="zh-CN" altLang="en-US" sz="2800" smtClean="0">
                <a:latin typeface="Times New Roman" panose="02020603050405020304" pitchFamily="18" charset="0"/>
              </a:rPr>
              <a:t>、</a:t>
            </a:r>
            <a:r>
              <a:rPr kumimoji="1" lang="en-US" altLang="zh-CN" sz="2800" smtClean="0">
                <a:latin typeface="Times New Roman" panose="02020603050405020304" pitchFamily="18" charset="0"/>
              </a:rPr>
              <a:t>Tj′ </a:t>
            </a:r>
            <a:r>
              <a:rPr kumimoji="1" lang="zh-CN" altLang="en-US" sz="2800" smtClean="0">
                <a:latin typeface="Times New Roman" panose="02020603050405020304" pitchFamily="18" charset="0"/>
              </a:rPr>
              <a:t>，同时加入刚生成的新树</a:t>
            </a:r>
            <a:r>
              <a:rPr kumimoji="1" lang="en-US" altLang="zh-CN" sz="2800" b="1" smtClean="0">
                <a:latin typeface="Times New Roman" panose="02020603050405020304" pitchFamily="18" charset="0"/>
              </a:rPr>
              <a:t>Tk</a:t>
            </a:r>
            <a:r>
              <a:rPr kumimoji="1" lang="en-US" altLang="zh-CN" sz="2800" smtClean="0">
                <a:latin typeface="Times New Roman" panose="02020603050405020304" pitchFamily="18" charset="0"/>
              </a:rPr>
              <a:t>′ </a:t>
            </a:r>
          </a:p>
          <a:p>
            <a:pPr marL="514350" indent="-514350">
              <a:buFont typeface="Arial" panose="020B0604020202020204" pitchFamily="34" charset="0"/>
              <a:buAutoNum type="arabicPeriod"/>
            </a:pPr>
            <a:r>
              <a:rPr kumimoji="1" lang="zh-CN" altLang="en-US" sz="2800" smtClean="0">
                <a:latin typeface="Times New Roman" panose="02020603050405020304" pitchFamily="18" charset="0"/>
              </a:rPr>
              <a:t>重复 </a:t>
            </a:r>
            <a:r>
              <a:rPr kumimoji="1" lang="en-US" altLang="zh-CN" sz="2800" b="1" smtClean="0">
                <a:solidFill>
                  <a:srgbClr val="CC6600"/>
                </a:solidFill>
                <a:latin typeface="Times New Roman" panose="02020603050405020304" pitchFamily="18" charset="0"/>
              </a:rPr>
              <a:t>(2)</a:t>
            </a:r>
            <a:r>
              <a:rPr kumimoji="1" lang="en-US" altLang="zh-CN" sz="2800" smtClean="0">
                <a:latin typeface="Times New Roman" panose="02020603050405020304" pitchFamily="18" charset="0"/>
              </a:rPr>
              <a:t> </a:t>
            </a:r>
            <a:r>
              <a:rPr kumimoji="1" lang="zh-CN" altLang="en-US" sz="2800" smtClean="0">
                <a:latin typeface="Times New Roman" panose="02020603050405020304" pitchFamily="18" charset="0"/>
              </a:rPr>
              <a:t>和 </a:t>
            </a:r>
            <a:r>
              <a:rPr kumimoji="1" lang="en-US" altLang="zh-CN" sz="2800" b="1" smtClean="0">
                <a:solidFill>
                  <a:srgbClr val="CC6600"/>
                </a:solidFill>
                <a:latin typeface="Times New Roman" panose="02020603050405020304" pitchFamily="18" charset="0"/>
              </a:rPr>
              <a:t>(3)</a:t>
            </a:r>
            <a:r>
              <a:rPr kumimoji="1" lang="en-US" altLang="zh-CN" sz="2800" smtClean="0">
                <a:latin typeface="Times New Roman" panose="02020603050405020304" pitchFamily="18" charset="0"/>
              </a:rPr>
              <a:t> </a:t>
            </a:r>
            <a:r>
              <a:rPr kumimoji="1" lang="zh-CN" altLang="en-US" sz="2800" smtClean="0">
                <a:latin typeface="Times New Roman" panose="02020603050405020304" pitchFamily="18" charset="0"/>
              </a:rPr>
              <a:t>两步，直至 </a:t>
            </a:r>
            <a:r>
              <a:rPr kumimoji="1" lang="en-US" altLang="zh-CN" sz="2800" i="1" smtClean="0">
                <a:latin typeface="Times New Roman" panose="02020603050405020304" pitchFamily="18" charset="0"/>
              </a:rPr>
              <a:t>F </a:t>
            </a:r>
            <a:r>
              <a:rPr kumimoji="1" lang="zh-CN" altLang="en-US" sz="2800" smtClean="0">
                <a:latin typeface="Times New Roman" panose="02020603050405020304" pitchFamily="18" charset="0"/>
              </a:rPr>
              <a:t>中只含一棵树为止</a:t>
            </a:r>
            <a:endParaRPr lang="zh-CN" altLang="en-US" sz="2800" smtClean="0"/>
          </a:p>
        </p:txBody>
      </p:sp>
      <p:sp>
        <p:nvSpPr>
          <p:cNvPr id="7680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8C28F6D7-F701-42CE-A3A6-FE89652890A0}" type="slidenum">
              <a:rPr lang="zh-CN" altLang="en-US" sz="1000" smtClean="0"/>
              <a:pPr>
                <a:spcBef>
                  <a:spcPct val="0"/>
                </a:spcBef>
                <a:spcAft>
                  <a:spcPct val="0"/>
                </a:spcAft>
                <a:buClrTx/>
                <a:buFontTx/>
                <a:buNone/>
              </a:pPr>
              <a:t>69</a:t>
            </a:fld>
            <a:endParaRPr lang="zh-CN" altLang="en-US" sz="1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dirty="0" smtClean="0"/>
              <a:t>树的基本术语</a:t>
            </a:r>
            <a:r>
              <a:rPr lang="en-US" altLang="zh-CN" dirty="0" smtClean="0"/>
              <a:t>-</a:t>
            </a:r>
            <a:r>
              <a:rPr lang="zh-CN" altLang="en-US" dirty="0" smtClean="0"/>
              <a:t>结点相关</a:t>
            </a:r>
          </a:p>
        </p:txBody>
      </p:sp>
      <p:sp>
        <p:nvSpPr>
          <p:cNvPr id="14339" name="内容占位符 2"/>
          <p:cNvSpPr>
            <a:spLocks noGrp="1"/>
          </p:cNvSpPr>
          <p:nvPr>
            <p:ph idx="1"/>
          </p:nvPr>
        </p:nvSpPr>
        <p:spPr/>
        <p:txBody>
          <a:bodyPr/>
          <a:lstStyle/>
          <a:p>
            <a:r>
              <a:rPr lang="zh-CN" altLang="en-US" smtClean="0">
                <a:solidFill>
                  <a:srgbClr val="FF0000"/>
                </a:solidFill>
              </a:rPr>
              <a:t>结点</a:t>
            </a:r>
            <a:r>
              <a:rPr lang="zh-CN" altLang="en-US" smtClean="0"/>
              <a:t>  数据元素的内容及其指向其子树根的分支统称为结点</a:t>
            </a:r>
          </a:p>
          <a:p>
            <a:r>
              <a:rPr lang="zh-CN" altLang="en-US" smtClean="0">
                <a:solidFill>
                  <a:srgbClr val="FF0000"/>
                </a:solidFill>
              </a:rPr>
              <a:t>结点的度</a:t>
            </a:r>
            <a:r>
              <a:rPr lang="zh-CN" altLang="en-US" smtClean="0"/>
              <a:t>  结点的分支数。</a:t>
            </a:r>
          </a:p>
          <a:p>
            <a:r>
              <a:rPr lang="zh-CN" altLang="en-US" smtClean="0">
                <a:solidFill>
                  <a:srgbClr val="FF0000"/>
                </a:solidFill>
              </a:rPr>
              <a:t>终端结点（叶子）  </a:t>
            </a:r>
            <a:r>
              <a:rPr lang="zh-CN" altLang="en-US" smtClean="0"/>
              <a:t>度为</a:t>
            </a:r>
            <a:r>
              <a:rPr lang="en-US" altLang="zh-CN" smtClean="0"/>
              <a:t>0</a:t>
            </a:r>
            <a:r>
              <a:rPr lang="zh-CN" altLang="en-US" smtClean="0"/>
              <a:t>的结点。</a:t>
            </a:r>
          </a:p>
          <a:p>
            <a:r>
              <a:rPr lang="zh-CN" altLang="en-US" smtClean="0">
                <a:solidFill>
                  <a:srgbClr val="FF0000"/>
                </a:solidFill>
              </a:rPr>
              <a:t>非终端结点  </a:t>
            </a:r>
            <a:r>
              <a:rPr lang="zh-CN" altLang="en-US" smtClean="0"/>
              <a:t>度不为</a:t>
            </a:r>
            <a:r>
              <a:rPr lang="en-US" altLang="zh-CN" smtClean="0"/>
              <a:t>0</a:t>
            </a:r>
            <a:r>
              <a:rPr lang="zh-CN" altLang="en-US" smtClean="0"/>
              <a:t>的结点。</a:t>
            </a:r>
          </a:p>
          <a:p>
            <a:r>
              <a:rPr lang="zh-CN" altLang="en-US" smtClean="0">
                <a:solidFill>
                  <a:srgbClr val="FF0000"/>
                </a:solidFill>
              </a:rPr>
              <a:t>结点的层次  </a:t>
            </a:r>
            <a:r>
              <a:rPr lang="zh-CN" altLang="en-US" smtClean="0"/>
              <a:t>树中根结点的层次为</a:t>
            </a:r>
            <a:r>
              <a:rPr lang="en-US" altLang="zh-CN" smtClean="0"/>
              <a:t>1</a:t>
            </a:r>
            <a:r>
              <a:rPr lang="zh-CN" altLang="en-US" smtClean="0"/>
              <a:t>，根结点子树的根为第</a:t>
            </a:r>
            <a:r>
              <a:rPr lang="en-US" altLang="zh-CN" smtClean="0"/>
              <a:t>2</a:t>
            </a:r>
            <a:r>
              <a:rPr lang="zh-CN" altLang="en-US" smtClean="0"/>
              <a:t>层，以此类推。</a:t>
            </a:r>
          </a:p>
        </p:txBody>
      </p:sp>
      <p:sp>
        <p:nvSpPr>
          <p:cNvPr id="1434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93F1D6FA-4E9B-4EF8-A156-5BD1EA5F929D}" type="slidenum">
              <a:rPr lang="zh-CN" altLang="en-US" sz="1000" smtClean="0"/>
              <a:pPr>
                <a:spcBef>
                  <a:spcPct val="0"/>
                </a:spcBef>
                <a:spcAft>
                  <a:spcPct val="0"/>
                </a:spcAft>
                <a:buClrTx/>
                <a:buFontTx/>
                <a:buNone/>
              </a:pPr>
              <a:t>7</a:t>
            </a:fld>
            <a:endParaRPr lang="zh-CN" altLang="en-US" sz="1000" smtClean="0"/>
          </a:p>
        </p:txBody>
      </p:sp>
    </p:spTree>
    <p:extLst>
      <p:ext uri="{BB962C8B-B14F-4D97-AF65-F5344CB8AC3E}">
        <p14:creationId xmlns:p14="http://schemas.microsoft.com/office/powerpoint/2010/main" val="1097391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randombar(horizont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randombar(horizont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randombar(horizontal)">
                                      <p:cBhvr>
                                        <p:cTn id="17" dur="500"/>
                                        <p:tgtEl>
                                          <p:spTgt spid="143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randombar(horizontal)">
                                      <p:cBhvr>
                                        <p:cTn id="22"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mtClean="0"/>
              <a:t>构造哈夫曼树</a:t>
            </a:r>
          </a:p>
        </p:txBody>
      </p:sp>
      <p:sp>
        <p:nvSpPr>
          <p:cNvPr id="77827" name="内容占位符 2"/>
          <p:cNvSpPr>
            <a:spLocks noGrp="1"/>
          </p:cNvSpPr>
          <p:nvPr>
            <p:ph idx="1"/>
          </p:nvPr>
        </p:nvSpPr>
        <p:spPr>
          <a:xfrm>
            <a:off x="468313" y="1125538"/>
            <a:ext cx="8207375" cy="1216025"/>
          </a:xfrm>
        </p:spPr>
        <p:txBody>
          <a:bodyPr/>
          <a:lstStyle/>
          <a:p>
            <a:r>
              <a:rPr kumimoji="1" lang="zh-CN" altLang="en-US" smtClean="0">
                <a:latin typeface="楷体_GB2312" pitchFamily="49" charset="-122"/>
              </a:rPr>
              <a:t>已知要传输的字符集 </a:t>
            </a:r>
            <a:r>
              <a:rPr kumimoji="1" lang="en-US" altLang="zh-CN" smtClean="0">
                <a:latin typeface="楷体_GB2312" pitchFamily="49" charset="-122"/>
              </a:rPr>
              <a:t>D={a, b, c, d, e}</a:t>
            </a:r>
            <a:r>
              <a:rPr kumimoji="1" lang="zh-CN" altLang="en-US" smtClean="0">
                <a:latin typeface="楷体_GB2312" pitchFamily="49" charset="-122"/>
              </a:rPr>
              <a:t>，相应字符出现频率 </a:t>
            </a:r>
            <a:r>
              <a:rPr kumimoji="1" lang="en-US" altLang="zh-CN" smtClean="0">
                <a:latin typeface="楷体_GB2312" pitchFamily="49" charset="-122"/>
              </a:rPr>
              <a:t>w={5, 6, 3, 9, 7}</a:t>
            </a:r>
            <a:endParaRPr lang="zh-CN" altLang="en-US" smtClean="0"/>
          </a:p>
        </p:txBody>
      </p:sp>
      <p:sp>
        <p:nvSpPr>
          <p:cNvPr id="69646" name="Text Box 12"/>
          <p:cNvSpPr txBox="1">
            <a:spLocks noChangeArrowheads="1"/>
          </p:cNvSpPr>
          <p:nvPr/>
        </p:nvSpPr>
        <p:spPr bwMode="auto">
          <a:xfrm>
            <a:off x="1533525" y="240665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77829"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8CD6902-931C-4E27-9E62-37AE051CC286}" type="slidenum">
              <a:rPr lang="zh-CN" altLang="en-US" sz="1000" smtClean="0"/>
              <a:pPr>
                <a:spcBef>
                  <a:spcPct val="0"/>
                </a:spcBef>
                <a:spcAft>
                  <a:spcPct val="0"/>
                </a:spcAft>
                <a:buClrTx/>
                <a:buFontTx/>
                <a:buNone/>
              </a:pPr>
              <a:t>70</a:t>
            </a:fld>
            <a:endParaRPr lang="zh-CN" altLang="en-US" sz="1000" smtClean="0"/>
          </a:p>
        </p:txBody>
      </p:sp>
      <p:sp>
        <p:nvSpPr>
          <p:cNvPr id="29" name="Text Box 12"/>
          <p:cNvSpPr txBox="1">
            <a:spLocks noChangeArrowheads="1"/>
          </p:cNvSpPr>
          <p:nvPr/>
        </p:nvSpPr>
        <p:spPr bwMode="auto">
          <a:xfrm>
            <a:off x="2709863"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b:6</a:t>
            </a:r>
            <a:endParaRPr kumimoji="1" lang="en-US" altLang="zh-CN" sz="2800">
              <a:latin typeface="Times New Roman" panose="02020603050405020304" pitchFamily="18" charset="0"/>
              <a:ea typeface="宋体" panose="02010600030101010101" pitchFamily="2" charset="-122"/>
            </a:endParaRPr>
          </a:p>
        </p:txBody>
      </p:sp>
      <p:sp>
        <p:nvSpPr>
          <p:cNvPr id="30" name="Text Box 12"/>
          <p:cNvSpPr txBox="1">
            <a:spLocks noChangeArrowheads="1"/>
          </p:cNvSpPr>
          <p:nvPr/>
        </p:nvSpPr>
        <p:spPr bwMode="auto">
          <a:xfrm>
            <a:off x="3862388"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31" name="Text Box 12"/>
          <p:cNvSpPr txBox="1">
            <a:spLocks noChangeArrowheads="1"/>
          </p:cNvSpPr>
          <p:nvPr/>
        </p:nvSpPr>
        <p:spPr bwMode="auto">
          <a:xfrm>
            <a:off x="5076825"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32" name="Text Box 12"/>
          <p:cNvSpPr txBox="1">
            <a:spLocks noChangeArrowheads="1"/>
          </p:cNvSpPr>
          <p:nvPr/>
        </p:nvSpPr>
        <p:spPr bwMode="auto">
          <a:xfrm>
            <a:off x="6238875" y="242093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e:7</a:t>
            </a:r>
            <a:endParaRPr kumimoji="1" lang="en-US" altLang="zh-CN" sz="2800">
              <a:latin typeface="Times New Roman" panose="02020603050405020304" pitchFamily="18" charset="0"/>
              <a:ea typeface="宋体" panose="02010600030101010101" pitchFamily="2" charset="-122"/>
            </a:endParaRPr>
          </a:p>
        </p:txBody>
      </p:sp>
      <p:sp>
        <p:nvSpPr>
          <p:cNvPr id="33" name="Text Box 12"/>
          <p:cNvSpPr txBox="1">
            <a:spLocks noChangeArrowheads="1"/>
          </p:cNvSpPr>
          <p:nvPr/>
        </p:nvSpPr>
        <p:spPr bwMode="auto">
          <a:xfrm>
            <a:off x="7194550" y="513873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35" name="Text Box 12"/>
          <p:cNvSpPr txBox="1">
            <a:spLocks noChangeArrowheads="1"/>
          </p:cNvSpPr>
          <p:nvPr/>
        </p:nvSpPr>
        <p:spPr bwMode="auto">
          <a:xfrm>
            <a:off x="5754688" y="513873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36" name="Oval 13"/>
          <p:cNvSpPr>
            <a:spLocks noChangeArrowheads="1"/>
          </p:cNvSpPr>
          <p:nvPr/>
        </p:nvSpPr>
        <p:spPr bwMode="auto">
          <a:xfrm>
            <a:off x="6483350" y="4264025"/>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37" name="Line 10"/>
          <p:cNvSpPr>
            <a:spLocks noChangeShapeType="1"/>
          </p:cNvSpPr>
          <p:nvPr/>
        </p:nvSpPr>
        <p:spPr bwMode="auto">
          <a:xfrm flipH="1">
            <a:off x="6186488" y="4737100"/>
            <a:ext cx="396875"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0"/>
          <p:cNvSpPr>
            <a:spLocks noChangeShapeType="1"/>
          </p:cNvSpPr>
          <p:nvPr/>
        </p:nvSpPr>
        <p:spPr bwMode="auto">
          <a:xfrm>
            <a:off x="7015163" y="4737100"/>
            <a:ext cx="611187"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12"/>
          <p:cNvSpPr txBox="1">
            <a:spLocks noChangeArrowheads="1"/>
          </p:cNvSpPr>
          <p:nvPr/>
        </p:nvSpPr>
        <p:spPr bwMode="auto">
          <a:xfrm>
            <a:off x="1685925"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b:6</a:t>
            </a:r>
            <a:endParaRPr kumimoji="1" lang="en-US" altLang="zh-CN" sz="2800">
              <a:latin typeface="Times New Roman" panose="02020603050405020304" pitchFamily="18" charset="0"/>
              <a:ea typeface="宋体" panose="02010600030101010101" pitchFamily="2" charset="-122"/>
            </a:endParaRPr>
          </a:p>
        </p:txBody>
      </p:sp>
      <p:sp>
        <p:nvSpPr>
          <p:cNvPr id="41" name="Text Box 12"/>
          <p:cNvSpPr txBox="1">
            <a:spLocks noChangeArrowheads="1"/>
          </p:cNvSpPr>
          <p:nvPr/>
        </p:nvSpPr>
        <p:spPr bwMode="auto">
          <a:xfrm>
            <a:off x="2971800"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42" name="Text Box 12"/>
          <p:cNvSpPr txBox="1">
            <a:spLocks noChangeArrowheads="1"/>
          </p:cNvSpPr>
          <p:nvPr/>
        </p:nvSpPr>
        <p:spPr bwMode="auto">
          <a:xfrm>
            <a:off x="4427538"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e:7</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6"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1" grpId="0" animBg="1"/>
      <p:bldP spid="4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mtClean="0"/>
              <a:t>构造哈夫曼树</a:t>
            </a:r>
          </a:p>
        </p:txBody>
      </p:sp>
      <p:sp>
        <p:nvSpPr>
          <p:cNvPr id="78851"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B4EBBF9-8C5C-4E9B-A0E5-30BD15645E10}" type="slidenum">
              <a:rPr lang="zh-CN" altLang="en-US" sz="1000" smtClean="0"/>
              <a:pPr>
                <a:spcBef>
                  <a:spcPct val="0"/>
                </a:spcBef>
                <a:spcAft>
                  <a:spcPct val="0"/>
                </a:spcAft>
                <a:buClrTx/>
                <a:buFontTx/>
                <a:buNone/>
              </a:pPr>
              <a:t>71</a:t>
            </a:fld>
            <a:endParaRPr lang="zh-CN" altLang="en-US" sz="1000" smtClean="0"/>
          </a:p>
        </p:txBody>
      </p:sp>
      <p:sp>
        <p:nvSpPr>
          <p:cNvPr id="33" name="Text Box 12"/>
          <p:cNvSpPr txBox="1">
            <a:spLocks noChangeArrowheads="1"/>
          </p:cNvSpPr>
          <p:nvPr/>
        </p:nvSpPr>
        <p:spPr bwMode="auto">
          <a:xfrm>
            <a:off x="4003675"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35" name="Text Box 12"/>
          <p:cNvSpPr txBox="1">
            <a:spLocks noChangeArrowheads="1"/>
          </p:cNvSpPr>
          <p:nvPr/>
        </p:nvSpPr>
        <p:spPr bwMode="auto">
          <a:xfrm>
            <a:off x="2563813"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36" name="Oval 13"/>
          <p:cNvSpPr>
            <a:spLocks noChangeArrowheads="1"/>
          </p:cNvSpPr>
          <p:nvPr/>
        </p:nvSpPr>
        <p:spPr bwMode="auto">
          <a:xfrm>
            <a:off x="3292475" y="239236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37" name="Line 10"/>
          <p:cNvSpPr>
            <a:spLocks noChangeShapeType="1"/>
          </p:cNvSpPr>
          <p:nvPr/>
        </p:nvSpPr>
        <p:spPr bwMode="auto">
          <a:xfrm flipH="1">
            <a:off x="2995613" y="2865438"/>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10"/>
          <p:cNvSpPr>
            <a:spLocks noChangeShapeType="1"/>
          </p:cNvSpPr>
          <p:nvPr/>
        </p:nvSpPr>
        <p:spPr bwMode="auto">
          <a:xfrm>
            <a:off x="3824288" y="2865438"/>
            <a:ext cx="611187"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12"/>
          <p:cNvSpPr txBox="1">
            <a:spLocks noChangeArrowheads="1"/>
          </p:cNvSpPr>
          <p:nvPr/>
        </p:nvSpPr>
        <p:spPr bwMode="auto">
          <a:xfrm>
            <a:off x="1270000" y="238601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19" name="Text Box 12"/>
          <p:cNvSpPr txBox="1">
            <a:spLocks noChangeArrowheads="1"/>
          </p:cNvSpPr>
          <p:nvPr/>
        </p:nvSpPr>
        <p:spPr bwMode="auto">
          <a:xfrm>
            <a:off x="6588125"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smtClean="0">
                <a:solidFill>
                  <a:srgbClr val="FF3300"/>
                </a:solidFill>
                <a:latin typeface="Times New Roman" panose="02020603050405020304" pitchFamily="18" charset="0"/>
                <a:ea typeface="宋体" panose="02010600030101010101" pitchFamily="2" charset="-122"/>
              </a:rPr>
              <a:t>e</a:t>
            </a:r>
            <a:r>
              <a:rPr kumimoji="1" lang="en-US" altLang="zh-CN" sz="2800" b="1" dirty="0" smtClean="0">
                <a:solidFill>
                  <a:srgbClr val="FF3300"/>
                </a:solidFill>
                <a:latin typeface="Times New Roman" panose="02020603050405020304" pitchFamily="18" charset="0"/>
                <a:ea typeface="宋体" panose="02010600030101010101" pitchFamily="2" charset="-122"/>
              </a:rPr>
              <a:t>:7</a:t>
            </a:r>
            <a:endParaRPr kumimoji="1" lang="en-US" altLang="zh-CN" sz="2800" dirty="0">
              <a:latin typeface="Times New Roman" panose="02020603050405020304" pitchFamily="18" charset="0"/>
              <a:ea typeface="宋体" panose="02010600030101010101" pitchFamily="2" charset="-122"/>
            </a:endParaRPr>
          </a:p>
        </p:txBody>
      </p:sp>
      <p:sp>
        <p:nvSpPr>
          <p:cNvPr id="20" name="Text Box 12"/>
          <p:cNvSpPr txBox="1">
            <a:spLocks noChangeArrowheads="1"/>
          </p:cNvSpPr>
          <p:nvPr/>
        </p:nvSpPr>
        <p:spPr bwMode="auto">
          <a:xfrm>
            <a:off x="5148263" y="3265488"/>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a:solidFill>
                  <a:srgbClr val="FF3300"/>
                </a:solidFill>
                <a:latin typeface="Times New Roman" panose="02020603050405020304" pitchFamily="18" charset="0"/>
                <a:ea typeface="宋体" panose="02010600030101010101" pitchFamily="2" charset="-122"/>
              </a:rPr>
              <a:t>b</a:t>
            </a:r>
            <a:r>
              <a:rPr kumimoji="1" lang="en-US" altLang="zh-CN" sz="2800" b="1" dirty="0" smtClean="0">
                <a:solidFill>
                  <a:srgbClr val="FF3300"/>
                </a:solidFill>
                <a:latin typeface="Times New Roman" panose="02020603050405020304" pitchFamily="18" charset="0"/>
                <a:ea typeface="宋体" panose="02010600030101010101" pitchFamily="2" charset="-122"/>
              </a:rPr>
              <a:t>:6</a:t>
            </a:r>
            <a:endParaRPr kumimoji="1" lang="en-US" altLang="zh-CN" sz="2800" dirty="0">
              <a:latin typeface="Times New Roman" panose="02020603050405020304" pitchFamily="18" charset="0"/>
              <a:ea typeface="宋体" panose="02010600030101010101" pitchFamily="2" charset="-122"/>
            </a:endParaRPr>
          </a:p>
        </p:txBody>
      </p:sp>
      <p:sp>
        <p:nvSpPr>
          <p:cNvPr id="21" name="Oval 13"/>
          <p:cNvSpPr>
            <a:spLocks noChangeArrowheads="1"/>
          </p:cNvSpPr>
          <p:nvPr/>
        </p:nvSpPr>
        <p:spPr bwMode="auto">
          <a:xfrm>
            <a:off x="5876925" y="239236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13</a:t>
            </a:r>
            <a:endParaRPr kumimoji="1" lang="en-US" altLang="zh-CN" sz="2800">
              <a:latin typeface="Times New Roman" panose="02020603050405020304" pitchFamily="18" charset="0"/>
              <a:ea typeface="宋体" panose="02010600030101010101" pitchFamily="2" charset="-122"/>
            </a:endParaRPr>
          </a:p>
        </p:txBody>
      </p:sp>
      <p:sp>
        <p:nvSpPr>
          <p:cNvPr id="22" name="Line 10"/>
          <p:cNvSpPr>
            <a:spLocks noChangeShapeType="1"/>
          </p:cNvSpPr>
          <p:nvPr/>
        </p:nvSpPr>
        <p:spPr bwMode="auto">
          <a:xfrm flipH="1">
            <a:off x="5580063" y="2865438"/>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0"/>
          <p:cNvSpPr>
            <a:spLocks noChangeShapeType="1"/>
          </p:cNvSpPr>
          <p:nvPr/>
        </p:nvSpPr>
        <p:spPr bwMode="auto">
          <a:xfrm>
            <a:off x="6408738" y="2865438"/>
            <a:ext cx="611187"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2"/>
          <p:cNvSpPr txBox="1">
            <a:spLocks noChangeArrowheads="1"/>
          </p:cNvSpPr>
          <p:nvPr/>
        </p:nvSpPr>
        <p:spPr bwMode="auto">
          <a:xfrm>
            <a:off x="5875338" y="587851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25" name="Text Box 12"/>
          <p:cNvSpPr txBox="1">
            <a:spLocks noChangeArrowheads="1"/>
          </p:cNvSpPr>
          <p:nvPr/>
        </p:nvSpPr>
        <p:spPr bwMode="auto">
          <a:xfrm>
            <a:off x="4435475" y="587851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26" name="Oval 13"/>
          <p:cNvSpPr>
            <a:spLocks noChangeArrowheads="1"/>
          </p:cNvSpPr>
          <p:nvPr/>
        </p:nvSpPr>
        <p:spPr bwMode="auto">
          <a:xfrm>
            <a:off x="5162550" y="5005388"/>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27" name="Line 10"/>
          <p:cNvSpPr>
            <a:spLocks noChangeShapeType="1"/>
          </p:cNvSpPr>
          <p:nvPr/>
        </p:nvSpPr>
        <p:spPr bwMode="auto">
          <a:xfrm flipH="1">
            <a:off x="4867275" y="5478463"/>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0"/>
          <p:cNvSpPr>
            <a:spLocks noChangeShapeType="1"/>
          </p:cNvSpPr>
          <p:nvPr/>
        </p:nvSpPr>
        <p:spPr bwMode="auto">
          <a:xfrm>
            <a:off x="5772150" y="5437188"/>
            <a:ext cx="534988" cy="4413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12"/>
          <p:cNvSpPr txBox="1">
            <a:spLocks noChangeArrowheads="1"/>
          </p:cNvSpPr>
          <p:nvPr/>
        </p:nvSpPr>
        <p:spPr bwMode="auto">
          <a:xfrm>
            <a:off x="6899275" y="500538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40" name="Oval 13"/>
          <p:cNvSpPr>
            <a:spLocks noChangeArrowheads="1"/>
          </p:cNvSpPr>
          <p:nvPr/>
        </p:nvSpPr>
        <p:spPr bwMode="auto">
          <a:xfrm>
            <a:off x="6181725" y="400526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17</a:t>
            </a:r>
            <a:endParaRPr kumimoji="1" lang="en-US" altLang="zh-CN" sz="2800">
              <a:latin typeface="Times New Roman" panose="02020603050405020304" pitchFamily="18" charset="0"/>
              <a:ea typeface="宋体" panose="02010600030101010101" pitchFamily="2" charset="-122"/>
            </a:endParaRPr>
          </a:p>
        </p:txBody>
      </p:sp>
      <p:sp>
        <p:nvSpPr>
          <p:cNvPr id="43" name="Line 10"/>
          <p:cNvSpPr>
            <a:spLocks noChangeShapeType="1"/>
          </p:cNvSpPr>
          <p:nvPr/>
        </p:nvSpPr>
        <p:spPr bwMode="auto">
          <a:xfrm flipH="1">
            <a:off x="5570538" y="4478338"/>
            <a:ext cx="711200" cy="527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0"/>
          <p:cNvSpPr>
            <a:spLocks noChangeShapeType="1"/>
          </p:cNvSpPr>
          <p:nvPr/>
        </p:nvSpPr>
        <p:spPr bwMode="auto">
          <a:xfrm>
            <a:off x="6713538" y="4478338"/>
            <a:ext cx="522287" cy="4921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Text Box 12"/>
          <p:cNvSpPr txBox="1">
            <a:spLocks noChangeArrowheads="1"/>
          </p:cNvSpPr>
          <p:nvPr/>
        </p:nvSpPr>
        <p:spPr bwMode="auto">
          <a:xfrm>
            <a:off x="2576513" y="49704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smtClean="0">
                <a:solidFill>
                  <a:srgbClr val="FF3300"/>
                </a:solidFill>
                <a:latin typeface="Times New Roman" panose="02020603050405020304" pitchFamily="18" charset="0"/>
                <a:ea typeface="宋体" panose="02010600030101010101" pitchFamily="2" charset="-122"/>
              </a:rPr>
              <a:t>e:7</a:t>
            </a:r>
            <a:endParaRPr kumimoji="1" lang="en-US" altLang="zh-CN" sz="2800" dirty="0">
              <a:latin typeface="Times New Roman" panose="02020603050405020304" pitchFamily="18" charset="0"/>
              <a:ea typeface="宋体" panose="02010600030101010101" pitchFamily="2" charset="-122"/>
            </a:endParaRPr>
          </a:p>
        </p:txBody>
      </p:sp>
      <p:sp>
        <p:nvSpPr>
          <p:cNvPr id="46" name="Text Box 12"/>
          <p:cNvSpPr txBox="1">
            <a:spLocks noChangeArrowheads="1"/>
          </p:cNvSpPr>
          <p:nvPr/>
        </p:nvSpPr>
        <p:spPr bwMode="auto">
          <a:xfrm>
            <a:off x="1136650" y="49704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smtClean="0">
                <a:solidFill>
                  <a:srgbClr val="FF3300"/>
                </a:solidFill>
                <a:latin typeface="Times New Roman" panose="02020603050405020304" pitchFamily="18" charset="0"/>
                <a:ea typeface="宋体" panose="02010600030101010101" pitchFamily="2" charset="-122"/>
              </a:rPr>
              <a:t>b:6</a:t>
            </a:r>
            <a:endParaRPr kumimoji="1" lang="en-US" altLang="zh-CN" sz="2800" dirty="0">
              <a:latin typeface="Times New Roman" panose="02020603050405020304" pitchFamily="18" charset="0"/>
              <a:ea typeface="宋体" panose="02010600030101010101" pitchFamily="2" charset="-122"/>
            </a:endParaRPr>
          </a:p>
        </p:txBody>
      </p:sp>
      <p:sp>
        <p:nvSpPr>
          <p:cNvPr id="47" name="Oval 13"/>
          <p:cNvSpPr>
            <a:spLocks noChangeArrowheads="1"/>
          </p:cNvSpPr>
          <p:nvPr/>
        </p:nvSpPr>
        <p:spPr bwMode="auto">
          <a:xfrm>
            <a:off x="1865313" y="409575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13</a:t>
            </a:r>
            <a:endParaRPr kumimoji="1" lang="en-US" altLang="zh-CN" sz="2800">
              <a:latin typeface="Times New Roman" panose="02020603050405020304" pitchFamily="18" charset="0"/>
              <a:ea typeface="宋体" panose="02010600030101010101" pitchFamily="2" charset="-122"/>
            </a:endParaRPr>
          </a:p>
        </p:txBody>
      </p:sp>
      <p:sp>
        <p:nvSpPr>
          <p:cNvPr id="48" name="Line 10"/>
          <p:cNvSpPr>
            <a:spLocks noChangeShapeType="1"/>
          </p:cNvSpPr>
          <p:nvPr/>
        </p:nvSpPr>
        <p:spPr bwMode="auto">
          <a:xfrm flipH="1">
            <a:off x="1568450" y="4570413"/>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0"/>
          <p:cNvSpPr>
            <a:spLocks noChangeShapeType="1"/>
          </p:cNvSpPr>
          <p:nvPr/>
        </p:nvSpPr>
        <p:spPr bwMode="auto">
          <a:xfrm>
            <a:off x="2397125" y="4570413"/>
            <a:ext cx="611188"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7" name="内容占位符 2"/>
          <p:cNvSpPr>
            <a:spLocks noGrp="1"/>
          </p:cNvSpPr>
          <p:nvPr>
            <p:ph idx="1"/>
          </p:nvPr>
        </p:nvSpPr>
        <p:spPr>
          <a:xfrm>
            <a:off x="468313" y="1125538"/>
            <a:ext cx="8207375" cy="1216025"/>
          </a:xfrm>
        </p:spPr>
        <p:txBody>
          <a:bodyPr/>
          <a:lstStyle/>
          <a:p>
            <a:r>
              <a:rPr kumimoji="1" lang="zh-CN" altLang="en-US" smtClean="0">
                <a:latin typeface="楷体_GB2312" pitchFamily="49" charset="-122"/>
              </a:rPr>
              <a:t>已知要传输的字符集 </a:t>
            </a:r>
            <a:r>
              <a:rPr kumimoji="1" lang="en-US" altLang="zh-CN" smtClean="0">
                <a:latin typeface="楷体_GB2312" pitchFamily="49" charset="-122"/>
              </a:rPr>
              <a:t>D={a, b, c, d, e}</a:t>
            </a:r>
            <a:r>
              <a:rPr kumimoji="1" lang="zh-CN" altLang="en-US" smtClean="0">
                <a:latin typeface="楷体_GB2312" pitchFamily="49" charset="-122"/>
              </a:rPr>
              <a:t>，相应字符出现频率 </a:t>
            </a:r>
            <a:r>
              <a:rPr kumimoji="1" lang="en-US" altLang="zh-CN" smtClean="0">
                <a:latin typeface="楷体_GB2312" pitchFamily="49" charset="-122"/>
              </a:rPr>
              <a:t>w={5, 6, 3, 9, 7}</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37" grpId="0" animBg="1"/>
      <p:bldP spid="38" grpId="0" animBg="1"/>
      <p:bldP spid="41"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34" grpId="0" animBg="1"/>
      <p:bldP spid="40" grpId="0" animBg="1"/>
      <p:bldP spid="43" grpId="0" animBg="1"/>
      <p:bldP spid="44" grpId="0" animBg="1"/>
      <p:bldP spid="45" grpId="0" animBg="1"/>
      <p:bldP spid="46" grpId="0" animBg="1"/>
      <p:bldP spid="47" grpId="0" animBg="1"/>
      <p:bldP spid="48" grpId="0" animBg="1"/>
      <p:bldP spid="4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构造哈夫曼树</a:t>
            </a:r>
          </a:p>
        </p:txBody>
      </p:sp>
      <p:sp>
        <p:nvSpPr>
          <p:cNvPr id="79875"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F6E1641C-F074-4A97-9EA4-D9137D220A8F}" type="slidenum">
              <a:rPr lang="zh-CN" altLang="en-US" sz="1000" smtClean="0"/>
              <a:pPr>
                <a:spcBef>
                  <a:spcPct val="0"/>
                </a:spcBef>
                <a:spcAft>
                  <a:spcPct val="0"/>
                </a:spcAft>
                <a:buClrTx/>
                <a:buFontTx/>
                <a:buNone/>
              </a:pPr>
              <a:t>72</a:t>
            </a:fld>
            <a:endParaRPr lang="zh-CN" altLang="en-US" sz="1000" smtClean="0"/>
          </a:p>
        </p:txBody>
      </p:sp>
      <p:sp>
        <p:nvSpPr>
          <p:cNvPr id="79876" name="Oval 13"/>
          <p:cNvSpPr>
            <a:spLocks noChangeArrowheads="1"/>
          </p:cNvSpPr>
          <p:nvPr/>
        </p:nvSpPr>
        <p:spPr bwMode="auto">
          <a:xfrm>
            <a:off x="4124325" y="2184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30</a:t>
            </a:r>
            <a:endParaRPr kumimoji="1" lang="en-US" altLang="zh-CN" sz="2800">
              <a:latin typeface="Times New Roman" panose="02020603050405020304" pitchFamily="18" charset="0"/>
              <a:ea typeface="宋体" panose="02010600030101010101" pitchFamily="2" charset="-122"/>
            </a:endParaRPr>
          </a:p>
        </p:txBody>
      </p:sp>
      <p:sp>
        <p:nvSpPr>
          <p:cNvPr id="79877" name="Line 10"/>
          <p:cNvSpPr>
            <a:spLocks noChangeShapeType="1"/>
          </p:cNvSpPr>
          <p:nvPr/>
        </p:nvSpPr>
        <p:spPr bwMode="auto">
          <a:xfrm flipH="1">
            <a:off x="2771775" y="2657475"/>
            <a:ext cx="1452563"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8" name="Line 10"/>
          <p:cNvSpPr>
            <a:spLocks noChangeShapeType="1"/>
          </p:cNvSpPr>
          <p:nvPr/>
        </p:nvSpPr>
        <p:spPr bwMode="auto">
          <a:xfrm>
            <a:off x="4656138" y="2657475"/>
            <a:ext cx="1284287" cy="4079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9" name="Text Box 12"/>
          <p:cNvSpPr txBox="1">
            <a:spLocks noChangeArrowheads="1"/>
          </p:cNvSpPr>
          <p:nvPr/>
        </p:nvSpPr>
        <p:spPr bwMode="auto">
          <a:xfrm>
            <a:off x="5357813" y="49323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79880" name="Text Box 12"/>
          <p:cNvSpPr txBox="1">
            <a:spLocks noChangeArrowheads="1"/>
          </p:cNvSpPr>
          <p:nvPr/>
        </p:nvSpPr>
        <p:spPr bwMode="auto">
          <a:xfrm>
            <a:off x="3917950" y="4932363"/>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c:3</a:t>
            </a:r>
            <a:endParaRPr kumimoji="1" lang="en-US" altLang="zh-CN" sz="2800">
              <a:latin typeface="Times New Roman" panose="02020603050405020304" pitchFamily="18" charset="0"/>
              <a:ea typeface="宋体" panose="02010600030101010101" pitchFamily="2" charset="-122"/>
            </a:endParaRPr>
          </a:p>
        </p:txBody>
      </p:sp>
      <p:sp>
        <p:nvSpPr>
          <p:cNvPr id="79881" name="Oval 13"/>
          <p:cNvSpPr>
            <a:spLocks noChangeArrowheads="1"/>
          </p:cNvSpPr>
          <p:nvPr/>
        </p:nvSpPr>
        <p:spPr bwMode="auto">
          <a:xfrm>
            <a:off x="4646613" y="4059238"/>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8</a:t>
            </a:r>
            <a:endParaRPr kumimoji="1" lang="en-US" altLang="zh-CN" sz="2800">
              <a:latin typeface="Times New Roman" panose="02020603050405020304" pitchFamily="18" charset="0"/>
              <a:ea typeface="宋体" panose="02010600030101010101" pitchFamily="2" charset="-122"/>
            </a:endParaRPr>
          </a:p>
        </p:txBody>
      </p:sp>
      <p:sp>
        <p:nvSpPr>
          <p:cNvPr id="79882" name="Line 10"/>
          <p:cNvSpPr>
            <a:spLocks noChangeShapeType="1"/>
          </p:cNvSpPr>
          <p:nvPr/>
        </p:nvSpPr>
        <p:spPr bwMode="auto">
          <a:xfrm flipH="1">
            <a:off x="4349750" y="4532313"/>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10"/>
          <p:cNvSpPr>
            <a:spLocks noChangeShapeType="1"/>
          </p:cNvSpPr>
          <p:nvPr/>
        </p:nvSpPr>
        <p:spPr bwMode="auto">
          <a:xfrm>
            <a:off x="5256213" y="4491038"/>
            <a:ext cx="533400" cy="4413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Text Box 12"/>
          <p:cNvSpPr txBox="1">
            <a:spLocks noChangeArrowheads="1"/>
          </p:cNvSpPr>
          <p:nvPr/>
        </p:nvSpPr>
        <p:spPr bwMode="auto">
          <a:xfrm>
            <a:off x="6381750" y="4059238"/>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d:9</a:t>
            </a:r>
            <a:endParaRPr kumimoji="1" lang="en-US" altLang="zh-CN" sz="2800">
              <a:latin typeface="Times New Roman" panose="02020603050405020304" pitchFamily="18" charset="0"/>
              <a:ea typeface="宋体" panose="02010600030101010101" pitchFamily="2" charset="-122"/>
            </a:endParaRPr>
          </a:p>
        </p:txBody>
      </p:sp>
      <p:sp>
        <p:nvSpPr>
          <p:cNvPr id="79885" name="Oval 13"/>
          <p:cNvSpPr>
            <a:spLocks noChangeArrowheads="1"/>
          </p:cNvSpPr>
          <p:nvPr/>
        </p:nvSpPr>
        <p:spPr bwMode="auto">
          <a:xfrm>
            <a:off x="5664200" y="3059113"/>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17</a:t>
            </a:r>
            <a:endParaRPr kumimoji="1" lang="en-US" altLang="zh-CN" sz="2800">
              <a:latin typeface="Times New Roman" panose="02020603050405020304" pitchFamily="18" charset="0"/>
              <a:ea typeface="宋体" panose="02010600030101010101" pitchFamily="2" charset="-122"/>
            </a:endParaRPr>
          </a:p>
        </p:txBody>
      </p:sp>
      <p:sp>
        <p:nvSpPr>
          <p:cNvPr id="79886" name="Line 10"/>
          <p:cNvSpPr>
            <a:spLocks noChangeShapeType="1"/>
          </p:cNvSpPr>
          <p:nvPr/>
        </p:nvSpPr>
        <p:spPr bwMode="auto">
          <a:xfrm flipH="1">
            <a:off x="5053013" y="3532188"/>
            <a:ext cx="712787" cy="527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Line 10"/>
          <p:cNvSpPr>
            <a:spLocks noChangeShapeType="1"/>
          </p:cNvSpPr>
          <p:nvPr/>
        </p:nvSpPr>
        <p:spPr bwMode="auto">
          <a:xfrm>
            <a:off x="6197600" y="3532188"/>
            <a:ext cx="522288" cy="492125"/>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8" name="Text Box 12"/>
          <p:cNvSpPr txBox="1">
            <a:spLocks noChangeArrowheads="1"/>
          </p:cNvSpPr>
          <p:nvPr/>
        </p:nvSpPr>
        <p:spPr bwMode="auto">
          <a:xfrm>
            <a:off x="3141663" y="394970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smtClean="0">
                <a:solidFill>
                  <a:srgbClr val="FF3300"/>
                </a:solidFill>
                <a:latin typeface="Times New Roman" panose="02020603050405020304" pitchFamily="18" charset="0"/>
                <a:ea typeface="宋体" panose="02010600030101010101" pitchFamily="2" charset="-122"/>
              </a:rPr>
              <a:t>e:7</a:t>
            </a:r>
            <a:endParaRPr kumimoji="1" lang="en-US" altLang="zh-CN" sz="2800" dirty="0">
              <a:latin typeface="Times New Roman" panose="02020603050405020304" pitchFamily="18" charset="0"/>
              <a:ea typeface="宋体" panose="02010600030101010101" pitchFamily="2" charset="-122"/>
            </a:endParaRPr>
          </a:p>
        </p:txBody>
      </p:sp>
      <p:sp>
        <p:nvSpPr>
          <p:cNvPr id="79889" name="Text Box 12"/>
          <p:cNvSpPr txBox="1">
            <a:spLocks noChangeArrowheads="1"/>
          </p:cNvSpPr>
          <p:nvPr/>
        </p:nvSpPr>
        <p:spPr bwMode="auto">
          <a:xfrm>
            <a:off x="1701800" y="394970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dirty="0" smtClean="0">
                <a:solidFill>
                  <a:srgbClr val="FF3300"/>
                </a:solidFill>
                <a:latin typeface="Times New Roman" panose="02020603050405020304" pitchFamily="18" charset="0"/>
                <a:ea typeface="宋体" panose="02010600030101010101" pitchFamily="2" charset="-122"/>
              </a:rPr>
              <a:t>b:6</a:t>
            </a:r>
            <a:endParaRPr kumimoji="1" lang="en-US" altLang="zh-CN" sz="2800" dirty="0">
              <a:latin typeface="Times New Roman" panose="02020603050405020304" pitchFamily="18" charset="0"/>
              <a:ea typeface="宋体" panose="02010600030101010101" pitchFamily="2" charset="-122"/>
            </a:endParaRPr>
          </a:p>
        </p:txBody>
      </p:sp>
      <p:sp>
        <p:nvSpPr>
          <p:cNvPr id="79890" name="Oval 13"/>
          <p:cNvSpPr>
            <a:spLocks noChangeArrowheads="1"/>
          </p:cNvSpPr>
          <p:nvPr/>
        </p:nvSpPr>
        <p:spPr bwMode="auto">
          <a:xfrm>
            <a:off x="2430463" y="3076575"/>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13</a:t>
            </a:r>
            <a:endParaRPr kumimoji="1" lang="en-US" altLang="zh-CN" sz="2800">
              <a:latin typeface="Times New Roman" panose="02020603050405020304" pitchFamily="18" charset="0"/>
              <a:ea typeface="宋体" panose="02010600030101010101" pitchFamily="2" charset="-122"/>
            </a:endParaRPr>
          </a:p>
        </p:txBody>
      </p:sp>
      <p:sp>
        <p:nvSpPr>
          <p:cNvPr id="79891" name="Line 10"/>
          <p:cNvSpPr>
            <a:spLocks noChangeShapeType="1"/>
          </p:cNvSpPr>
          <p:nvPr/>
        </p:nvSpPr>
        <p:spPr bwMode="auto">
          <a:xfrm flipH="1">
            <a:off x="2133600" y="3549650"/>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2" name="Line 10"/>
          <p:cNvSpPr>
            <a:spLocks noChangeShapeType="1"/>
          </p:cNvSpPr>
          <p:nvPr/>
        </p:nvSpPr>
        <p:spPr bwMode="auto">
          <a:xfrm>
            <a:off x="2962275" y="3549650"/>
            <a:ext cx="611188"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内容占位符 2"/>
          <p:cNvSpPr>
            <a:spLocks noGrp="1"/>
          </p:cNvSpPr>
          <p:nvPr>
            <p:ph idx="1"/>
          </p:nvPr>
        </p:nvSpPr>
        <p:spPr>
          <a:xfrm>
            <a:off x="468313" y="1125538"/>
            <a:ext cx="8207375" cy="1216025"/>
          </a:xfrm>
        </p:spPr>
        <p:txBody>
          <a:bodyPr/>
          <a:lstStyle/>
          <a:p>
            <a:r>
              <a:rPr kumimoji="1" lang="zh-CN" altLang="en-US" smtClean="0">
                <a:latin typeface="楷体_GB2312" pitchFamily="49" charset="-122"/>
              </a:rPr>
              <a:t>已知要传输的字符集 </a:t>
            </a:r>
            <a:r>
              <a:rPr kumimoji="1" lang="en-US" altLang="zh-CN" smtClean="0">
                <a:latin typeface="楷体_GB2312" pitchFamily="49" charset="-122"/>
              </a:rPr>
              <a:t>D={a, b, c, d, e}</a:t>
            </a:r>
            <a:r>
              <a:rPr kumimoji="1" lang="zh-CN" altLang="en-US" smtClean="0">
                <a:latin typeface="楷体_GB2312" pitchFamily="49" charset="-122"/>
              </a:rPr>
              <a:t>，相应字符出现频率 </a:t>
            </a:r>
            <a:r>
              <a:rPr kumimoji="1" lang="en-US" altLang="zh-CN" smtClean="0">
                <a:latin typeface="楷体_GB2312" pitchFamily="49" charset="-122"/>
              </a:rPr>
              <a:t>w={5, 6, 3, 9, 7}</a:t>
            </a:r>
            <a:endParaRPr lang="zh-CN" alt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哈夫曼编码</a:t>
            </a:r>
            <a:endParaRPr lang="zh-CN" altLang="en-US" dirty="0"/>
          </a:p>
        </p:txBody>
      </p:sp>
      <p:sp>
        <p:nvSpPr>
          <p:cNvPr id="3" name="内容占位符 2"/>
          <p:cNvSpPr>
            <a:spLocks noGrp="1"/>
          </p:cNvSpPr>
          <p:nvPr>
            <p:ph idx="1"/>
          </p:nvPr>
        </p:nvSpPr>
        <p:spPr/>
        <p:txBody>
          <a:bodyPr/>
          <a:lstStyle/>
          <a:p>
            <a:r>
              <a:rPr lang="zh-CN" altLang="en-US" dirty="0" smtClean="0"/>
              <a:t>对一棵有</a:t>
            </a:r>
            <a:r>
              <a:rPr lang="en-US" altLang="zh-CN" dirty="0" smtClean="0"/>
              <a:t>n</a:t>
            </a:r>
            <a:r>
              <a:rPr lang="zh-CN" altLang="en-US" dirty="0" smtClean="0"/>
              <a:t>个叶子的哈夫曼树，对树中每个左分支赋予</a:t>
            </a:r>
            <a:r>
              <a:rPr lang="en-US" altLang="zh-CN" dirty="0" smtClean="0"/>
              <a:t>0</a:t>
            </a:r>
            <a:r>
              <a:rPr lang="zh-CN" altLang="en-US" dirty="0" smtClean="0"/>
              <a:t>，右分支赋予</a:t>
            </a:r>
            <a:r>
              <a:rPr lang="en-US" altLang="zh-CN" dirty="0" smtClean="0"/>
              <a:t>1</a:t>
            </a:r>
          </a:p>
          <a:p>
            <a:r>
              <a:rPr lang="zh-CN" altLang="en-US" dirty="0" smtClean="0"/>
              <a:t>从根到每个叶子的路径上，各分支的赋值分别构成一个二进制串，即为哈夫曼编码</a:t>
            </a:r>
            <a:endParaRPr lang="en-US" altLang="zh-CN" dirty="0" smtClean="0"/>
          </a:p>
          <a:p>
            <a:r>
              <a:rPr lang="zh-CN" altLang="en-US" dirty="0" smtClean="0"/>
              <a:t>将一个字符串的每个字符的哈夫曼编码连接起来，即为该字符串的编码</a:t>
            </a:r>
            <a:endParaRPr lang="en-US" altLang="zh-CN" dirty="0" smtClean="0"/>
          </a:p>
          <a:p>
            <a:r>
              <a:rPr lang="zh-CN" altLang="en-US" dirty="0" smtClean="0"/>
              <a:t>根据哈夫曼编码，可将编码后的字符串还原</a:t>
            </a:r>
            <a:endParaRPr lang="en-US" altLang="zh-CN" dirty="0"/>
          </a:p>
        </p:txBody>
      </p:sp>
      <p:sp>
        <p:nvSpPr>
          <p:cNvPr id="4" name="灯片编号占位符 3"/>
          <p:cNvSpPr>
            <a:spLocks noGrp="1"/>
          </p:cNvSpPr>
          <p:nvPr>
            <p:ph type="sldNum" sz="quarter" idx="10"/>
          </p:nvPr>
        </p:nvSpPr>
        <p:spPr/>
        <p:txBody>
          <a:bodyPr/>
          <a:lstStyle/>
          <a:p>
            <a:pPr>
              <a:defRPr/>
            </a:pPr>
            <a:fld id="{2AE1D031-697A-4A16-BF58-4D6846EBA6E0}" type="slidenum">
              <a:rPr lang="zh-CN" altLang="en-US" smtClean="0"/>
              <a:pPr>
                <a:defRPr/>
              </a:pPr>
              <a:t>73</a:t>
            </a:fld>
            <a:endParaRPr lang="zh-CN" altLang="en-US"/>
          </a:p>
        </p:txBody>
      </p:sp>
    </p:spTree>
    <p:extLst>
      <p:ext uri="{BB962C8B-B14F-4D97-AF65-F5344CB8AC3E}">
        <p14:creationId xmlns:p14="http://schemas.microsoft.com/office/powerpoint/2010/main" val="9873186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smtClean="0"/>
              <a:t>赫夫曼编码举例</a:t>
            </a:r>
            <a:endParaRPr lang="en-US" altLang="zh-CN" dirty="0" smtClean="0"/>
          </a:p>
        </p:txBody>
      </p:sp>
      <p:sp>
        <p:nvSpPr>
          <p:cNvPr id="80899" name="Content Placeholder 2"/>
          <p:cNvSpPr>
            <a:spLocks noGrp="1"/>
          </p:cNvSpPr>
          <p:nvPr>
            <p:ph idx="1"/>
          </p:nvPr>
        </p:nvSpPr>
        <p:spPr>
          <a:xfrm>
            <a:off x="468313" y="1125538"/>
            <a:ext cx="8207375" cy="4967287"/>
          </a:xfrm>
        </p:spPr>
        <p:txBody>
          <a:bodyPr/>
          <a:lstStyle/>
          <a:p>
            <a:r>
              <a:rPr lang="zh-CN" altLang="en-US" dirty="0" smtClean="0">
                <a:latin typeface="Times New Roman" panose="02020603050405020304" pitchFamily="18" charset="0"/>
              </a:rPr>
              <a:t>要传输的原文为</a:t>
            </a:r>
            <a:r>
              <a:rPr lang="en-US" altLang="zh-CN" dirty="0" smtClean="0">
                <a:latin typeface="Times New Roman" panose="02020603050405020304" pitchFamily="18" charset="0"/>
              </a:rPr>
              <a:t>ABBCCAAACCDA</a:t>
            </a:r>
            <a:r>
              <a:rPr lang="zh-CN" altLang="en-US" dirty="0" smtClean="0">
                <a:latin typeface="Times New Roman" panose="02020603050405020304" pitchFamily="18" charset="0"/>
              </a:rPr>
              <a:t>，给出其哈夫曼编码</a:t>
            </a:r>
            <a:endParaRPr lang="en-US" altLang="zh-CN" dirty="0" smtClean="0">
              <a:latin typeface="Times New Roman" panose="02020603050405020304" pitchFamily="18" charset="0"/>
            </a:endParaRPr>
          </a:p>
          <a:p>
            <a:pPr lvl="1"/>
            <a:r>
              <a:rPr lang="zh-CN" altLang="en-US" dirty="0" smtClean="0"/>
              <a:t>要传输的字符集为</a:t>
            </a:r>
            <a:r>
              <a:rPr lang="en-US" altLang="zh-CN" dirty="0" smtClean="0"/>
              <a:t>D = {A, B, C, D}</a:t>
            </a:r>
          </a:p>
          <a:p>
            <a:pPr lvl="1"/>
            <a:r>
              <a:rPr lang="zh-CN" altLang="en-US" dirty="0" smtClean="0"/>
              <a:t>相应字符出现的频率为</a:t>
            </a:r>
            <a:r>
              <a:rPr lang="en-US" altLang="zh-CN" dirty="0" smtClean="0"/>
              <a:t>w = {5, 2, 4, 1}</a:t>
            </a:r>
          </a:p>
          <a:p>
            <a:pPr lvl="1"/>
            <a:r>
              <a:rPr lang="zh-CN" altLang="en-US" dirty="0" smtClean="0"/>
              <a:t>由此构造出赫夫曼树</a:t>
            </a:r>
            <a:endParaRPr lang="en-US" altLang="zh-CN" dirty="0" smtClean="0"/>
          </a:p>
          <a:p>
            <a:pPr lvl="1"/>
            <a:r>
              <a:rPr lang="zh-CN" altLang="en-US" dirty="0" smtClean="0"/>
              <a:t>给出相应的赫夫曼编码</a:t>
            </a:r>
            <a:endParaRPr lang="en-US" altLang="zh-CN" dirty="0" smtClean="0"/>
          </a:p>
          <a:p>
            <a:pPr lvl="2"/>
            <a:r>
              <a:rPr lang="en-US" altLang="zh-CN" dirty="0" smtClean="0"/>
              <a:t>A: 0, B: 101, C: 11, D: 100</a:t>
            </a:r>
          </a:p>
          <a:p>
            <a:pPr lvl="1"/>
            <a:r>
              <a:rPr lang="en-US" altLang="zh-CN" dirty="0" smtClean="0">
                <a:latin typeface="Times New Roman" panose="02020603050405020304" pitchFamily="18" charset="0"/>
              </a:rPr>
              <a:t>ABBCCAAACCDA</a:t>
            </a:r>
            <a:r>
              <a:rPr lang="zh-CN" altLang="en-US" dirty="0" smtClean="0"/>
              <a:t>的编码为</a:t>
            </a:r>
            <a:r>
              <a:rPr lang="en-US" altLang="zh-CN" dirty="0" smtClean="0"/>
              <a:t> </a:t>
            </a:r>
          </a:p>
          <a:p>
            <a:pPr lvl="2"/>
            <a:r>
              <a:rPr lang="en-US" altLang="zh-CN" dirty="0" smtClean="0"/>
              <a:t>0101101111100011111000</a:t>
            </a:r>
          </a:p>
        </p:txBody>
      </p:sp>
      <p:sp>
        <p:nvSpPr>
          <p:cNvPr id="80900"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615A49E8-CAA8-48E7-86DB-E7F4E476B2CE}" type="slidenum">
              <a:rPr lang="zh-CN" altLang="en-US" sz="1000" smtClean="0"/>
              <a:pPr>
                <a:spcBef>
                  <a:spcPct val="0"/>
                </a:spcBef>
                <a:spcAft>
                  <a:spcPct val="0"/>
                </a:spcAft>
                <a:buClrTx/>
                <a:buFontTx/>
                <a:buNone/>
              </a:pPr>
              <a:t>74</a:t>
            </a:fld>
            <a:endParaRPr lang="zh-CN" altLang="en-US" sz="1000" smtClean="0"/>
          </a:p>
        </p:txBody>
      </p:sp>
      <p:sp>
        <p:nvSpPr>
          <p:cNvPr id="80901" name="Text Box 12"/>
          <p:cNvSpPr txBox="1">
            <a:spLocks noChangeArrowheads="1"/>
          </p:cNvSpPr>
          <p:nvPr/>
        </p:nvSpPr>
        <p:spPr bwMode="auto">
          <a:xfrm>
            <a:off x="7086600" y="5815013"/>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B:2</a:t>
            </a:r>
            <a:endParaRPr kumimoji="1" lang="en-US" altLang="zh-CN" sz="2800">
              <a:latin typeface="Times New Roman" panose="02020603050405020304" pitchFamily="18" charset="0"/>
              <a:ea typeface="宋体" panose="02010600030101010101" pitchFamily="2" charset="-122"/>
            </a:endParaRPr>
          </a:p>
        </p:txBody>
      </p:sp>
      <p:sp>
        <p:nvSpPr>
          <p:cNvPr id="80902" name="Text Box 12"/>
          <p:cNvSpPr txBox="1">
            <a:spLocks noChangeArrowheads="1"/>
          </p:cNvSpPr>
          <p:nvPr/>
        </p:nvSpPr>
        <p:spPr bwMode="auto">
          <a:xfrm>
            <a:off x="5646738" y="5815013"/>
            <a:ext cx="854075" cy="522287"/>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D:1</a:t>
            </a:r>
            <a:endParaRPr kumimoji="1" lang="en-US" altLang="zh-CN" sz="2800">
              <a:latin typeface="Times New Roman" panose="02020603050405020304" pitchFamily="18" charset="0"/>
              <a:ea typeface="宋体" panose="02010600030101010101" pitchFamily="2" charset="-122"/>
            </a:endParaRPr>
          </a:p>
        </p:txBody>
      </p:sp>
      <p:sp>
        <p:nvSpPr>
          <p:cNvPr id="80903" name="Oval 13"/>
          <p:cNvSpPr>
            <a:spLocks noChangeArrowheads="1"/>
          </p:cNvSpPr>
          <p:nvPr/>
        </p:nvSpPr>
        <p:spPr bwMode="auto">
          <a:xfrm>
            <a:off x="6375400" y="49403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3</a:t>
            </a:r>
            <a:endParaRPr kumimoji="1" lang="en-US" altLang="zh-CN" sz="2800">
              <a:latin typeface="Times New Roman" panose="02020603050405020304" pitchFamily="18" charset="0"/>
              <a:ea typeface="宋体" panose="02010600030101010101" pitchFamily="2" charset="-122"/>
            </a:endParaRPr>
          </a:p>
        </p:txBody>
      </p:sp>
      <p:sp>
        <p:nvSpPr>
          <p:cNvPr id="80904" name="Line 10"/>
          <p:cNvSpPr>
            <a:spLocks noChangeShapeType="1"/>
          </p:cNvSpPr>
          <p:nvPr/>
        </p:nvSpPr>
        <p:spPr bwMode="auto">
          <a:xfrm flipH="1">
            <a:off x="6078538" y="5413375"/>
            <a:ext cx="396875" cy="40163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10"/>
          <p:cNvSpPr>
            <a:spLocks noChangeShapeType="1"/>
          </p:cNvSpPr>
          <p:nvPr/>
        </p:nvSpPr>
        <p:spPr bwMode="auto">
          <a:xfrm>
            <a:off x="6985000" y="5372100"/>
            <a:ext cx="533400" cy="442913"/>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Text Box 12"/>
          <p:cNvSpPr txBox="1">
            <a:spLocks noChangeArrowheads="1"/>
          </p:cNvSpPr>
          <p:nvPr/>
        </p:nvSpPr>
        <p:spPr bwMode="auto">
          <a:xfrm>
            <a:off x="8110538" y="4940300"/>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C:4</a:t>
            </a:r>
            <a:endParaRPr kumimoji="1" lang="en-US" altLang="zh-CN" sz="2800">
              <a:latin typeface="Times New Roman" panose="02020603050405020304" pitchFamily="18" charset="0"/>
              <a:ea typeface="宋体" panose="02010600030101010101" pitchFamily="2" charset="-122"/>
            </a:endParaRPr>
          </a:p>
        </p:txBody>
      </p:sp>
      <p:sp>
        <p:nvSpPr>
          <p:cNvPr id="80907" name="Oval 13"/>
          <p:cNvSpPr>
            <a:spLocks noChangeArrowheads="1"/>
          </p:cNvSpPr>
          <p:nvPr/>
        </p:nvSpPr>
        <p:spPr bwMode="auto">
          <a:xfrm>
            <a:off x="7251700" y="42545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7</a:t>
            </a:r>
            <a:endParaRPr kumimoji="1" lang="en-US" altLang="zh-CN" sz="2800">
              <a:latin typeface="Times New Roman" panose="02020603050405020304" pitchFamily="18" charset="0"/>
              <a:ea typeface="宋体" panose="02010600030101010101" pitchFamily="2" charset="-122"/>
            </a:endParaRPr>
          </a:p>
        </p:txBody>
      </p:sp>
      <p:sp>
        <p:nvSpPr>
          <p:cNvPr id="80908" name="Line 10"/>
          <p:cNvSpPr>
            <a:spLocks noChangeShapeType="1"/>
          </p:cNvSpPr>
          <p:nvPr/>
        </p:nvSpPr>
        <p:spPr bwMode="auto">
          <a:xfrm flipH="1">
            <a:off x="6781800" y="4722813"/>
            <a:ext cx="498475" cy="21748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10"/>
          <p:cNvSpPr>
            <a:spLocks noChangeShapeType="1"/>
          </p:cNvSpPr>
          <p:nvPr/>
        </p:nvSpPr>
        <p:spPr bwMode="auto">
          <a:xfrm>
            <a:off x="7723188" y="4729163"/>
            <a:ext cx="796925" cy="211137"/>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Text Box 12"/>
          <p:cNvSpPr txBox="1">
            <a:spLocks noChangeArrowheads="1"/>
          </p:cNvSpPr>
          <p:nvPr/>
        </p:nvSpPr>
        <p:spPr bwMode="auto">
          <a:xfrm>
            <a:off x="5711825" y="4264025"/>
            <a:ext cx="854075" cy="523875"/>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FF3300"/>
                </a:solidFill>
                <a:latin typeface="Times New Roman" panose="02020603050405020304" pitchFamily="18" charset="0"/>
                <a:ea typeface="宋体" panose="02010600030101010101" pitchFamily="2" charset="-122"/>
              </a:rPr>
              <a:t>A:5</a:t>
            </a:r>
            <a:endParaRPr kumimoji="1" lang="en-US" altLang="zh-CN" sz="2800">
              <a:latin typeface="Times New Roman" panose="02020603050405020304" pitchFamily="18" charset="0"/>
              <a:ea typeface="宋体" panose="02010600030101010101" pitchFamily="2" charset="-122"/>
            </a:endParaRPr>
          </a:p>
        </p:txBody>
      </p:sp>
      <p:sp>
        <p:nvSpPr>
          <p:cNvPr id="80911" name="Oval 13"/>
          <p:cNvSpPr>
            <a:spLocks noChangeArrowheads="1"/>
          </p:cNvSpPr>
          <p:nvPr/>
        </p:nvSpPr>
        <p:spPr bwMode="auto">
          <a:xfrm>
            <a:off x="6440488" y="33909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800" b="1">
                <a:solidFill>
                  <a:srgbClr val="990000"/>
                </a:solidFill>
                <a:latin typeface="Times New Roman" panose="02020603050405020304" pitchFamily="18" charset="0"/>
                <a:ea typeface="宋体" panose="02010600030101010101" pitchFamily="2" charset="-122"/>
              </a:rPr>
              <a:t>12</a:t>
            </a:r>
            <a:endParaRPr kumimoji="1" lang="en-US" altLang="zh-CN" sz="2800">
              <a:latin typeface="Times New Roman" panose="02020603050405020304" pitchFamily="18" charset="0"/>
              <a:ea typeface="宋体" panose="02010600030101010101" pitchFamily="2" charset="-122"/>
            </a:endParaRPr>
          </a:p>
        </p:txBody>
      </p:sp>
      <p:sp>
        <p:nvSpPr>
          <p:cNvPr id="80912" name="Line 10"/>
          <p:cNvSpPr>
            <a:spLocks noChangeShapeType="1"/>
          </p:cNvSpPr>
          <p:nvPr/>
        </p:nvSpPr>
        <p:spPr bwMode="auto">
          <a:xfrm flipH="1">
            <a:off x="6143625" y="3863975"/>
            <a:ext cx="396875"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3" name="Line 10"/>
          <p:cNvSpPr>
            <a:spLocks noChangeShapeType="1"/>
          </p:cNvSpPr>
          <p:nvPr/>
        </p:nvSpPr>
        <p:spPr bwMode="auto">
          <a:xfrm>
            <a:off x="6972300" y="3863975"/>
            <a:ext cx="611188" cy="40005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4" name="文本框 1"/>
          <p:cNvSpPr txBox="1">
            <a:spLocks noChangeArrowheads="1"/>
          </p:cNvSpPr>
          <p:nvPr/>
        </p:nvSpPr>
        <p:spPr bwMode="auto">
          <a:xfrm>
            <a:off x="6161088" y="3752850"/>
            <a:ext cx="287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0915" name="文本框 41"/>
          <p:cNvSpPr txBox="1">
            <a:spLocks noChangeArrowheads="1"/>
          </p:cNvSpPr>
          <p:nvPr/>
        </p:nvSpPr>
        <p:spPr bwMode="auto">
          <a:xfrm>
            <a:off x="6061075" y="5354638"/>
            <a:ext cx="288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0916" name="文本框 42"/>
          <p:cNvSpPr txBox="1">
            <a:spLocks noChangeArrowheads="1"/>
          </p:cNvSpPr>
          <p:nvPr/>
        </p:nvSpPr>
        <p:spPr bwMode="auto">
          <a:xfrm>
            <a:off x="6834188" y="4565650"/>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0917" name="文本框 43"/>
          <p:cNvSpPr txBox="1">
            <a:spLocks noChangeArrowheads="1"/>
          </p:cNvSpPr>
          <p:nvPr/>
        </p:nvSpPr>
        <p:spPr bwMode="auto">
          <a:xfrm>
            <a:off x="7105650" y="3760788"/>
            <a:ext cx="287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1</a:t>
            </a:r>
            <a:endParaRPr lang="zh-CN" altLang="en-US" sz="1800">
              <a:ea typeface="宋体" panose="02010600030101010101" pitchFamily="2" charset="-122"/>
            </a:endParaRPr>
          </a:p>
        </p:txBody>
      </p:sp>
      <p:sp>
        <p:nvSpPr>
          <p:cNvPr id="80918" name="文本框 44"/>
          <p:cNvSpPr txBox="1">
            <a:spLocks noChangeArrowheads="1"/>
          </p:cNvSpPr>
          <p:nvPr/>
        </p:nvSpPr>
        <p:spPr bwMode="auto">
          <a:xfrm>
            <a:off x="7977188" y="4538663"/>
            <a:ext cx="288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1</a:t>
            </a:r>
            <a:endParaRPr lang="zh-CN" altLang="en-US" sz="1800">
              <a:ea typeface="宋体" panose="02010600030101010101" pitchFamily="2" charset="-122"/>
            </a:endParaRPr>
          </a:p>
        </p:txBody>
      </p:sp>
      <p:sp>
        <p:nvSpPr>
          <p:cNvPr id="80919" name="文本框 45"/>
          <p:cNvSpPr txBox="1">
            <a:spLocks noChangeArrowheads="1"/>
          </p:cNvSpPr>
          <p:nvPr/>
        </p:nvSpPr>
        <p:spPr bwMode="auto">
          <a:xfrm>
            <a:off x="7192963" y="5318125"/>
            <a:ext cx="288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r>
              <a:rPr lang="en-US" altLang="zh-CN" sz="1800">
                <a:ea typeface="宋体" panose="02010600030101010101" pitchFamily="2" charset="-122"/>
              </a:rPr>
              <a:t>1</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zh-CN" altLang="en-US" dirty="0"/>
              <a:t>赫夫曼编码举例</a:t>
            </a:r>
            <a:endParaRPr lang="en-US" altLang="zh-CN" dirty="0" smtClean="0"/>
          </a:p>
        </p:txBody>
      </p:sp>
      <p:sp>
        <p:nvSpPr>
          <p:cNvPr id="73731" name="Content Placeholder 2"/>
          <p:cNvSpPr>
            <a:spLocks noGrp="1"/>
          </p:cNvSpPr>
          <p:nvPr>
            <p:ph idx="1"/>
          </p:nvPr>
        </p:nvSpPr>
        <p:spPr>
          <a:xfrm>
            <a:off x="468313" y="1125538"/>
            <a:ext cx="8207375" cy="4967287"/>
          </a:xfrm>
        </p:spPr>
        <p:txBody>
          <a:bodyPr/>
          <a:lstStyle/>
          <a:p>
            <a:pPr>
              <a:defRPr/>
            </a:pPr>
            <a:r>
              <a:rPr lang="zh-CN" altLang="en-US" dirty="0" smtClean="0"/>
              <a:t>根据赫夫曼编码，很容易将二进制串还原</a:t>
            </a:r>
            <a:endParaRPr lang="en-US" altLang="zh-CN" dirty="0" smtClean="0"/>
          </a:p>
          <a:p>
            <a:pPr lvl="1">
              <a:defRPr/>
            </a:pPr>
            <a:r>
              <a:rPr lang="en-US" altLang="zh-CN" dirty="0" smtClean="0"/>
              <a:t>A</a:t>
            </a:r>
            <a:r>
              <a:rPr lang="en-US" altLang="zh-CN" dirty="0"/>
              <a:t>: 0, B: 101, C: 11, D: 100</a:t>
            </a:r>
          </a:p>
          <a:p>
            <a:pPr marL="342900" lvl="1" indent="-342900">
              <a:defRPr/>
            </a:pPr>
            <a:r>
              <a:rPr lang="zh-CN" altLang="en-US" sz="3200" dirty="0" smtClean="0"/>
              <a:t>可将</a:t>
            </a:r>
            <a:r>
              <a:rPr lang="en-US" altLang="zh-CN" sz="3200" dirty="0" smtClean="0"/>
              <a:t>0101101111100011110</a:t>
            </a:r>
            <a:r>
              <a:rPr lang="zh-CN" altLang="en-US" sz="3200" dirty="0" smtClean="0"/>
              <a:t>解码为</a:t>
            </a:r>
            <a:r>
              <a:rPr lang="en-US" altLang="zh-CN" sz="3200" dirty="0" smtClean="0"/>
              <a:t>ABBCCAAACCDA</a:t>
            </a:r>
          </a:p>
          <a:p>
            <a:pPr>
              <a:defRPr/>
            </a:pPr>
            <a:endParaRPr lang="en-US" dirty="0" smtClean="0"/>
          </a:p>
        </p:txBody>
      </p:sp>
      <p:sp>
        <p:nvSpPr>
          <p:cNvPr id="8192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552B1E2F-9F7F-4466-9C9C-29E9918CAFA1}" type="slidenum">
              <a:rPr lang="zh-CN" altLang="en-US" sz="1000" smtClean="0"/>
              <a:pPr>
                <a:spcBef>
                  <a:spcPct val="0"/>
                </a:spcBef>
                <a:spcAft>
                  <a:spcPct val="0"/>
                </a:spcAft>
                <a:buClrTx/>
                <a:buFontTx/>
                <a:buNone/>
              </a:pPr>
              <a:t>75</a:t>
            </a:fld>
            <a:endParaRPr lang="zh-CN" altLang="en-US" sz="10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dirty="0" smtClean="0"/>
              <a:t>练习</a:t>
            </a:r>
          </a:p>
        </p:txBody>
      </p:sp>
      <p:sp>
        <p:nvSpPr>
          <p:cNvPr id="4099" name="内容占位符 2"/>
          <p:cNvSpPr>
            <a:spLocks noGrp="1"/>
          </p:cNvSpPr>
          <p:nvPr>
            <p:ph idx="1"/>
          </p:nvPr>
        </p:nvSpPr>
        <p:spPr>
          <a:xfrm>
            <a:off x="468313" y="1125538"/>
            <a:ext cx="4895850" cy="5162550"/>
          </a:xfrm>
        </p:spPr>
        <p:txBody>
          <a:bodyPr/>
          <a:lstStyle/>
          <a:p>
            <a:pPr marL="514350" indent="-514350">
              <a:buFont typeface="+mj-lt"/>
              <a:buAutoNum type="arabicPeriod"/>
              <a:defRPr/>
            </a:pPr>
            <a:r>
              <a:rPr lang="zh-CN" altLang="en-US" sz="2800" dirty="0" smtClean="0"/>
              <a:t>假设</a:t>
            </a:r>
            <a:r>
              <a:rPr kumimoji="1" lang="zh-CN" altLang="en-US" sz="2800" dirty="0" smtClean="0">
                <a:latin typeface="+mn-ea"/>
              </a:rPr>
              <a:t>要传输的字符集 </a:t>
            </a:r>
            <a:r>
              <a:rPr kumimoji="1" lang="en-US" altLang="zh-CN" sz="2800" dirty="0" smtClean="0">
                <a:latin typeface="+mn-ea"/>
              </a:rPr>
              <a:t>D={a, b, c, d, e}</a:t>
            </a:r>
            <a:r>
              <a:rPr kumimoji="1" lang="zh-CN" altLang="en-US" sz="2800" dirty="0" smtClean="0">
                <a:latin typeface="+mn-ea"/>
              </a:rPr>
              <a:t>，相应</a:t>
            </a:r>
            <a:r>
              <a:rPr kumimoji="1" lang="zh-CN" altLang="zh-CN" sz="2800" dirty="0" smtClean="0">
                <a:latin typeface="+mn-ea"/>
              </a:rPr>
              <a:t>字符出现频率 </a:t>
            </a:r>
            <a:r>
              <a:rPr kumimoji="1" lang="en-US" altLang="zh-CN" sz="2800" dirty="0" smtClean="0">
                <a:latin typeface="+mn-ea"/>
              </a:rPr>
              <a:t>w={2, 10, 1, 6, 5}</a:t>
            </a:r>
            <a:r>
              <a:rPr kumimoji="1" lang="zh-CN" altLang="en-US" sz="2800" dirty="0" smtClean="0">
                <a:latin typeface="+mn-ea"/>
              </a:rPr>
              <a:t>，创建一棵哈夫曼树</a:t>
            </a:r>
            <a:endParaRPr kumimoji="1" lang="en-US" altLang="zh-CN" sz="2800" dirty="0" smtClean="0">
              <a:latin typeface="+mn-ea"/>
            </a:endParaRPr>
          </a:p>
          <a:p>
            <a:pPr marL="514350" indent="-514350">
              <a:buFont typeface="+mj-lt"/>
              <a:buAutoNum type="arabicPeriod"/>
              <a:defRPr/>
            </a:pPr>
            <a:r>
              <a:rPr kumimoji="1" lang="zh-CN" altLang="en-US" sz="2800" dirty="0" smtClean="0">
                <a:latin typeface="+mn-ea"/>
              </a:rPr>
              <a:t>根据右侧的哈夫曼树，给出</a:t>
            </a:r>
            <a:r>
              <a:rPr kumimoji="1" lang="en-US" altLang="zh-CN" sz="2800" dirty="0" smtClean="0">
                <a:latin typeface="+mn-ea"/>
              </a:rPr>
              <a:t>coupe</a:t>
            </a:r>
            <a:r>
              <a:rPr kumimoji="1" lang="zh-CN" altLang="en-US" sz="2800" dirty="0" smtClean="0">
                <a:latin typeface="+mn-ea"/>
              </a:rPr>
              <a:t>的哈夫曼编码，并将</a:t>
            </a:r>
            <a:r>
              <a:rPr kumimoji="1" lang="en-US" altLang="zh-CN" sz="2800" dirty="0" smtClean="0">
                <a:latin typeface="+mn-ea"/>
              </a:rPr>
              <a:t>1011111000</a:t>
            </a:r>
            <a:r>
              <a:rPr kumimoji="1" lang="zh-CN" altLang="en-US" sz="2800" dirty="0" smtClean="0">
                <a:latin typeface="+mn-ea"/>
              </a:rPr>
              <a:t>解码</a:t>
            </a:r>
            <a:endParaRPr kumimoji="1" lang="en-US" altLang="zh-CN" sz="2800" dirty="0" smtClean="0">
              <a:latin typeface="+mn-ea"/>
            </a:endParaRPr>
          </a:p>
          <a:p>
            <a:pPr>
              <a:defRPr/>
            </a:pPr>
            <a:endParaRPr lang="en-US" altLang="zh-CN" dirty="0" smtClean="0"/>
          </a:p>
        </p:txBody>
      </p:sp>
      <p:grpSp>
        <p:nvGrpSpPr>
          <p:cNvPr id="82948" name="Group 4"/>
          <p:cNvGrpSpPr>
            <a:grpSpLocks/>
          </p:cNvGrpSpPr>
          <p:nvPr/>
        </p:nvGrpSpPr>
        <p:grpSpPr bwMode="auto">
          <a:xfrm>
            <a:off x="5961063" y="2060575"/>
            <a:ext cx="2476500" cy="2112963"/>
            <a:chOff x="1195" y="2405"/>
            <a:chExt cx="1560" cy="1331"/>
          </a:xfrm>
        </p:grpSpPr>
        <p:sp>
          <p:nvSpPr>
            <p:cNvPr id="82950" name="Text Box 5"/>
            <p:cNvSpPr txBox="1">
              <a:spLocks noChangeArrowheads="1"/>
            </p:cNvSpPr>
            <p:nvPr/>
          </p:nvSpPr>
          <p:spPr bwMode="auto">
            <a:xfrm>
              <a:off x="2175" y="3463"/>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c</a:t>
              </a:r>
            </a:p>
          </p:txBody>
        </p:sp>
        <p:sp>
          <p:nvSpPr>
            <p:cNvPr id="82951" name="Text Box 6"/>
            <p:cNvSpPr txBox="1">
              <a:spLocks noChangeArrowheads="1"/>
            </p:cNvSpPr>
            <p:nvPr/>
          </p:nvSpPr>
          <p:spPr bwMode="auto">
            <a:xfrm>
              <a:off x="2558" y="3484"/>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u</a:t>
              </a:r>
            </a:p>
          </p:txBody>
        </p:sp>
        <p:sp>
          <p:nvSpPr>
            <p:cNvPr id="82952" name="Oval 7"/>
            <p:cNvSpPr>
              <a:spLocks noChangeArrowheads="1"/>
            </p:cNvSpPr>
            <p:nvPr/>
          </p:nvSpPr>
          <p:spPr bwMode="auto">
            <a:xfrm>
              <a:off x="1615" y="3032"/>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3</a:t>
              </a:r>
            </a:p>
          </p:txBody>
        </p:sp>
        <p:sp>
          <p:nvSpPr>
            <p:cNvPr id="82953" name="Oval 8"/>
            <p:cNvSpPr>
              <a:spLocks noChangeArrowheads="1"/>
            </p:cNvSpPr>
            <p:nvPr/>
          </p:nvSpPr>
          <p:spPr bwMode="auto">
            <a:xfrm>
              <a:off x="1202" y="3008"/>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3</a:t>
              </a:r>
            </a:p>
          </p:txBody>
        </p:sp>
        <p:sp>
          <p:nvSpPr>
            <p:cNvPr id="82954" name="Oval 9"/>
            <p:cNvSpPr>
              <a:spLocks noChangeArrowheads="1"/>
            </p:cNvSpPr>
            <p:nvPr/>
          </p:nvSpPr>
          <p:spPr bwMode="auto">
            <a:xfrm>
              <a:off x="1454" y="2726"/>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6</a:t>
              </a:r>
            </a:p>
          </p:txBody>
        </p:sp>
        <p:sp>
          <p:nvSpPr>
            <p:cNvPr id="82955" name="Line 10"/>
            <p:cNvSpPr>
              <a:spLocks noChangeShapeType="1"/>
            </p:cNvSpPr>
            <p:nvPr/>
          </p:nvSpPr>
          <p:spPr bwMode="auto">
            <a:xfrm flipH="1">
              <a:off x="1373" y="2870"/>
              <a:ext cx="10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56" name="Line 11"/>
            <p:cNvSpPr>
              <a:spLocks noChangeShapeType="1"/>
            </p:cNvSpPr>
            <p:nvPr/>
          </p:nvSpPr>
          <p:spPr bwMode="auto">
            <a:xfrm>
              <a:off x="1584" y="2892"/>
              <a:ext cx="78"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57" name="Oval 12"/>
            <p:cNvSpPr>
              <a:spLocks noChangeArrowheads="1"/>
            </p:cNvSpPr>
            <p:nvPr/>
          </p:nvSpPr>
          <p:spPr bwMode="auto">
            <a:xfrm>
              <a:off x="1961" y="3071"/>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4</a:t>
              </a:r>
            </a:p>
          </p:txBody>
        </p:sp>
        <p:sp>
          <p:nvSpPr>
            <p:cNvPr id="82958" name="Oval 13"/>
            <p:cNvSpPr>
              <a:spLocks noChangeArrowheads="1"/>
            </p:cNvSpPr>
            <p:nvPr/>
          </p:nvSpPr>
          <p:spPr bwMode="auto">
            <a:xfrm>
              <a:off x="2177" y="332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2</a:t>
              </a:r>
            </a:p>
          </p:txBody>
        </p:sp>
        <p:sp>
          <p:nvSpPr>
            <p:cNvPr id="82959" name="Oval 14"/>
            <p:cNvSpPr>
              <a:spLocks noChangeArrowheads="1"/>
            </p:cNvSpPr>
            <p:nvPr/>
          </p:nvSpPr>
          <p:spPr bwMode="auto">
            <a:xfrm>
              <a:off x="2554" y="3349"/>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2</a:t>
              </a:r>
            </a:p>
          </p:txBody>
        </p:sp>
        <p:sp>
          <p:nvSpPr>
            <p:cNvPr id="82960" name="Oval 15"/>
            <p:cNvSpPr>
              <a:spLocks noChangeArrowheads="1"/>
            </p:cNvSpPr>
            <p:nvPr/>
          </p:nvSpPr>
          <p:spPr bwMode="auto">
            <a:xfrm>
              <a:off x="2395" y="3067"/>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4</a:t>
              </a:r>
            </a:p>
          </p:txBody>
        </p:sp>
        <p:sp>
          <p:nvSpPr>
            <p:cNvPr id="82961" name="Line 16"/>
            <p:cNvSpPr>
              <a:spLocks noChangeShapeType="1"/>
            </p:cNvSpPr>
            <p:nvPr/>
          </p:nvSpPr>
          <p:spPr bwMode="auto">
            <a:xfrm flipH="1">
              <a:off x="2334" y="3220"/>
              <a:ext cx="78"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2" name="Line 17"/>
            <p:cNvSpPr>
              <a:spLocks noChangeShapeType="1"/>
            </p:cNvSpPr>
            <p:nvPr/>
          </p:nvSpPr>
          <p:spPr bwMode="auto">
            <a:xfrm>
              <a:off x="2535" y="3231"/>
              <a:ext cx="66" cy="1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3" name="Oval 18"/>
            <p:cNvSpPr>
              <a:spLocks noChangeArrowheads="1"/>
            </p:cNvSpPr>
            <p:nvPr/>
          </p:nvSpPr>
          <p:spPr bwMode="auto">
            <a:xfrm>
              <a:off x="2191" y="2744"/>
              <a:ext cx="189" cy="18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8</a:t>
              </a:r>
            </a:p>
          </p:txBody>
        </p:sp>
        <p:sp>
          <p:nvSpPr>
            <p:cNvPr id="82964" name="Line 19"/>
            <p:cNvSpPr>
              <a:spLocks noChangeShapeType="1"/>
            </p:cNvSpPr>
            <p:nvPr/>
          </p:nvSpPr>
          <p:spPr bwMode="auto">
            <a:xfrm flipH="1">
              <a:off x="2119" y="2926"/>
              <a:ext cx="111"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5" name="Line 20"/>
            <p:cNvSpPr>
              <a:spLocks noChangeShapeType="1"/>
            </p:cNvSpPr>
            <p:nvPr/>
          </p:nvSpPr>
          <p:spPr bwMode="auto">
            <a:xfrm>
              <a:off x="2330" y="2904"/>
              <a:ext cx="100"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2966" name="Oval 21"/>
            <p:cNvSpPr>
              <a:spLocks noChangeArrowheads="1"/>
            </p:cNvSpPr>
            <p:nvPr/>
          </p:nvSpPr>
          <p:spPr bwMode="auto">
            <a:xfrm>
              <a:off x="1817" y="2405"/>
              <a:ext cx="212"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14</a:t>
              </a:r>
            </a:p>
          </p:txBody>
        </p:sp>
        <p:sp>
          <p:nvSpPr>
            <p:cNvPr id="82967" name="Line 22"/>
            <p:cNvSpPr>
              <a:spLocks noChangeShapeType="1"/>
            </p:cNvSpPr>
            <p:nvPr/>
          </p:nvSpPr>
          <p:spPr bwMode="auto">
            <a:xfrm flipH="1">
              <a:off x="1646" y="2588"/>
              <a:ext cx="222" cy="1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Line 23"/>
            <p:cNvSpPr>
              <a:spLocks noChangeShapeType="1"/>
            </p:cNvSpPr>
            <p:nvPr/>
          </p:nvSpPr>
          <p:spPr bwMode="auto">
            <a:xfrm>
              <a:off x="1990" y="2588"/>
              <a:ext cx="245"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Text Box 24"/>
            <p:cNvSpPr txBox="1">
              <a:spLocks noChangeArrowheads="1"/>
            </p:cNvSpPr>
            <p:nvPr/>
          </p:nvSpPr>
          <p:spPr bwMode="auto">
            <a:xfrm>
              <a:off x="1195" y="3162"/>
              <a:ext cx="1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e</a:t>
              </a:r>
            </a:p>
          </p:txBody>
        </p:sp>
        <p:sp>
          <p:nvSpPr>
            <p:cNvPr id="82970" name="Text Box 25"/>
            <p:cNvSpPr txBox="1">
              <a:spLocks noChangeArrowheads="1"/>
            </p:cNvSpPr>
            <p:nvPr/>
          </p:nvSpPr>
          <p:spPr bwMode="auto">
            <a:xfrm>
              <a:off x="1601" y="3162"/>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o</a:t>
              </a:r>
            </a:p>
          </p:txBody>
        </p:sp>
        <p:sp>
          <p:nvSpPr>
            <p:cNvPr id="82971" name="Text Box 26"/>
            <p:cNvSpPr txBox="1">
              <a:spLocks noChangeArrowheads="1"/>
            </p:cNvSpPr>
            <p:nvPr/>
          </p:nvSpPr>
          <p:spPr bwMode="auto">
            <a:xfrm>
              <a:off x="1968" y="3196"/>
              <a:ext cx="19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lgn="ctr" eaLnBrk="1" hangingPunct="1">
                <a:spcBef>
                  <a:spcPct val="0"/>
                </a:spcBef>
                <a:spcAft>
                  <a:spcPct val="0"/>
                </a:spcAft>
                <a:buClrTx/>
                <a:buFontTx/>
                <a:buNone/>
              </a:pPr>
              <a:r>
                <a:rPr kumimoji="1" lang="en-US" altLang="zh-CN" sz="2000">
                  <a:latin typeface="Times New Roman" panose="02020603050405020304" pitchFamily="18" charset="0"/>
                  <a:ea typeface="宋体" panose="02010600030101010101" pitchFamily="2" charset="-122"/>
                </a:rPr>
                <a:t>p</a:t>
              </a:r>
            </a:p>
          </p:txBody>
        </p:sp>
      </p:grpSp>
      <p:sp>
        <p:nvSpPr>
          <p:cNvPr id="82949"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A8B9F705-D493-453D-9F82-9CA5B5A7985B}" type="slidenum">
              <a:rPr lang="zh-CN" altLang="en-US" sz="1000" smtClean="0"/>
              <a:pPr>
                <a:spcBef>
                  <a:spcPct val="0"/>
                </a:spcBef>
                <a:spcAft>
                  <a:spcPct val="0"/>
                </a:spcAft>
                <a:buClrTx/>
                <a:buFontTx/>
                <a:buNone/>
              </a:pPr>
              <a:t>76</a:t>
            </a:fld>
            <a:endParaRPr lang="zh-CN" altLang="en-US" sz="1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树的基本术语</a:t>
            </a:r>
            <a:r>
              <a:rPr lang="en-US" altLang="zh-CN" smtClean="0"/>
              <a:t>-</a:t>
            </a:r>
            <a:r>
              <a:rPr lang="zh-CN" altLang="en-US" smtClean="0"/>
              <a:t>树相关</a:t>
            </a:r>
          </a:p>
        </p:txBody>
      </p:sp>
      <p:sp>
        <p:nvSpPr>
          <p:cNvPr id="15363" name="内容占位符 2"/>
          <p:cNvSpPr>
            <a:spLocks noGrp="1"/>
          </p:cNvSpPr>
          <p:nvPr>
            <p:ph idx="1"/>
          </p:nvPr>
        </p:nvSpPr>
        <p:spPr/>
        <p:txBody>
          <a:bodyPr/>
          <a:lstStyle/>
          <a:p>
            <a:r>
              <a:rPr lang="zh-CN" altLang="en-US" smtClean="0">
                <a:solidFill>
                  <a:srgbClr val="FF0000"/>
                </a:solidFill>
              </a:rPr>
              <a:t>树的度</a:t>
            </a:r>
            <a:r>
              <a:rPr lang="zh-CN" altLang="en-US" smtClean="0"/>
              <a:t>  树中所有结点度的最大值。</a:t>
            </a:r>
          </a:p>
          <a:p>
            <a:r>
              <a:rPr lang="zh-CN" altLang="en-US" smtClean="0">
                <a:solidFill>
                  <a:srgbClr val="FF0000"/>
                </a:solidFill>
              </a:rPr>
              <a:t>树的深度  </a:t>
            </a:r>
            <a:r>
              <a:rPr lang="zh-CN" altLang="en-US" smtClean="0"/>
              <a:t>树中所有结点层次的最大值。</a:t>
            </a:r>
          </a:p>
          <a:p>
            <a:r>
              <a:rPr lang="zh-CN" altLang="en-US" smtClean="0">
                <a:solidFill>
                  <a:srgbClr val="FF0000"/>
                </a:solidFill>
              </a:rPr>
              <a:t>有序树、无序树  </a:t>
            </a:r>
            <a:r>
              <a:rPr lang="zh-CN" altLang="en-US" smtClean="0"/>
              <a:t>如果树中每棵子树从左向右的排列拥有一定的顺序，不得互换，则称为有序树，否则称为无序树。</a:t>
            </a:r>
          </a:p>
          <a:p>
            <a:r>
              <a:rPr lang="zh-CN" altLang="en-US" smtClean="0">
                <a:solidFill>
                  <a:srgbClr val="FF0000"/>
                </a:solidFill>
              </a:rPr>
              <a:t>森林 </a:t>
            </a:r>
            <a:r>
              <a:rPr lang="zh-CN" altLang="en-US" smtClean="0"/>
              <a:t> 是</a:t>
            </a:r>
            <a:r>
              <a:rPr lang="en-US" altLang="zh-CN" smtClean="0"/>
              <a:t>m</a:t>
            </a:r>
            <a:r>
              <a:rPr lang="zh-CN" altLang="en-US" smtClean="0"/>
              <a:t>（</a:t>
            </a:r>
            <a:r>
              <a:rPr lang="en-US" altLang="zh-CN" smtClean="0"/>
              <a:t>m≥0</a:t>
            </a:r>
            <a:r>
              <a:rPr lang="zh-CN" altLang="en-US" smtClean="0"/>
              <a:t>）棵互不相交的树的集合</a:t>
            </a:r>
          </a:p>
          <a:p>
            <a:endParaRPr lang="zh-CN" altLang="en-US" smtClean="0"/>
          </a:p>
          <a:p>
            <a:endParaRPr lang="zh-CN" altLang="en-US" smtClean="0"/>
          </a:p>
        </p:txBody>
      </p:sp>
      <p:sp>
        <p:nvSpPr>
          <p:cNvPr id="15364"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2F2C2580-FB81-4910-A6B2-17F091F4963E}" type="slidenum">
              <a:rPr lang="zh-CN" altLang="en-US" sz="1000" smtClean="0"/>
              <a:pPr>
                <a:spcBef>
                  <a:spcPct val="0"/>
                </a:spcBef>
                <a:spcAft>
                  <a:spcPct val="0"/>
                </a:spcAft>
                <a:buClrTx/>
                <a:buFontTx/>
                <a:buNone/>
              </a:pPr>
              <a:t>8</a:t>
            </a:fld>
            <a:endParaRPr lang="zh-CN" altLang="en-US" sz="1000" smtClean="0"/>
          </a:p>
        </p:txBody>
      </p:sp>
    </p:spTree>
    <p:extLst>
      <p:ext uri="{BB962C8B-B14F-4D97-AF65-F5344CB8AC3E}">
        <p14:creationId xmlns:p14="http://schemas.microsoft.com/office/powerpoint/2010/main" val="2885724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randombar(horizontal)">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randombar(horizontal)">
                                      <p:cBhvr>
                                        <p:cTn id="12" dur="500"/>
                                        <p:tgtEl>
                                          <p:spTgt spid="15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randombar(horizontal)">
                                      <p:cBhvr>
                                        <p:cTn id="17" dur="500"/>
                                        <p:tgtEl>
                                          <p:spTgt spid="15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randombar(horizontal)">
                                      <p:cBhvr>
                                        <p:cTn id="22"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971550" y="315913"/>
            <a:ext cx="7921625" cy="592137"/>
          </a:xfrm>
        </p:spPr>
        <p:txBody>
          <a:bodyPr/>
          <a:lstStyle/>
          <a:p>
            <a:r>
              <a:rPr lang="zh-CN" altLang="en-US" smtClean="0"/>
              <a:t>树的基本术语</a:t>
            </a:r>
            <a:r>
              <a:rPr lang="en-US" altLang="zh-CN" smtClean="0"/>
              <a:t>-</a:t>
            </a:r>
            <a:r>
              <a:rPr lang="zh-CN" altLang="en-US" smtClean="0"/>
              <a:t>结点之间的关系</a:t>
            </a:r>
          </a:p>
        </p:txBody>
      </p:sp>
      <p:sp>
        <p:nvSpPr>
          <p:cNvPr id="3" name="内容占位符 2"/>
          <p:cNvSpPr>
            <a:spLocks noGrp="1"/>
          </p:cNvSpPr>
          <p:nvPr>
            <p:ph idx="1"/>
          </p:nvPr>
        </p:nvSpPr>
        <p:spPr/>
        <p:txBody>
          <a:bodyPr/>
          <a:lstStyle/>
          <a:p>
            <a:pPr marL="0" indent="0">
              <a:buFont typeface="Wingdings" panose="05000000000000000000" pitchFamily="2" charset="2"/>
              <a:buNone/>
              <a:defRPr/>
            </a:pPr>
            <a:r>
              <a:rPr lang="zh-CN" altLang="en-US" dirty="0" smtClean="0"/>
              <a:t>结点</a:t>
            </a:r>
            <a:r>
              <a:rPr lang="zh-CN" altLang="en-US" dirty="0"/>
              <a:t>之间的关系又可以用家族关系</a:t>
            </a:r>
            <a:r>
              <a:rPr lang="zh-CN" altLang="en-US" dirty="0" smtClean="0"/>
              <a:t>描述</a:t>
            </a:r>
            <a:endParaRPr lang="zh-CN" altLang="en-US" dirty="0"/>
          </a:p>
          <a:p>
            <a:pPr>
              <a:defRPr/>
            </a:pPr>
            <a:r>
              <a:rPr lang="zh-CN" altLang="en-US" dirty="0" smtClean="0">
                <a:solidFill>
                  <a:srgbClr val="FF0000"/>
                </a:solidFill>
              </a:rPr>
              <a:t>孩子</a:t>
            </a:r>
            <a:r>
              <a:rPr lang="zh-CN" altLang="en-US" dirty="0">
                <a:solidFill>
                  <a:srgbClr val="FF0000"/>
                </a:solidFill>
              </a:rPr>
              <a:t>、双亲  </a:t>
            </a:r>
            <a:r>
              <a:rPr lang="zh-CN" altLang="en-US" dirty="0"/>
              <a:t>结点子树的根称为这个结点的孩子，而这个结点又被称为孩子的双亲。</a:t>
            </a:r>
          </a:p>
          <a:p>
            <a:pPr>
              <a:defRPr/>
            </a:pPr>
            <a:r>
              <a:rPr lang="zh-CN" altLang="en-US" dirty="0" smtClean="0">
                <a:solidFill>
                  <a:srgbClr val="FF0000"/>
                </a:solidFill>
              </a:rPr>
              <a:t>子孙 </a:t>
            </a:r>
            <a:r>
              <a:rPr lang="zh-CN" altLang="en-US" dirty="0" smtClean="0"/>
              <a:t> </a:t>
            </a:r>
            <a:r>
              <a:rPr lang="zh-CN" altLang="en-US" dirty="0"/>
              <a:t>以某结点为根的子树中的所有结点都被称为是该结点的子孙。</a:t>
            </a:r>
          </a:p>
          <a:p>
            <a:pPr>
              <a:defRPr/>
            </a:pPr>
            <a:r>
              <a:rPr lang="zh-CN" altLang="en-US" dirty="0" smtClean="0">
                <a:solidFill>
                  <a:srgbClr val="FF0000"/>
                </a:solidFill>
              </a:rPr>
              <a:t>祖先</a:t>
            </a:r>
            <a:r>
              <a:rPr lang="zh-CN" altLang="en-US" dirty="0" smtClean="0"/>
              <a:t>  </a:t>
            </a:r>
            <a:r>
              <a:rPr lang="zh-CN" altLang="en-US" dirty="0"/>
              <a:t>从根结点到该结点路径上的所有</a:t>
            </a:r>
            <a:r>
              <a:rPr lang="zh-CN" altLang="en-US" dirty="0" smtClean="0"/>
              <a:t>结点</a:t>
            </a:r>
            <a:endParaRPr lang="zh-CN" altLang="en-US" dirty="0"/>
          </a:p>
          <a:p>
            <a:pPr>
              <a:defRPr/>
            </a:pPr>
            <a:r>
              <a:rPr lang="zh-CN" altLang="en-US" dirty="0" smtClean="0">
                <a:solidFill>
                  <a:srgbClr val="FF0000"/>
                </a:solidFill>
              </a:rPr>
              <a:t>兄弟</a:t>
            </a:r>
            <a:r>
              <a:rPr lang="zh-CN" altLang="en-US" dirty="0" smtClean="0"/>
              <a:t>  </a:t>
            </a:r>
            <a:r>
              <a:rPr lang="zh-CN" altLang="en-US" dirty="0"/>
              <a:t>同一个双亲的孩子之间互为</a:t>
            </a:r>
            <a:r>
              <a:rPr lang="zh-CN" altLang="en-US" dirty="0" smtClean="0"/>
              <a:t>兄弟</a:t>
            </a:r>
            <a:endParaRPr lang="zh-CN" altLang="en-US" dirty="0"/>
          </a:p>
          <a:p>
            <a:pPr>
              <a:defRPr/>
            </a:pPr>
            <a:r>
              <a:rPr lang="zh-CN" altLang="en-US" dirty="0" smtClean="0">
                <a:solidFill>
                  <a:srgbClr val="FF0000"/>
                </a:solidFill>
              </a:rPr>
              <a:t>堂兄弟</a:t>
            </a:r>
            <a:r>
              <a:rPr lang="zh-CN" altLang="en-US" dirty="0" smtClean="0"/>
              <a:t>  </a:t>
            </a:r>
            <a:r>
              <a:rPr lang="zh-CN" altLang="en-US" dirty="0"/>
              <a:t>双亲在同一层的结点互为</a:t>
            </a:r>
            <a:r>
              <a:rPr lang="zh-CN" altLang="en-US" dirty="0" smtClean="0"/>
              <a:t>堂兄弟</a:t>
            </a:r>
            <a:endParaRPr lang="zh-CN" altLang="en-US" dirty="0"/>
          </a:p>
          <a:p>
            <a:pPr>
              <a:defRPr/>
            </a:pPr>
            <a:endParaRPr lang="zh-CN" altLang="en-US" dirty="0"/>
          </a:p>
        </p:txBody>
      </p:sp>
      <p:sp>
        <p:nvSpPr>
          <p:cNvPr id="16388" name="灯片编号占位符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spcAft>
                <a:spcPts val="600"/>
              </a:spcAft>
              <a:buClr>
                <a:schemeClr val="accent1"/>
              </a:buClr>
              <a:buFont typeface="Wingdings" panose="05000000000000000000" pitchFamily="2" charset="2"/>
              <a:buChar char="n"/>
              <a:defRPr sz="3200">
                <a:solidFill>
                  <a:schemeClr val="tx1"/>
                </a:solidFill>
                <a:latin typeface="Arial" panose="020B0604020202020204" pitchFamily="34" charset="0"/>
                <a:ea typeface="华文细黑" panose="02010600040101010101" pitchFamily="2" charset="-122"/>
              </a:defRPr>
            </a:lvl1pPr>
            <a:lvl2pPr marL="742950" indent="-285750">
              <a:spcBef>
                <a:spcPts val="600"/>
              </a:spcBef>
              <a:spcAft>
                <a:spcPts val="600"/>
              </a:spcAft>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ts val="600"/>
              </a:spcBef>
              <a:spcAft>
                <a:spcPts val="600"/>
              </a:spcAft>
              <a:buClr>
                <a:schemeClr val="accent2"/>
              </a:buClr>
              <a:buFont typeface="Wingdings" panose="05000000000000000000" pitchFamily="2" charset="2"/>
              <a:buChar char="n"/>
              <a:defRPr sz="2400">
                <a:solidFill>
                  <a:schemeClr val="tx1"/>
                </a:solidFill>
                <a:latin typeface="Arial" panose="020B0604020202020204" pitchFamily="34" charset="0"/>
                <a:ea typeface="华文细黑" panose="02010600040101010101" pitchFamily="2" charset="-122"/>
              </a:defRPr>
            </a:lvl3pPr>
            <a:lvl4pPr marL="1600200" indent="-228600">
              <a:spcBef>
                <a:spcPts val="600"/>
              </a:spcBef>
              <a:spcAft>
                <a:spcPts val="600"/>
              </a:spcAft>
              <a:buClr>
                <a:schemeClr val="hlink"/>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4pPr>
            <a:lvl5pPr marL="2057400" indent="-22860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ts val="600"/>
              </a:spcBef>
              <a:spcAft>
                <a:spcPts val="600"/>
              </a:spcAft>
              <a:buChar char="»"/>
              <a:defRPr>
                <a:solidFill>
                  <a:schemeClr val="tx1"/>
                </a:solidFill>
                <a:latin typeface="Arial" panose="020B0604020202020204" pitchFamily="34" charset="0"/>
                <a:ea typeface="华文细黑" panose="02010600040101010101" pitchFamily="2" charset="-122"/>
              </a:defRPr>
            </a:lvl9pPr>
          </a:lstStyle>
          <a:p>
            <a:pPr>
              <a:spcBef>
                <a:spcPct val="0"/>
              </a:spcBef>
              <a:spcAft>
                <a:spcPct val="0"/>
              </a:spcAft>
              <a:buClrTx/>
              <a:buFontTx/>
              <a:buNone/>
            </a:pPr>
            <a:fld id="{0206A822-78A9-41BA-ABE5-4240E8E19FA3}" type="slidenum">
              <a:rPr lang="zh-CN" altLang="en-US" sz="1000" smtClean="0"/>
              <a:pPr>
                <a:spcBef>
                  <a:spcPct val="0"/>
                </a:spcBef>
                <a:spcAft>
                  <a:spcPct val="0"/>
                </a:spcAft>
                <a:buClrTx/>
                <a:buFontTx/>
                <a:buNone/>
              </a:pPr>
              <a:t>9</a:t>
            </a:fld>
            <a:endParaRPr lang="zh-CN" altLang="en-US" sz="1000" smtClean="0"/>
          </a:p>
        </p:txBody>
      </p:sp>
    </p:spTree>
    <p:extLst>
      <p:ext uri="{BB962C8B-B14F-4D97-AF65-F5344CB8AC3E}">
        <p14:creationId xmlns:p14="http://schemas.microsoft.com/office/powerpoint/2010/main" val="5267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演示设计">
  <a:themeElements>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
      <a:dk1>
        <a:srgbClr val="000000"/>
      </a:dk1>
      <a:lt1>
        <a:srgbClr val="FEFFFF"/>
      </a:lt1>
      <a:dk2>
        <a:srgbClr val="000000"/>
      </a:dk2>
      <a:lt2>
        <a:srgbClr val="969696"/>
      </a:lt2>
      <a:accent1>
        <a:srgbClr val="00CC99"/>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默认设计模板">
      <a:majorFont>
        <a:latin typeface="Times New Roman"/>
        <a:ea typeface="仿宋_GB2312"/>
        <a:cs typeface=""/>
      </a:majorFont>
      <a:minorFont>
        <a:latin typeface="Times New Roman"/>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仿宋_GB2312"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ppt模板IT</Template>
  <TotalTime>20158</TotalTime>
  <Words>4530</Words>
  <Application>Microsoft Office PowerPoint</Application>
  <PresentationFormat>全屏显示(4:3)</PresentationFormat>
  <Paragraphs>974</Paragraphs>
  <Slides>76</Slides>
  <Notes>3</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76</vt:i4>
      </vt:variant>
    </vt:vector>
  </HeadingPairs>
  <TitlesOfParts>
    <vt:vector size="94" baseType="lpstr">
      <vt:lpstr>Arial Unicode MS</vt:lpstr>
      <vt:lpstr>PMingLiU</vt:lpstr>
      <vt:lpstr>仿宋_GB2312</vt:lpstr>
      <vt:lpstr>黑体</vt:lpstr>
      <vt:lpstr>华文行楷</vt:lpstr>
      <vt:lpstr>华文细黑</vt:lpstr>
      <vt:lpstr>楷体_GB2312</vt:lpstr>
      <vt:lpstr>隶书</vt:lpstr>
      <vt:lpstr>宋体</vt:lpstr>
      <vt:lpstr>Arial</vt:lpstr>
      <vt:lpstr>Arial Narrow</vt:lpstr>
      <vt:lpstr>Calibri</vt:lpstr>
      <vt:lpstr>Symbol</vt:lpstr>
      <vt:lpstr>Times New Roman</vt:lpstr>
      <vt:lpstr>Wingdings</vt:lpstr>
      <vt:lpstr>演示设计</vt:lpstr>
      <vt:lpstr>默认设计模板</vt:lpstr>
      <vt:lpstr>VISIO</vt:lpstr>
      <vt:lpstr>PowerPoint 演示文稿</vt:lpstr>
      <vt:lpstr>本章内容</vt:lpstr>
      <vt:lpstr>概述</vt:lpstr>
      <vt:lpstr>树的定义</vt:lpstr>
      <vt:lpstr>树的定义</vt:lpstr>
      <vt:lpstr>树的其他表示方式</vt:lpstr>
      <vt:lpstr>树的基本术语-结点相关</vt:lpstr>
      <vt:lpstr>树的基本术语-树相关</vt:lpstr>
      <vt:lpstr>树的基本术语-结点之间的关系</vt:lpstr>
      <vt:lpstr>树的基本术语-举例</vt:lpstr>
      <vt:lpstr>树的基本操作</vt:lpstr>
      <vt:lpstr>树的基本操作</vt:lpstr>
      <vt:lpstr>树和线性表的对比</vt:lpstr>
      <vt:lpstr>二叉树</vt:lpstr>
      <vt:lpstr>二叉树的基本形态</vt:lpstr>
      <vt:lpstr>练习</vt:lpstr>
      <vt:lpstr>二叉树的性质</vt:lpstr>
      <vt:lpstr>满二叉树</vt:lpstr>
      <vt:lpstr>完全二叉树</vt:lpstr>
      <vt:lpstr>练习</vt:lpstr>
      <vt:lpstr>二叉树的性质</vt:lpstr>
      <vt:lpstr>二叉树的性质</vt:lpstr>
      <vt:lpstr>二叉树的性质</vt:lpstr>
      <vt:lpstr>二叉树的顺序存储</vt:lpstr>
      <vt:lpstr>二叉树的顺序存储</vt:lpstr>
      <vt:lpstr>二叉树的顺序存储</vt:lpstr>
      <vt:lpstr>二叉树的顺序存储</vt:lpstr>
      <vt:lpstr>二叉树的链式存储</vt:lpstr>
      <vt:lpstr>二叉树的链式存储</vt:lpstr>
      <vt:lpstr>二叉树的链式存储</vt:lpstr>
      <vt:lpstr>二叉树的遍历</vt:lpstr>
      <vt:lpstr>二叉树的遍历</vt:lpstr>
      <vt:lpstr>先序遍历</vt:lpstr>
      <vt:lpstr>前序遍历递归算法</vt:lpstr>
      <vt:lpstr>PowerPoint 演示文稿</vt:lpstr>
      <vt:lpstr>中序遍历</vt:lpstr>
      <vt:lpstr>中序遍历递归算法</vt:lpstr>
      <vt:lpstr>后序遍历</vt:lpstr>
      <vt:lpstr>后序遍历递归算法</vt:lpstr>
      <vt:lpstr>二叉树遍历举例</vt:lpstr>
      <vt:lpstr>遍历算法的分析</vt:lpstr>
      <vt:lpstr>练习</vt:lpstr>
      <vt:lpstr>根据顺序存储创建二叉链表</vt:lpstr>
      <vt:lpstr>先序遍历非递归算法</vt:lpstr>
      <vt:lpstr>按层次遍历二叉树</vt:lpstr>
      <vt:lpstr>根据遍历序列确定二叉树</vt:lpstr>
      <vt:lpstr>例：</vt:lpstr>
      <vt:lpstr>练习</vt:lpstr>
      <vt:lpstr>线索二叉树</vt:lpstr>
      <vt:lpstr>树的定义（回顾）</vt:lpstr>
      <vt:lpstr>树的存储</vt:lpstr>
      <vt:lpstr>树的存储</vt:lpstr>
      <vt:lpstr>树的存储</vt:lpstr>
      <vt:lpstr>树的存储</vt:lpstr>
      <vt:lpstr>树和二叉树之间的转换</vt:lpstr>
      <vt:lpstr>树和二叉树之间的转换</vt:lpstr>
      <vt:lpstr>PowerPoint 演示文稿</vt:lpstr>
      <vt:lpstr>PowerPoint 演示文稿</vt:lpstr>
      <vt:lpstr>练习</vt:lpstr>
      <vt:lpstr>编码问题</vt:lpstr>
      <vt:lpstr>编码问题</vt:lpstr>
      <vt:lpstr>编码问题</vt:lpstr>
      <vt:lpstr>编码问题</vt:lpstr>
      <vt:lpstr>哈夫曼算法</vt:lpstr>
      <vt:lpstr>哈夫曼算法</vt:lpstr>
      <vt:lpstr>与哈夫曼树相关的一些概念</vt:lpstr>
      <vt:lpstr>与哈夫曼树相关的一些概念</vt:lpstr>
      <vt:lpstr>哈夫曼树的定义</vt:lpstr>
      <vt:lpstr>构造哈夫曼树</vt:lpstr>
      <vt:lpstr>构造哈夫曼树</vt:lpstr>
      <vt:lpstr>构造哈夫曼树</vt:lpstr>
      <vt:lpstr>构造哈夫曼树</vt:lpstr>
      <vt:lpstr>哈夫曼编码</vt:lpstr>
      <vt:lpstr>赫夫曼编码举例</vt:lpstr>
      <vt:lpstr>赫夫曼编码举例</vt:lpstr>
      <vt:lpstr>练习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软件测试自动化</dc:title>
  <dc:creator>acer</dc:creator>
  <cp:lastModifiedBy>Wen</cp:lastModifiedBy>
  <cp:revision>1205</cp:revision>
  <dcterms:created xsi:type="dcterms:W3CDTF">2012-09-10T06:31:36Z</dcterms:created>
  <dcterms:modified xsi:type="dcterms:W3CDTF">2018-05-29T12:21:18Z</dcterms:modified>
</cp:coreProperties>
</file>