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60" r:id="rId5"/>
    <p:sldId id="261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4" r:id="rId19"/>
    <p:sldId id="301" r:id="rId20"/>
    <p:sldId id="303" r:id="rId21"/>
    <p:sldId id="286" r:id="rId22"/>
    <p:sldId id="302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BE"/>
    <a:srgbClr val="1221A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98" autoAdjust="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2018/3/26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0166" y="128586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 smtClean="0">
                <a:latin typeface="黑体" pitchFamily="2" charset="-122"/>
              </a:rPr>
              <a:t>第</a:t>
            </a:r>
            <a:r>
              <a:rPr lang="zh-TW" altLang="en-US" sz="6000" b="1" dirty="0" smtClean="0">
                <a:latin typeface="黑体" pitchFamily="2" charset="-122"/>
              </a:rPr>
              <a:t>二</a:t>
            </a:r>
            <a:r>
              <a:rPr lang="zh-CN" altLang="en-US" sz="6000" b="1" dirty="0" smtClean="0">
                <a:latin typeface="黑体" pitchFamily="2" charset="-122"/>
              </a:rPr>
              <a:t>章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0166" y="3143248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/>
              <a:t>矩阵及其运算</a:t>
            </a:r>
            <a:endParaRPr lang="zh-TW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三、各种不同矩阵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000100" y="1428736"/>
            <a:ext cx="7498080" cy="3286148"/>
          </a:xfrm>
        </p:spPr>
        <p:txBody>
          <a:bodyPr/>
          <a:lstStyle/>
          <a:p>
            <a:pPr>
              <a:defRPr/>
            </a:pP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元素是实数的矩阵称为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实矩阵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元素是复数的矩阵称为</a:t>
            </a:r>
            <a:r>
              <a:rPr lang="zh-TW" altLang="en-US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复矩阵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本书中若没特别说明，皆讨论实矩阵。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42976" y="3214686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071538" y="3929066"/>
          <a:ext cx="3880556" cy="1970085"/>
        </p:xfrm>
        <a:graphic>
          <a:graphicData uri="http://schemas.openxmlformats.org/presentationml/2006/ole">
            <p:oleObj spid="_x0000_s58373" name="Equation" r:id="rId3" imgW="1828800" imgH="927000" progId="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429256" y="4071942"/>
          <a:ext cx="3394075" cy="1484313"/>
        </p:xfrm>
        <a:graphic>
          <a:graphicData uri="http://schemas.openxmlformats.org/presentationml/2006/ole">
            <p:oleObj spid="_x0000_s58374" name="Equation" r:id="rId4" imgW="1600200" imgH="698400" progId="">
              <p:embed/>
            </p:oleObj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928794" y="6000768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</a:t>
            </a:r>
            <a:r>
              <a:rPr lang="en-US" altLang="zh-CN" sz="3200" b="1" i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3 </a:t>
            </a:r>
            <a:r>
              <a:rPr lang="zh-TW" altLang="en-US" sz="32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复矩阵</a:t>
            </a:r>
            <a:endParaRPr lang="zh-TW" altLang="en-US" sz="32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00760" y="6000768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</a:t>
            </a:r>
            <a:r>
              <a:rPr lang="en-US" altLang="zh-CN" sz="3200" b="1" i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4 </a:t>
            </a:r>
            <a:r>
              <a:rPr lang="zh-TW" altLang="en-US" sz="3200" b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实</a:t>
            </a:r>
            <a:r>
              <a:rPr lang="zh-TW" altLang="en-US" sz="32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矩阵</a:t>
            </a:r>
            <a:endParaRPr lang="zh-TW" altLang="en-US" sz="32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000100" y="285728"/>
            <a:ext cx="7498080" cy="1785950"/>
          </a:xfrm>
        </p:spPr>
        <p:txBody>
          <a:bodyPr/>
          <a:lstStyle/>
          <a:p>
            <a:pPr>
              <a:defRPr/>
            </a:pP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行数与列数均为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的矩阵称为              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阶矩阵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阶方阵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在方阵的前提下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可考虑以下矩阵：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428728" y="3429000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71670" y="6273225"/>
            <a:ext cx="3044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为上三角矩阵</a:t>
            </a:r>
            <a:endParaRPr lang="zh-TW" altLang="en-US" sz="3200" b="1" dirty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28728" y="2000240"/>
            <a:ext cx="3961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1.</a:t>
            </a:r>
            <a:r>
              <a:rPr lang="en-US" altLang="zh-TW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上 </a:t>
            </a:r>
            <a:r>
              <a:rPr lang="en-US" altLang="zh-TW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下</a:t>
            </a:r>
            <a:r>
              <a:rPr lang="en-US" altLang="zh-TW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 三角矩阵：</a:t>
            </a:r>
            <a:endParaRPr lang="zh-TW" altLang="en-US" sz="3200" b="1" dirty="0">
              <a:solidFill>
                <a:srgbClr val="0202B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6873" name="Object 4"/>
          <p:cNvGraphicFramePr>
            <a:graphicFrameLocks noChangeAspect="1"/>
          </p:cNvGraphicFramePr>
          <p:nvPr/>
        </p:nvGraphicFramePr>
        <p:xfrm>
          <a:off x="1714480" y="3987209"/>
          <a:ext cx="2936875" cy="1970087"/>
        </p:xfrm>
        <a:graphic>
          <a:graphicData uri="http://schemas.openxmlformats.org/presentationml/2006/ole">
            <p:oleObj spid="_x0000_s59396" name="Equation" r:id="rId3" imgW="1384200" imgH="927000" progId="">
              <p:embed/>
            </p:oleObj>
          </a:graphicData>
        </a:graphic>
      </p:graphicFrame>
      <p:sp>
        <p:nvSpPr>
          <p:cNvPr id="12" name="等腰三角形 11"/>
          <p:cNvSpPr/>
          <p:nvPr/>
        </p:nvSpPr>
        <p:spPr>
          <a:xfrm>
            <a:off x="2500298" y="4429132"/>
            <a:ext cx="1643074" cy="1428760"/>
          </a:xfrm>
          <a:prstGeom prst="triangle">
            <a:avLst>
              <a:gd name="adj" fmla="val 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072198" y="6273225"/>
            <a:ext cx="3013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为下三角矩阵</a:t>
            </a:r>
            <a:endParaRPr lang="zh-TW" altLang="en-US" sz="32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5643570" y="4000504"/>
          <a:ext cx="2722562" cy="1970087"/>
        </p:xfrm>
        <a:graphic>
          <a:graphicData uri="http://schemas.openxmlformats.org/presentationml/2006/ole">
            <p:oleObj spid="_x0000_s59397" name="Equation" r:id="rId4" imgW="1282680" imgH="927000" progId="">
              <p:embed/>
            </p:oleObj>
          </a:graphicData>
        </a:graphic>
      </p:graphicFrame>
      <p:sp>
        <p:nvSpPr>
          <p:cNvPr id="17" name="等腰三角形 16"/>
          <p:cNvSpPr/>
          <p:nvPr/>
        </p:nvSpPr>
        <p:spPr>
          <a:xfrm rot="10800000">
            <a:off x="6715140" y="4071942"/>
            <a:ext cx="1500198" cy="1500198"/>
          </a:xfrm>
          <a:prstGeom prst="triangle">
            <a:avLst>
              <a:gd name="adj" fmla="val 0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785918" y="2500306"/>
            <a:ext cx="62151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在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主对角线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下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上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方全为零元素的方阵。 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3" grpId="0"/>
      <p:bldP spid="11" grpId="0"/>
      <p:bldP spid="12" grpId="0" animBg="1"/>
      <p:bldP spid="15" grpId="0"/>
      <p:bldP spid="17" grpId="0" animBg="1"/>
      <p:bldP spid="1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285852" y="1013427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00628" y="1500198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为对角矩阵</a:t>
            </a:r>
            <a:endParaRPr lang="zh-TW" altLang="en-US" sz="3200" b="1" dirty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14414" y="0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2.</a:t>
            </a:r>
            <a:r>
              <a:rPr lang="en-US" altLang="zh-TW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对角矩阵 </a:t>
            </a:r>
            <a:r>
              <a:rPr lang="en-US" altLang="zh-TW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对角阵</a:t>
            </a:r>
            <a:r>
              <a:rPr lang="en-US" altLang="zh-TW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endParaRPr lang="zh-TW" altLang="en-US" sz="3200" b="1" dirty="0">
              <a:solidFill>
                <a:srgbClr val="0202B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6873" name="Object 4"/>
          <p:cNvGraphicFramePr>
            <a:graphicFrameLocks noChangeAspect="1"/>
          </p:cNvGraphicFramePr>
          <p:nvPr/>
        </p:nvGraphicFramePr>
        <p:xfrm>
          <a:off x="1677988" y="1571648"/>
          <a:ext cx="2722562" cy="1970087"/>
        </p:xfrm>
        <a:graphic>
          <a:graphicData uri="http://schemas.openxmlformats.org/presentationml/2006/ole">
            <p:oleObj spid="_x0000_s60418" name="Equation" r:id="rId3" imgW="1282680" imgH="927000" progId="">
              <p:embed/>
            </p:oleObj>
          </a:graphicData>
        </a:graphic>
      </p:graphicFrame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571604" y="500066"/>
            <a:ext cx="68580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主对角线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以外全为零元素的方阵。 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 rot="18935250">
            <a:off x="3039140" y="1250464"/>
            <a:ext cx="513534" cy="250621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929190" y="2286016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亦同时为上三角矩阵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及下三角矩阵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285852" y="3571900"/>
            <a:ext cx="4269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3.</a:t>
            </a:r>
            <a:r>
              <a:rPr lang="en-US" altLang="zh-TW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单位矩阵 </a:t>
            </a:r>
            <a:r>
              <a:rPr lang="en-US" altLang="zh-TW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单位阵</a:t>
            </a:r>
            <a:r>
              <a:rPr lang="en-US" altLang="zh-TW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endParaRPr lang="zh-TW" altLang="en-US" sz="3200" b="1" dirty="0">
              <a:solidFill>
                <a:srgbClr val="0202B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714480" y="4071966"/>
            <a:ext cx="70009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主对角线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元素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全为 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的对角矩阵。 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928662" y="5082821"/>
          <a:ext cx="2428892" cy="1775179"/>
        </p:xfrm>
        <a:graphic>
          <a:graphicData uri="http://schemas.openxmlformats.org/presentationml/2006/ole">
            <p:oleObj spid="_x0000_s60420" name="Equation" r:id="rId4" imgW="1269720" imgH="927000" progId="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428992" y="5448300"/>
          <a:ext cx="2124075" cy="1409700"/>
        </p:xfrm>
        <a:graphic>
          <a:graphicData uri="http://schemas.openxmlformats.org/presentationml/2006/ole">
            <p:oleObj spid="_x0000_s60421" name="Equation" r:id="rId5" imgW="1054080" imgH="698400" progId="">
              <p:embed/>
            </p:oleObj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583449" y="5143512"/>
            <a:ext cx="356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为 </a:t>
            </a:r>
            <a:r>
              <a:rPr lang="en-US" altLang="zh-TW" sz="2800" b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阶单位矩阵 </a:t>
            </a:r>
            <a:r>
              <a:rPr lang="en-US" altLang="zh-TW" sz="28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</a:t>
            </a:r>
            <a:r>
              <a:rPr lang="en-US" altLang="zh-TW" sz="28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</a:t>
            </a:r>
            <a:endParaRPr lang="zh-TW" altLang="en-US" sz="2800" b="1" baseline="-25000" dirty="0">
              <a:solidFill>
                <a:schemeClr val="accent1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500694" y="6000768"/>
            <a:ext cx="3475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28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为 </a:t>
            </a:r>
            <a:r>
              <a:rPr lang="en-US" altLang="zh-TW" sz="2800" b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b="1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阶单位矩</a:t>
            </a:r>
            <a:r>
              <a:rPr lang="zh-TW" altLang="en-US" sz="28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阵 </a:t>
            </a:r>
            <a:r>
              <a:rPr lang="en-US" altLang="zh-TW" sz="2800" b="1" i="1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</a:t>
            </a:r>
            <a:r>
              <a:rPr lang="en-US" altLang="zh-TW" sz="2800" b="1" baseline="-25000" dirty="0" smtClean="0">
                <a:solidFill>
                  <a:srgbClr val="7030A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</a:t>
            </a:r>
            <a:endParaRPr lang="zh-TW" altLang="en-US" sz="2800" b="1" baseline="-25000" dirty="0">
              <a:solidFill>
                <a:srgbClr val="7030A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14480" y="4572008"/>
            <a:ext cx="70009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一般用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或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来表示单位阵。 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3" grpId="0"/>
      <p:bldP spid="11" grpId="0"/>
      <p:bldP spid="18" grpId="0" autoUpdateAnimBg="0"/>
      <p:bldP spid="19" grpId="0" animBg="1"/>
      <p:bldP spid="20" grpId="0"/>
      <p:bldP spid="21" grpId="0"/>
      <p:bldP spid="22" grpId="0" autoUpdateAnimBg="0"/>
      <p:bldP spid="23" grpId="0"/>
      <p:bldP spid="24" grpId="0"/>
      <p:bldP spid="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000100" y="285728"/>
            <a:ext cx="7498080" cy="714380"/>
          </a:xfrm>
        </p:spPr>
        <p:txBody>
          <a:bodyPr/>
          <a:lstStyle/>
          <a:p>
            <a:pPr>
              <a:defRPr/>
            </a:pP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只有一行的矩阵称为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行矩阵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行向量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214414" y="1571612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28728" y="1000108"/>
            <a:ext cx="7212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 或 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…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928794" y="1857364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( 9, 5, 2, 7 )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14876" y="1857364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( 12   8   5   6   6   6   6 )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內容版面配置區 5"/>
          <p:cNvSpPr txBox="1">
            <a:spLocks/>
          </p:cNvSpPr>
          <p:nvPr/>
        </p:nvSpPr>
        <p:spPr>
          <a:xfrm>
            <a:off x="1000100" y="2714620"/>
            <a:ext cx="7498080" cy="714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只有一列的矩阵称为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列矩阵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或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列向量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。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214414" y="3286124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071670" y="3286124"/>
          <a:ext cx="1320800" cy="1970087"/>
        </p:xfrm>
        <a:graphic>
          <a:graphicData uri="http://schemas.openxmlformats.org/presentationml/2006/ole">
            <p:oleObj spid="_x0000_s62468" name="Equation" r:id="rId3" imgW="622080" imgH="927000" progId="">
              <p:embed/>
            </p:oleObj>
          </a:graphicData>
        </a:graphic>
      </p:graphicFrame>
      <p:sp>
        <p:nvSpPr>
          <p:cNvPr id="26" name="內容版面配置區 5"/>
          <p:cNvSpPr txBox="1">
            <a:spLocks/>
          </p:cNvSpPr>
          <p:nvPr/>
        </p:nvSpPr>
        <p:spPr>
          <a:xfrm>
            <a:off x="1000100" y="5286388"/>
            <a:ext cx="7498080" cy="714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一个数字可视为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1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矩阵。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71736" y="6000768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( 9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285852" y="5786454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4" grpId="0"/>
      <p:bldP spid="19" grpId="0"/>
      <p:bldP spid="20" grpId="0"/>
      <p:bldP spid="22" grpId="0" autoUpdateAnimBg="0"/>
      <p:bldP spid="27" grpId="0"/>
      <p:bldP spid="2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000100" y="285728"/>
            <a:ext cx="7498080" cy="714380"/>
          </a:xfrm>
        </p:spPr>
        <p:txBody>
          <a:bodyPr/>
          <a:lstStyle/>
          <a:p>
            <a:pPr>
              <a:defRPr/>
            </a:pP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元素全为零的矩阵称为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零矩阵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214414" y="1571612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57290" y="1000108"/>
            <a:ext cx="3163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记作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或 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CN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CN" sz="32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endParaRPr lang="zh-TW" altLang="en-US" sz="32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928794" y="1857364"/>
            <a:ext cx="2811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( 0, 0, 0, 0 )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873" name="Object 3"/>
          <p:cNvGraphicFramePr>
            <a:graphicFrameLocks noChangeAspect="1"/>
          </p:cNvGraphicFramePr>
          <p:nvPr/>
        </p:nvGraphicFramePr>
        <p:xfrm>
          <a:off x="1785918" y="2714620"/>
          <a:ext cx="2559050" cy="1870075"/>
        </p:xfrm>
        <a:graphic>
          <a:graphicData uri="http://schemas.openxmlformats.org/presentationml/2006/ole">
            <p:oleObj spid="_x0000_s63491" name="Equation" r:id="rId3" imgW="1269720" imgH="927000" progId="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714480" y="5072074"/>
          <a:ext cx="2559050" cy="1408113"/>
        </p:xfrm>
        <a:graphic>
          <a:graphicData uri="http://schemas.openxmlformats.org/presentationml/2006/ole">
            <p:oleObj spid="_x0000_s63492" name="Equation" r:id="rId4" imgW="1269720" imgH="698400" progId="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5857884" y="1785926"/>
            <a:ext cx="1649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 = O</a:t>
            </a:r>
            <a:r>
              <a:rPr lang="en-US" altLang="zh-CN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1×4</a:t>
            </a:r>
            <a:endParaRPr lang="zh-TW" altLang="en-US" sz="32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86446" y="3429000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 = O</a:t>
            </a:r>
            <a:r>
              <a:rPr lang="en-US" altLang="zh-CN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4×4</a:t>
            </a:r>
            <a:endParaRPr lang="zh-TW" altLang="en-US" sz="32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786446" y="5429264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 = O</a:t>
            </a:r>
            <a:r>
              <a:rPr lang="en-US" altLang="zh-CN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3×4</a:t>
            </a:r>
            <a:endParaRPr lang="zh-TW" altLang="en-US" sz="32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4" grpId="0"/>
      <p:bldP spid="19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000100" y="285728"/>
            <a:ext cx="7498080" cy="7143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两个矩阵行数相同，列数也相同时，称它们为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同型矩阵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428728" y="1428736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643042" y="1643050"/>
          <a:ext cx="2584450" cy="1408113"/>
        </p:xfrm>
        <a:graphic>
          <a:graphicData uri="http://schemas.openxmlformats.org/presentationml/2006/ole">
            <p:oleObj spid="_x0000_s64515" name="Equation" r:id="rId3" imgW="1282680" imgH="698400" progId="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429124" y="1643050"/>
          <a:ext cx="2584450" cy="1408112"/>
        </p:xfrm>
        <a:graphic>
          <a:graphicData uri="http://schemas.openxmlformats.org/presentationml/2006/ole">
            <p:oleObj spid="_x0000_s64516" name="Equation" r:id="rId4" imgW="1282680" imgH="698400" progId="">
              <p:embed/>
            </p:oleObj>
          </a:graphicData>
        </a:graphic>
      </p:graphicFrame>
      <p:sp>
        <p:nvSpPr>
          <p:cNvPr id="12" name="內容版面配置區 5"/>
          <p:cNvSpPr txBox="1">
            <a:spLocks/>
          </p:cNvSpPr>
          <p:nvPr/>
        </p:nvSpPr>
        <p:spPr>
          <a:xfrm>
            <a:off x="1142976" y="3214686"/>
            <a:ext cx="7498080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若两个矩阵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和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为同型矩阵，且它们每个元素都相同，则称此两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矩阵相等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，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记作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</a:t>
            </a:r>
            <a:r>
              <a:rPr kumimoji="0" lang="en-US" altLang="zh-TW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=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B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。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3" name="內容版面配置區 5"/>
          <p:cNvSpPr txBox="1">
            <a:spLocks/>
          </p:cNvSpPr>
          <p:nvPr/>
        </p:nvSpPr>
        <p:spPr>
          <a:xfrm>
            <a:off x="1000100" y="4857760"/>
            <a:ext cx="7498080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两个矩阵不同型的零矩阵不相等！！！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85918" y="5786454"/>
            <a:ext cx="2199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3×3 </a:t>
            </a:r>
            <a:r>
              <a:rPr lang="zh-TW" altLang="en-US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≠ O</a:t>
            </a:r>
            <a:r>
              <a:rPr lang="en-US" altLang="zh-CN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1×4</a:t>
            </a:r>
            <a:endParaRPr lang="zh-TW" altLang="en-US" sz="32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714876" y="5449888"/>
          <a:ext cx="3403600" cy="1408112"/>
        </p:xfrm>
        <a:graphic>
          <a:graphicData uri="http://schemas.openxmlformats.org/presentationml/2006/ole">
            <p:oleObj spid="_x0000_s64517" name="Equation" r:id="rId5" imgW="1688760" imgH="698400" progId="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7072330" y="1643050"/>
            <a:ext cx="22365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为</a:t>
            </a:r>
            <a:endParaRPr lang="en-US" altLang="zh-TW" sz="3200" b="1" dirty="0" smtClean="0">
              <a:solidFill>
                <a:srgbClr val="0202BE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同型矩阵。</a:t>
            </a:r>
            <a:endParaRPr lang="zh-TW" altLang="en-US" sz="3200" dirty="0">
              <a:solidFill>
                <a:srgbClr val="0202BE"/>
              </a:solidFill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357290" y="5357826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5" grpId="0"/>
      <p:bldP spid="20" grpId="0"/>
      <p:bldP spid="2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214414" y="142852"/>
            <a:ext cx="22860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Object 0"/>
          <p:cNvGraphicFramePr>
            <a:graphicFrameLocks noChangeAspect="1"/>
          </p:cNvGraphicFramePr>
          <p:nvPr/>
        </p:nvGraphicFramePr>
        <p:xfrm>
          <a:off x="1804982" y="1733544"/>
          <a:ext cx="5359400" cy="977900"/>
        </p:xfrm>
        <a:graphic>
          <a:graphicData uri="http://schemas.openxmlformats.org/presentationml/2006/ole">
            <p:oleObj spid="_x0000_s65538" name="Equation" r:id="rId3" imgW="5359320" imgH="977760" progId="">
              <p:embed/>
            </p:oleObj>
          </a:graphicData>
        </a:graphic>
      </p:graphicFrame>
      <p:sp>
        <p:nvSpPr>
          <p:cNvPr id="6" name="Freeform 8"/>
          <p:cNvSpPr>
            <a:spLocks/>
          </p:cNvSpPr>
          <p:nvPr/>
        </p:nvSpPr>
        <p:spPr bwMode="auto">
          <a:xfrm>
            <a:off x="3328982" y="1428744"/>
            <a:ext cx="2895600" cy="558800"/>
          </a:xfrm>
          <a:custGeom>
            <a:avLst/>
            <a:gdLst>
              <a:gd name="T0" fmla="*/ 0 w 1824"/>
              <a:gd name="T1" fmla="*/ 2147483647 h 352"/>
              <a:gd name="T2" fmla="*/ 2147483647 w 1824"/>
              <a:gd name="T3" fmla="*/ 2147483647 h 352"/>
              <a:gd name="T4" fmla="*/ 2147483647 w 1824"/>
              <a:gd name="T5" fmla="*/ 2147483647 h 352"/>
              <a:gd name="T6" fmla="*/ 0 60000 65536"/>
              <a:gd name="T7" fmla="*/ 0 60000 65536"/>
              <a:gd name="T8" fmla="*/ 0 60000 65536"/>
              <a:gd name="T9" fmla="*/ 0 w 1824"/>
              <a:gd name="T10" fmla="*/ 0 h 352"/>
              <a:gd name="T11" fmla="*/ 1824 w 1824"/>
              <a:gd name="T12" fmla="*/ 352 h 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352">
                <a:moveTo>
                  <a:pt x="0" y="256"/>
                </a:moveTo>
                <a:cubicBezTo>
                  <a:pt x="280" y="128"/>
                  <a:pt x="560" y="0"/>
                  <a:pt x="864" y="16"/>
                </a:cubicBezTo>
                <a:cubicBezTo>
                  <a:pt x="1168" y="32"/>
                  <a:pt x="1656" y="296"/>
                  <a:pt x="1824" y="352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643182" y="2495544"/>
            <a:ext cx="3048000" cy="711200"/>
          </a:xfrm>
          <a:custGeom>
            <a:avLst/>
            <a:gdLst>
              <a:gd name="T0" fmla="*/ 0 w 1920"/>
              <a:gd name="T1" fmla="*/ 0 h 448"/>
              <a:gd name="T2" fmla="*/ 2147483647 w 1920"/>
              <a:gd name="T3" fmla="*/ 2147483647 h 448"/>
              <a:gd name="T4" fmla="*/ 2147483647 w 1920"/>
              <a:gd name="T5" fmla="*/ 2147483647 h 448"/>
              <a:gd name="T6" fmla="*/ 0 60000 65536"/>
              <a:gd name="T7" fmla="*/ 0 60000 65536"/>
              <a:gd name="T8" fmla="*/ 0 60000 65536"/>
              <a:gd name="T9" fmla="*/ 0 w 1920"/>
              <a:gd name="T10" fmla="*/ 0 h 448"/>
              <a:gd name="T11" fmla="*/ 1920 w 1920"/>
              <a:gd name="T12" fmla="*/ 448 h 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448">
                <a:moveTo>
                  <a:pt x="0" y="0"/>
                </a:moveTo>
                <a:cubicBezTo>
                  <a:pt x="368" y="208"/>
                  <a:pt x="736" y="416"/>
                  <a:pt x="1056" y="432"/>
                </a:cubicBezTo>
                <a:cubicBezTo>
                  <a:pt x="1376" y="448"/>
                  <a:pt x="1776" y="152"/>
                  <a:pt x="1920" y="96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3786182" y="2571744"/>
            <a:ext cx="3048000" cy="622300"/>
          </a:xfrm>
          <a:custGeom>
            <a:avLst/>
            <a:gdLst>
              <a:gd name="T0" fmla="*/ 0 w 1920"/>
              <a:gd name="T1" fmla="*/ 0 h 392"/>
              <a:gd name="T2" fmla="*/ 2147483647 w 1920"/>
              <a:gd name="T3" fmla="*/ 2147483647 h 392"/>
              <a:gd name="T4" fmla="*/ 2147483647 w 1920"/>
              <a:gd name="T5" fmla="*/ 2147483647 h 392"/>
              <a:gd name="T6" fmla="*/ 0 60000 65536"/>
              <a:gd name="T7" fmla="*/ 0 60000 65536"/>
              <a:gd name="T8" fmla="*/ 0 60000 65536"/>
              <a:gd name="T9" fmla="*/ 0 w 1920"/>
              <a:gd name="T10" fmla="*/ 0 h 392"/>
              <a:gd name="T11" fmla="*/ 1920 w 1920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392">
                <a:moveTo>
                  <a:pt x="0" y="0"/>
                </a:moveTo>
                <a:cubicBezTo>
                  <a:pt x="440" y="188"/>
                  <a:pt x="880" y="376"/>
                  <a:pt x="1200" y="384"/>
                </a:cubicBezTo>
                <a:cubicBezTo>
                  <a:pt x="1520" y="392"/>
                  <a:pt x="1800" y="104"/>
                  <a:pt x="1920" y="48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000232" y="214290"/>
            <a:ext cx="56436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已知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找出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z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.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285852" y="3357562"/>
            <a:ext cx="6429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019824" y="1733544"/>
            <a:ext cx="428628" cy="42862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448320" y="2305048"/>
            <a:ext cx="428628" cy="42862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519890" y="2305048"/>
            <a:ext cx="428628" cy="42862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376882" y="101916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</a:rPr>
              <a:t>找到了！在这里！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18" name="圖片 17" descr="6c224f4a20a446237b7b58a19922720e0df3d74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6050" y="3714752"/>
            <a:ext cx="2100277" cy="2000264"/>
          </a:xfrm>
          <a:prstGeom prst="rect">
            <a:avLst/>
          </a:prstGeom>
        </p:spPr>
      </p:pic>
      <p:graphicFrame>
        <p:nvGraphicFramePr>
          <p:cNvPr id="149507" name="Object 3"/>
          <p:cNvGraphicFramePr>
            <a:graphicFrameLocks noChangeAspect="1"/>
          </p:cNvGraphicFramePr>
          <p:nvPr/>
        </p:nvGraphicFramePr>
        <p:xfrm>
          <a:off x="1857356" y="4357694"/>
          <a:ext cx="3859550" cy="617528"/>
        </p:xfrm>
        <a:graphic>
          <a:graphicData uri="http://schemas.openxmlformats.org/presentationml/2006/ole">
            <p:oleObj spid="_x0000_s65539" name="Equation" r:id="rId5" imgW="126972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  <p:bldP spid="1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857356" y="285728"/>
            <a:ext cx="7498080" cy="714380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对于非齐次线性方程组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2500298" y="928670"/>
          <a:ext cx="5460995" cy="2285998"/>
        </p:xfrm>
        <a:graphic>
          <a:graphicData uri="http://schemas.openxmlformats.org/presentationml/2006/ole">
            <p:oleObj spid="_x0000_s71685" name="Equation" r:id="rId3" imgW="2539800" imgH="939600" progId="">
              <p:embed/>
            </p:oleObj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1204912" y="4071938"/>
          <a:ext cx="5065713" cy="2428875"/>
        </p:xfrm>
        <a:graphic>
          <a:graphicData uri="http://schemas.openxmlformats.org/presentationml/2006/ole">
            <p:oleObj spid="_x0000_s71686" name="Equation" r:id="rId4" imgW="2082600" imgH="939600" progId="">
              <p:embed/>
            </p:oleObj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2490787" y="4143375"/>
          <a:ext cx="1608138" cy="2479675"/>
        </p:xfrm>
        <a:graphic>
          <a:graphicData uri="http://schemas.openxmlformats.org/presentationml/2006/ole">
            <p:oleObj spid="_x0000_s71687" name="Equation" r:id="rId5" imgW="609480" imgH="939600" progId="">
              <p:embed/>
            </p:oleObj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2309812" y="4071938"/>
          <a:ext cx="1790700" cy="2436812"/>
        </p:xfrm>
        <a:graphic>
          <a:graphicData uri="http://schemas.openxmlformats.org/presentationml/2006/ole">
            <p:oleObj spid="_x0000_s71688" name="Equation" r:id="rId6" imgW="596880" imgH="939600" progId="">
              <p:embed/>
            </p:oleObj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1062037" y="4429125"/>
          <a:ext cx="5589588" cy="2428875"/>
        </p:xfrm>
        <a:graphic>
          <a:graphicData uri="http://schemas.openxmlformats.org/presentationml/2006/ole">
            <p:oleObj spid="_x0000_s71689" name="Equation" r:id="rId7" imgW="2298600" imgH="939600" progId="">
              <p:embed/>
            </p:oleObj>
          </a:graphicData>
        </a:graphic>
      </p:graphicFrame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6419850" y="5572125"/>
            <a:ext cx="2038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rgbClr val="7030A0"/>
                </a:solidFill>
              </a:rPr>
              <a:t>系数矩阵</a:t>
            </a:r>
          </a:p>
        </p:txBody>
      </p:sp>
      <p:sp>
        <p:nvSpPr>
          <p:cNvPr id="23" name="文字方塊 22"/>
          <p:cNvSpPr txBox="1">
            <a:spLocks noChangeArrowheads="1"/>
          </p:cNvSpPr>
          <p:nvPr/>
        </p:nvSpPr>
        <p:spPr bwMode="auto">
          <a:xfrm>
            <a:off x="6491287" y="5572125"/>
            <a:ext cx="2500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rgbClr val="7030A0"/>
                </a:solidFill>
              </a:rPr>
              <a:t>未知数矩阵</a:t>
            </a:r>
          </a:p>
        </p:txBody>
      </p:sp>
      <p:sp>
        <p:nvSpPr>
          <p:cNvPr id="24" name="文字方塊 23"/>
          <p:cNvSpPr txBox="1">
            <a:spLocks noChangeArrowheads="1"/>
          </p:cNvSpPr>
          <p:nvPr/>
        </p:nvSpPr>
        <p:spPr bwMode="auto">
          <a:xfrm>
            <a:off x="6643687" y="5724525"/>
            <a:ext cx="2500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rgbClr val="7030A0"/>
                </a:solidFill>
              </a:rPr>
              <a:t>常数项矩阵</a:t>
            </a:r>
          </a:p>
        </p:txBody>
      </p:sp>
      <p:sp>
        <p:nvSpPr>
          <p:cNvPr id="25" name="文字方塊 24"/>
          <p:cNvSpPr txBox="1">
            <a:spLocks noChangeArrowheads="1"/>
          </p:cNvSpPr>
          <p:nvPr/>
        </p:nvSpPr>
        <p:spPr bwMode="auto">
          <a:xfrm>
            <a:off x="6777037" y="5357813"/>
            <a:ext cx="20367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rgbClr val="7030A0"/>
                </a:solidFill>
              </a:rPr>
              <a:t>增广矩阵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2000232" y="328612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有以下几个有用的矩阵：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928662" y="285728"/>
            <a:ext cx="12858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857356" y="285728"/>
            <a:ext cx="7498080" cy="714380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对于非齐次线性方程组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2992438" y="928688"/>
          <a:ext cx="4476750" cy="2286000"/>
        </p:xfrm>
        <a:graphic>
          <a:graphicData uri="http://schemas.openxmlformats.org/presentationml/2006/ole">
            <p:oleObj spid="_x0000_s77826" name="Equation" r:id="rId3" imgW="2082600" imgH="939600" progId="">
              <p:embed/>
            </p:oleObj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1250950" y="4087813"/>
          <a:ext cx="4973638" cy="2397125"/>
        </p:xfrm>
        <a:graphic>
          <a:graphicData uri="http://schemas.openxmlformats.org/presentationml/2006/ole">
            <p:oleObj spid="_x0000_s77827" name="Equation" r:id="rId4" imgW="2044440" imgH="927000" progId="">
              <p:embed/>
            </p:oleObj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2490788" y="3841750"/>
          <a:ext cx="1608137" cy="3082925"/>
        </p:xfrm>
        <a:graphic>
          <a:graphicData uri="http://schemas.openxmlformats.org/presentationml/2006/ole">
            <p:oleObj spid="_x0000_s77828" name="Equation" r:id="rId5" imgW="609480" imgH="1168200" progId="">
              <p:embed/>
            </p:oleObj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1928794" y="4214818"/>
          <a:ext cx="1866900" cy="2405062"/>
        </p:xfrm>
        <a:graphic>
          <a:graphicData uri="http://schemas.openxmlformats.org/presentationml/2006/ole">
            <p:oleObj spid="_x0000_s77829" name="Equation" r:id="rId6" imgW="622080" imgH="927000" progId="">
              <p:embed/>
            </p:oleObj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969963" y="4445000"/>
          <a:ext cx="5775325" cy="2397125"/>
        </p:xfrm>
        <a:graphic>
          <a:graphicData uri="http://schemas.openxmlformats.org/presentationml/2006/ole">
            <p:oleObj spid="_x0000_s77830" name="Equation" r:id="rId7" imgW="2374560" imgH="927000" progId="">
              <p:embed/>
            </p:oleObj>
          </a:graphicData>
        </a:graphic>
      </p:graphicFrame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6419850" y="5572125"/>
            <a:ext cx="2038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rgbClr val="7030A0"/>
                </a:solidFill>
              </a:rPr>
              <a:t>系数矩阵</a:t>
            </a:r>
          </a:p>
        </p:txBody>
      </p:sp>
      <p:sp>
        <p:nvSpPr>
          <p:cNvPr id="23" name="文字方塊 22"/>
          <p:cNvSpPr txBox="1">
            <a:spLocks noChangeArrowheads="1"/>
          </p:cNvSpPr>
          <p:nvPr/>
        </p:nvSpPr>
        <p:spPr bwMode="auto">
          <a:xfrm>
            <a:off x="6491287" y="5572125"/>
            <a:ext cx="2500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rgbClr val="7030A0"/>
                </a:solidFill>
              </a:rPr>
              <a:t>未知数矩阵</a:t>
            </a:r>
          </a:p>
        </p:txBody>
      </p:sp>
      <p:sp>
        <p:nvSpPr>
          <p:cNvPr id="24" name="文字方塊 23"/>
          <p:cNvSpPr txBox="1">
            <a:spLocks noChangeArrowheads="1"/>
          </p:cNvSpPr>
          <p:nvPr/>
        </p:nvSpPr>
        <p:spPr bwMode="auto">
          <a:xfrm>
            <a:off x="6643687" y="5724525"/>
            <a:ext cx="2500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rgbClr val="7030A0"/>
                </a:solidFill>
              </a:rPr>
              <a:t>常数项矩阵</a:t>
            </a:r>
          </a:p>
        </p:txBody>
      </p:sp>
      <p:sp>
        <p:nvSpPr>
          <p:cNvPr id="25" name="文字方塊 24"/>
          <p:cNvSpPr txBox="1">
            <a:spLocks noChangeArrowheads="1"/>
          </p:cNvSpPr>
          <p:nvPr/>
        </p:nvSpPr>
        <p:spPr bwMode="auto">
          <a:xfrm>
            <a:off x="6777037" y="5357813"/>
            <a:ext cx="20367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rgbClr val="7030A0"/>
                </a:solidFill>
              </a:rPr>
              <a:t>增广矩阵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2000232" y="328612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有以下几个有用的矩阵：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928662" y="285728"/>
            <a:ext cx="12858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857356" y="0"/>
            <a:ext cx="7498080" cy="714380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个变量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TW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TW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TW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TW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与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个变量</a:t>
            </a:r>
            <a:endParaRPr lang="en-US" altLang="zh-TW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  <a:defRPr/>
            </a:pP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lang="en-US" altLang="zh-TW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lang="en-US" altLang="zh-TW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TW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lang="en-US" altLang="zh-TW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之间的关系式</a:t>
            </a:r>
            <a:endParaRPr lang="en-US" altLang="zh-TW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928662" y="0"/>
            <a:ext cx="12858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6786" name="Object 2"/>
          <p:cNvGraphicFramePr>
            <a:graphicFrameLocks noChangeAspect="1"/>
          </p:cNvGraphicFramePr>
          <p:nvPr/>
        </p:nvGraphicFramePr>
        <p:xfrm>
          <a:off x="2000232" y="1357298"/>
          <a:ext cx="5680075" cy="2286000"/>
        </p:xfrm>
        <a:graphic>
          <a:graphicData uri="http://schemas.openxmlformats.org/presentationml/2006/ole">
            <p:oleObj spid="_x0000_s72711" name="Equation" r:id="rId3" imgW="2641320" imgH="939600" progId="">
              <p:embed/>
            </p:oleObj>
          </a:graphicData>
        </a:graphic>
      </p:graphicFrame>
      <p:sp>
        <p:nvSpPr>
          <p:cNvPr id="20" name="內容版面配置區 5"/>
          <p:cNvSpPr txBox="1">
            <a:spLocks/>
          </p:cNvSpPr>
          <p:nvPr/>
        </p:nvSpPr>
        <p:spPr>
          <a:xfrm>
            <a:off x="1428728" y="3786190"/>
            <a:ext cx="7498080" cy="192882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表示一个从个变量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TW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到变量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lang="en-US" altLang="zh-TW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线性变换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，其中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ij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为常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数。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內容版面配置區 5"/>
          <p:cNvSpPr txBox="1">
            <a:spLocks/>
          </p:cNvSpPr>
          <p:nvPr/>
        </p:nvSpPr>
        <p:spPr>
          <a:xfrm>
            <a:off x="1357290" y="5429264"/>
            <a:ext cx="7786710" cy="64294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= (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ij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CN" sz="32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CN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为此线性变换对应的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系数矩阵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內容版面配置區 5"/>
          <p:cNvSpPr txBox="1">
            <a:spLocks/>
          </p:cNvSpPr>
          <p:nvPr/>
        </p:nvSpPr>
        <p:spPr>
          <a:xfrm>
            <a:off x="1357290" y="6215058"/>
            <a:ext cx="7786710" cy="64294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线性变换和矩阵之间有一一对应的关系。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§2.1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微軟正黑體" pitchFamily="34" charset="-120"/>
                <a:ea typeface="微軟正黑體" pitchFamily="34" charset="-120"/>
              </a:rPr>
              <a:t>线性方程组和矩阵</a:t>
            </a:r>
            <a:endParaRPr lang="zh-TW" altLang="en-US" sz="40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928802"/>
            <a:ext cx="7498080" cy="4319598"/>
          </a:xfrm>
        </p:spPr>
        <p:txBody>
          <a:bodyPr/>
          <a:lstStyle/>
          <a:p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一、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线性方程组</a:t>
            </a:r>
            <a:endParaRPr lang="zh-CN" altLang="en-US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二、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矩阵的定义</a:t>
            </a:r>
            <a:endParaRPr lang="zh-CN" altLang="en-US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三、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各种不同</a:t>
            </a:r>
            <a:r>
              <a:rPr lang="zh-TW" altLang="en-US" sz="3600" b="1" dirty="0" smtClean="0"/>
              <a:t>矩阵</a:t>
            </a:r>
            <a:endParaRPr lang="en-US" altLang="zh-TW" sz="3600" b="1" dirty="0" smtClean="0"/>
          </a:p>
          <a:p>
            <a:r>
              <a:rPr lang="zh-TW" altLang="en-US" sz="3600" b="1" dirty="0" smtClean="0"/>
              <a:t>四</a:t>
            </a:r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小结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928662" y="0"/>
            <a:ext cx="7143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 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6786" name="Object 2"/>
          <p:cNvGraphicFramePr>
            <a:graphicFrameLocks noChangeAspect="1"/>
          </p:cNvGraphicFramePr>
          <p:nvPr/>
        </p:nvGraphicFramePr>
        <p:xfrm>
          <a:off x="1702260" y="214290"/>
          <a:ext cx="2157412" cy="1143000"/>
        </p:xfrm>
        <a:graphic>
          <a:graphicData uri="http://schemas.openxmlformats.org/presentationml/2006/ole">
            <p:oleObj spid="_x0000_s76802" name="Equation" r:id="rId3" imgW="1002960" imgH="469800" progId="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4631218" y="214290"/>
          <a:ext cx="3086100" cy="1143000"/>
        </p:xfrm>
        <a:graphic>
          <a:graphicData uri="http://schemas.openxmlformats.org/presentationml/2006/ole">
            <p:oleObj spid="_x0000_s76803" name="Equation" r:id="rId4" imgW="1434960" imgH="469800" progId="">
              <p:embed/>
            </p:oleObj>
          </a:graphicData>
        </a:graphic>
      </p:graphicFrame>
      <p:sp>
        <p:nvSpPr>
          <p:cNvPr id="10" name="向右箭號 9"/>
          <p:cNvSpPr/>
          <p:nvPr/>
        </p:nvSpPr>
        <p:spPr>
          <a:xfrm>
            <a:off x="3273896" y="642918"/>
            <a:ext cx="857256" cy="428628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345070" y="1643050"/>
            <a:ext cx="7798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表示由变量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到变量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的线性变换，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45070" y="22859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对应矩阵为：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916838" y="2285992"/>
          <a:ext cx="1228725" cy="1143000"/>
        </p:xfrm>
        <a:graphic>
          <a:graphicData uri="http://schemas.openxmlformats.org/presentationml/2006/ole">
            <p:oleObj spid="_x0000_s76804" name="Equation" r:id="rId5" imgW="571320" imgH="469800" progId="">
              <p:embed/>
            </p:oleObj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00100" y="3429000"/>
            <a:ext cx="6429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 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03363" y="3786188"/>
          <a:ext cx="4287837" cy="1143000"/>
        </p:xfrm>
        <a:graphic>
          <a:graphicData uri="http://schemas.openxmlformats.org/presentationml/2006/ole">
            <p:oleObj spid="_x0000_s76805" name="Equation" r:id="rId6" imgW="1993680" imgH="469800" progId="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345070" y="5072058"/>
            <a:ext cx="7798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表示由变量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到变量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的线性变换，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345070" y="571500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对应矩阵为：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3857620" y="5715000"/>
          <a:ext cx="2511425" cy="1143000"/>
        </p:xfrm>
        <a:graphic>
          <a:graphicData uri="http://schemas.openxmlformats.org/presentationml/2006/ole">
            <p:oleObj spid="_x0000_s76806" name="Equation" r:id="rId7" imgW="1168200" imgH="469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4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662" y="0"/>
            <a:ext cx="7922738" cy="642942"/>
          </a:xfrm>
        </p:spPr>
        <p:txBody>
          <a:bodyPr>
            <a:normAutofit fontScale="90000"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四、小结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2976" y="714356"/>
            <a:ext cx="32271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阵的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概念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500166" y="1571612"/>
          <a:ext cx="2786082" cy="1543880"/>
        </p:xfrm>
        <a:graphic>
          <a:graphicData uri="http://schemas.openxmlformats.org/presentationml/2006/ole">
            <p:oleObj spid="_x0000_s73730" name="公式" r:id="rId3" imgW="3987720" imgH="2209680" progId="">
              <p:embed/>
            </p:oleObj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214810" y="714356"/>
            <a:ext cx="47548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行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列的数表，外面用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中括号或小括号包住。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090594" y="4786322"/>
            <a:ext cx="2424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(2)</a:t>
            </a:r>
            <a:r>
              <a:rPr lang="en-US" altLang="zh-CN" sz="3200" b="1" dirty="0">
                <a:ea typeface="黑体" pitchFamily="2" charset="-122"/>
              </a:rPr>
              <a:t> 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特殊矩阵</a:t>
            </a:r>
          </a:p>
        </p:txBody>
      </p:sp>
      <p:graphicFrame>
        <p:nvGraphicFramePr>
          <p:cNvPr id="23" name="Object 0"/>
          <p:cNvGraphicFramePr>
            <a:graphicFrameLocks noChangeAspect="1"/>
          </p:cNvGraphicFramePr>
          <p:nvPr/>
        </p:nvGraphicFramePr>
        <p:xfrm>
          <a:off x="3429000" y="3276600"/>
          <a:ext cx="427038" cy="3581400"/>
        </p:xfrm>
        <a:graphic>
          <a:graphicData uri="http://schemas.openxmlformats.org/presentationml/2006/ole">
            <p:oleObj spid="_x0000_s73738" name="Equation" r:id="rId4" imgW="380880" imgH="2044440" progId="">
              <p:embed/>
            </p:oleObj>
          </a:graphicData>
        </a:graphic>
      </p:graphicFrame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733800" y="3276600"/>
            <a:ext cx="906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方阵</a:t>
            </a:r>
          </a:p>
        </p:txBody>
      </p:sp>
      <p:graphicFrame>
        <p:nvGraphicFramePr>
          <p:cNvPr id="25" name="Object 1"/>
          <p:cNvGraphicFramePr>
            <a:graphicFrameLocks noChangeAspect="1"/>
          </p:cNvGraphicFramePr>
          <p:nvPr/>
        </p:nvGraphicFramePr>
        <p:xfrm>
          <a:off x="4756150" y="3352800"/>
          <a:ext cx="1219200" cy="406400"/>
        </p:xfrm>
        <a:graphic>
          <a:graphicData uri="http://schemas.openxmlformats.org/presentationml/2006/ole">
            <p:oleObj spid="_x0000_s73739" name="Equation" r:id="rId5" imgW="1218960" imgH="406080" progId="">
              <p:embed/>
            </p:oleObj>
          </a:graphicData>
        </a:graphic>
      </p:graphicFrame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733800" y="4060825"/>
            <a:ext cx="2782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行矩阵与列矩阵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;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3733800" y="4724400"/>
            <a:ext cx="20409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单位矩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</a:t>
            </a:r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;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3733800" y="54864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对角矩阵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;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3733800" y="6270625"/>
            <a:ext cx="13532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零矩阵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</a:p>
        </p:txBody>
      </p:sp>
      <p:graphicFrame>
        <p:nvGraphicFramePr>
          <p:cNvPr id="30" name="Object 2"/>
          <p:cNvGraphicFramePr>
            <a:graphicFrameLocks noChangeAspect="1"/>
          </p:cNvGraphicFramePr>
          <p:nvPr/>
        </p:nvGraphicFramePr>
        <p:xfrm>
          <a:off x="5943600" y="4572000"/>
          <a:ext cx="2498725" cy="1905000"/>
        </p:xfrm>
        <a:graphic>
          <a:graphicData uri="http://schemas.openxmlformats.org/presentationml/2006/ole">
            <p:oleObj spid="_x0000_s73740" name="Equation" r:id="rId6" imgW="2679480" imgH="2044440" progId="">
              <p:embed/>
            </p:oleObj>
          </a:graphicData>
        </a:graphic>
      </p:graphicFrame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7239000" y="3352800"/>
          <a:ext cx="1447800" cy="2057400"/>
        </p:xfrm>
        <a:graphic>
          <a:graphicData uri="http://schemas.openxmlformats.org/presentationml/2006/ole">
            <p:oleObj spid="_x0000_s73741" name="Equation" r:id="rId7" imgW="1447560" imgH="2057400" progId="">
              <p:embed/>
            </p:oleObj>
          </a:graphicData>
        </a:graphic>
      </p:graphicFrame>
      <p:graphicFrame>
        <p:nvGraphicFramePr>
          <p:cNvPr id="32" name="Object 4"/>
          <p:cNvGraphicFramePr>
            <a:graphicFrameLocks noChangeAspect="1"/>
          </p:cNvGraphicFramePr>
          <p:nvPr/>
        </p:nvGraphicFramePr>
        <p:xfrm>
          <a:off x="6502400" y="4114800"/>
          <a:ext cx="2641600" cy="431800"/>
        </p:xfrm>
        <a:graphic>
          <a:graphicData uri="http://schemas.openxmlformats.org/presentationml/2006/ole">
            <p:oleObj spid="_x0000_s73742" name="Equation" r:id="rId8" imgW="2641320" imgH="431640" progId="">
              <p:embed/>
            </p:oleObj>
          </a:graphicData>
        </a:graphic>
      </p:graphicFrame>
      <p:graphicFrame>
        <p:nvGraphicFramePr>
          <p:cNvPr id="33" name="Object 5"/>
          <p:cNvGraphicFramePr>
            <a:graphicFrameLocks noChangeAspect="1"/>
          </p:cNvGraphicFramePr>
          <p:nvPr/>
        </p:nvGraphicFramePr>
        <p:xfrm>
          <a:off x="5791200" y="4495800"/>
          <a:ext cx="2667000" cy="2044700"/>
        </p:xfrm>
        <a:graphic>
          <a:graphicData uri="http://schemas.openxmlformats.org/presentationml/2006/ole">
            <p:oleObj spid="_x0000_s73743" name="公式" r:id="rId9" imgW="2882880" imgH="2209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  <p:bldP spid="22" grpId="0"/>
      <p:bldP spid="24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285728"/>
            <a:ext cx="7922738" cy="714380"/>
          </a:xfrm>
        </p:spPr>
        <p:txBody>
          <a:bodyPr>
            <a:normAutofit fontScale="90000"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思考题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14546" y="107154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矩阵与行列式有何区别？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1221262" y="2071678"/>
            <a:ext cx="7922738" cy="71438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思考题解答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14546" y="2857496"/>
            <a:ext cx="67617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矩阵为数表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行列式为特殊式子，</a:t>
            </a:r>
            <a:endParaRPr lang="en-US" altLang="zh-TW" sz="3200" b="1" dirty="0" smtClean="0">
              <a:solidFill>
                <a:srgbClr val="0202BE"/>
              </a:solidFill>
            </a:endParaRPr>
          </a:p>
          <a:p>
            <a:r>
              <a:rPr lang="zh-TW" altLang="en-US" sz="3200" b="1" dirty="0" smtClean="0">
                <a:solidFill>
                  <a:srgbClr val="0202BE"/>
                </a:solidFill>
              </a:rPr>
              <a:t>    计算可求值为一数字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214546" y="4143380"/>
            <a:ext cx="67617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矩阵行列数目可以不相同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行列式</a:t>
            </a:r>
            <a:endParaRPr lang="en-US" altLang="zh-TW" sz="3200" b="1" dirty="0" smtClean="0">
              <a:solidFill>
                <a:srgbClr val="0202BE"/>
              </a:solidFill>
            </a:endParaRPr>
          </a:p>
          <a:p>
            <a:r>
              <a:rPr lang="zh-TW" altLang="en-US" sz="3200" b="1" dirty="0" smtClean="0">
                <a:solidFill>
                  <a:srgbClr val="0202BE"/>
                </a:solidFill>
              </a:rPr>
              <a:t>    行数与列数必定相同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14546" y="5500702"/>
            <a:ext cx="6351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矩阵外符号为小括号或中括号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行列式外符号为两条竖线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980728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一、线性方程组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836712"/>
            <a:ext cx="7708392" cy="142876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考虑 </a:t>
            </a:r>
            <a:r>
              <a:rPr lang="en-US" altLang="zh-TW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b="1" dirty="0" smtClean="0">
                <a:solidFill>
                  <a:srgbClr val="00B050"/>
                </a:solidFill>
              </a:rPr>
              <a:t> </a:t>
            </a:r>
            <a:r>
              <a:rPr lang="zh-TW" altLang="en-US" b="1" dirty="0" smtClean="0">
                <a:solidFill>
                  <a:srgbClr val="00B050"/>
                </a:solidFill>
              </a:rPr>
              <a:t>元线性方程组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835696" y="1484783"/>
          <a:ext cx="5688632" cy="1985059"/>
        </p:xfrm>
        <a:graphic>
          <a:graphicData uri="http://schemas.openxmlformats.org/presentationml/2006/ole">
            <p:oleObj spid="_x0000_s1031" name="Equation" r:id="rId3" imgW="2692080" imgH="939600" progId="">
              <p:embed/>
            </p:oleObj>
          </a:graphicData>
        </a:graphic>
      </p:graphicFrame>
      <p:sp>
        <p:nvSpPr>
          <p:cNvPr id="9" name="內容版面配置區 2"/>
          <p:cNvSpPr txBox="1">
            <a:spLocks/>
          </p:cNvSpPr>
          <p:nvPr/>
        </p:nvSpPr>
        <p:spPr>
          <a:xfrm>
            <a:off x="827584" y="3717032"/>
            <a:ext cx="7996424" cy="266429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zh-TW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若常数项 </a:t>
            </a:r>
            <a:r>
              <a:rPr kumimoji="0" lang="en-US" altLang="zh-TW" sz="3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zh-TW" sz="35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zh-TW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altLang="zh-TW" sz="3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zh-TW" sz="35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zh-TW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0" lang="en-US" altLang="zh-TW" sz="35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zh-TW" sz="35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altLang="zh-TW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TW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全为零</a:t>
            </a:r>
            <a:r>
              <a:rPr kumimoji="0" lang="zh-TW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</a:t>
            </a:r>
            <a:endParaRPr kumimoji="0" lang="en-US" altLang="zh-TW" sz="35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altLang="zh-TW" sz="35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TW" altLang="en-US" sz="35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若常数项 </a:t>
            </a:r>
            <a:r>
              <a:rPr lang="en-US" altLang="zh-TW" sz="35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5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5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5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TW" sz="35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5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3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5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zh-TW" altLang="en-US" sz="3500" b="1" dirty="0" smtClean="0">
                <a:solidFill>
                  <a:srgbClr val="0202BE"/>
                </a:solidFill>
              </a:rPr>
              <a:t>全为零</a:t>
            </a:r>
            <a:r>
              <a:rPr lang="zh-TW" altLang="en-US" sz="35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时，</a:t>
            </a:r>
            <a:endParaRPr lang="en-US" altLang="zh-TW" sz="35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4221088"/>
            <a:ext cx="8586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线性方程组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称为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元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齐次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线性方程组。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5229200"/>
            <a:ext cx="832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线性方程组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称为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元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非齐次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线性方程组。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000100" y="0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285852" y="857256"/>
          <a:ext cx="3184525" cy="935037"/>
        </p:xfrm>
        <a:graphic>
          <a:graphicData uri="http://schemas.openxmlformats.org/presentationml/2006/ole">
            <p:oleObj spid="_x0000_s2056" name="Equation" r:id="rId3" imgW="1600200" imgH="469800" progId="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85852" y="2143116"/>
          <a:ext cx="3438525" cy="1389063"/>
        </p:xfrm>
        <a:graphic>
          <a:graphicData uri="http://schemas.openxmlformats.org/presentationml/2006/ole">
            <p:oleObj spid="_x0000_s2057" name="Equation" r:id="rId4" imgW="1726920" imgH="698400" progId="">
              <p:embed/>
            </p:oleObj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285852" y="3786190"/>
          <a:ext cx="3438525" cy="1389062"/>
        </p:xfrm>
        <a:graphic>
          <a:graphicData uri="http://schemas.openxmlformats.org/presentationml/2006/ole">
            <p:oleObj spid="_x0000_s2058" name="Equation" r:id="rId5" imgW="1726920" imgH="698400" progId="">
              <p:embed/>
            </p:oleObj>
          </a:graphicData>
        </a:graphic>
      </p:graphicFrame>
      <p:sp>
        <p:nvSpPr>
          <p:cNvPr id="26" name="矩形 25"/>
          <p:cNvSpPr/>
          <p:nvPr/>
        </p:nvSpPr>
        <p:spPr>
          <a:xfrm>
            <a:off x="4924575" y="928694"/>
            <a:ext cx="4219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元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非齐次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线性方程组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24575" y="2500306"/>
            <a:ext cx="4219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元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非齐次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线性方程组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57386" y="4214818"/>
            <a:ext cx="3786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元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齐次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线性方程组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1652588" y="5468938"/>
          <a:ext cx="2705100" cy="1389062"/>
        </p:xfrm>
        <a:graphic>
          <a:graphicData uri="http://schemas.openxmlformats.org/presentationml/2006/ole">
            <p:oleObj spid="_x0000_s2059" name="Equation" r:id="rId6" imgW="1358640" imgH="698400" progId="">
              <p:embed/>
            </p:oleObj>
          </a:graphicData>
        </a:graphic>
      </p:graphicFrame>
      <p:sp>
        <p:nvSpPr>
          <p:cNvPr id="30" name="矩形 29"/>
          <p:cNvSpPr/>
          <p:nvPr/>
        </p:nvSpPr>
        <p:spPr>
          <a:xfrm>
            <a:off x="5357386" y="5897566"/>
            <a:ext cx="3786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元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齐次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线性方程组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5585" y="785794"/>
            <a:ext cx="7708392" cy="1143008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51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TW" altLang="en-US" sz="5100" b="1" dirty="0" smtClean="0">
                <a:solidFill>
                  <a:srgbClr val="00B050"/>
                </a:solidFill>
              </a:rPr>
              <a:t>元齐次线性方程组</a:t>
            </a:r>
            <a:endParaRPr lang="en-US" altLang="zh-TW" sz="51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zh-TW" b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TW" dirty="0" smtClean="0"/>
              <a:t>	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660209" y="1285860"/>
          <a:ext cx="3968750" cy="1870075"/>
        </p:xfrm>
        <a:graphic>
          <a:graphicData uri="http://schemas.openxmlformats.org/presentationml/2006/ole">
            <p:oleObj spid="_x0000_s3079" name="Equation" r:id="rId3" imgW="1993680" imgH="939600" progId="">
              <p:embed/>
            </p:oleObj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1571604" y="335756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必定有解！！！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625875" y="4143380"/>
            <a:ext cx="4362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0,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0, … ,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554437" y="478632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称为此齐次线性方程组的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零解</a:t>
            </a:r>
            <a:r>
              <a:rPr lang="zh-TW" altLang="en-US" sz="3200" b="1" dirty="0" smtClean="0"/>
              <a:t>，</a:t>
            </a:r>
            <a:endParaRPr lang="en-US" altLang="zh-TW" sz="3200" b="1" dirty="0" smtClean="0"/>
          </a:p>
        </p:txBody>
      </p:sp>
      <p:sp>
        <p:nvSpPr>
          <p:cNvPr id="25" name="文字方塊 24"/>
          <p:cNvSpPr txBox="1"/>
          <p:nvPr/>
        </p:nvSpPr>
        <p:spPr>
          <a:xfrm>
            <a:off x="1571604" y="5643578"/>
            <a:ext cx="7572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其他解称为此齐次线性方程组的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非零解</a:t>
            </a:r>
            <a:r>
              <a:rPr lang="zh-TW" altLang="en-US" sz="3200" b="1" dirty="0" smtClean="0"/>
              <a:t>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2976" y="285728"/>
            <a:ext cx="7708392" cy="142876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解以下线性方程组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28793" y="1357298"/>
          <a:ext cx="1591889" cy="1071570"/>
        </p:xfrm>
        <a:graphic>
          <a:graphicData uri="http://schemas.openxmlformats.org/presentationml/2006/ole">
            <p:oleObj spid="_x0000_s51203" name="Equation" r:id="rId3" imgW="698400" imgH="469800" progId="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000232" y="2857496"/>
          <a:ext cx="1590675" cy="1592262"/>
        </p:xfrm>
        <a:graphic>
          <a:graphicData uri="http://schemas.openxmlformats.org/presentationml/2006/ole">
            <p:oleObj spid="_x0000_s51204" name="Equation" r:id="rId4" imgW="698400" imgH="698400" progId="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928794" y="4857760"/>
          <a:ext cx="2198688" cy="1592263"/>
        </p:xfrm>
        <a:graphic>
          <a:graphicData uri="http://schemas.openxmlformats.org/presentationml/2006/ole">
            <p:oleObj spid="_x0000_s51205" name="Equation" r:id="rId5" imgW="965160" imgH="698400" progId="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572000" y="1571612"/>
            <a:ext cx="4333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解得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唯一解</a:t>
            </a:r>
            <a:r>
              <a:rPr lang="zh-TW" altLang="en-US" sz="3200" b="1" dirty="0" smtClean="0"/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1,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altLang="zh-TW" sz="3200" b="1" dirty="0" smtClean="0"/>
              <a:t>.</a:t>
            </a:r>
            <a:endParaRPr lang="zh-TW" altLang="en-US" sz="32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0" y="350043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无解！！！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72000" y="5072074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有无穷多解！！！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72000" y="5715016"/>
            <a:ext cx="43236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设</a:t>
            </a:r>
            <a:r>
              <a:rPr lang="en-US" altLang="zh-TW" sz="3200" b="1" dirty="0" smtClean="0"/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为任意实数，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则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均为解。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0100" y="0"/>
            <a:ext cx="7708392" cy="142876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zh-TW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b="1" dirty="0" smtClean="0">
                <a:solidFill>
                  <a:srgbClr val="00B050"/>
                </a:solidFill>
              </a:rPr>
              <a:t> </a:t>
            </a:r>
            <a:r>
              <a:rPr lang="zh-TW" altLang="en-US" b="1" dirty="0" smtClean="0">
                <a:solidFill>
                  <a:srgbClr val="00B050"/>
                </a:solidFill>
              </a:rPr>
              <a:t>元线性方程组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714480" y="785794"/>
          <a:ext cx="4144963" cy="1870075"/>
        </p:xfrm>
        <a:graphic>
          <a:graphicData uri="http://schemas.openxmlformats.org/presentationml/2006/ole">
            <p:oleObj spid="_x0000_s53250" name="Equation" r:id="rId3" imgW="2082600" imgH="939600" progId="">
              <p:embed/>
            </p:oleObj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28728" y="2928934"/>
            <a:ext cx="7899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1.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其解只受到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ij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以及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这些系数的影响。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28728" y="5214950"/>
            <a:ext cx="7468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3.</a:t>
            </a:r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为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了之后讨论一般线性方程组的解，我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   们接下来引入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矩阵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此一工具。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28728" y="3857628"/>
            <a:ext cx="7468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2.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我们关心解的个数、如何描述解、解的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   结构等等问题。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二、矩阵的定义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000100" y="1071546"/>
            <a:ext cx="7498080" cy="142876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由 </a:t>
            </a:r>
            <a:r>
              <a:rPr lang="en-US" altLang="zh-CN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CN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个数 </a:t>
            </a:r>
            <a:r>
              <a:rPr lang="en-US" altLang="zh-CN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ij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排成的 </a:t>
            </a:r>
            <a:r>
              <a:rPr lang="en-US" altLang="zh-CN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 </a:t>
            </a:r>
            <a:r>
              <a:rPr lang="en-US" altLang="zh-CN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列的数表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CN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1, 2, …, </a:t>
            </a:r>
            <a:r>
              <a:rPr lang="en-US" altLang="zh-CN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；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=1, 2, …, </a:t>
            </a:r>
            <a:r>
              <a:rPr lang="en-US" altLang="zh-TW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1928794" y="2214554"/>
          <a:ext cx="2556121" cy="1817686"/>
        </p:xfrm>
        <a:graphic>
          <a:graphicData uri="http://schemas.openxmlformats.org/presentationml/2006/ole">
            <p:oleObj spid="_x0000_s55311" name="Equation" r:id="rId3" imgW="2857320" imgH="2031840" progId="">
              <p:embed/>
            </p:oleObj>
          </a:graphicData>
        </a:graphic>
      </p:graphicFrame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357290" y="4143380"/>
            <a:ext cx="71240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称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为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行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列矩阵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简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称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矩阵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357290" y="5286388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记作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6873" name="Object 2"/>
          <p:cNvGraphicFramePr>
            <a:graphicFrameLocks noChangeAspect="1"/>
          </p:cNvGraphicFramePr>
          <p:nvPr/>
        </p:nvGraphicFramePr>
        <p:xfrm>
          <a:off x="2433638" y="5000625"/>
          <a:ext cx="2595562" cy="1643063"/>
        </p:xfrm>
        <a:graphic>
          <a:graphicData uri="http://schemas.openxmlformats.org/presentationml/2006/ole">
            <p:oleObj spid="_x0000_s55315" name="Equation" r:id="rId4" imgW="1485720" imgH="939600" progId="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6297613" y="5000625"/>
          <a:ext cx="2573337" cy="1643063"/>
        </p:xfrm>
        <a:graphic>
          <a:graphicData uri="http://schemas.openxmlformats.org/presentationml/2006/ole">
            <p:oleObj spid="_x0000_s55316" name="Equation" r:id="rId5" imgW="1473120" imgH="939600" progId="">
              <p:embed/>
            </p:oleObj>
          </a:graphicData>
        </a:graphic>
      </p:graphicFrame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286380" y="5357826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500166" y="714356"/>
          <a:ext cx="4291013" cy="2286000"/>
        </p:xfrm>
        <a:graphic>
          <a:graphicData uri="http://schemas.openxmlformats.org/presentationml/2006/ole">
            <p:oleObj spid="_x0000_s56325" name="Equation" r:id="rId3" imgW="1765080" imgH="939600" progId="">
              <p:embed/>
            </p:oleObj>
          </a:graphicData>
        </a:graphic>
      </p:graphicFrame>
      <p:sp>
        <p:nvSpPr>
          <p:cNvPr id="13" name="橢圓 12"/>
          <p:cNvSpPr/>
          <p:nvPr/>
        </p:nvSpPr>
        <p:spPr>
          <a:xfrm>
            <a:off x="2428860" y="785794"/>
            <a:ext cx="571504" cy="57150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857752" y="1357298"/>
            <a:ext cx="571504" cy="57150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357554" y="2428868"/>
            <a:ext cx="571504" cy="57150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3" idx="4"/>
            <a:endCxn id="29" idx="0"/>
          </p:cNvCxnSpPr>
          <p:nvPr/>
        </p:nvCxnSpPr>
        <p:spPr>
          <a:xfrm rot="16200000" flipH="1">
            <a:off x="1960884" y="2111026"/>
            <a:ext cx="2500330" cy="99287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4"/>
            <a:endCxn id="29" idx="0"/>
          </p:cNvCxnSpPr>
          <p:nvPr/>
        </p:nvCxnSpPr>
        <p:spPr>
          <a:xfrm rot="16200000" flipH="1">
            <a:off x="3246768" y="3396910"/>
            <a:ext cx="857256" cy="641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4" idx="4"/>
            <a:endCxn id="29" idx="0"/>
          </p:cNvCxnSpPr>
          <p:nvPr/>
        </p:nvCxnSpPr>
        <p:spPr>
          <a:xfrm rot="5400000">
            <a:off x="3461082" y="2175206"/>
            <a:ext cx="1928826" cy="14360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928794" y="3857628"/>
            <a:ext cx="3557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矩阵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元素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元</a:t>
            </a:r>
            <a:endParaRPr lang="zh-TW" altLang="en-US" sz="32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3357554" y="785794"/>
            <a:ext cx="571504" cy="571504"/>
          </a:xfrm>
          <a:prstGeom prst="ellipse">
            <a:avLst/>
          </a:prstGeom>
          <a:noFill/>
          <a:ln w="3175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接點 69"/>
          <p:cNvCxnSpPr>
            <a:stCxn id="69" idx="6"/>
            <a:endCxn id="73" idx="1"/>
          </p:cNvCxnSpPr>
          <p:nvPr/>
        </p:nvCxnSpPr>
        <p:spPr>
          <a:xfrm>
            <a:off x="3929058" y="1071546"/>
            <a:ext cx="2135253" cy="47296"/>
          </a:xfrm>
          <a:prstGeom prst="line">
            <a:avLst/>
          </a:prstGeom>
          <a:ln w="31750">
            <a:solidFill>
              <a:srgbClr val="0202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064311" y="857232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矩阵 </a:t>
            </a:r>
            <a:r>
              <a:rPr lang="en-US" altLang="zh-TW" sz="28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的 </a:t>
            </a:r>
            <a:r>
              <a:rPr lang="en-US" altLang="zh-TW" sz="2800" b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(1, 2) </a:t>
            </a:r>
            <a:r>
              <a:rPr lang="zh-TW" altLang="en-US" sz="28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元</a:t>
            </a:r>
            <a:endParaRPr lang="zh-TW" altLang="en-US" sz="2800" b="1" dirty="0">
              <a:solidFill>
                <a:srgbClr val="0202B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064311" y="1714488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矩阵 </a:t>
            </a:r>
            <a:r>
              <a:rPr lang="en-US" altLang="zh-TW" sz="28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的 </a:t>
            </a:r>
            <a:r>
              <a:rPr lang="en-US" altLang="zh-TW" sz="2800" b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2800" b="1" i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TW" sz="2800" b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2800" b="1" i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sz="2800" b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</a:t>
            </a:r>
            <a:r>
              <a:rPr lang="zh-TW" altLang="en-US" sz="28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元</a:t>
            </a:r>
            <a:endParaRPr lang="zh-TW" altLang="en-US" sz="2800" b="1" dirty="0">
              <a:solidFill>
                <a:srgbClr val="0202B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4857752" y="2428868"/>
            <a:ext cx="571504" cy="571504"/>
          </a:xfrm>
          <a:prstGeom prst="ellipse">
            <a:avLst/>
          </a:prstGeom>
          <a:noFill/>
          <a:ln w="3175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接點 76"/>
          <p:cNvCxnSpPr>
            <a:stCxn id="76" idx="6"/>
            <a:endCxn id="75" idx="1"/>
          </p:cNvCxnSpPr>
          <p:nvPr/>
        </p:nvCxnSpPr>
        <p:spPr>
          <a:xfrm flipV="1">
            <a:off x="5429256" y="1976098"/>
            <a:ext cx="635055" cy="738522"/>
          </a:xfrm>
          <a:prstGeom prst="line">
            <a:avLst/>
          </a:prstGeom>
          <a:ln w="31750">
            <a:solidFill>
              <a:srgbClr val="0202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1928794" y="4643446"/>
            <a:ext cx="61702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以数 </a:t>
            </a:r>
            <a:r>
              <a:rPr lang="en-US" altLang="zh-TW" sz="3200" b="1" i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i="1" baseline="-25000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ij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为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元的矩阵可简记作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或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CN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CN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TW" altLang="en-US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.</a:t>
            </a:r>
            <a:endParaRPr lang="en-US" altLang="zh-TW" sz="3200" b="1" baseline="-250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000232" y="5929330"/>
            <a:ext cx="4825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CN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也记作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CN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TW" altLang="en-US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</a:t>
            </a:r>
            <a:r>
              <a:rPr lang="en-US" altLang="zh-TW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.</a:t>
            </a:r>
            <a:endParaRPr lang="en-US" altLang="zh-TW" sz="3200" b="1" baseline="-250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9" grpId="0"/>
      <p:bldP spid="29" grpId="1"/>
      <p:bldP spid="69" grpId="0" animBg="1"/>
      <p:bldP spid="69" grpId="1" animBg="1"/>
      <p:bldP spid="73" grpId="0"/>
      <p:bldP spid="73" grpId="1"/>
      <p:bldP spid="75" grpId="0"/>
      <p:bldP spid="75" grpId="1"/>
      <p:bldP spid="76" grpId="0" animBg="1"/>
      <p:bldP spid="76" grpId="1" animBg="1"/>
      <p:bldP spid="79" grpId="0"/>
      <p:bldP spid="8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650</TotalTime>
  <Words>1308</Words>
  <Application>Microsoft Office PowerPoint</Application>
  <PresentationFormat>如螢幕大小 (4:3)</PresentationFormat>
  <Paragraphs>155</Paragraphs>
  <Slides>22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5" baseType="lpstr">
      <vt:lpstr>夏至</vt:lpstr>
      <vt:lpstr>Equation</vt:lpstr>
      <vt:lpstr>公式</vt:lpstr>
      <vt:lpstr>第二章</vt:lpstr>
      <vt:lpstr>§2.1 线性方程组和矩阵</vt:lpstr>
      <vt:lpstr>一、线性方程组</vt:lpstr>
      <vt:lpstr>投影片 4</vt:lpstr>
      <vt:lpstr>投影片 5</vt:lpstr>
      <vt:lpstr>投影片 6</vt:lpstr>
      <vt:lpstr>投影片 7</vt:lpstr>
      <vt:lpstr>二、矩阵的定义</vt:lpstr>
      <vt:lpstr>投影片 9</vt:lpstr>
      <vt:lpstr>三、各种不同矩阵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四、小结</vt:lpstr>
      <vt:lpstr>思考题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88</cp:revision>
  <dcterms:created xsi:type="dcterms:W3CDTF">2016-02-27T14:58:59Z</dcterms:created>
  <dcterms:modified xsi:type="dcterms:W3CDTF">2018-03-25T16:13:42Z</dcterms:modified>
</cp:coreProperties>
</file>