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1"/>
  </p:notesMasterIdLst>
  <p:sldIdLst>
    <p:sldId id="257" r:id="rId2"/>
    <p:sldId id="258" r:id="rId3"/>
    <p:sldId id="282" r:id="rId4"/>
    <p:sldId id="279" r:id="rId5"/>
    <p:sldId id="283" r:id="rId6"/>
    <p:sldId id="284" r:id="rId7"/>
    <p:sldId id="285" r:id="rId8"/>
    <p:sldId id="287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7" r:id="rId26"/>
    <p:sldId id="306" r:id="rId27"/>
    <p:sldId id="308" r:id="rId28"/>
    <p:sldId id="309" r:id="rId29"/>
    <p:sldId id="310" r:id="rId30"/>
    <p:sldId id="311" r:id="rId31"/>
    <p:sldId id="312" r:id="rId32"/>
    <p:sldId id="260" r:id="rId33"/>
    <p:sldId id="313" r:id="rId34"/>
    <p:sldId id="314" r:id="rId35"/>
    <p:sldId id="315" r:id="rId36"/>
    <p:sldId id="316" r:id="rId37"/>
    <p:sldId id="317" r:id="rId38"/>
    <p:sldId id="281" r:id="rId39"/>
    <p:sldId id="318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BE"/>
    <a:srgbClr val="1221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98" autoAdjust="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4.wmf"/><Relationship Id="rId4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2037A-24A1-4B9A-9B2A-6062164E9048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C86C-8153-4DAD-AE29-F469717894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C86C-8153-4DAD-AE29-F4697178948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8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§2.2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矩阵的运算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CN" alt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的加法、减法</a:t>
            </a:r>
            <a:endParaRPr lang="en-US" altLang="zh-CN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、数与矩阵相乘 </a:t>
            </a:r>
            <a:endParaRPr lang="en-US" altLang="zh-CN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、矩阵与矩阵相乘</a:t>
            </a:r>
            <a:endParaRPr lang="en-US" altLang="zh-CN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矩阵的转置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五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、方阵的行列式 </a:t>
            </a: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六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小结</a:t>
            </a:r>
            <a:endParaRPr lang="zh-CN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00100" y="285728"/>
            <a:ext cx="2857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义 </a:t>
            </a:r>
            <a:r>
              <a:rPr lang="en-US" altLang="zh-CN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endParaRPr lang="zh-CN" altLang="en-US" sz="3200" b="1" dirty="0">
              <a:solidFill>
                <a:srgbClr val="0202B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428728" y="3071810"/>
          <a:ext cx="6008687" cy="773112"/>
        </p:xfrm>
        <a:graphic>
          <a:graphicData uri="http://schemas.openxmlformats.org/presentationml/2006/ole">
            <p:oleObj spid="_x0000_s67589" name="公式" r:id="rId3" imgW="6006960" imgH="774360" progId="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500430" y="3929066"/>
          <a:ext cx="3924300" cy="417513"/>
        </p:xfrm>
        <a:graphic>
          <a:graphicData uri="http://schemas.openxmlformats.org/presentationml/2006/ole">
            <p:oleObj spid="_x0000_s67590" name="Equation" r:id="rId4" imgW="3924000" imgH="419040" progId="">
              <p:embed/>
            </p:oleObj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428728" y="4786322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并把此乘积记作</a:t>
            </a: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4857752" y="4929198"/>
          <a:ext cx="1333500" cy="330200"/>
        </p:xfrm>
        <a:graphic>
          <a:graphicData uri="http://schemas.openxmlformats.org/presentationml/2006/ole">
            <p:oleObj spid="_x0000_s67591" name="公式" r:id="rId5" imgW="1333440" imgH="330120" progId="">
              <p:embed/>
            </p:oleObj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285820" y="1071546"/>
            <a:ext cx="78581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设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是一个 </a:t>
            </a:r>
            <a:r>
              <a:rPr lang="en-US" altLang="zh-TW" sz="3200" b="1" i="1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矩阵，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是一个 </a:t>
            </a:r>
            <a:r>
              <a:rPr lang="en-US" altLang="zh-TW" sz="3200" b="1" i="1" dirty="0" err="1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</a:t>
            </a:r>
            <a:r>
              <a:rPr lang="en-US" altLang="zh-CN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矩阵，那么规定矩阵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的乘积是一个 </a:t>
            </a:r>
            <a:r>
              <a:rPr lang="en-US" altLang="zh-TW" sz="3200" b="1" i="1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),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其中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428728" y="5500702"/>
            <a:ext cx="7358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(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矩阵乘法中间不用乘号，以连写表示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)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1000100" y="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矩阵乘法注意三件事：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285852" y="571480"/>
            <a:ext cx="305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可不可以乘？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285852" y="200024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乘完矩阵的行数与列数？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500134" y="1214422"/>
            <a:ext cx="764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TW" altLang="en-US" sz="3200" b="1" dirty="0" smtClean="0"/>
              <a:t> 要能运算，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的列数需等于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TW" altLang="en-US" sz="3200" b="1" dirty="0" smtClean="0"/>
              <a:t> 的行数。</a:t>
            </a:r>
            <a:r>
              <a:rPr lang="en-US" altLang="zh-TW" sz="3200" b="1" dirty="0" smtClean="0"/>
              <a:t> </a:t>
            </a:r>
            <a:endParaRPr lang="zh-TW" altLang="en-US" sz="32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00134" y="2643182"/>
            <a:ext cx="7643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TW" altLang="en-US" sz="3200" b="1" dirty="0" smtClean="0"/>
              <a:t> 若能运算，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TW" altLang="en-US" sz="3200" b="1" dirty="0" smtClean="0"/>
              <a:t> 的</a:t>
            </a:r>
            <a:r>
              <a:rPr lang="zh-TW" altLang="en-US" sz="3200" b="1" dirty="0" smtClean="0">
                <a:solidFill>
                  <a:schemeClr val="accent1"/>
                </a:solidFill>
              </a:rPr>
              <a:t>行数</a:t>
            </a:r>
            <a:r>
              <a:rPr lang="zh-TW" altLang="en-US" sz="3200" b="1" dirty="0" smtClean="0"/>
              <a:t>为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的行数；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3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i="1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TW" altLang="en-US" sz="3200" b="1" dirty="0" smtClean="0"/>
              <a:t> 的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列数</a:t>
            </a:r>
            <a:r>
              <a:rPr lang="zh-TW" altLang="en-US" sz="3200" b="1" dirty="0" smtClean="0"/>
              <a:t>为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的列数。</a:t>
            </a:r>
            <a:endParaRPr lang="zh-TW" altLang="en-US" sz="3200" b="1" dirty="0"/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928662" y="4357694"/>
            <a:ext cx="1214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500166" y="4786322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857488" y="4786322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214810" y="4786322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500166" y="5572140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786050" y="5572140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AC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071934" y="5572140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BA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429256" y="5572140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BC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715140" y="5572140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CA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001024" y="5572140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CB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甜甜圈 44"/>
          <p:cNvSpPr/>
          <p:nvPr/>
        </p:nvSpPr>
        <p:spPr>
          <a:xfrm>
            <a:off x="8001024" y="5572140"/>
            <a:ext cx="714380" cy="642942"/>
          </a:xfrm>
          <a:prstGeom prst="donut">
            <a:avLst>
              <a:gd name="adj" fmla="val 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乘號 45"/>
          <p:cNvSpPr/>
          <p:nvPr/>
        </p:nvSpPr>
        <p:spPr>
          <a:xfrm>
            <a:off x="1357290" y="5500702"/>
            <a:ext cx="1000132" cy="857256"/>
          </a:xfrm>
          <a:prstGeom prst="mathMultiply">
            <a:avLst>
              <a:gd name="adj1" fmla="val 38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乘號 47"/>
          <p:cNvSpPr/>
          <p:nvPr/>
        </p:nvSpPr>
        <p:spPr>
          <a:xfrm>
            <a:off x="4000496" y="5500702"/>
            <a:ext cx="1000132" cy="857256"/>
          </a:xfrm>
          <a:prstGeom prst="mathMultiply">
            <a:avLst>
              <a:gd name="adj1" fmla="val 38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乘號 48"/>
          <p:cNvSpPr/>
          <p:nvPr/>
        </p:nvSpPr>
        <p:spPr>
          <a:xfrm>
            <a:off x="6572264" y="5500702"/>
            <a:ext cx="1000132" cy="857256"/>
          </a:xfrm>
          <a:prstGeom prst="mathMultiply">
            <a:avLst>
              <a:gd name="adj1" fmla="val 38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甜甜圈 49"/>
          <p:cNvSpPr/>
          <p:nvPr/>
        </p:nvSpPr>
        <p:spPr>
          <a:xfrm>
            <a:off x="5429256" y="5572140"/>
            <a:ext cx="714380" cy="642942"/>
          </a:xfrm>
          <a:prstGeom prst="donut">
            <a:avLst>
              <a:gd name="adj" fmla="val 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1" name="甜甜圈 50"/>
          <p:cNvSpPr/>
          <p:nvPr/>
        </p:nvSpPr>
        <p:spPr>
          <a:xfrm>
            <a:off x="2786050" y="5572140"/>
            <a:ext cx="714380" cy="642942"/>
          </a:xfrm>
          <a:prstGeom prst="donut">
            <a:avLst>
              <a:gd name="adj" fmla="val 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643174" y="6273225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29256" y="6273225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7929586" y="6273225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643042" y="3786190"/>
            <a:ext cx="1180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40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zh-TW" altLang="en-US" sz="4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000364" y="3786190"/>
            <a:ext cx="1104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40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sz="4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572132" y="3857628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40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sz="4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等於 57"/>
          <p:cNvSpPr/>
          <p:nvPr/>
        </p:nvSpPr>
        <p:spPr>
          <a:xfrm>
            <a:off x="4429124" y="4071942"/>
            <a:ext cx="785818" cy="428628"/>
          </a:xfrm>
          <a:prstGeom prst="mathEqual">
            <a:avLst>
              <a:gd name="adj1" fmla="val 9846"/>
              <a:gd name="adj2" fmla="val 38016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2500298" y="4214818"/>
            <a:ext cx="1143008" cy="28575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000232" y="4143380"/>
            <a:ext cx="357190" cy="3571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3714744" y="4143380"/>
            <a:ext cx="357190" cy="3571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072198" y="4214818"/>
            <a:ext cx="857256" cy="3571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428728" y="4929198"/>
          <a:ext cx="4559300" cy="1003300"/>
        </p:xfrm>
        <a:graphic>
          <a:graphicData uri="http://schemas.openxmlformats.org/presentationml/2006/ole">
            <p:oleObj spid="_x0000_s70658" name="Equation" r:id="rId3" imgW="4559040" imgH="1002960" progId="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930877" y="4833948"/>
          <a:ext cx="3051139" cy="1309696"/>
        </p:xfrm>
        <a:graphic>
          <a:graphicData uri="http://schemas.openxmlformats.org/presentationml/2006/ole">
            <p:oleObj spid="_x0000_s70659" name="Equation" r:id="rId4" imgW="1676160" imgH="1002960" progId="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524644" y="5072074"/>
          <a:ext cx="671513" cy="330200"/>
        </p:xfrm>
        <a:graphic>
          <a:graphicData uri="http://schemas.openxmlformats.org/presentationml/2006/ole">
            <p:oleObj spid="_x0000_s70660" name="公式" r:id="rId5" imgW="672840" imgH="330120" progId="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7358082" y="5072074"/>
          <a:ext cx="698500" cy="330200"/>
        </p:xfrm>
        <a:graphic>
          <a:graphicData uri="http://schemas.openxmlformats.org/presentationml/2006/ole">
            <p:oleObj spid="_x0000_s70661" name="公式" r:id="rId6" imgW="698400" imgH="330120" progId="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6858016" y="5643578"/>
          <a:ext cx="214313" cy="330200"/>
        </p:xfrm>
        <a:graphic>
          <a:graphicData uri="http://schemas.openxmlformats.org/presentationml/2006/ole">
            <p:oleObj spid="_x0000_s70662" name="公式" r:id="rId7" imgW="215640" imgH="330120" progId="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7643834" y="5643578"/>
          <a:ext cx="392113" cy="330200"/>
        </p:xfrm>
        <a:graphic>
          <a:graphicData uri="http://schemas.openxmlformats.org/presentationml/2006/ole">
            <p:oleObj spid="_x0000_s70663" name="公式" r:id="rId8" imgW="393480" imgH="330120" progId="">
              <p:embed/>
            </p:oleObj>
          </a:graphicData>
        </a:graphic>
      </p:graphicFrame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071670" y="5072074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483078" y="4605348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245078" y="4605348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071670" y="5643578"/>
            <a:ext cx="1981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500562" y="4643446"/>
            <a:ext cx="0" cy="1371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286380" y="4572008"/>
            <a:ext cx="0" cy="1371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22" name="Object 20"/>
          <p:cNvGraphicFramePr>
            <a:graphicFrameLocks noChangeAspect="1"/>
          </p:cNvGraphicFramePr>
          <p:nvPr/>
        </p:nvGraphicFramePr>
        <p:xfrm>
          <a:off x="7150078" y="5367348"/>
          <a:ext cx="190500" cy="317500"/>
        </p:xfrm>
        <a:graphic>
          <a:graphicData uri="http://schemas.openxmlformats.org/presentationml/2006/ole">
            <p:oleObj spid="_x0000_s70664" name="Equation" r:id="rId9" imgW="190440" imgH="317160" progId="">
              <p:embed/>
            </p:oleObj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000100" y="4071942"/>
            <a:ext cx="1214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00100" y="0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矩阵乘法注意三件事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-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 续：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142976" y="85723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乘完后矩阵中各位置元素为？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928794" y="1571612"/>
            <a:ext cx="1180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40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zh-TW" altLang="en-US" sz="4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286116" y="1571612"/>
            <a:ext cx="1104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40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sz="4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857884" y="1643050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40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40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sz="4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等於 41"/>
          <p:cNvSpPr/>
          <p:nvPr/>
        </p:nvSpPr>
        <p:spPr>
          <a:xfrm>
            <a:off x="4714876" y="1857364"/>
            <a:ext cx="785818" cy="428628"/>
          </a:xfrm>
          <a:prstGeom prst="mathEqual">
            <a:avLst>
              <a:gd name="adj1" fmla="val 9846"/>
              <a:gd name="adj2" fmla="val 38016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571604" y="2714620"/>
            <a:ext cx="78470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TW" altLang="en-US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中的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元，为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以及 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的第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列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，按顺序各相应元素乘积之和。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00430" y="2786058"/>
            <a:ext cx="285752" cy="4286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857620" y="2786058"/>
            <a:ext cx="285752" cy="42862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7" grpId="0"/>
      <p:bldP spid="39" grpId="0"/>
      <p:bldP spid="40" grpId="0"/>
      <p:bldP spid="41" grpId="0"/>
      <p:bldP spid="42" grpId="0" animBg="1"/>
      <p:bldP spid="47" grpId="0"/>
      <p:bldP spid="48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928794" y="0"/>
            <a:ext cx="6205539" cy="2286000"/>
            <a:chOff x="796" y="2229"/>
            <a:chExt cx="3909" cy="1440"/>
          </a:xfrm>
        </p:grpSpPr>
        <p:graphicFrame>
          <p:nvGraphicFramePr>
            <p:cNvPr id="6" name="Object 11"/>
            <p:cNvGraphicFramePr>
              <a:graphicFrameLocks noChangeAspect="1"/>
            </p:cNvGraphicFramePr>
            <p:nvPr/>
          </p:nvGraphicFramePr>
          <p:xfrm>
            <a:off x="796" y="2364"/>
            <a:ext cx="2140" cy="1154"/>
          </p:xfrm>
          <a:graphic>
            <a:graphicData uri="http://schemas.openxmlformats.org/presentationml/2006/ole">
              <p:oleObj spid="_x0000_s71682" name="Equation" r:id="rId3" imgW="1295280" imgH="698400" progId="">
                <p:embed/>
              </p:oleObj>
            </a:graphicData>
          </a:graphic>
        </p:graphicFrame>
        <p:graphicFrame>
          <p:nvGraphicFramePr>
            <p:cNvPr id="7" name="Object 12"/>
            <p:cNvGraphicFramePr>
              <a:graphicFrameLocks noChangeAspect="1"/>
            </p:cNvGraphicFramePr>
            <p:nvPr/>
          </p:nvGraphicFramePr>
          <p:xfrm>
            <a:off x="3226" y="2229"/>
            <a:ext cx="1479" cy="1440"/>
          </p:xfrm>
          <a:graphic>
            <a:graphicData uri="http://schemas.openxmlformats.org/presentationml/2006/ole">
              <p:oleObj spid="_x0000_s71683" name="Equation" r:id="rId4" imgW="952200" imgH="927000" progId="">
                <p:embed/>
              </p:oleObj>
            </a:graphicData>
          </a:graphic>
        </p:graphicFrame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00100" y="0"/>
            <a:ext cx="1214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5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43042" y="2285992"/>
            <a:ext cx="7858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求矩阵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的乘积 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.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142976" y="285749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85918" y="3000372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为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矩阵，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为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矩阵：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714480" y="3643314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所以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成立，且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 为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矩阵。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71695" name="Object 11"/>
          <p:cNvGraphicFramePr>
            <a:graphicFrameLocks noChangeAspect="1"/>
          </p:cNvGraphicFramePr>
          <p:nvPr/>
        </p:nvGraphicFramePr>
        <p:xfrm>
          <a:off x="1000100" y="4286256"/>
          <a:ext cx="5262670" cy="2357430"/>
        </p:xfrm>
        <a:graphic>
          <a:graphicData uri="http://schemas.openxmlformats.org/presentationml/2006/ole">
            <p:oleObj spid="_x0000_s71695" name="Equation" r:id="rId5" imgW="2070000" imgH="927000" progId="">
              <p:embed/>
            </p:oleObj>
          </a:graphicData>
        </a:graphic>
      </p:graphicFrame>
      <p:graphicFrame>
        <p:nvGraphicFramePr>
          <p:cNvPr id="71697" name="Object 11"/>
          <p:cNvGraphicFramePr>
            <a:graphicFrameLocks noChangeAspect="1"/>
          </p:cNvGraphicFramePr>
          <p:nvPr/>
        </p:nvGraphicFramePr>
        <p:xfrm>
          <a:off x="6357938" y="4286250"/>
          <a:ext cx="2484437" cy="2357438"/>
        </p:xfrm>
        <a:graphic>
          <a:graphicData uri="http://schemas.openxmlformats.org/presentationml/2006/ole">
            <p:oleObj spid="_x0000_s71697" name="Equation" r:id="rId6" imgW="736560" imgH="698400" progId="">
              <p:embed/>
            </p:oleObj>
          </a:graphicData>
        </a:graphic>
      </p:graphicFrame>
      <p:sp>
        <p:nvSpPr>
          <p:cNvPr id="59" name="矩形 58"/>
          <p:cNvSpPr/>
          <p:nvPr/>
        </p:nvSpPr>
        <p:spPr>
          <a:xfrm>
            <a:off x="7786710" y="4500570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786710" y="5929330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072330" y="5214950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786710" y="5214950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072330" y="4500570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072330" y="5929330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7072330" y="5929330"/>
            <a:ext cx="571504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2143108" y="5786454"/>
            <a:ext cx="2214578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857752" y="4357694"/>
            <a:ext cx="571504" cy="2143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/>
          <p:cNvCxnSpPr/>
          <p:nvPr/>
        </p:nvCxnSpPr>
        <p:spPr>
          <a:xfrm rot="10800000" flipV="1">
            <a:off x="2357422" y="4572008"/>
            <a:ext cx="2643206" cy="1357322"/>
          </a:xfrm>
          <a:prstGeom prst="line">
            <a:avLst/>
          </a:prstGeom>
          <a:ln w="38100">
            <a:solidFill>
              <a:srgbClr val="0202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rot="10800000" flipV="1">
            <a:off x="3071802" y="5143512"/>
            <a:ext cx="1928826" cy="785818"/>
          </a:xfrm>
          <a:prstGeom prst="line">
            <a:avLst/>
          </a:prstGeom>
          <a:ln w="38100">
            <a:solidFill>
              <a:srgbClr val="0202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rot="10800000" flipV="1">
            <a:off x="3714744" y="5715016"/>
            <a:ext cx="1214446" cy="214314"/>
          </a:xfrm>
          <a:prstGeom prst="line">
            <a:avLst/>
          </a:prstGeom>
          <a:ln w="38100">
            <a:solidFill>
              <a:srgbClr val="0202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rot="10800000">
            <a:off x="4286248" y="6143644"/>
            <a:ext cx="714380" cy="71438"/>
          </a:xfrm>
          <a:prstGeom prst="line">
            <a:avLst/>
          </a:prstGeom>
          <a:ln w="38100">
            <a:solidFill>
              <a:srgbClr val="0202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072330" y="585789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endParaRPr lang="zh-TW" altLang="en-US" sz="3200" b="1" dirty="0">
              <a:solidFill>
                <a:srgbClr val="0202B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1" grpId="0"/>
      <p:bldP spid="52" grpId="0"/>
      <p:bldP spid="53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6" grpId="0" animBg="1"/>
      <p:bldP spid="67" grpId="0" animBg="1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00100" y="0"/>
            <a:ext cx="25003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5 – </a:t>
            </a:r>
            <a:r>
              <a:rPr lang="zh-TW" altLang="en-US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续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695" name="Object 11"/>
          <p:cNvGraphicFramePr>
            <a:graphicFrameLocks noChangeAspect="1"/>
          </p:cNvGraphicFramePr>
          <p:nvPr/>
        </p:nvGraphicFramePr>
        <p:xfrm>
          <a:off x="2214546" y="214290"/>
          <a:ext cx="5262670" cy="2357430"/>
        </p:xfrm>
        <a:graphic>
          <a:graphicData uri="http://schemas.openxmlformats.org/presentationml/2006/ole">
            <p:oleObj spid="_x0000_s72708" name="Equation" r:id="rId3" imgW="2070000" imgH="927000" progId="">
              <p:embed/>
            </p:oleObj>
          </a:graphicData>
        </a:graphic>
      </p:graphicFrame>
      <p:graphicFrame>
        <p:nvGraphicFramePr>
          <p:cNvPr id="72710" name="Object 15"/>
          <p:cNvGraphicFramePr>
            <a:graphicFrameLocks noChangeAspect="1"/>
          </p:cNvGraphicFramePr>
          <p:nvPr/>
        </p:nvGraphicFramePr>
        <p:xfrm>
          <a:off x="1000100" y="2714620"/>
          <a:ext cx="8143899" cy="1709739"/>
        </p:xfrm>
        <a:graphic>
          <a:graphicData uri="http://schemas.openxmlformats.org/presentationml/2006/ole">
            <p:oleObj spid="_x0000_s72710" name="Equation" r:id="rId4" imgW="4114800" imgH="698400" progId="">
              <p:embed/>
            </p:oleObj>
          </a:graphicData>
        </a:graphic>
      </p:graphicFrame>
      <p:graphicFrame>
        <p:nvGraphicFramePr>
          <p:cNvPr id="72711" name="Object 15"/>
          <p:cNvGraphicFramePr>
            <a:graphicFrameLocks noChangeAspect="1"/>
          </p:cNvGraphicFramePr>
          <p:nvPr/>
        </p:nvGraphicFramePr>
        <p:xfrm>
          <a:off x="1071538" y="4929198"/>
          <a:ext cx="1960562" cy="1709738"/>
        </p:xfrm>
        <a:graphic>
          <a:graphicData uri="http://schemas.openxmlformats.org/presentationml/2006/ole">
            <p:oleObj spid="_x0000_s72711" name="Equation" r:id="rId5" imgW="990360" imgH="698400" progId="">
              <p:embed/>
            </p:oleObj>
          </a:graphicData>
        </a:graphic>
      </p:graphicFrame>
      <p:graphicFrame>
        <p:nvGraphicFramePr>
          <p:cNvPr id="36" name="Object 11"/>
          <p:cNvGraphicFramePr>
            <a:graphicFrameLocks noChangeAspect="1"/>
          </p:cNvGraphicFramePr>
          <p:nvPr/>
        </p:nvGraphicFramePr>
        <p:xfrm>
          <a:off x="3786182" y="4214818"/>
          <a:ext cx="2286016" cy="2357438"/>
        </p:xfrm>
        <a:graphic>
          <a:graphicData uri="http://schemas.openxmlformats.org/presentationml/2006/ole">
            <p:oleObj spid="_x0000_s72712" name="Equation" r:id="rId6" imgW="609480" imgH="698400" progId="">
              <p:embed/>
            </p:oleObj>
          </a:graphicData>
        </a:graphic>
      </p:graphicFrame>
      <p:sp>
        <p:nvSpPr>
          <p:cNvPr id="37" name="矩形 36"/>
          <p:cNvSpPr/>
          <p:nvPr/>
        </p:nvSpPr>
        <p:spPr>
          <a:xfrm>
            <a:off x="4929202" y="4500576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929202" y="5929336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214822" y="5214956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929202" y="5214956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214822" y="4500576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214822" y="5929336"/>
            <a:ext cx="571504" cy="50006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929190" y="4500570"/>
            <a:ext cx="571504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429256" y="2714620"/>
            <a:ext cx="3429024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357554" y="571480"/>
            <a:ext cx="2214578" cy="500066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715140" y="285728"/>
            <a:ext cx="571504" cy="221457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6072198" y="4500570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(1, 2)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072198" y="5214950"/>
            <a:ext cx="289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lang="zh-TW" altLang="en-US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 第 </a:t>
            </a:r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TW" altLang="en-US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与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072198" y="5715016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TW" altLang="en-US" sz="32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lang="zh-TW" alt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第 </a:t>
            </a:r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TW" alt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endParaRPr lang="zh-TW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072198" y="627322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相应元素乘积和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72198" y="4572008"/>
            <a:ext cx="2714644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6000760" y="5286388"/>
            <a:ext cx="3143240" cy="1571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5" grpId="0" animBg="1"/>
      <p:bldP spid="46" grpId="1" animBg="1"/>
      <p:bldP spid="47" grpId="0" animBg="1"/>
      <p:bldP spid="48" grpId="0"/>
      <p:bldP spid="49" grpId="1"/>
      <p:bldP spid="50" grpId="1"/>
      <p:bldP spid="54" grpId="1"/>
      <p:bldP spid="55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2211388" y="514350"/>
          <a:ext cx="2830512" cy="1231900"/>
        </p:xfrm>
        <a:graphic>
          <a:graphicData uri="http://schemas.openxmlformats.org/presentationml/2006/ole">
            <p:oleObj spid="_x0000_s74754" name="Equation" r:id="rId3" imgW="1079280" imgH="469800" progId="">
              <p:embed/>
            </p:oleObj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00100" y="0"/>
            <a:ext cx="1214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6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43042" y="2285992"/>
            <a:ext cx="7858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求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以及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142976" y="285749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74758" name="Object 11"/>
          <p:cNvGraphicFramePr>
            <a:graphicFrameLocks noChangeAspect="1"/>
          </p:cNvGraphicFramePr>
          <p:nvPr/>
        </p:nvGraphicFramePr>
        <p:xfrm>
          <a:off x="5357818" y="500042"/>
          <a:ext cx="2830512" cy="1231900"/>
        </p:xfrm>
        <a:graphic>
          <a:graphicData uri="http://schemas.openxmlformats.org/presentationml/2006/ole">
            <p:oleObj spid="_x0000_s74758" name="Equation" r:id="rId4" imgW="1079280" imgH="469800" progId="">
              <p:embed/>
            </p:oleObj>
          </a:graphicData>
        </a:graphic>
      </p:graphicFrame>
      <p:graphicFrame>
        <p:nvGraphicFramePr>
          <p:cNvPr id="74759" name="Object 11"/>
          <p:cNvGraphicFramePr>
            <a:graphicFrameLocks noChangeAspect="1"/>
          </p:cNvGraphicFramePr>
          <p:nvPr/>
        </p:nvGraphicFramePr>
        <p:xfrm>
          <a:off x="1185862" y="3571876"/>
          <a:ext cx="7958138" cy="1231900"/>
        </p:xfrm>
        <a:graphic>
          <a:graphicData uri="http://schemas.openxmlformats.org/presentationml/2006/ole">
            <p:oleObj spid="_x0000_s74759" name="Equation" r:id="rId5" imgW="3035160" imgH="469800" progId="">
              <p:embed/>
            </p:oleObj>
          </a:graphicData>
        </a:graphic>
      </p:graphicFrame>
      <p:graphicFrame>
        <p:nvGraphicFramePr>
          <p:cNvPr id="74760" name="Object 11"/>
          <p:cNvGraphicFramePr>
            <a:graphicFrameLocks noChangeAspect="1"/>
          </p:cNvGraphicFramePr>
          <p:nvPr/>
        </p:nvGraphicFramePr>
        <p:xfrm>
          <a:off x="1214414" y="5000636"/>
          <a:ext cx="6926263" cy="1231900"/>
        </p:xfrm>
        <a:graphic>
          <a:graphicData uri="http://schemas.openxmlformats.org/presentationml/2006/ole">
            <p:oleObj spid="_x0000_s74760" name="Equation" r:id="rId6" imgW="2641320" imgH="46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2211388" y="514350"/>
          <a:ext cx="2830512" cy="1231900"/>
        </p:xfrm>
        <a:graphic>
          <a:graphicData uri="http://schemas.openxmlformats.org/presentationml/2006/ole">
            <p:oleObj spid="_x0000_s75778" name="Equation" r:id="rId3" imgW="1079280" imgH="469800" progId="">
              <p:embed/>
            </p:oleObj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00100" y="0"/>
            <a:ext cx="3214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6 – </a:t>
            </a:r>
            <a:r>
              <a:rPr lang="zh-TW" altLang="en-US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延伸讨论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4758" name="Object 11"/>
          <p:cNvGraphicFramePr>
            <a:graphicFrameLocks noChangeAspect="1"/>
          </p:cNvGraphicFramePr>
          <p:nvPr/>
        </p:nvGraphicFramePr>
        <p:xfrm>
          <a:off x="5715008" y="500042"/>
          <a:ext cx="2830512" cy="1231900"/>
        </p:xfrm>
        <a:graphic>
          <a:graphicData uri="http://schemas.openxmlformats.org/presentationml/2006/ole">
            <p:oleObj spid="_x0000_s75779" name="Equation" r:id="rId4" imgW="1079280" imgH="469800" progId="">
              <p:embed/>
            </p:oleObj>
          </a:graphicData>
        </a:graphic>
      </p:graphicFrame>
      <p:graphicFrame>
        <p:nvGraphicFramePr>
          <p:cNvPr id="74759" name="Object 11"/>
          <p:cNvGraphicFramePr>
            <a:graphicFrameLocks noChangeAspect="1"/>
          </p:cNvGraphicFramePr>
          <p:nvPr/>
        </p:nvGraphicFramePr>
        <p:xfrm>
          <a:off x="2000232" y="1928802"/>
          <a:ext cx="3497263" cy="1231900"/>
        </p:xfrm>
        <a:graphic>
          <a:graphicData uri="http://schemas.openxmlformats.org/presentationml/2006/ole">
            <p:oleObj spid="_x0000_s75780" name="Equation" r:id="rId5" imgW="1333440" imgH="469800" progId="">
              <p:embed/>
            </p:oleObj>
          </a:graphicData>
        </a:graphic>
      </p:graphicFrame>
      <p:graphicFrame>
        <p:nvGraphicFramePr>
          <p:cNvPr id="74760" name="Object 11"/>
          <p:cNvGraphicFramePr>
            <a:graphicFrameLocks noChangeAspect="1"/>
          </p:cNvGraphicFramePr>
          <p:nvPr/>
        </p:nvGraphicFramePr>
        <p:xfrm>
          <a:off x="6215074" y="1928802"/>
          <a:ext cx="2463800" cy="1231900"/>
        </p:xfrm>
        <a:graphic>
          <a:graphicData uri="http://schemas.openxmlformats.org/presentationml/2006/ole">
            <p:oleObj spid="_x0000_s75781" name="Equation" r:id="rId6" imgW="939600" imgH="469800" progId="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500166" y="3214686"/>
            <a:ext cx="6920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矩阵乘法一般不满足交换律！！！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28794" y="3857628"/>
            <a:ext cx="4000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28794" y="4786322"/>
            <a:ext cx="4000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57356" y="5780782"/>
            <a:ext cx="3429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72000" y="3929066"/>
            <a:ext cx="4668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成立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但 </a:t>
            </a:r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不成立。</a:t>
            </a:r>
            <a:endParaRPr lang="zh-TW" altLang="en-US" sz="3200" b="1" dirty="0">
              <a:solidFill>
                <a:srgbClr val="0202B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80919" y="4714884"/>
            <a:ext cx="44630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</a:t>
            </a:r>
            <a:r>
              <a:rPr lang="zh-TW" altLang="en-US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、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</a:t>
            </a:r>
            <a:r>
              <a:rPr lang="en-US" altLang="zh-TW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均成立</a:t>
            </a:r>
            <a:r>
              <a:rPr lang="en-US" altLang="zh-TW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但尺寸</a:t>
            </a:r>
            <a:endParaRPr lang="en-US" altLang="zh-TW" sz="3200" b="1" dirty="0" smtClean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不同。</a:t>
            </a:r>
            <a:endParaRPr lang="zh-TW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680919" y="5780782"/>
            <a:ext cx="44630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</a:t>
            </a:r>
            <a:r>
              <a:rPr lang="zh-TW" altLang="en-US" sz="3200" b="1" i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、</a:t>
            </a:r>
            <a:r>
              <a:rPr lang="en-US" altLang="zh-TW" sz="3200" b="1" i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</a:t>
            </a:r>
            <a:r>
              <a:rPr lang="en-US" altLang="zh-TW" sz="32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均成立</a:t>
            </a:r>
            <a:r>
              <a:rPr lang="en-US" altLang="zh-TW" sz="32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2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且尺寸</a:t>
            </a:r>
            <a:endParaRPr lang="en-US" altLang="zh-TW" sz="32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相同，仍可能如例 </a:t>
            </a:r>
            <a:r>
              <a:rPr lang="en-US" altLang="zh-TW" sz="3200" b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6</a:t>
            </a:r>
            <a:r>
              <a:rPr lang="en-US" altLang="zh-TW" sz="32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.</a:t>
            </a:r>
            <a:endParaRPr lang="zh-TW" altLang="en-US" sz="32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2211388" y="514350"/>
          <a:ext cx="2830512" cy="1231900"/>
        </p:xfrm>
        <a:graphic>
          <a:graphicData uri="http://schemas.openxmlformats.org/presentationml/2006/ole">
            <p:oleObj spid="_x0000_s76802" name="Equation" r:id="rId3" imgW="1079280" imgH="469800" progId="">
              <p:embed/>
            </p:oleObj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00100" y="0"/>
            <a:ext cx="48577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6 – </a:t>
            </a:r>
            <a:r>
              <a:rPr lang="zh-TW" altLang="en-US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延伸讨论 </a:t>
            </a:r>
            <a:r>
              <a:rPr lang="en-US" altLang="zh-TW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– </a:t>
            </a:r>
            <a:r>
              <a:rPr lang="zh-TW" altLang="en-US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续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4758" name="Object 11"/>
          <p:cNvGraphicFramePr>
            <a:graphicFrameLocks noChangeAspect="1"/>
          </p:cNvGraphicFramePr>
          <p:nvPr/>
        </p:nvGraphicFramePr>
        <p:xfrm>
          <a:off x="5715008" y="500042"/>
          <a:ext cx="2830512" cy="1231900"/>
        </p:xfrm>
        <a:graphic>
          <a:graphicData uri="http://schemas.openxmlformats.org/presentationml/2006/ole">
            <p:oleObj spid="_x0000_s76803" name="Equation" r:id="rId4" imgW="1079280" imgH="469800" progId="">
              <p:embed/>
            </p:oleObj>
          </a:graphicData>
        </a:graphic>
      </p:graphicFrame>
      <p:graphicFrame>
        <p:nvGraphicFramePr>
          <p:cNvPr id="74759" name="Object 11"/>
          <p:cNvGraphicFramePr>
            <a:graphicFrameLocks noChangeAspect="1"/>
          </p:cNvGraphicFramePr>
          <p:nvPr/>
        </p:nvGraphicFramePr>
        <p:xfrm>
          <a:off x="2000232" y="1928802"/>
          <a:ext cx="3497263" cy="1231900"/>
        </p:xfrm>
        <a:graphic>
          <a:graphicData uri="http://schemas.openxmlformats.org/presentationml/2006/ole">
            <p:oleObj spid="_x0000_s76804" name="Equation" r:id="rId5" imgW="1333440" imgH="469800" progId="">
              <p:embed/>
            </p:oleObj>
          </a:graphicData>
        </a:graphic>
      </p:graphicFrame>
      <p:graphicFrame>
        <p:nvGraphicFramePr>
          <p:cNvPr id="74760" name="Object 11"/>
          <p:cNvGraphicFramePr>
            <a:graphicFrameLocks noChangeAspect="1"/>
          </p:cNvGraphicFramePr>
          <p:nvPr/>
        </p:nvGraphicFramePr>
        <p:xfrm>
          <a:off x="6215074" y="1928802"/>
          <a:ext cx="2463800" cy="1231900"/>
        </p:xfrm>
        <a:graphic>
          <a:graphicData uri="http://schemas.openxmlformats.org/presentationml/2006/ole">
            <p:oleObj spid="_x0000_s76805" name="Equation" r:id="rId6" imgW="939600" imgH="469800" progId="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500166" y="3571876"/>
            <a:ext cx="7215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TW" altLang="en-US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可能有两个非零的矩阵其乘积为零</a:t>
            </a:r>
            <a:endParaRPr lang="en-US" altLang="zh-TW" sz="3200" b="1" dirty="0" smtClean="0">
              <a:solidFill>
                <a:srgbClr val="0202BE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     矩阵。  </a:t>
            </a:r>
            <a:endParaRPr lang="zh-TW" altLang="en-US" sz="3200" b="1" dirty="0">
              <a:solidFill>
                <a:srgbClr val="0202B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194840" y="6072206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 = O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4980790" y="6143644"/>
            <a:ext cx="857256" cy="357190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266674" y="6000768"/>
            <a:ext cx="2877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= O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或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 = O 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乘號 21"/>
          <p:cNvSpPr/>
          <p:nvPr/>
        </p:nvSpPr>
        <p:spPr>
          <a:xfrm>
            <a:off x="4909352" y="5929306"/>
            <a:ext cx="1143008" cy="928694"/>
          </a:xfrm>
          <a:prstGeom prst="mathMultiply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28662" y="60722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矩阵乘法中</a:t>
            </a:r>
            <a:endParaRPr lang="zh-TW" altLang="en-US" sz="32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28662" y="492919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实数乘法中</a:t>
            </a:r>
            <a:endParaRPr lang="zh-TW" altLang="en-US" sz="3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194840" y="4929198"/>
            <a:ext cx="154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4980790" y="5000636"/>
            <a:ext cx="857256" cy="357190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336821" y="4857760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或 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 animBg="1"/>
      <p:bldP spid="21" grpId="0"/>
      <p:bldP spid="22" grpId="0" animBg="1"/>
      <p:bldP spid="23" grpId="0"/>
      <p:bldP spid="24" grpId="0"/>
      <p:bldP spid="25" grpId="0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7224" y="142852"/>
            <a:ext cx="8072462" cy="4800600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矩阵乘法一般不满足交换律，若两矩阵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满足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与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是可交换的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此时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必定为同阶方阵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矩阵乘法仍满足结合律和分配律。</a:t>
            </a:r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00166" y="3929066"/>
            <a:ext cx="4053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 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00166" y="4786322"/>
            <a:ext cx="5166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71538" y="3071810"/>
            <a:ext cx="82333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以下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为矩阵，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为数，各运算成立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00166" y="5715016"/>
            <a:ext cx="436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AB + AC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71670" y="6273225"/>
            <a:ext cx="3853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A=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 + CA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7224" y="142852"/>
            <a:ext cx="8072462" cy="192882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对于单位矩阵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容易验证：</a:t>
            </a:r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TW" alt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CN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可简写成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zh-TW" alt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AE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注意相应矩阵行数与列数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57224" y="2000240"/>
            <a:ext cx="8072462" cy="17145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对于数 </a:t>
            </a:r>
            <a:r>
              <a:rPr lang="el-GR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TW" altLang="en-US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及单位矩阵 </a:t>
            </a:r>
            <a:r>
              <a:rPr kumimoji="0" lang="en-US" altLang="zh-TW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en-US" altLang="zh-TW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l-GR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TW" altLang="en-US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称为</a:t>
            </a: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纯量阵</a:t>
            </a: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kumimoji="0" lang="en-US" altLang="zh-TW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zh-TW" altLang="en-US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l-GR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, </a:t>
            </a:r>
            <a:r>
              <a:rPr lang="zh-TW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效果等同于对矩阵 </a:t>
            </a:r>
            <a:r>
              <a:rPr lang="en-US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作与</a:t>
            </a:r>
            <a:endParaRPr lang="en-US" altLang="zh-TW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数 </a:t>
            </a:r>
            <a:r>
              <a:rPr lang="el-GR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TW" altLang="en-US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的数乘矩阵运算</a:t>
            </a:r>
            <a:r>
              <a:rPr lang="zh-TW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90575" y="3500438"/>
            <a:ext cx="7858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1347765" y="3929066"/>
          <a:ext cx="3643338" cy="1017574"/>
        </p:xfrm>
        <a:graphic>
          <a:graphicData uri="http://schemas.openxmlformats.org/presentationml/2006/ole">
            <p:oleObj spid="_x0000_s79874" name="Equation" r:id="rId3" imgW="2260440" imgH="469800" progId="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5419908" y="3571876"/>
          <a:ext cx="3714567" cy="1408107"/>
        </p:xfrm>
        <a:graphic>
          <a:graphicData uri="http://schemas.openxmlformats.org/presentationml/2006/ole">
            <p:oleObj spid="_x0000_s79875" name="Equation" r:id="rId4" imgW="2476440" imgH="698400" progId="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357313" y="5143497"/>
          <a:ext cx="3767137" cy="1017587"/>
        </p:xfrm>
        <a:graphic>
          <a:graphicData uri="http://schemas.openxmlformats.org/presentationml/2006/ole">
            <p:oleObj spid="_x0000_s79876" name="Equation" r:id="rId5" imgW="2336760" imgH="469800" progId="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5410200" y="4949822"/>
          <a:ext cx="3733800" cy="1408112"/>
        </p:xfrm>
        <a:graphic>
          <a:graphicData uri="http://schemas.openxmlformats.org/presentationml/2006/ole">
            <p:oleObj spid="_x0000_s79877" name="Equation" r:id="rId6" imgW="2489040" imgH="698400" progId="">
              <p:embed/>
            </p:oleObj>
          </a:graphicData>
        </a:graphic>
      </p:graphicFrame>
      <p:sp>
        <p:nvSpPr>
          <p:cNvPr id="14" name="內容版面配置區 2"/>
          <p:cNvSpPr txBox="1">
            <a:spLocks/>
          </p:cNvSpPr>
          <p:nvPr/>
        </p:nvSpPr>
        <p:spPr>
          <a:xfrm>
            <a:off x="857224" y="6286520"/>
            <a:ext cx="8501122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单位阵 </a:t>
            </a:r>
            <a:r>
              <a:rPr kumimoji="0" lang="en-US" altLang="zh-TW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zh-TW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为纯量阵</a:t>
            </a:r>
            <a:r>
              <a:rPr kumimoji="0" lang="en-US" altLang="zh-TW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纯量阵与同阶方阵可交换。</a:t>
            </a:r>
            <a:endParaRPr kumimoji="0" lang="en-US" altLang="zh-TW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zh-TW" altLang="en-US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一、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矩阵的加法、减法</a:t>
            </a:r>
            <a:endParaRPr lang="zh-TW" altLang="en-US" sz="44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00100" y="1071546"/>
            <a:ext cx="2857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义 </a:t>
            </a:r>
            <a:r>
              <a:rPr lang="en-US" altLang="zh-CN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endParaRPr lang="zh-CN" altLang="en-US" sz="3200" b="1" dirty="0">
              <a:solidFill>
                <a:srgbClr val="0202B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071538" y="3286124"/>
          <a:ext cx="7164388" cy="2209800"/>
        </p:xfrm>
        <a:graphic>
          <a:graphicData uri="http://schemas.openxmlformats.org/presentationml/2006/ole">
            <p:oleObj spid="_x0000_s43009" name="公式" r:id="rId3" imgW="7162560" imgH="2209680" progId="">
              <p:embed/>
            </p:oleObj>
          </a:graphicData>
        </a:graphic>
      </p:graphicFrame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071538" y="1643050"/>
            <a:ext cx="787587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设有两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个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×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(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),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=(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么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的和记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作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+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规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定为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7224" y="428604"/>
            <a:ext cx="8072462" cy="1928826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方阵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可定义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矩阵的幂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，且因矩阵乘法满足结合律，对一正整数 </a:t>
            </a:r>
            <a:r>
              <a:rPr lang="en-US" altLang="zh-TW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的 </a:t>
            </a:r>
            <a:r>
              <a:rPr lang="en-US" altLang="zh-TW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次可理解为 </a:t>
            </a:r>
            <a:r>
              <a:rPr lang="en-US" altLang="zh-TW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个 </a:t>
            </a:r>
            <a:r>
              <a:rPr lang="en-US" altLang="zh-TW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连乘，记作 </a:t>
            </a:r>
            <a:r>
              <a:rPr lang="en-US" altLang="zh-TW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b="1" i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pPr>
              <a:buNone/>
            </a:pP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57224" y="2714620"/>
            <a:ext cx="8072462" cy="17145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方阵的次幂满足下面规则：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3429000"/>
            <a:ext cx="3102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z="3200" b="1" i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28728" y="4357694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(2) (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TW" sz="3200" b="1" i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向右箭號 21"/>
          <p:cNvSpPr/>
          <p:nvPr/>
        </p:nvSpPr>
        <p:spPr>
          <a:xfrm>
            <a:off x="4857752" y="5072074"/>
            <a:ext cx="642942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4786314" y="1000108"/>
            <a:ext cx="785818" cy="428628"/>
          </a:xfrm>
          <a:prstGeom prst="mathEqual">
            <a:avLst>
              <a:gd name="adj1" fmla="val 13674"/>
              <a:gd name="adj2" fmla="val 3145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00100" y="0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</a:rPr>
              <a:t>注意！关于矩阵乘法的易发生错误！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85852" y="928670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zh-TW" altLang="en-US" sz="3200" b="1" i="1" baseline="30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57950" y="857232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i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乘號 6"/>
          <p:cNvSpPr/>
          <p:nvPr/>
        </p:nvSpPr>
        <p:spPr>
          <a:xfrm>
            <a:off x="4572000" y="785794"/>
            <a:ext cx="1143008" cy="928694"/>
          </a:xfrm>
          <a:prstGeom prst="mathMultiply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428728" y="1714488"/>
            <a:ext cx="3071834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)···(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200" b="1" i="1" baseline="30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3200" b="1" i="1" baseline="30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3200" b="1" i="1" baseline="30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00694" y="1714488"/>
            <a:ext cx="3643306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en-US" altLang="zh-TW" sz="32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···B)</a:t>
            </a:r>
            <a:endParaRPr lang="zh-TW" altLang="en-US" sz="3200" b="1" i="1" baseline="30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3200" b="1" i="1" baseline="30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3200" b="1" i="1" baseline="30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等於 10"/>
          <p:cNvSpPr/>
          <p:nvPr/>
        </p:nvSpPr>
        <p:spPr>
          <a:xfrm>
            <a:off x="4786314" y="2786058"/>
            <a:ext cx="785818" cy="428628"/>
          </a:xfrm>
          <a:prstGeom prst="mathEqual">
            <a:avLst>
              <a:gd name="adj1" fmla="val 13674"/>
              <a:gd name="adj2" fmla="val 3145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285852" y="2714620"/>
            <a:ext cx="275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(2)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+ 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30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15074" y="2786058"/>
            <a:ext cx="2603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30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乘號 13"/>
          <p:cNvSpPr/>
          <p:nvPr/>
        </p:nvSpPr>
        <p:spPr>
          <a:xfrm>
            <a:off x="4572000" y="2571744"/>
            <a:ext cx="1143008" cy="928694"/>
          </a:xfrm>
          <a:prstGeom prst="mathMultiply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857356" y="3357562"/>
            <a:ext cx="3071834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+ 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+ 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200" b="1" i="1" baseline="30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3200" b="1" i="1" baseline="30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3200" b="1" i="1" baseline="30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643042" y="3929066"/>
            <a:ext cx="359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30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285852" y="4929198"/>
            <a:ext cx="2853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(3)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= B</a:t>
            </a:r>
            <a:endParaRPr lang="zh-TW" altLang="en-US" sz="3200" b="1" baseline="30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72198" y="4929198"/>
            <a:ext cx="2707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= BC</a:t>
            </a:r>
            <a:endParaRPr lang="zh-TW" altLang="en-US" sz="3200" b="1" baseline="30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4572000" y="4786322"/>
            <a:ext cx="1143008" cy="928694"/>
          </a:xfrm>
          <a:prstGeom prst="mathMultiply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386661">
            <a:off x="4902056" y="5826863"/>
            <a:ext cx="642942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143636" y="5929330"/>
            <a:ext cx="2707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= CB</a:t>
            </a:r>
            <a:endParaRPr lang="zh-TW" altLang="en-US" sz="3200" b="1" baseline="30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乘號 24"/>
          <p:cNvSpPr/>
          <p:nvPr/>
        </p:nvSpPr>
        <p:spPr>
          <a:xfrm>
            <a:off x="7786710" y="4786322"/>
            <a:ext cx="1143008" cy="928694"/>
          </a:xfrm>
          <a:prstGeom prst="mathMultiply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甜甜圈 25"/>
          <p:cNvSpPr/>
          <p:nvPr/>
        </p:nvSpPr>
        <p:spPr>
          <a:xfrm>
            <a:off x="4786314" y="5643578"/>
            <a:ext cx="857256" cy="785818"/>
          </a:xfrm>
          <a:prstGeom prst="donut">
            <a:avLst>
              <a:gd name="adj" fmla="val 81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甜甜圈 27"/>
          <p:cNvSpPr/>
          <p:nvPr/>
        </p:nvSpPr>
        <p:spPr>
          <a:xfrm>
            <a:off x="8001024" y="5857892"/>
            <a:ext cx="857256" cy="785818"/>
          </a:xfrm>
          <a:prstGeom prst="donut">
            <a:avLst>
              <a:gd name="adj" fmla="val 81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5" grpId="0"/>
      <p:bldP spid="6" grpId="0"/>
      <p:bldP spid="7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8" grpId="0"/>
      <p:bldP spid="19" grpId="0"/>
      <p:bldP spid="20" grpId="0" animBg="1"/>
      <p:bldP spid="23" grpId="0" animBg="1"/>
      <p:bldP spid="24" grpId="0"/>
      <p:bldP spid="25" grpId="0" animBg="1"/>
      <p:bldP spid="26" grpId="0" animBg="1"/>
      <p:bldP spid="26" grpId="1" animBg="1"/>
      <p:bldP spid="28" grpId="0" animBg="1"/>
      <p:bldP spid="2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1538" y="2000240"/>
            <a:ext cx="78021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 smtClean="0">
                <a:solidFill>
                  <a:srgbClr val="FF0000"/>
                </a:solidFill>
              </a:rPr>
              <a:t>矩阵乘法一般</a:t>
            </a:r>
            <a:endParaRPr lang="en-US" altLang="zh-TW" sz="6600" b="1" dirty="0" smtClean="0">
              <a:solidFill>
                <a:srgbClr val="FF0000"/>
              </a:solidFill>
            </a:endParaRPr>
          </a:p>
          <a:p>
            <a:r>
              <a:rPr lang="zh-TW" altLang="en-US" sz="6600" b="1" dirty="0" smtClean="0">
                <a:solidFill>
                  <a:srgbClr val="FF0000"/>
                </a:solidFill>
              </a:rPr>
              <a:t>不满足交换律！！！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1538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回顾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內容版面配置區 5"/>
          <p:cNvSpPr>
            <a:spLocks noGrp="1"/>
          </p:cNvSpPr>
          <p:nvPr>
            <p:ph idx="1"/>
          </p:nvPr>
        </p:nvSpPr>
        <p:spPr>
          <a:xfrm>
            <a:off x="2214546" y="0"/>
            <a:ext cx="7498080" cy="71438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线性方程组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928926" y="642918"/>
          <a:ext cx="5460995" cy="2285998"/>
        </p:xfrm>
        <a:graphic>
          <a:graphicData uri="http://schemas.openxmlformats.org/presentationml/2006/ole">
            <p:oleObj spid="_x0000_s81922" name="Equation" r:id="rId3" imgW="2539800" imgH="939600" progId="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204912" y="3643314"/>
          <a:ext cx="5065713" cy="2428875"/>
        </p:xfrm>
        <a:graphic>
          <a:graphicData uri="http://schemas.openxmlformats.org/presentationml/2006/ole">
            <p:oleObj spid="_x0000_s81927" name="Equation" r:id="rId4" imgW="2082600" imgH="939600" progId="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2490787" y="3714751"/>
          <a:ext cx="1608138" cy="2479675"/>
        </p:xfrm>
        <a:graphic>
          <a:graphicData uri="http://schemas.openxmlformats.org/presentationml/2006/ole">
            <p:oleObj spid="_x0000_s81928" name="Equation" r:id="rId5" imgW="609480" imgH="939600" progId="">
              <p:embed/>
            </p:oleObj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2309812" y="3643314"/>
          <a:ext cx="1790700" cy="2436812"/>
        </p:xfrm>
        <a:graphic>
          <a:graphicData uri="http://schemas.openxmlformats.org/presentationml/2006/ole">
            <p:oleObj spid="_x0000_s81929" name="Equation" r:id="rId6" imgW="596880" imgH="939600" progId="">
              <p:embed/>
            </p:oleObj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1062037" y="4000501"/>
          <a:ext cx="5589588" cy="2428875"/>
        </p:xfrm>
        <a:graphic>
          <a:graphicData uri="http://schemas.openxmlformats.org/presentationml/2006/ole">
            <p:oleObj spid="_x0000_s81930" name="Equation" r:id="rId7" imgW="2298600" imgH="939600" progId="">
              <p:embed/>
            </p:oleObj>
          </a:graphicData>
        </a:graphic>
      </p:graphicFrame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6419850" y="5143501"/>
            <a:ext cx="2038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系数矩阵</a:t>
            </a:r>
          </a:p>
        </p:txBody>
      </p: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6491287" y="5143501"/>
            <a:ext cx="2500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未知数矩阵</a:t>
            </a:r>
          </a:p>
        </p:txBody>
      </p:sp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6643687" y="5295901"/>
            <a:ext cx="2500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常数项矩阵</a:t>
            </a:r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6777037" y="4929189"/>
            <a:ext cx="20367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增广矩阵</a:t>
            </a:r>
          </a:p>
        </p:txBody>
      </p:sp>
      <p:cxnSp>
        <p:nvCxnSpPr>
          <p:cNvPr id="27" name="直線接點 26"/>
          <p:cNvCxnSpPr/>
          <p:nvPr/>
        </p:nvCxnSpPr>
        <p:spPr>
          <a:xfrm rot="5400000">
            <a:off x="4857752" y="5214950"/>
            <a:ext cx="2143140" cy="1588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5"/>
          <p:cNvSpPr>
            <a:spLocks noGrp="1"/>
          </p:cNvSpPr>
          <p:nvPr>
            <p:ph idx="1"/>
          </p:nvPr>
        </p:nvSpPr>
        <p:spPr>
          <a:xfrm>
            <a:off x="1142976" y="0"/>
            <a:ext cx="7498080" cy="71438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线性方程组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683005" y="0"/>
          <a:ext cx="5460995" cy="2285998"/>
        </p:xfrm>
        <a:graphic>
          <a:graphicData uri="http://schemas.openxmlformats.org/presentationml/2006/ole">
            <p:oleObj spid="_x0000_s82946" name="Equation" r:id="rId3" imgW="2539800" imgH="939600" progId="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952500" y="4492623"/>
          <a:ext cx="3775075" cy="2143125"/>
        </p:xfrm>
        <a:graphic>
          <a:graphicData uri="http://schemas.openxmlformats.org/presentationml/2006/ole">
            <p:oleObj spid="_x0000_s82947" name="Equation" r:id="rId4" imgW="1904760" imgH="939600" progId="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786314" y="4349749"/>
          <a:ext cx="2011363" cy="2479675"/>
        </p:xfrm>
        <a:graphic>
          <a:graphicData uri="http://schemas.openxmlformats.org/presentationml/2006/ole">
            <p:oleObj spid="_x0000_s82948" name="Equation" r:id="rId5" imgW="761760" imgH="939600" progId="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6858000" y="4421187"/>
          <a:ext cx="2286000" cy="2436813"/>
        </p:xfrm>
        <a:graphic>
          <a:graphicData uri="http://schemas.openxmlformats.org/presentationml/2006/ole">
            <p:oleObj spid="_x0000_s82949" name="Equation" r:id="rId6" imgW="761760" imgH="939600" progId="">
              <p:embed/>
            </p:oleObj>
          </a:graphicData>
        </a:graphic>
      </p:graphicFrame>
      <p:sp>
        <p:nvSpPr>
          <p:cNvPr id="17" name="內容版面配置區 5"/>
          <p:cNvSpPr txBox="1">
            <a:spLocks/>
          </p:cNvSpPr>
          <p:nvPr/>
        </p:nvSpPr>
        <p:spPr>
          <a:xfrm>
            <a:off x="1285852" y="2357430"/>
            <a:ext cx="7498080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可记作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×1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×1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</p:txBody>
      </p:sp>
      <p:sp>
        <p:nvSpPr>
          <p:cNvPr id="15" name="內容版面配置區 5"/>
          <p:cNvSpPr txBox="1">
            <a:spLocks/>
          </p:cNvSpPr>
          <p:nvPr/>
        </p:nvSpPr>
        <p:spPr>
          <a:xfrm>
            <a:off x="5786446" y="2428868"/>
            <a:ext cx="3571900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或简记作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x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 .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6" name="內容版面配置區 5"/>
          <p:cNvSpPr txBox="1">
            <a:spLocks/>
          </p:cNvSpPr>
          <p:nvPr/>
        </p:nvSpPr>
        <p:spPr>
          <a:xfrm>
            <a:off x="1285852" y="3286124"/>
            <a:ext cx="4500594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齐次线性方程组可记作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8" name="內容版面配置區 5"/>
          <p:cNvSpPr txBox="1">
            <a:spLocks/>
          </p:cNvSpPr>
          <p:nvPr/>
        </p:nvSpPr>
        <p:spPr>
          <a:xfrm>
            <a:off x="5857884" y="3286124"/>
            <a:ext cx="2643206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x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O .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6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00100" y="0"/>
            <a:ext cx="3214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714480" y="214290"/>
          <a:ext cx="3438525" cy="1389063"/>
        </p:xfrm>
        <a:graphic>
          <a:graphicData uri="http://schemas.openxmlformats.org/presentationml/2006/ole">
            <p:oleObj spid="_x0000_s87046" name="Equation" r:id="rId3" imgW="1726920" imgH="698400" progId="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643042" y="3714752"/>
          <a:ext cx="3438525" cy="1389062"/>
        </p:xfrm>
        <a:graphic>
          <a:graphicData uri="http://schemas.openxmlformats.org/presentationml/2006/ole">
            <p:oleObj spid="_x0000_s87047" name="Equation" r:id="rId4" imgW="1726920" imgH="698400" progId="">
              <p:embed/>
            </p:oleObj>
          </a:graphicData>
        </a:graphic>
      </p:graphicFrame>
      <p:sp>
        <p:nvSpPr>
          <p:cNvPr id="19" name="向右箭號 18"/>
          <p:cNvSpPr/>
          <p:nvPr/>
        </p:nvSpPr>
        <p:spPr>
          <a:xfrm>
            <a:off x="5500694" y="785794"/>
            <a:ext cx="642942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內容版面配置區 5"/>
          <p:cNvSpPr txBox="1">
            <a:spLocks/>
          </p:cNvSpPr>
          <p:nvPr/>
        </p:nvSpPr>
        <p:spPr>
          <a:xfrm>
            <a:off x="6429388" y="642918"/>
            <a:ext cx="2000264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x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 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500166" y="2000240"/>
          <a:ext cx="3135313" cy="1389063"/>
        </p:xfrm>
        <a:graphic>
          <a:graphicData uri="http://schemas.openxmlformats.org/presentationml/2006/ole">
            <p:oleObj spid="_x0000_s87048" name="Equation" r:id="rId5" imgW="1574640" imgH="698400" progId="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5072066" y="1785926"/>
          <a:ext cx="1289050" cy="1843088"/>
        </p:xfrm>
        <a:graphic>
          <a:graphicData uri="http://schemas.openxmlformats.org/presentationml/2006/ole">
            <p:oleObj spid="_x0000_s87049" name="Equation" r:id="rId6" imgW="647640" imgH="927000" progId="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7000892" y="2000240"/>
          <a:ext cx="1087438" cy="1387475"/>
        </p:xfrm>
        <a:graphic>
          <a:graphicData uri="http://schemas.openxmlformats.org/presentationml/2006/ole">
            <p:oleObj spid="_x0000_s87050" name="Equation" r:id="rId7" imgW="545760" imgH="698400" progId="">
              <p:embed/>
            </p:oleObj>
          </a:graphicData>
        </a:graphic>
      </p:graphicFrame>
      <p:sp>
        <p:nvSpPr>
          <p:cNvPr id="21" name="向右箭號 20"/>
          <p:cNvSpPr/>
          <p:nvPr/>
        </p:nvSpPr>
        <p:spPr>
          <a:xfrm>
            <a:off x="5572132" y="4143380"/>
            <a:ext cx="642942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內容版面配置區 5"/>
          <p:cNvSpPr txBox="1">
            <a:spLocks/>
          </p:cNvSpPr>
          <p:nvPr/>
        </p:nvSpPr>
        <p:spPr>
          <a:xfrm>
            <a:off x="6500826" y="4000504"/>
            <a:ext cx="2000264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x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O 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571604" y="5286388"/>
          <a:ext cx="3135312" cy="1389063"/>
        </p:xfrm>
        <a:graphic>
          <a:graphicData uri="http://schemas.openxmlformats.org/presentationml/2006/ole">
            <p:oleObj spid="_x0000_s87051" name="Equation" r:id="rId8" imgW="1574640" imgH="698400" progId="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5143504" y="5014913"/>
          <a:ext cx="1289050" cy="1843087"/>
        </p:xfrm>
        <a:graphic>
          <a:graphicData uri="http://schemas.openxmlformats.org/presentationml/2006/ole">
            <p:oleObj spid="_x0000_s87052" name="Equation" r:id="rId9" imgW="647640" imgH="927000" progId="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7072316" y="5229225"/>
          <a:ext cx="1087438" cy="1387475"/>
        </p:xfrm>
        <a:graphic>
          <a:graphicData uri="http://schemas.openxmlformats.org/presentationml/2006/ole">
            <p:oleObj spid="_x0000_s87053" name="Equation" r:id="rId10" imgW="545760" imgH="69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00100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回顾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3143240" y="1214422"/>
          <a:ext cx="5680075" cy="2286000"/>
        </p:xfrm>
        <a:graphic>
          <a:graphicData uri="http://schemas.openxmlformats.org/presentationml/2006/ole">
            <p:oleObj spid="_x0000_s84999" name="Equation" r:id="rId3" imgW="2641320" imgH="939600" progId="">
              <p:embed/>
            </p:oleObj>
          </a:graphicData>
        </a:graphic>
      </p:graphicFrame>
      <p:sp>
        <p:nvSpPr>
          <p:cNvPr id="15" name="內容版面配置區 5"/>
          <p:cNvSpPr txBox="1">
            <a:spLocks/>
          </p:cNvSpPr>
          <p:nvPr/>
        </p:nvSpPr>
        <p:spPr>
          <a:xfrm>
            <a:off x="2071670" y="3786190"/>
            <a:ext cx="3000396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可记作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en-US" altLang="zh-TW" sz="3200" b="1" i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en-US" altLang="zh-TW" sz="3200" b="1" i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.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3286116" y="4572008"/>
          <a:ext cx="3397250" cy="2143125"/>
        </p:xfrm>
        <a:graphic>
          <a:graphicData uri="http://schemas.openxmlformats.org/presentationml/2006/ole">
            <p:oleObj spid="_x0000_s85000" name="Equation" r:id="rId4" imgW="1714320" imgH="939600" progId="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7072330" y="4378325"/>
          <a:ext cx="1609725" cy="2479675"/>
        </p:xfrm>
        <a:graphic>
          <a:graphicData uri="http://schemas.openxmlformats.org/presentationml/2006/ole">
            <p:oleObj spid="_x0000_s85001" name="Equation" r:id="rId5" imgW="609480" imgH="939600" progId="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142976" y="4421188"/>
          <a:ext cx="1905000" cy="2436812"/>
        </p:xfrm>
        <a:graphic>
          <a:graphicData uri="http://schemas.openxmlformats.org/presentationml/2006/ole">
            <p:oleObj spid="_x0000_s85002" name="Equation" r:id="rId6" imgW="634680" imgH="939600" progId="">
              <p:embed/>
            </p:oleObj>
          </a:graphicData>
        </a:graphic>
      </p:graphicFrame>
      <p:sp>
        <p:nvSpPr>
          <p:cNvPr id="26" name="內容版面配置區 5"/>
          <p:cNvSpPr txBox="1">
            <a:spLocks/>
          </p:cNvSpPr>
          <p:nvPr/>
        </p:nvSpPr>
        <p:spPr>
          <a:xfrm>
            <a:off x="2071670" y="0"/>
            <a:ext cx="7498080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从变数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en-US" altLang="zh-TW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en-US" altLang="zh-TW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kumimoji="0" lang="en-US" altLang="zh-TW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en-US" altLang="zh-TW" sz="32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到变数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kumimoji="0" lang="en-US" altLang="zh-TW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kumimoji="0" lang="en-US" altLang="zh-TW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kumimoji="0" lang="en-US" altLang="zh-TW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kumimoji="0" lang="en-US" altLang="zh-TW" sz="32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的线性变换。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785794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四、矩阵的转置</a:t>
            </a:r>
            <a:endParaRPr lang="zh-TW" altLang="en-US" sz="44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000100" y="857232"/>
            <a:ext cx="2857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义 </a:t>
            </a:r>
            <a:r>
              <a:rPr lang="en-US" altLang="zh-CN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5</a:t>
            </a:r>
            <a:endParaRPr lang="zh-CN" altLang="en-US" sz="3200" b="1" dirty="0">
              <a:solidFill>
                <a:srgbClr val="0202B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85852" y="1500174"/>
            <a:ext cx="7250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把矩阵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的行换成同序数的列得到一个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新矩阵，叫作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转置矩阵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，记作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30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.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000100" y="2714620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86380" y="4929198"/>
          <a:ext cx="3286125" cy="1389063"/>
        </p:xfrm>
        <a:graphic>
          <a:graphicData uri="http://schemas.openxmlformats.org/presentationml/2006/ole">
            <p:oleObj spid="_x0000_s89092" name="Equation" r:id="rId3" imgW="1650960" imgH="698400" progId="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928794" y="3286124"/>
          <a:ext cx="2225675" cy="933450"/>
        </p:xfrm>
        <a:graphic>
          <a:graphicData uri="http://schemas.openxmlformats.org/presentationml/2006/ole">
            <p:oleObj spid="_x0000_s89093" name="Equation" r:id="rId4" imgW="1117440" imgH="469800" progId="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429256" y="2928934"/>
          <a:ext cx="1971675" cy="1387475"/>
        </p:xfrm>
        <a:graphic>
          <a:graphicData uri="http://schemas.openxmlformats.org/presentationml/2006/ole">
            <p:oleObj spid="_x0000_s89094" name="Equation" r:id="rId5" imgW="990360" imgH="698400" progId="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643042" y="4714884"/>
          <a:ext cx="2679700" cy="1844675"/>
        </p:xfrm>
        <a:graphic>
          <a:graphicData uri="http://schemas.openxmlformats.org/presentationml/2006/ole">
            <p:oleObj spid="_x0000_s89095" name="Equation" r:id="rId6" imgW="1346040" imgH="927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42976" y="642918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转</a:t>
            </a: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置矩阵的运算性质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571604" y="1785926"/>
            <a:ext cx="295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  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1604" y="2857496"/>
            <a:ext cx="4688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(2)  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71604" y="3929066"/>
            <a:ext cx="3468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(3)  (</a:t>
            </a:r>
            <a:r>
              <a:rPr lang="el-GR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571604" y="5000636"/>
            <a:ext cx="3445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(4)  (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TW" sz="32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转</a:t>
            </a: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置矩阵的运算性质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428728" y="714380"/>
            <a:ext cx="3445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(4)  (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TW" sz="32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00166" y="135729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理由：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71802" y="1357298"/>
            <a:ext cx="3074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786050" y="2071678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 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86050" y="2786058"/>
            <a:ext cx="49902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的第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行与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的第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相对应元素的乘积之和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86050" y="5072074"/>
            <a:ext cx="5467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的第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行与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的第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相对应元素的乘积之和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786050" y="3929066"/>
            <a:ext cx="49904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的第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列与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的第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相对应元素的乘积之和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786050" y="6273225"/>
            <a:ext cx="3404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5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1538" y="357166"/>
            <a:ext cx="757130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说明</a:t>
            </a:r>
            <a:r>
              <a:rPr lang="zh-TW" altLang="en-US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 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只有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当两个矩阵是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同型矩阵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时，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才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能进行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加法运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算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85852" y="178592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590800" y="2209800"/>
          <a:ext cx="4445000" cy="1625600"/>
        </p:xfrm>
        <a:graphic>
          <a:graphicData uri="http://schemas.openxmlformats.org/presentationml/2006/ole">
            <p:oleObj spid="_x0000_s57346" name="Equation" r:id="rId3" imgW="4444920" imgH="1625400" progId="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214414" y="4071942"/>
          <a:ext cx="4766770" cy="1846284"/>
        </p:xfrm>
        <a:graphic>
          <a:graphicData uri="http://schemas.openxmlformats.org/presentationml/2006/ole">
            <p:oleObj spid="_x0000_s57347" name="Equation" r:id="rId4" imgW="1803240" imgH="698400" progId="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072198" y="4071942"/>
          <a:ext cx="2870509" cy="1857388"/>
        </p:xfrm>
        <a:graphic>
          <a:graphicData uri="http://schemas.openxmlformats.org/presentationml/2006/ole">
            <p:oleObj spid="_x0000_s57348" name="Equation" r:id="rId5" imgW="1079280" imgH="69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643042" y="928670"/>
          <a:ext cx="5148507" cy="1522408"/>
        </p:xfrm>
        <a:graphic>
          <a:graphicData uri="http://schemas.openxmlformats.org/presentationml/2006/ole">
            <p:oleObj spid="_x0000_s91138" name="Equation" r:id="rId3" imgW="2361960" imgH="698400" progId="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500166" y="3357562"/>
          <a:ext cx="4800600" cy="1511300"/>
        </p:xfrm>
        <a:graphic>
          <a:graphicData uri="http://schemas.openxmlformats.org/presentationml/2006/ole">
            <p:oleObj spid="_x0000_s91140" name="Equation" r:id="rId4" imgW="4800600" imgH="1511280" progId="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6591300" y="3571876"/>
          <a:ext cx="2552700" cy="977900"/>
        </p:xfrm>
        <a:graphic>
          <a:graphicData uri="http://schemas.openxmlformats.org/presentationml/2006/ole">
            <p:oleObj spid="_x0000_s91141" name="Equation" r:id="rId5" imgW="2552400" imgH="977760" progId="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500166" y="5072074"/>
          <a:ext cx="2819400" cy="1474788"/>
        </p:xfrm>
        <a:graphic>
          <a:graphicData uri="http://schemas.openxmlformats.org/presentationml/2006/ole">
            <p:oleObj spid="_x0000_s91142" name="Equation" r:id="rId6" imgW="3200400" imgH="1511280" progId="">
              <p:embed/>
            </p:oleObj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00100" y="214290"/>
            <a:ext cx="15001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8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00892" y="1357298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32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0100" y="2500306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解法 </a:t>
            </a:r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：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714480" y="1857364"/>
          <a:ext cx="2197100" cy="481013"/>
        </p:xfrm>
        <a:graphic>
          <a:graphicData uri="http://schemas.openxmlformats.org/presentationml/2006/ole">
            <p:oleObj spid="_x0000_s92162" name="Equation" r:id="rId3" imgW="2197080" imgH="482400" progId="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643174" y="2928934"/>
          <a:ext cx="3912233" cy="1808175"/>
        </p:xfrm>
        <a:graphic>
          <a:graphicData uri="http://schemas.openxmlformats.org/presentationml/2006/ole">
            <p:oleObj spid="_x0000_s92163" name="Equation" r:id="rId4" imgW="1511280" imgH="698400" progId="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572264" y="3000372"/>
          <a:ext cx="1782763" cy="1649413"/>
        </p:xfrm>
        <a:graphic>
          <a:graphicData uri="http://schemas.openxmlformats.org/presentationml/2006/ole">
            <p:oleObj spid="_x0000_s92164" name="Equation" r:id="rId5" imgW="914400" imgH="698400" progId="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000100" y="642918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解法 </a:t>
            </a:r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：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000100" y="214290"/>
            <a:ext cx="2857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义</a:t>
            </a:r>
            <a:endParaRPr lang="zh-CN" altLang="en-US" sz="3200" b="1" dirty="0">
              <a:solidFill>
                <a:srgbClr val="0202B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214414" y="928670"/>
            <a:ext cx="73114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设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为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TW" altLang="en-US" sz="3200" b="1" dirty="0" smtClean="0"/>
              <a:t> 阶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方阵</a:t>
            </a:r>
            <a:r>
              <a:rPr lang="zh-TW" altLang="en-US" sz="3200" b="1" dirty="0" smtClean="0"/>
              <a:t>，如果满足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dirty="0" smtClean="0"/>
              <a:t>，即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        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    (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1, 2, …,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/>
              <a:t>那么称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为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对称矩阵</a:t>
            </a:r>
            <a:r>
              <a:rPr lang="zh-TW" altLang="en-US" sz="3200" b="1" dirty="0" smtClean="0"/>
              <a:t>或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对称阵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41488" y="3429000"/>
            <a:ext cx="8002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对称矩阵以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对角线为对称轴对应相等。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928662" y="0"/>
            <a:ext cx="15001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9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14414" y="428604"/>
            <a:ext cx="76690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设列矩阵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满足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r>
              <a:rPr lang="zh-TW" altLang="en-US" sz="3200" b="1" dirty="0" smtClean="0"/>
              <a:t>假设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为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阶单位矩阵，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/>
              <a:t>, </a:t>
            </a:r>
          </a:p>
          <a:p>
            <a:r>
              <a:rPr lang="zh-TW" altLang="en-US" sz="3200" b="1" dirty="0" smtClean="0"/>
              <a:t>证明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/>
              <a:t>是对称矩阵  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HH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. 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214414" y="192880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证明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7422" y="2143116"/>
            <a:ext cx="3733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3200" i="1" baseline="30000" dirty="0"/>
          </a:p>
        </p:txBody>
      </p:sp>
      <p:sp>
        <p:nvSpPr>
          <p:cNvPr id="22" name="矩形 21"/>
          <p:cNvSpPr/>
          <p:nvPr/>
        </p:nvSpPr>
        <p:spPr>
          <a:xfrm>
            <a:off x="3500430" y="2714620"/>
            <a:ext cx="27318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3200" i="1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3500430" y="3286124"/>
            <a:ext cx="21259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3200" i="1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3500430" y="3786190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H.</a:t>
            </a:r>
            <a:endParaRPr lang="zh-TW" altLang="en-US" sz="3200" i="1" baseline="30000" dirty="0"/>
          </a:p>
        </p:txBody>
      </p:sp>
      <p:sp>
        <p:nvSpPr>
          <p:cNvPr id="25" name="矩形 24"/>
          <p:cNvSpPr/>
          <p:nvPr/>
        </p:nvSpPr>
        <p:spPr>
          <a:xfrm>
            <a:off x="2428860" y="4415837"/>
            <a:ext cx="2494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HH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sz="32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aseline="30000" dirty="0"/>
          </a:p>
        </p:txBody>
      </p:sp>
      <p:sp>
        <p:nvSpPr>
          <p:cNvPr id="27" name="矩形 26"/>
          <p:cNvSpPr/>
          <p:nvPr/>
        </p:nvSpPr>
        <p:spPr>
          <a:xfrm>
            <a:off x="3857620" y="5357826"/>
            <a:ext cx="4778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+ 4(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200" i="1" baseline="30000" dirty="0"/>
          </a:p>
        </p:txBody>
      </p:sp>
      <p:sp>
        <p:nvSpPr>
          <p:cNvPr id="33" name="矩形 32"/>
          <p:cNvSpPr/>
          <p:nvPr/>
        </p:nvSpPr>
        <p:spPr>
          <a:xfrm>
            <a:off x="3857620" y="4857760"/>
            <a:ext cx="2565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aseline="30000" dirty="0"/>
          </a:p>
        </p:txBody>
      </p:sp>
      <p:sp>
        <p:nvSpPr>
          <p:cNvPr id="34" name="矩形 33"/>
          <p:cNvSpPr/>
          <p:nvPr/>
        </p:nvSpPr>
        <p:spPr>
          <a:xfrm>
            <a:off x="3857620" y="5786454"/>
            <a:ext cx="4506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+ 4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3200" i="1" baseline="30000" dirty="0"/>
          </a:p>
        </p:txBody>
      </p:sp>
      <p:sp>
        <p:nvSpPr>
          <p:cNvPr id="35" name="矩形 34"/>
          <p:cNvSpPr/>
          <p:nvPr/>
        </p:nvSpPr>
        <p:spPr>
          <a:xfrm>
            <a:off x="3857620" y="6273225"/>
            <a:ext cx="3382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+ 4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altLang="zh-TW" sz="32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3200" i="1" baseline="30000" dirty="0"/>
          </a:p>
        </p:txBody>
      </p:sp>
      <p:sp>
        <p:nvSpPr>
          <p:cNvPr id="36" name="矩形 35"/>
          <p:cNvSpPr/>
          <p:nvPr/>
        </p:nvSpPr>
        <p:spPr>
          <a:xfrm>
            <a:off x="7143768" y="6273225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 .</a:t>
            </a:r>
            <a:endParaRPr lang="zh-TW" altLang="en-US" sz="3200" i="1" baseline="30000" dirty="0"/>
          </a:p>
        </p:txBody>
      </p:sp>
      <p:sp>
        <p:nvSpPr>
          <p:cNvPr id="37" name="矩形 36"/>
          <p:cNvSpPr/>
          <p:nvPr/>
        </p:nvSpPr>
        <p:spPr>
          <a:xfrm>
            <a:off x="928662" y="2714620"/>
            <a:ext cx="2538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课本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 36 (ii)</a:t>
            </a:r>
            <a:endParaRPr lang="zh-TW" altLang="en-US" sz="3200" i="1" baseline="300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8662" y="3286124"/>
            <a:ext cx="2630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课本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 36 (iv)</a:t>
            </a:r>
            <a:endParaRPr lang="zh-TW" altLang="en-US" sz="3200" i="1" baseline="3000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8662" y="4429132"/>
            <a:ext cx="1608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根据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(1)</a:t>
            </a:r>
            <a:endParaRPr lang="zh-TW" altLang="en-US" sz="3200" i="1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785794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五、方阵的行列式</a:t>
            </a:r>
            <a:endParaRPr lang="zh-TW" altLang="en-US" sz="44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000100" y="857232"/>
            <a:ext cx="2857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义 </a:t>
            </a:r>
            <a:r>
              <a:rPr lang="en-US" altLang="zh-CN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6</a:t>
            </a:r>
            <a:endParaRPr lang="zh-CN" altLang="en-US" sz="3200" b="1" dirty="0">
              <a:solidFill>
                <a:srgbClr val="0202B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85852" y="1500174"/>
            <a:ext cx="7572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由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阶方阵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的元素构成的行列式， 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称为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方阵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的行列式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，记作 </a:t>
            </a:r>
            <a:r>
              <a:rPr lang="en-US" altLang="zh-TW" sz="3200" b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det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或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|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|.</a:t>
            </a:r>
            <a:endParaRPr lang="zh-TW" altLang="en-US" sz="32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00100" y="2857496"/>
            <a:ext cx="52149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方阵的行列式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运算性质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57290" y="3786190"/>
            <a:ext cx="3145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  |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| = |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57290" y="4857760"/>
            <a:ext cx="385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  | </a:t>
            </a:r>
            <a:r>
              <a:rPr lang="el-GR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l-GR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2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A</a:t>
            </a:r>
            <a:r>
              <a:rPr lang="zh-TW" alt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57289" y="6072206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(3)  |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| = |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× |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5786445" y="6286520"/>
            <a:ext cx="714380" cy="285752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572264" y="6072206"/>
            <a:ext cx="2571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| = |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| . 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143504" y="3429000"/>
            <a:ext cx="7143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57884" y="3429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比较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5429256" y="3929066"/>
          <a:ext cx="1585912" cy="1071562"/>
        </p:xfrm>
        <a:graphic>
          <a:graphicData uri="http://schemas.openxmlformats.org/presentationml/2006/ole">
            <p:oleObj spid="_x0000_s95234" name="Equation" r:id="rId3" imgW="799920" imgH="469800" progId="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405688" y="3929066"/>
          <a:ext cx="1738312" cy="1071562"/>
        </p:xfrm>
        <a:graphic>
          <a:graphicData uri="http://schemas.openxmlformats.org/presentationml/2006/ole">
            <p:oleObj spid="_x0000_s95235" name="Equation" r:id="rId4" imgW="876240" imgH="469800" progId="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286380" y="5000636"/>
            <a:ext cx="173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| = – 2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096837" y="5000636"/>
            <a:ext cx="204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| 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| = – 8.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928794" y="5643578"/>
            <a:ext cx="3941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/>
              <a:t>若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/>
              <a:t>是同阶方阵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/>
      <p:bldP spid="10" grpId="0"/>
      <p:bldP spid="11" grpId="0"/>
      <p:bldP spid="13" grpId="0"/>
      <p:bldP spid="14" grpId="0"/>
      <p:bldP spid="9" grpId="0" animBg="1"/>
      <p:bldP spid="12" grpId="0"/>
      <p:bldP spid="15" grpId="0"/>
      <p:bldP spid="16" grpId="0"/>
      <p:bldP spid="17" grpId="0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000100" y="0"/>
            <a:ext cx="2857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义</a:t>
            </a:r>
            <a:endParaRPr lang="zh-CN" altLang="en-US" sz="3200" b="1" dirty="0">
              <a:solidFill>
                <a:srgbClr val="0202B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214414" y="714380"/>
            <a:ext cx="81419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行列式 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|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|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的各个元素的代数余子式  </a:t>
            </a:r>
            <a:r>
              <a:rPr lang="en-US" altLang="zh-CN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 所</a:t>
            </a:r>
          </a:p>
          <a:p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构成的如下矩阵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zh-CN" altLang="en-US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2857488" y="2071702"/>
          <a:ext cx="3859210" cy="2022598"/>
        </p:xfrm>
        <a:graphic>
          <a:graphicData uri="http://schemas.openxmlformats.org/presentationml/2006/ole">
            <p:oleObj spid="_x0000_s96258" name="公式" r:id="rId3" imgW="4216320" imgH="2209680" progId="">
              <p:embed/>
            </p:oleObj>
          </a:graphicData>
        </a:graphic>
      </p:graphicFrame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285852" y="4143380"/>
            <a:ext cx="43577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称为矩阵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伴随矩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阵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357290" y="4857760"/>
            <a:ext cx="77867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注意！！！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*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并不是单纯将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每一个位置对应的代数余子式求出填入！！！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357290" y="6000768"/>
            <a:ext cx="40005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还要再转置！！！</a:t>
            </a:r>
            <a:endParaRPr lang="en-US" altLang="zh-CN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2376487" y="357188"/>
          <a:ext cx="3995738" cy="1797050"/>
        </p:xfrm>
        <a:graphic>
          <a:graphicData uri="http://schemas.openxmlformats.org/presentationml/2006/ole">
            <p:oleObj spid="_x0000_s97288" name="Equation" r:id="rId3" imgW="2222280" imgH="1511280" progId="">
              <p:embed/>
            </p:oleObj>
          </a:graphicData>
        </a:graphic>
      </p:graphicFrame>
      <p:grpSp>
        <p:nvGrpSpPr>
          <p:cNvPr id="27" name="Group 8"/>
          <p:cNvGrpSpPr>
            <a:grpSpLocks/>
          </p:cNvGrpSpPr>
          <p:nvPr/>
        </p:nvGrpSpPr>
        <p:grpSpPr bwMode="auto">
          <a:xfrm>
            <a:off x="3090862" y="0"/>
            <a:ext cx="2981325" cy="2581275"/>
            <a:chOff x="2208" y="960"/>
            <a:chExt cx="1200" cy="1104"/>
          </a:xfrm>
        </p:grpSpPr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2208" y="1200"/>
              <a:ext cx="1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2544" y="960"/>
              <a:ext cx="0" cy="11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1447800" y="2500313"/>
          <a:ext cx="2273300" cy="977900"/>
        </p:xfrm>
        <a:graphic>
          <a:graphicData uri="http://schemas.openxmlformats.org/presentationml/2006/ole">
            <p:oleObj spid="_x0000_s97289" name="Equation" r:id="rId4" imgW="2273040" imgH="977760" progId="">
              <p:embed/>
            </p:oleObj>
          </a:graphicData>
        </a:graphic>
      </p:graphicFrame>
      <p:grpSp>
        <p:nvGrpSpPr>
          <p:cNvPr id="31" name="Group 12"/>
          <p:cNvGrpSpPr>
            <a:grpSpLocks/>
          </p:cNvGrpSpPr>
          <p:nvPr/>
        </p:nvGrpSpPr>
        <p:grpSpPr bwMode="auto">
          <a:xfrm>
            <a:off x="3805237" y="428625"/>
            <a:ext cx="2357438" cy="1600200"/>
            <a:chOff x="2211" y="1056"/>
            <a:chExt cx="1485" cy="1008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2211" y="1142"/>
              <a:ext cx="1485" cy="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2880" y="1056"/>
              <a:ext cx="0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graphicFrame>
        <p:nvGraphicFramePr>
          <p:cNvPr id="34" name="Object 15"/>
          <p:cNvGraphicFramePr>
            <a:graphicFrameLocks noChangeAspect="1"/>
          </p:cNvGraphicFramePr>
          <p:nvPr/>
        </p:nvGraphicFramePr>
        <p:xfrm>
          <a:off x="4572000" y="2500313"/>
          <a:ext cx="2692400" cy="977900"/>
        </p:xfrm>
        <a:graphic>
          <a:graphicData uri="http://schemas.openxmlformats.org/presentationml/2006/ole">
            <p:oleObj spid="_x0000_s97290" name="Equation" r:id="rId5" imgW="2692080" imgH="977760" progId="">
              <p:embed/>
            </p:oleObj>
          </a:graphicData>
        </a:graphic>
      </p:graphicFrame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114425" y="3638550"/>
            <a:ext cx="161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同理可得</a:t>
            </a:r>
          </a:p>
        </p:txBody>
      </p:sp>
      <p:graphicFrame>
        <p:nvGraphicFramePr>
          <p:cNvPr id="36" name="Object 3"/>
          <p:cNvGraphicFramePr>
            <a:graphicFrameLocks noChangeAspect="1"/>
          </p:cNvGraphicFramePr>
          <p:nvPr/>
        </p:nvGraphicFramePr>
        <p:xfrm>
          <a:off x="3019425" y="3714750"/>
          <a:ext cx="5245100" cy="431800"/>
        </p:xfrm>
        <a:graphic>
          <a:graphicData uri="http://schemas.openxmlformats.org/presentationml/2006/ole">
            <p:oleObj spid="_x0000_s97291" name="Equation" r:id="rId6" imgW="5244840" imgH="431640" progId="">
              <p:embed/>
            </p:oleObj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/>
        </p:nvGraphicFramePr>
        <p:xfrm>
          <a:off x="1266825" y="4324350"/>
          <a:ext cx="4152900" cy="431800"/>
        </p:xfrm>
        <a:graphic>
          <a:graphicData uri="http://schemas.openxmlformats.org/presentationml/2006/ole">
            <p:oleObj spid="_x0000_s97292" name="Equation" r:id="rId7" imgW="4152600" imgH="431640" progId="">
              <p:embed/>
            </p:oleObj>
          </a:graphicData>
        </a:graphic>
      </p:graphicFrame>
      <p:graphicFrame>
        <p:nvGraphicFramePr>
          <p:cNvPr id="38" name="Object 5"/>
          <p:cNvGraphicFramePr>
            <a:graphicFrameLocks noChangeAspect="1"/>
          </p:cNvGraphicFramePr>
          <p:nvPr/>
        </p:nvGraphicFramePr>
        <p:xfrm>
          <a:off x="1233487" y="4929188"/>
          <a:ext cx="4292600" cy="1511300"/>
        </p:xfrm>
        <a:graphic>
          <a:graphicData uri="http://schemas.openxmlformats.org/presentationml/2006/ole">
            <p:oleObj spid="_x0000_s97293" name="Equation" r:id="rId8" imgW="4292280" imgH="1511280" progId="">
              <p:embed/>
            </p:oleObj>
          </a:graphicData>
        </a:graphic>
      </p:graphicFrame>
      <p:sp>
        <p:nvSpPr>
          <p:cNvPr id="39" name="橢圓 38"/>
          <p:cNvSpPr>
            <a:spLocks noChangeArrowheads="1"/>
          </p:cNvSpPr>
          <p:nvPr/>
        </p:nvSpPr>
        <p:spPr bwMode="auto">
          <a:xfrm>
            <a:off x="3271837" y="3876675"/>
            <a:ext cx="285750" cy="35718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40" name="直線接點 39"/>
          <p:cNvCxnSpPr>
            <a:cxnSpLocks noChangeShapeType="1"/>
            <a:stCxn id="39" idx="4"/>
            <a:endCxn id="41" idx="0"/>
          </p:cNvCxnSpPr>
          <p:nvPr/>
        </p:nvCxnSpPr>
        <p:spPr bwMode="auto">
          <a:xfrm rot="16200000" flipH="1">
            <a:off x="2512218" y="5136357"/>
            <a:ext cx="1843087" cy="3810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41" name="橢圓 40"/>
          <p:cNvSpPr>
            <a:spLocks noChangeArrowheads="1"/>
          </p:cNvSpPr>
          <p:nvPr/>
        </p:nvSpPr>
        <p:spPr bwMode="auto">
          <a:xfrm>
            <a:off x="3309937" y="6076950"/>
            <a:ext cx="285750" cy="35718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42" name="橢圓 41"/>
          <p:cNvSpPr>
            <a:spLocks noChangeArrowheads="1"/>
          </p:cNvSpPr>
          <p:nvPr/>
        </p:nvSpPr>
        <p:spPr bwMode="auto">
          <a:xfrm>
            <a:off x="2986087" y="4519613"/>
            <a:ext cx="285750" cy="357187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43" name="橢圓 42"/>
          <p:cNvSpPr>
            <a:spLocks noChangeArrowheads="1"/>
          </p:cNvSpPr>
          <p:nvPr/>
        </p:nvSpPr>
        <p:spPr bwMode="auto">
          <a:xfrm>
            <a:off x="4881562" y="5505450"/>
            <a:ext cx="285750" cy="357188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44" name="直線接點 43"/>
          <p:cNvCxnSpPr>
            <a:cxnSpLocks noChangeShapeType="1"/>
            <a:stCxn id="42" idx="6"/>
            <a:endCxn id="43" idx="1"/>
          </p:cNvCxnSpPr>
          <p:nvPr/>
        </p:nvCxnSpPr>
        <p:spPr bwMode="auto">
          <a:xfrm>
            <a:off x="3271837" y="4699000"/>
            <a:ext cx="1651000" cy="858838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</p:spPr>
      </p:cxn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1071538" y="0"/>
            <a:ext cx="7143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41" grpId="0" animBg="1"/>
      <p:bldP spid="42" grpId="0" animBg="1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28794" y="2000240"/>
          <a:ext cx="5786478" cy="2042952"/>
        </p:xfrm>
        <a:graphic>
          <a:graphicData uri="http://schemas.openxmlformats.org/presentationml/2006/ole">
            <p:oleObj spid="_x0000_s98306" name="Equation" r:id="rId3" imgW="3162240" imgH="939600" progId="">
              <p:embed/>
            </p:oleObj>
          </a:graphicData>
        </a:graphic>
      </p:graphicFrame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857488" y="4143380"/>
            <a:ext cx="914400" cy="685800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072198" y="6172200"/>
            <a:ext cx="914400" cy="685800"/>
          </a:xfrm>
          <a:prstGeom prst="ellipse">
            <a:avLst/>
          </a:prstGeom>
          <a:noFill/>
          <a:ln w="38100">
            <a:solidFill>
              <a:srgbClr val="0202BE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357318" y="4143373"/>
            <a:ext cx="4994210" cy="2714626"/>
            <a:chOff x="2910" y="1139"/>
            <a:chExt cx="3458" cy="1710"/>
          </a:xfrm>
        </p:grpSpPr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2910" y="1139"/>
            <a:ext cx="3413" cy="1710"/>
          </p:xfrm>
          <a:graphic>
            <a:graphicData uri="http://schemas.openxmlformats.org/presentationml/2006/ole">
              <p:oleObj spid="_x0000_s98309" name="Equation" r:id="rId4" imgW="1765080" imgH="1180800" progId="">
                <p:embed/>
              </p:oleObj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3701" y="2084"/>
            <a:ext cx="1876" cy="582"/>
          </p:xfrm>
          <a:graphic>
            <a:graphicData uri="http://schemas.openxmlformats.org/presentationml/2006/ole">
              <p:oleObj spid="_x0000_s98310" name="Equation" r:id="rId5" imgW="291960" imgH="317160" progId="">
                <p:embed/>
              </p:oleObj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5086" y="1319"/>
            <a:ext cx="1282" cy="521"/>
          </p:xfrm>
          <a:graphic>
            <a:graphicData uri="http://schemas.openxmlformats.org/presentationml/2006/ole">
              <p:oleObj spid="_x0000_s98311" name="Equation" r:id="rId6" imgW="291960" imgH="317160" progId="">
                <p:embed/>
              </p:oleObj>
            </a:graphicData>
          </a:graphic>
        </p:graphicFrame>
      </p:grp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308087" y="1182667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理由：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142976" y="214290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性质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2214546" y="214290"/>
            <a:ext cx="383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14612" y="2071678"/>
            <a:ext cx="2286016" cy="428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214942" y="2000240"/>
            <a:ext cx="500066" cy="20002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714612" y="1071546"/>
            <a:ext cx="5468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TW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TW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TW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TW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+···+</a:t>
            </a:r>
            <a:r>
              <a:rPr lang="en-US" altLang="zh-TW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i="1" baseline="-25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i="1" baseline="-25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| </a:t>
            </a:r>
            <a:r>
              <a:rPr lang="en-US" altLang="zh-TW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endParaRPr lang="zh-TW" alt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86050" y="3643314"/>
            <a:ext cx="2214578" cy="357190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072330" y="2071678"/>
            <a:ext cx="500066" cy="1928826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571736" y="1071546"/>
            <a:ext cx="5594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baseline="-25000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baseline="-25000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baseline="-25000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baseline="-25000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+···+</a:t>
            </a:r>
            <a:r>
              <a:rPr lang="en-US" altLang="zh-TW" sz="3200" b="1" i="1" dirty="0" err="1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altLang="zh-TW" sz="3200" b="1" i="1" dirty="0" err="1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 = | </a:t>
            </a:r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endParaRPr lang="zh-TW" altLang="en-US" sz="3200" b="1" dirty="0">
              <a:solidFill>
                <a:srgbClr val="0202B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86050" y="3571876"/>
            <a:ext cx="2214578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929322" y="2071678"/>
            <a:ext cx="500066" cy="1928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2571736" y="1071546"/>
            <a:ext cx="5093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+···+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3571868" y="6172200"/>
            <a:ext cx="9144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8" grpId="0" animBg="1"/>
      <p:bldP spid="18" grpId="1" animBg="1"/>
      <p:bldP spid="24" grpId="0" autoUpdateAnimBg="0"/>
      <p:bldP spid="30" grpId="0" animBg="1"/>
      <p:bldP spid="30" grpId="1" animBg="1"/>
      <p:bldP spid="31" grpId="0" animBg="1"/>
      <p:bldP spid="31" grpId="1" animBg="1"/>
      <p:bldP spid="32" grpId="0"/>
      <p:bldP spid="32" grpId="1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8" grpId="0" animBg="1"/>
      <p:bldP spid="39" grpId="0" animBg="1"/>
      <p:bldP spid="40" grpId="0"/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六、小结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96280" y="2895600"/>
            <a:ext cx="677108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矩阵运算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048000" y="1828800"/>
          <a:ext cx="436563" cy="3810000"/>
        </p:xfrm>
        <a:graphic>
          <a:graphicData uri="http://schemas.openxmlformats.org/presentationml/2006/ole">
            <p:oleObj spid="_x0000_s99330" name="Equation" r:id="rId3" imgW="380880" imgH="2577960" progId="">
              <p:embed/>
            </p:oleObj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57554" y="1714488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加法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357563" y="2357438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数与矩阵相乘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57563" y="3000375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矩阵与矩阵相乘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57554" y="3714752"/>
            <a:ext cx="18261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转置矩阵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57554" y="5072074"/>
            <a:ext cx="34676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对称阵与伴随矩阵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357563" y="4429125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方阵的行列式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0100" y="0"/>
            <a:ext cx="7922738" cy="714380"/>
          </a:xfrm>
        </p:spPr>
        <p:txBody>
          <a:bodyPr>
            <a:normAutofit fontScale="90000"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思考题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000100" y="2285992"/>
            <a:ext cx="7922738" cy="71438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思考题解答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28728" y="642918"/>
            <a:ext cx="6429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设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 与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 为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阶方阵，问等式 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	A</a:t>
            </a:r>
            <a:r>
              <a:rPr lang="en-US" altLang="zh-TW" sz="3200" b="1" baseline="30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baseline="30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+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成立的充分必要条件是什么？</a:t>
            </a:r>
            <a:endParaRPr lang="zh-TW" altLang="en-US" sz="32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571604" y="3000372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+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+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baseline="30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571604" y="3714752"/>
            <a:ext cx="6429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所以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	A</a:t>
            </a:r>
            <a:r>
              <a:rPr lang="en-US" altLang="zh-TW" sz="3200" b="1" baseline="30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baseline="30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+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成立的充分必要条件为</a:t>
            </a:r>
            <a:endParaRPr lang="zh-TW" altLang="en-US" sz="32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571604" y="4857760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+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</a:t>
            </a:r>
            <a:r>
              <a:rPr lang="zh-TW" altLang="en-US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 O</a:t>
            </a:r>
            <a:endParaRPr lang="zh-TW" altLang="en-US" sz="32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571604" y="5572140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即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.</a:t>
            </a:r>
            <a:endParaRPr lang="zh-TW" altLang="en-US" sz="320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00100" y="357166"/>
            <a:ext cx="564360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矩阵加法的运算规律</a:t>
            </a:r>
          </a:p>
          <a:p>
            <a:pPr>
              <a:spcBef>
                <a:spcPct val="50000"/>
              </a:spcBef>
            </a:pPr>
            <a:endParaRPr lang="zh-CN" altLang="en-US" sz="3200" b="1" dirty="0">
              <a:solidFill>
                <a:srgbClr val="0202B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571604" y="2643182"/>
          <a:ext cx="5467388" cy="2133017"/>
        </p:xfrm>
        <a:graphic>
          <a:graphicData uri="http://schemas.openxmlformats.org/presentationml/2006/ole">
            <p:oleObj spid="_x0000_s41995" name="公式" r:id="rId3" imgW="5663880" imgH="2209680" progId="">
              <p:embed/>
            </p:oleObj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2071670" y="4857760"/>
            <a:ext cx="3974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称为矩阵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 的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负矩阵</a:t>
            </a:r>
            <a:endParaRPr lang="zh-TW" altLang="en-US" sz="32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500166" y="1142984"/>
            <a:ext cx="3646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500166" y="1928802"/>
            <a:ext cx="581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(2) 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+ (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072330" y="3429000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,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500166" y="5572140"/>
            <a:ext cx="3170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000232" y="6273225"/>
            <a:ext cx="5654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矩阵的减法</a:t>
            </a:r>
            <a:r>
              <a:rPr lang="zh-TW" altLang="en-US" sz="32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. 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二、数与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矩阵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相乘</a:t>
            </a:r>
            <a:endParaRPr lang="zh-TW" altLang="en-US" sz="44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00100" y="1071546"/>
            <a:ext cx="2857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义 </a:t>
            </a:r>
            <a:r>
              <a:rPr lang="en-US" altLang="zh-CN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</a:t>
            </a:r>
            <a:endParaRPr lang="zh-CN" altLang="en-US" sz="3200" b="1" dirty="0">
              <a:solidFill>
                <a:srgbClr val="0202B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857356" y="2285992"/>
          <a:ext cx="5537200" cy="2057400"/>
        </p:xfrm>
        <a:graphic>
          <a:graphicData uri="http://schemas.openxmlformats.org/presentationml/2006/ole">
            <p:oleObj spid="_x0000_s59395" name="Equation" r:id="rId3" imgW="5537160" imgH="2057400" progId="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7422" y="1071546"/>
            <a:ext cx="6999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数 </a:t>
            </a:r>
            <a:r>
              <a:rPr lang="el-GR" altLang="zh-TW" sz="3200" b="1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TW" altLang="en-US" sz="3200" b="1" dirty="0" smtClean="0"/>
              <a:t> 与矩阵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的乘积记作 </a:t>
            </a:r>
            <a:r>
              <a:rPr lang="el-GR" altLang="zh-TW" sz="3200" b="1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TW" alt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/>
              <a:t>或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TW" sz="3200" b="1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TW" altLang="en-US" sz="3200" b="1" dirty="0" smtClean="0"/>
              <a:t>，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规定为</a:t>
            </a:r>
            <a:endParaRPr lang="en-US" altLang="zh-TW" sz="3200" b="1" dirty="0" smtClean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00100" y="4214818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471613" y="4786313"/>
          <a:ext cx="2600325" cy="1606550"/>
        </p:xfrm>
        <a:graphic>
          <a:graphicData uri="http://schemas.openxmlformats.org/presentationml/2006/ole">
            <p:oleObj spid="_x0000_s59397" name="Equation" r:id="rId4" imgW="1130040" imgH="698400" progId="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35538" y="4857750"/>
          <a:ext cx="3302000" cy="1606550"/>
        </p:xfrm>
        <a:graphic>
          <a:graphicData uri="http://schemas.openxmlformats.org/presentationml/2006/ole">
            <p:oleObj spid="_x0000_s59398" name="Equation" r:id="rId5" imgW="1434960" imgH="69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8" grpId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00100" y="500042"/>
            <a:ext cx="3892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数</a:t>
            </a: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乘矩阵的运算规律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285852" y="1357298"/>
            <a:ext cx="66624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设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为 </a:t>
            </a:r>
            <a:r>
              <a:rPr lang="en-US" altLang="zh-CN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矩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λ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μ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为数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14480" y="2285992"/>
            <a:ext cx="391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(1) ( 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λμ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λ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μ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14480" y="3071810"/>
            <a:ext cx="4704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(2) ( 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λ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+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μ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λ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+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μ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714480" y="3929066"/>
            <a:ext cx="4570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λ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+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B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λ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+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λ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458883" y="5072074"/>
            <a:ext cx="76851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矩阵相加与数乘矩阵合起来 ，统称为矩阵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的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线性运算</a:t>
            </a:r>
            <a:r>
              <a:rPr lang="zh-TW" altLang="en-US" sz="3200" b="1" dirty="0" smtClean="0"/>
              <a:t>。</a:t>
            </a:r>
            <a:r>
              <a:rPr lang="en-US" altLang="zh-TW" sz="32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785794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三、矩阵与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矩阵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相乘</a:t>
            </a:r>
            <a:endParaRPr lang="zh-TW" altLang="en-US" sz="44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00100" y="785794"/>
            <a:ext cx="1214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14546" y="78579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设有两个线性变换</a:t>
            </a:r>
            <a:endParaRPr lang="en-US" altLang="zh-TW" sz="3200" b="1" dirty="0" smtClean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187450" y="3068638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graphicFrame>
        <p:nvGraphicFramePr>
          <p:cNvPr id="14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71604" y="1357298"/>
          <a:ext cx="6433869" cy="1254125"/>
        </p:xfrm>
        <a:graphic>
          <a:graphicData uri="http://schemas.openxmlformats.org/presentationml/2006/ole">
            <p:oleObj spid="_x0000_s62469" name="Equation" r:id="rId3" imgW="2476440" imgH="482400" progId="">
              <p:embed/>
            </p:oleObj>
          </a:graphicData>
        </a:graphic>
      </p:graphicFrame>
      <p:graphicFrame>
        <p:nvGraphicFramePr>
          <p:cNvPr id="15" name="Object 12"/>
          <p:cNvGraphicFramePr>
            <a:graphicFrameLocks noGrp="1" noChangeAspect="1"/>
          </p:cNvGraphicFramePr>
          <p:nvPr/>
        </p:nvGraphicFramePr>
        <p:xfrm>
          <a:off x="1571604" y="3357562"/>
          <a:ext cx="6368917" cy="1714512"/>
        </p:xfrm>
        <a:graphic>
          <a:graphicData uri="http://schemas.openxmlformats.org/presentationml/2006/ole">
            <p:oleObj spid="_x0000_s62470" name="Equation" r:id="rId4" imgW="2641320" imgH="711000" progId="">
              <p:embed/>
            </p:oleObj>
          </a:graphicData>
        </a:graphic>
      </p:graphicFrame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285852" y="5780782"/>
            <a:ext cx="73580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若想求出从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</a:t>
            </a:r>
            <a:r>
              <a:rPr lang="en-US" altLang="zh-TW" sz="3200" b="1" baseline="-25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</a:t>
            </a:r>
            <a:r>
              <a:rPr lang="en-US" altLang="zh-CN" sz="3200" b="1" baseline="-25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 到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CN" sz="3200" b="1" baseline="-25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CN" sz="3200" b="1" baseline="-25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 的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线性变换，可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将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(5)</a:t>
            </a: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代入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(4)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便得 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1785938" y="2571744"/>
            <a:ext cx="7358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从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 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到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的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线性变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endParaRPr lang="zh-CN" altLang="en-US" sz="32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71604" y="1357298"/>
            <a:ext cx="6643734" cy="1857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785938" y="5072074"/>
            <a:ext cx="7358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从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</a:t>
            </a:r>
            <a:r>
              <a:rPr lang="en-US" altLang="zh-TW" sz="3200" b="1" baseline="-25000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</a:t>
            </a:r>
            <a:r>
              <a:rPr lang="en-US" altLang="zh-CN" sz="3200" b="1" baseline="-25000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到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 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线性变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43042" y="3357562"/>
            <a:ext cx="6572296" cy="22860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/>
      <p:bldP spid="17" grpId="1"/>
      <p:bldP spid="21" grpId="0"/>
      <p:bldP spid="22" grpId="0" animBg="1"/>
      <p:bldP spid="23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907563" y="571480"/>
          <a:ext cx="8236437" cy="1071570"/>
        </p:xfrm>
        <a:graphic>
          <a:graphicData uri="http://schemas.openxmlformats.org/presentationml/2006/ole">
            <p:oleObj spid="_x0000_s64514" name="Equation" r:id="rId3" imgW="3708360" imgH="482400" progId="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85820" y="2857496"/>
            <a:ext cx="78581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线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性变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换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(6)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看成是先作线性变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换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(5)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作线性变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换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(4)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结果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8310" y="1928802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…… (6)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85820" y="4500570"/>
            <a:ext cx="78581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们把线性变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换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(6)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叫做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线性变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(5)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(4)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乘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积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907563" y="285728"/>
          <a:ext cx="8236437" cy="1071570"/>
        </p:xfrm>
        <a:graphic>
          <a:graphicData uri="http://schemas.openxmlformats.org/presentationml/2006/ole">
            <p:oleObj spid="_x0000_s65538" name="Equation" r:id="rId3" imgW="3708360" imgH="482400" progId="">
              <p:embed/>
            </p:oleObj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558310" y="1428736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…… (6)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85820" y="2357430"/>
            <a:ext cx="78581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相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应地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把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(6)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对应的矩阵定义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(4)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(5)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对应的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矩阵的乘积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，即</a:t>
            </a:r>
          </a:p>
        </p:txBody>
      </p:sp>
      <p:graphicFrame>
        <p:nvGraphicFramePr>
          <p:cNvPr id="103428" name="Object 4"/>
          <p:cNvGraphicFramePr>
            <a:graphicFrameLocks noGrp="1" noChangeAspect="1"/>
          </p:cNvGraphicFramePr>
          <p:nvPr/>
        </p:nvGraphicFramePr>
        <p:xfrm>
          <a:off x="1785918" y="3643314"/>
          <a:ext cx="4251325" cy="1803400"/>
        </p:xfrm>
        <a:graphic>
          <a:graphicData uri="http://schemas.openxmlformats.org/presentationml/2006/ole">
            <p:oleObj spid="_x0000_s65539" name="Equation" r:id="rId4" imgW="1676160" imgH="711000" progId="">
              <p:embed/>
            </p:oleObj>
          </a:graphicData>
        </a:graphic>
      </p:graphicFrame>
      <p:graphicFrame>
        <p:nvGraphicFramePr>
          <p:cNvPr id="103431" name="Object 7"/>
          <p:cNvGraphicFramePr>
            <a:graphicFrameLocks noGrp="1" noChangeAspect="1"/>
          </p:cNvGraphicFramePr>
          <p:nvPr/>
        </p:nvGraphicFramePr>
        <p:xfrm>
          <a:off x="1285852" y="5572140"/>
          <a:ext cx="7023100" cy="1144587"/>
        </p:xfrm>
        <a:graphic>
          <a:graphicData uri="http://schemas.openxmlformats.org/presentationml/2006/ole">
            <p:oleObj spid="_x0000_s65540" name="公式" r:id="rId5" imgW="3263760" imgH="482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1075</TotalTime>
  <Words>2178</Words>
  <Application>Microsoft Office PowerPoint</Application>
  <PresentationFormat>如螢幕大小 (4:3)</PresentationFormat>
  <Paragraphs>264</Paragraphs>
  <Slides>39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42" baseType="lpstr">
      <vt:lpstr>夏至</vt:lpstr>
      <vt:lpstr>公式</vt:lpstr>
      <vt:lpstr>Equation</vt:lpstr>
      <vt:lpstr>§2.2 矩阵的运算</vt:lpstr>
      <vt:lpstr>一、矩阵的加法、减法</vt:lpstr>
      <vt:lpstr>投影片 3</vt:lpstr>
      <vt:lpstr>投影片 4</vt:lpstr>
      <vt:lpstr>二、数与矩阵相乘</vt:lpstr>
      <vt:lpstr>投影片 6</vt:lpstr>
      <vt:lpstr>三、矩阵与矩阵相乘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四、矩阵的转置</vt:lpstr>
      <vt:lpstr>投影片 28</vt:lpstr>
      <vt:lpstr>投影片 29</vt:lpstr>
      <vt:lpstr>投影片 30</vt:lpstr>
      <vt:lpstr>投影片 31</vt:lpstr>
      <vt:lpstr>投影片 32</vt:lpstr>
      <vt:lpstr>投影片 33</vt:lpstr>
      <vt:lpstr>五、方阵的行列式</vt:lpstr>
      <vt:lpstr>投影片 35</vt:lpstr>
      <vt:lpstr>投影片 36</vt:lpstr>
      <vt:lpstr>投影片 37</vt:lpstr>
      <vt:lpstr>六、小结</vt:lpstr>
      <vt:lpstr>思考题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128</cp:revision>
  <dcterms:created xsi:type="dcterms:W3CDTF">2016-02-27T14:58:59Z</dcterms:created>
  <dcterms:modified xsi:type="dcterms:W3CDTF">2018-04-01T16:13:58Z</dcterms:modified>
</cp:coreProperties>
</file>