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82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47" r:id="rId14"/>
    <p:sldId id="328" r:id="rId15"/>
    <p:sldId id="329" r:id="rId16"/>
    <p:sldId id="348" r:id="rId17"/>
    <p:sldId id="349" r:id="rId18"/>
    <p:sldId id="330" r:id="rId19"/>
    <p:sldId id="350" r:id="rId20"/>
    <p:sldId id="351" r:id="rId21"/>
    <p:sldId id="341" r:id="rId22"/>
    <p:sldId id="346" r:id="rId23"/>
    <p:sldId id="342" r:id="rId24"/>
    <p:sldId id="331" r:id="rId25"/>
    <p:sldId id="332" r:id="rId26"/>
    <p:sldId id="333" r:id="rId27"/>
    <p:sldId id="334" r:id="rId28"/>
    <p:sldId id="335" r:id="rId29"/>
    <p:sldId id="343" r:id="rId30"/>
    <p:sldId id="336" r:id="rId31"/>
    <p:sldId id="344" r:id="rId32"/>
    <p:sldId id="345" r:id="rId33"/>
    <p:sldId id="281" r:id="rId34"/>
    <p:sldId id="337" r:id="rId35"/>
    <p:sldId id="338" r:id="rId36"/>
    <p:sldId id="339" r:id="rId37"/>
    <p:sldId id="340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1AE"/>
    <a:srgbClr val="0202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0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5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2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2037A-24A1-4B9A-9B2A-6062164E9048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C86C-8153-4DAD-AE29-F469717894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2018/4/18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7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10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0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Hei" panose="02010609060101010101" pitchFamily="2" charset="-122"/>
                <a:cs typeface="Times New Roman" panose="02020603050405020304" pitchFamily="18" charset="0"/>
              </a:rPr>
              <a:t>§2.3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Hei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逆矩阵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</a:t>
            </a:r>
            <a:r>
              <a:rPr lang="zh-CN" alt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定义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性质和求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逆矩阵的初步应用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小结</a:t>
            </a:r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00B0F0"/>
                </a:solidFill>
                <a:effectLst/>
              </a:rPr>
              <a:t>逆矩阵如何求？</a:t>
            </a:r>
            <a:endParaRPr lang="zh-TW" altLang="en-US" b="1" dirty="0">
              <a:solidFill>
                <a:srgbClr val="00B0F0"/>
              </a:solidFill>
              <a:effectLst/>
            </a:endParaRPr>
          </a:p>
        </p:txBody>
      </p:sp>
      <p:grpSp>
        <p:nvGrpSpPr>
          <p:cNvPr id="8" name="Group 2"/>
          <p:cNvGrpSpPr/>
          <p:nvPr/>
        </p:nvGrpSpPr>
        <p:grpSpPr bwMode="auto">
          <a:xfrm>
            <a:off x="1214414" y="928670"/>
            <a:ext cx="7058028" cy="1511300"/>
            <a:chOff x="576" y="1080"/>
            <a:chExt cx="4446" cy="952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76" y="1344"/>
              <a:ext cx="4446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</a:t>
              </a:r>
              <a:r>
                <a:rPr lang="zh-TW" altLang="en-US" sz="3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CN" sz="32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12</a:t>
              </a:r>
              <a:r>
                <a:rPr lang="en-US" altLang="zh-CN" sz="3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求方阵              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</a:t>
              </a:r>
              <a:r>
                <a:rPr lang="zh-CN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逆矩</a:t>
              </a:r>
              <a:r>
                <a:rPr lang="zh-CN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阵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CN" sz="2800" b="1" dirty="0">
                <a:latin typeface="SimSun" panose="02010600030101010101" pitchFamily="2" charset="-122"/>
              </a:endParaRP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2070" y="1080"/>
            <a:ext cx="1400" cy="952"/>
          </p:xfrm>
          <a:graphic>
            <a:graphicData uri="http://schemas.openxmlformats.org/presentationml/2006/ole">
              <p:oleObj spid="_x0000_s23556" name="Equation" r:id="rId3" imgW="53340000" imgH="36271200" progId="">
                <p:embed/>
              </p:oleObj>
            </a:graphicData>
          </a:graphic>
        </p:graphicFrame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85852" y="2643182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714480" y="3357562"/>
          <a:ext cx="3097213" cy="1662112"/>
        </p:xfrm>
        <a:graphic>
          <a:graphicData uri="http://schemas.openxmlformats.org/presentationml/2006/ole">
            <p:oleObj spid="_x0000_s23555" name="Equation" r:id="rId4" imgW="46024800" imgH="24688800" progId="">
              <p:embed/>
            </p:oleObj>
          </a:graphicData>
        </a:graphic>
      </p:graphicFrame>
      <p:grpSp>
        <p:nvGrpSpPr>
          <p:cNvPr id="14" name="Group 8"/>
          <p:cNvGrpSpPr/>
          <p:nvPr/>
        </p:nvGrpSpPr>
        <p:grpSpPr bwMode="auto">
          <a:xfrm>
            <a:off x="3929058" y="785794"/>
            <a:ext cx="1905000" cy="1752600"/>
            <a:chOff x="2208" y="960"/>
            <a:chExt cx="1200" cy="1104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208" y="1200"/>
              <a:ext cx="12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44" y="960"/>
              <a:ext cx="0" cy="11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1371600" y="5105400"/>
          <a:ext cx="2273300" cy="977900"/>
        </p:xfrm>
        <a:graphic>
          <a:graphicData uri="http://schemas.openxmlformats.org/presentationml/2006/ole">
            <p:oleObj spid="_x0000_s23554" name="Equation" r:id="rId5" imgW="54559200" imgH="23469600" progId="">
              <p:embed/>
            </p:oleObj>
          </a:graphicData>
        </a:graphic>
      </p:graphicFrame>
      <p:grpSp>
        <p:nvGrpSpPr>
          <p:cNvPr id="18" name="Group 12"/>
          <p:cNvGrpSpPr/>
          <p:nvPr/>
        </p:nvGrpSpPr>
        <p:grpSpPr bwMode="auto">
          <a:xfrm>
            <a:off x="4000496" y="928670"/>
            <a:ext cx="1676400" cy="1600200"/>
            <a:chOff x="2256" y="1056"/>
            <a:chExt cx="1056" cy="1008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256" y="1200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880" y="1056"/>
              <a:ext cx="0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4495800" y="5105400"/>
          <a:ext cx="2692400" cy="977900"/>
        </p:xfrm>
        <a:graphic>
          <a:graphicData uri="http://schemas.openxmlformats.org/presentationml/2006/ole">
            <p:oleObj spid="_x0000_s23553" name="Equation" r:id="rId6" imgW="64617600" imgH="23469600" progId="">
              <p:embed/>
            </p:oleObj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5072066" y="3857628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∴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存在。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38240" y="566718"/>
            <a:ext cx="182614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同理可得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143240" y="642918"/>
          <a:ext cx="5245100" cy="431800"/>
        </p:xfrm>
        <a:graphic>
          <a:graphicData uri="http://schemas.openxmlformats.org/presentationml/2006/ole">
            <p:oleObj spid="_x0000_s24582" name="Equation" r:id="rId3" imgW="125882400" imgH="10363200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90640" y="1252518"/>
          <a:ext cx="4152900" cy="431800"/>
        </p:xfrm>
        <a:graphic>
          <a:graphicData uri="http://schemas.openxmlformats.org/presentationml/2006/ole">
            <p:oleObj spid="_x0000_s24581" name="Equation" r:id="rId4" imgW="99669600" imgH="10363200" progId="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285984" y="1857364"/>
          <a:ext cx="3675076" cy="1804725"/>
        </p:xfrm>
        <a:graphic>
          <a:graphicData uri="http://schemas.openxmlformats.org/presentationml/2006/ole">
            <p:oleObj spid="_x0000_s24580" name="Equation" r:id="rId5" imgW="34137600" imgH="16764000" progId="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14440" y="3690918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238240" y="4376718"/>
          <a:ext cx="1701800" cy="927100"/>
        </p:xfrm>
        <a:graphic>
          <a:graphicData uri="http://schemas.openxmlformats.org/presentationml/2006/ole">
            <p:oleObj spid="_x0000_s24579" name="Equation" r:id="rId6" imgW="40843200" imgH="22250400" progId="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914640" y="4071918"/>
          <a:ext cx="2921000" cy="1511300"/>
        </p:xfrm>
        <a:graphic>
          <a:graphicData uri="http://schemas.openxmlformats.org/presentationml/2006/ole">
            <p:oleObj spid="_x0000_s24578" name="Equation" r:id="rId7" imgW="70104000" imgH="36271200" progId="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22940" y="3995718"/>
          <a:ext cx="3111500" cy="1511300"/>
        </p:xfrm>
        <a:graphic>
          <a:graphicData uri="http://schemas.openxmlformats.org/presentationml/2006/ole">
            <p:oleObj spid="_x0000_s24577" name="Equation" r:id="rId8" imgW="74676000" imgH="36271200" progId="">
              <p:embed/>
            </p:oleObj>
          </a:graphicData>
        </a:graphic>
      </p:graphicFrame>
      <p:sp>
        <p:nvSpPr>
          <p:cNvPr id="12" name="橢圓 11"/>
          <p:cNvSpPr>
            <a:spLocks noChangeArrowheads="1"/>
          </p:cNvSpPr>
          <p:nvPr/>
        </p:nvSpPr>
        <p:spPr bwMode="auto">
          <a:xfrm>
            <a:off x="3395653" y="804843"/>
            <a:ext cx="285750" cy="3571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3" name="直線接點 12"/>
          <p:cNvCxnSpPr>
            <a:cxnSpLocks noChangeShapeType="1"/>
            <a:stCxn id="12" idx="4"/>
            <a:endCxn id="14" idx="0"/>
          </p:cNvCxnSpPr>
          <p:nvPr/>
        </p:nvCxnSpPr>
        <p:spPr bwMode="auto">
          <a:xfrm rot="16200000" flipH="1">
            <a:off x="2574122" y="2126437"/>
            <a:ext cx="2000250" cy="7143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</a:ln>
        </p:spPr>
      </p:cxnSp>
      <p:sp>
        <p:nvSpPr>
          <p:cNvPr id="14" name="橢圓 13"/>
          <p:cNvSpPr>
            <a:spLocks noChangeArrowheads="1"/>
          </p:cNvSpPr>
          <p:nvPr/>
        </p:nvSpPr>
        <p:spPr bwMode="auto">
          <a:xfrm>
            <a:off x="3467090" y="3162281"/>
            <a:ext cx="285750" cy="3571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橢圓 14"/>
          <p:cNvSpPr>
            <a:spLocks noChangeArrowheads="1"/>
          </p:cNvSpPr>
          <p:nvPr/>
        </p:nvSpPr>
        <p:spPr bwMode="auto">
          <a:xfrm>
            <a:off x="3109903" y="1447781"/>
            <a:ext cx="285750" cy="357187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橢圓 15"/>
          <p:cNvSpPr>
            <a:spLocks noChangeArrowheads="1"/>
          </p:cNvSpPr>
          <p:nvPr/>
        </p:nvSpPr>
        <p:spPr bwMode="auto">
          <a:xfrm>
            <a:off x="5214942" y="2571744"/>
            <a:ext cx="285750" cy="357187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7" name="直線接點 16"/>
          <p:cNvCxnSpPr>
            <a:cxnSpLocks noChangeShapeType="1"/>
            <a:stCxn id="15" idx="6"/>
            <a:endCxn id="16" idx="1"/>
          </p:cNvCxnSpPr>
          <p:nvPr/>
        </p:nvCxnSpPr>
        <p:spPr bwMode="auto">
          <a:xfrm>
            <a:off x="3395653" y="1626375"/>
            <a:ext cx="1861136" cy="997678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</a:ln>
        </p:spPr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285852" y="2428868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endParaRPr lang="zh-CN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nimBg="1"/>
      <p:bldP spid="14" grpId="0" animBg="1"/>
      <p:bldP spid="15" grpId="0" animBg="1"/>
      <p:bldP spid="16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928662" y="357166"/>
            <a:ext cx="7651751" cy="1062038"/>
            <a:chOff x="0" y="45"/>
            <a:chExt cx="4820" cy="669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0" y="192"/>
              <a:ext cx="482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</a:t>
              </a:r>
              <a:r>
                <a:rPr lang="zh-TW" altLang="en-US" sz="3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CN" sz="32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11</a:t>
              </a:r>
              <a:r>
                <a:rPr lang="en-US" altLang="zh-C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求二阶矩阵                      的逆矩</a:t>
              </a:r>
              <a:r>
                <a:rPr lang="zh-CN" alt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阵</a:t>
              </a:r>
              <a:r>
                <a:rPr lang="zh-TW" altLang="en-US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115" y="45"/>
            <a:ext cx="1104" cy="669"/>
          </p:xfrm>
          <a:graphic>
            <a:graphicData uri="http://schemas.openxmlformats.org/presentationml/2006/ole">
              <p:oleObj spid="_x0000_s25603" r:id="rId3" imgW="18592800" imgH="11277600" progId="">
                <p:embed/>
              </p:oleObj>
            </a:graphicData>
          </a:graphic>
        </p:graphicFrame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57290" y="1714488"/>
            <a:ext cx="54133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286116" y="3000372"/>
          <a:ext cx="2514600" cy="1081088"/>
        </p:xfrm>
        <a:graphic>
          <a:graphicData uri="http://schemas.openxmlformats.org/presentationml/2006/ole">
            <p:oleObj spid="_x0000_s25602" r:id="rId4" imgW="26212800" imgH="11277600" progId="">
              <p:embed/>
            </p:oleObj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71670" y="4143380"/>
            <a:ext cx="6143668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≠ 0 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时，有</a:t>
            </a:r>
          </a:p>
          <a:p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428992" y="4857760"/>
          <a:ext cx="3581400" cy="1027113"/>
        </p:xfrm>
        <a:graphic>
          <a:graphicData uri="http://schemas.openxmlformats.org/presentationml/2006/ole">
            <p:oleObj spid="_x0000_s25601" r:id="rId5" imgW="39319200" imgH="11277600" progId="">
              <p:embed/>
            </p:oleObj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57298" y="6072206"/>
            <a:ext cx="10715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说明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500298" y="6072206"/>
            <a:ext cx="551946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此例的结果应作为公式记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71670" y="1714488"/>
            <a:ext cx="2616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14546" y="2357430"/>
            <a:ext cx="624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2" grpId="0"/>
      <p:bldP spid="16" grpId="0" autoUpdateAnimBg="0"/>
      <p:bldP spid="17" grpId="0" autoUpdateAnimBg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928662" y="357166"/>
            <a:ext cx="7651751" cy="1062038"/>
            <a:chOff x="0" y="45"/>
            <a:chExt cx="4820" cy="669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0" y="192"/>
              <a:ext cx="482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</a:t>
              </a:r>
              <a:r>
                <a:rPr lang="zh-TW" altLang="en-US" sz="3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CN" sz="32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11</a:t>
              </a:r>
              <a:r>
                <a:rPr lang="en-US" altLang="zh-C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求二阶矩阵                      的逆矩</a:t>
              </a: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阵</a:t>
              </a:r>
              <a:r>
                <a:rPr lang="zh-TW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CN" sz="28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124" y="45"/>
            <a:ext cx="1086" cy="669"/>
          </p:xfrm>
          <a:graphic>
            <a:graphicData uri="http://schemas.openxmlformats.org/presentationml/2006/ole">
              <p:oleObj spid="_x0000_s26627" name="Equation" r:id="rId3" imgW="18288000" imgH="11277600" progId="">
                <p:embed/>
              </p:oleObj>
            </a:graphicData>
          </a:graphic>
        </p:graphicFrame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57290" y="1714488"/>
            <a:ext cx="54133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857356" y="2571744"/>
            <a:ext cx="157163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zh-CN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398713" y="3286125"/>
          <a:ext cx="2914650" cy="1027113"/>
        </p:xfrm>
        <a:graphic>
          <a:graphicData uri="http://schemas.openxmlformats.org/presentationml/2006/ole">
            <p:oleObj spid="_x0000_s26626" name="Equation" r:id="rId4" imgW="32004000" imgH="11277600" progId="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071670" y="1714488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≠ 0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572132" y="1714488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可逆。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4643438" y="1857364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000364" y="4500570"/>
          <a:ext cx="1914525" cy="1722438"/>
        </p:xfrm>
        <a:graphic>
          <a:graphicData uri="http://schemas.openxmlformats.org/presentationml/2006/ole">
            <p:oleObj spid="_x0000_s26625" name="Equation" r:id="rId5" imgW="21031200" imgH="18897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2" grpId="0"/>
      <p:bldP spid="13" grpId="0"/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285852" y="2071678"/>
            <a:ext cx="100540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证明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214414" y="428604"/>
            <a:ext cx="10715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推论</a:t>
            </a:r>
            <a:endParaRPr lang="zh-CN" altLang="en-US" sz="3200" b="1" dirty="0">
              <a:solidFill>
                <a:srgbClr val="1221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85984" y="428604"/>
            <a:ext cx="614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则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57290" y="928670"/>
            <a:ext cx="7572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按照定义要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两件事同时对，此推论告诉我们只要对一件事就够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43108" y="2571744"/>
            <a:ext cx="346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|·|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= |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=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15008" y="2571744"/>
            <a:ext cx="2072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| ≠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43108" y="3214686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因而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存在，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000628" y="321468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071802" y="3857628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428992" y="4500570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428992" y="5072074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28992" y="5715016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6273225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2804857" y="2357454"/>
          <a:ext cx="2489445" cy="909638"/>
        </p:xfrm>
        <a:graphic>
          <a:graphicData uri="http://schemas.openxmlformats.org/presentationml/2006/ole">
            <p:oleObj spid="_x0000_s27649" name="Equation" r:id="rId3" imgW="53340000" imgH="20116800" progId="">
              <p:embed/>
            </p:oleObj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142976" y="0"/>
            <a:ext cx="34804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逆矩阵的运算性质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67750" y="714380"/>
            <a:ext cx="807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可逆，则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亦可逆，且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67750" y="1714512"/>
            <a:ext cx="722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可逆，数 </a:t>
            </a:r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λ </a:t>
            </a:r>
            <a:r>
              <a:rPr lang="el-GR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≠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0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则 </a:t>
            </a:r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λ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可逆，且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71538" y="3214710"/>
            <a:ext cx="7811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(3)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A, B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为同阶方阵且均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可逆，则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</a:t>
            </a:r>
            <a:r>
              <a:rPr lang="zh-TW" altLang="en-US" sz="32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亦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可逆，且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71538" y="4786346"/>
            <a:ext cx="614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(4)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可逆，则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zh-TW" altLang="en-US" sz="32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亦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可逆，且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86050" y="4214842"/>
            <a:ext cx="320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57488" y="5500726"/>
            <a:ext cx="315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643042" y="627322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以上全部都可用前页推论证明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285984" y="714356"/>
          <a:ext cx="1724025" cy="1062037"/>
        </p:xfrm>
        <a:graphic>
          <a:graphicData uri="http://schemas.openxmlformats.org/presentationml/2006/ole">
            <p:oleObj spid="_x0000_s33799" name="Equation" r:id="rId3" imgW="18288000" imgH="11277600" progId="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429124" y="500042"/>
          <a:ext cx="2286016" cy="1594464"/>
        </p:xfrm>
        <a:graphic>
          <a:graphicData uri="http://schemas.openxmlformats.org/presentationml/2006/ole">
            <p:oleObj spid="_x0000_s33798" name="Equation" r:id="rId4" imgW="27127200" imgH="18897600" progId="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000100" y="500042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1071538" y="2285992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3959" name="Object 5"/>
          <p:cNvGraphicFramePr>
            <a:graphicFrameLocks noChangeAspect="1"/>
          </p:cNvGraphicFramePr>
          <p:nvPr/>
        </p:nvGraphicFramePr>
        <p:xfrm>
          <a:off x="2500298" y="2357430"/>
          <a:ext cx="3158967" cy="1357322"/>
        </p:xfrm>
        <a:graphic>
          <a:graphicData uri="http://schemas.openxmlformats.org/presentationml/2006/ole">
            <p:oleObj spid="_x0000_s33797" name="Equation" r:id="rId5" imgW="26212800" imgH="11277600" progId="">
              <p:embed/>
            </p:oleObj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1000100" y="3500438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3960" name="Object 5"/>
          <p:cNvGraphicFramePr>
            <a:graphicFrameLocks noChangeAspect="1"/>
          </p:cNvGraphicFramePr>
          <p:nvPr/>
        </p:nvGraphicFramePr>
        <p:xfrm>
          <a:off x="1214414" y="4000504"/>
          <a:ext cx="1724025" cy="1062038"/>
        </p:xfrm>
        <a:graphic>
          <a:graphicData uri="http://schemas.openxmlformats.org/presentationml/2006/ole">
            <p:oleObj spid="_x0000_s33796" name="Equation" r:id="rId6" imgW="18288000" imgH="11277600" progId="">
              <p:embed/>
            </p:oleObj>
          </a:graphicData>
        </a:graphic>
      </p:graphicFrame>
      <p:sp>
        <p:nvSpPr>
          <p:cNvPr id="21" name="向右箭號 20"/>
          <p:cNvSpPr/>
          <p:nvPr/>
        </p:nvSpPr>
        <p:spPr>
          <a:xfrm>
            <a:off x="3071802" y="4429132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857620" y="4000504"/>
          <a:ext cx="2787650" cy="1119187"/>
        </p:xfrm>
        <a:graphic>
          <a:graphicData uri="http://schemas.openxmlformats.org/presentationml/2006/ole">
            <p:oleObj spid="_x0000_s33795" name="Equation" r:id="rId7" imgW="29565600" imgH="11887200" progId="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4786314" y="5214950"/>
          <a:ext cx="2090112" cy="1643050"/>
        </p:xfrm>
        <a:graphic>
          <a:graphicData uri="http://schemas.openxmlformats.org/presentationml/2006/ole">
            <p:oleObj spid="_x0000_s33794" name="Equation" r:id="rId8" imgW="24079200" imgH="18897600" progId="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7000892" y="5214938"/>
          <a:ext cx="1852613" cy="1643062"/>
        </p:xfrm>
        <a:graphic>
          <a:graphicData uri="http://schemas.openxmlformats.org/presentationml/2006/ole">
            <p:oleObj spid="_x0000_s33793" name="Equation" r:id="rId9" imgW="21336000" imgH="18897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857356" y="714356"/>
          <a:ext cx="1724025" cy="1062037"/>
        </p:xfrm>
        <a:graphic>
          <a:graphicData uri="http://schemas.openxmlformats.org/presentationml/2006/ole">
            <p:oleObj spid="_x0000_s34823" name="Equation" r:id="rId3" imgW="18288000" imgH="11277600" progId="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000100" y="500042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1071538" y="2285992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3959" name="Object 5"/>
          <p:cNvGraphicFramePr>
            <a:graphicFrameLocks noChangeAspect="1"/>
          </p:cNvGraphicFramePr>
          <p:nvPr/>
        </p:nvGraphicFramePr>
        <p:xfrm>
          <a:off x="1785918" y="1928802"/>
          <a:ext cx="5068888" cy="1430338"/>
        </p:xfrm>
        <a:graphic>
          <a:graphicData uri="http://schemas.openxmlformats.org/presentationml/2006/ole">
            <p:oleObj spid="_x0000_s34822" name="Equation" r:id="rId4" imgW="42062400" imgH="11887200" progId="">
              <p:embed/>
            </p:oleObj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1000100" y="3500438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3960" name="Object 5"/>
          <p:cNvGraphicFramePr>
            <a:graphicFrameLocks noChangeAspect="1"/>
          </p:cNvGraphicFramePr>
          <p:nvPr/>
        </p:nvGraphicFramePr>
        <p:xfrm>
          <a:off x="1214414" y="4000504"/>
          <a:ext cx="1724025" cy="1062038"/>
        </p:xfrm>
        <a:graphic>
          <a:graphicData uri="http://schemas.openxmlformats.org/presentationml/2006/ole">
            <p:oleObj spid="_x0000_s34821" name="Equation" r:id="rId5" imgW="18288000" imgH="11277600" progId="">
              <p:embed/>
            </p:oleObj>
          </a:graphicData>
        </a:graphic>
      </p:graphicFrame>
      <p:sp>
        <p:nvSpPr>
          <p:cNvPr id="21" name="向右箭號 20"/>
          <p:cNvSpPr/>
          <p:nvPr/>
        </p:nvSpPr>
        <p:spPr>
          <a:xfrm>
            <a:off x="3071802" y="4429132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4000496" y="4000504"/>
          <a:ext cx="1925637" cy="1062038"/>
        </p:xfrm>
        <a:graphic>
          <a:graphicData uri="http://schemas.openxmlformats.org/presentationml/2006/ole">
            <p:oleObj spid="_x0000_s34820" name="Equation" r:id="rId6" imgW="20421600" imgH="11277600" progId="">
              <p:embed/>
            </p:oleObj>
          </a:graphicData>
        </a:graphic>
      </p:graphicFrame>
      <p:graphicFrame>
        <p:nvGraphicFramePr>
          <p:cNvPr id="254985" name="Object 5"/>
          <p:cNvGraphicFramePr>
            <a:graphicFrameLocks noChangeAspect="1"/>
          </p:cNvGraphicFramePr>
          <p:nvPr/>
        </p:nvGraphicFramePr>
        <p:xfrm>
          <a:off x="4000496" y="714356"/>
          <a:ext cx="1724025" cy="1062038"/>
        </p:xfrm>
        <a:graphic>
          <a:graphicData uri="http://schemas.openxmlformats.org/presentationml/2006/ole">
            <p:oleObj spid="_x0000_s34819" name="Equation" r:id="rId7" imgW="18288000" imgH="11277600" progId="">
              <p:embed/>
            </p:oleObj>
          </a:graphicData>
        </a:graphic>
      </p:graphicFrame>
      <p:graphicFrame>
        <p:nvGraphicFramePr>
          <p:cNvPr id="254986" name="Object 5"/>
          <p:cNvGraphicFramePr>
            <a:graphicFrameLocks noChangeAspect="1"/>
          </p:cNvGraphicFramePr>
          <p:nvPr/>
        </p:nvGraphicFramePr>
        <p:xfrm>
          <a:off x="1071538" y="5357826"/>
          <a:ext cx="2644775" cy="1120775"/>
        </p:xfrm>
        <a:graphic>
          <a:graphicData uri="http://schemas.openxmlformats.org/presentationml/2006/ole">
            <p:oleObj spid="_x0000_s34818" name="Equation" r:id="rId8" imgW="28041600" imgH="11887200" progId="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609975" y="5148263"/>
          <a:ext cx="3786188" cy="1697037"/>
        </p:xfrm>
        <a:graphic>
          <a:graphicData uri="http://schemas.openxmlformats.org/presentationml/2006/ole">
            <p:oleObj spid="_x0000_s34817" name="Equation" r:id="rId9" imgW="43586400" imgH="1950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7"/>
          <p:cNvSpPr>
            <a:spLocks noChangeArrowheads="1"/>
          </p:cNvSpPr>
          <p:nvPr/>
        </p:nvSpPr>
        <p:spPr bwMode="auto">
          <a:xfrm>
            <a:off x="1000100" y="214290"/>
            <a:ext cx="634019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另外一些相关的定义或性质</a:t>
            </a:r>
            <a:endParaRPr lang="zh-CN" altLang="en-US" sz="4000" b="1" dirty="0">
              <a:solidFill>
                <a:srgbClr val="1221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28728" y="1071546"/>
            <a:ext cx="4435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若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阶方阵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可逆</a:t>
            </a:r>
            <a:r>
              <a:rPr lang="zh-TW" altLang="en-US" sz="3200" b="1" dirty="0" smtClean="0"/>
              <a:t>，则</a:t>
            </a:r>
            <a:endParaRPr lang="zh-TW" altLang="en-US" sz="32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428728" y="1714488"/>
            <a:ext cx="56989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可定义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</a:p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其中为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为正整数。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28728" y="3000372"/>
            <a:ext cx="548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承上，若 </a:t>
            </a:r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λ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μ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为整数，则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071670" y="3643314"/>
            <a:ext cx="2381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l-GR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λ</a:t>
            </a:r>
            <a:r>
              <a:rPr lang="en-US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l-GR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μ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l-GR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λ 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l-GR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μ</a:t>
            </a:r>
            <a:endParaRPr lang="en-US" altLang="zh-TW" sz="3200" b="1" baseline="30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00232" y="4429132"/>
            <a:ext cx="2165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l-GR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λ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l-GR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μ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l-GR" altLang="zh-TW" sz="3200" b="1" i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λ μ</a:t>
            </a:r>
            <a:endParaRPr lang="en-US" altLang="zh-TW" sz="3200" b="1" baseline="30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428728" y="5214950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(3) 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=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.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28728" y="6072206"/>
            <a:ext cx="490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(4) 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=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.   (why?)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357422" y="285728"/>
          <a:ext cx="1724025" cy="1062037"/>
        </p:xfrm>
        <a:graphic>
          <a:graphicData uri="http://schemas.openxmlformats.org/presentationml/2006/ole">
            <p:oleObj spid="_x0000_s35846" name="Equation" r:id="rId3" imgW="18288000" imgH="11277600" progId="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357686" y="0"/>
          <a:ext cx="2286016" cy="1594464"/>
        </p:xfrm>
        <a:graphic>
          <a:graphicData uri="http://schemas.openxmlformats.org/presentationml/2006/ole">
            <p:oleObj spid="_x0000_s35845" name="Equation" r:id="rId4" imgW="27127200" imgH="18897600" progId="">
              <p:embed/>
            </p:oleObj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000100" y="1357298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57033" name="Object 5"/>
          <p:cNvGraphicFramePr>
            <a:graphicFrameLocks noChangeAspect="1"/>
          </p:cNvGraphicFramePr>
          <p:nvPr/>
        </p:nvGraphicFramePr>
        <p:xfrm>
          <a:off x="1071538" y="2000240"/>
          <a:ext cx="2260387" cy="1285884"/>
        </p:xfrm>
        <a:graphic>
          <a:graphicData uri="http://schemas.openxmlformats.org/presentationml/2006/ole">
            <p:oleObj spid="_x0000_s35844" name="Equation" r:id="rId5" imgW="19812000" imgH="11277600" progId="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3519488" y="1785926"/>
          <a:ext cx="5624512" cy="1636712"/>
        </p:xfrm>
        <a:graphic>
          <a:graphicData uri="http://schemas.openxmlformats.org/presentationml/2006/ole">
            <p:oleObj spid="_x0000_s35843" name="Equation" r:id="rId6" imgW="67056000" imgH="19507200" progId="">
              <p:embed/>
            </p:oleObj>
          </a:graphicData>
        </a:graphic>
      </p:graphicFrame>
      <p:cxnSp>
        <p:nvCxnSpPr>
          <p:cNvPr id="20" name="直線接點 19"/>
          <p:cNvCxnSpPr/>
          <p:nvPr/>
        </p:nvCxnSpPr>
        <p:spPr>
          <a:xfrm rot="5400000">
            <a:off x="2536017" y="2536025"/>
            <a:ext cx="178595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00100" y="3714752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(2)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785918" y="4000504"/>
          <a:ext cx="2851616" cy="714380"/>
        </p:xfrm>
        <a:graphic>
          <a:graphicData uri="http://schemas.openxmlformats.org/presentationml/2006/ole">
            <p:oleObj spid="_x0000_s35842" name="Equation" r:id="rId7" imgW="18288000" imgH="4572000" progId="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571604" y="5000636"/>
          <a:ext cx="5465763" cy="857250"/>
        </p:xfrm>
        <a:graphic>
          <a:graphicData uri="http://schemas.openxmlformats.org/presentationml/2006/ole">
            <p:oleObj spid="_x0000_s35841" name="Equation" r:id="rId8" imgW="35052000" imgH="5486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一、逆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矩阵的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定义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性质和求法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57290" y="928670"/>
            <a:ext cx="735811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在数的运算中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当数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≠ 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时，有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142976" y="3000372"/>
            <a:ext cx="8001024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在矩阵的运算中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单位阵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相当于数字的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乘法运算中的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于是我们有如下定义：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786050" y="1571612"/>
            <a:ext cx="307183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1 ,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357290" y="2285992"/>
            <a:ext cx="778671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其中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1/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为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的倒数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逆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).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000100" y="4143380"/>
            <a:ext cx="142876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义 </a:t>
            </a:r>
            <a:r>
              <a:rPr lang="en-US" altLang="zh-CN" sz="3200" b="1" dirty="0" smtClean="0">
                <a:solidFill>
                  <a:srgbClr val="0202B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CN" altLang="en-US" sz="3200" b="1" dirty="0">
              <a:solidFill>
                <a:srgbClr val="0202B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928662" y="4714884"/>
            <a:ext cx="8215338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对于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en-US" altLang="zh-TW" sz="32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阶</a:t>
            </a:r>
            <a:r>
              <a:rPr lang="zh-CN" altLang="en-US" sz="3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 </a:t>
            </a:r>
            <a:r>
              <a:rPr lang="en-US" altLang="zh-CN" sz="3200" b="1" i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,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如果有一个 </a:t>
            </a:r>
            <a:r>
              <a:rPr lang="en-US" altLang="zh-TW" sz="32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en-US" altLang="zh-TW" sz="32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阶</a:t>
            </a:r>
            <a:r>
              <a:rPr lang="zh-CN" altLang="en-US" sz="3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 </a:t>
            </a:r>
            <a:r>
              <a:rPr lang="en-US" altLang="zh-CN" sz="3200" b="1" i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		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 , 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1000100" y="5780782"/>
            <a:ext cx="81439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则说矩阵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可逆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的，并把矩阵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称为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逆矩阵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，简称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逆阵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，并把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215206" y="6357958"/>
            <a:ext cx="785818" cy="50004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>
            <a:stCxn id="45" idx="0"/>
            <a:endCxn id="48" idx="2"/>
          </p:cNvCxnSpPr>
          <p:nvPr/>
        </p:nvCxnSpPr>
        <p:spPr>
          <a:xfrm rot="5400000" flipH="1" flipV="1">
            <a:off x="7616217" y="5791624"/>
            <a:ext cx="558233" cy="57443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221101" y="5214950"/>
            <a:ext cx="1922899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读做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</a:t>
            </a:r>
            <a:endParaRPr lang="zh-TW" altLang="en-US" sz="3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28" grpId="0" autoUpdateAnimBg="0"/>
      <p:bldP spid="40" grpId="0" autoUpdateAnimBg="0"/>
      <p:bldP spid="41" grpId="0" autoUpdateAnimBg="0"/>
      <p:bldP spid="42" grpId="0"/>
      <p:bldP spid="43" grpId="0" autoUpdateAnimBg="0"/>
      <p:bldP spid="44" grpId="0" autoUpdateAnimBg="0"/>
      <p:bldP spid="45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357422" y="285728"/>
          <a:ext cx="1724025" cy="1062037"/>
        </p:xfrm>
        <a:graphic>
          <a:graphicData uri="http://schemas.openxmlformats.org/presentationml/2006/ole">
            <p:oleObj spid="_x0000_s37892" name="Equation" r:id="rId3" imgW="18288000" imgH="11277600" progId="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357686" y="0"/>
          <a:ext cx="2286016" cy="1594464"/>
        </p:xfrm>
        <a:graphic>
          <a:graphicData uri="http://schemas.openxmlformats.org/presentationml/2006/ole">
            <p:oleObj spid="_x0000_s37891" name="Equation" r:id="rId4" imgW="27127200" imgH="18897600" progId="">
              <p:embed/>
            </p:oleObj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000100" y="1142984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(3)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3286124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(4)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理由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643042" y="1500174"/>
          <a:ext cx="2928958" cy="1893544"/>
        </p:xfrm>
        <a:graphic>
          <a:graphicData uri="http://schemas.openxmlformats.org/presentationml/2006/ole">
            <p:oleObj spid="_x0000_s37890" name="Equation" r:id="rId5" imgW="29260800" imgH="18897600" progId="">
              <p:embed/>
            </p:oleObj>
          </a:graphicData>
        </a:graphic>
      </p:graphicFrame>
      <p:graphicFrame>
        <p:nvGraphicFramePr>
          <p:cNvPr id="258058" name="Object 5"/>
          <p:cNvGraphicFramePr>
            <a:graphicFrameLocks noChangeAspect="1"/>
          </p:cNvGraphicFramePr>
          <p:nvPr/>
        </p:nvGraphicFramePr>
        <p:xfrm>
          <a:off x="4786314" y="2071678"/>
          <a:ext cx="2085292" cy="1143008"/>
        </p:xfrm>
        <a:graphic>
          <a:graphicData uri="http://schemas.openxmlformats.org/presentationml/2006/ole">
            <p:oleObj spid="_x0000_s37889" name="Equation" r:id="rId6" imgW="18897600" imgH="10363200" progId="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214546" y="3857628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=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endParaRPr lang="zh-TW" altLang="en-US" sz="3200" b="1" i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71604" y="4572008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则 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=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 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29190" y="3857628"/>
            <a:ext cx="4411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注意这里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|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|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是数字！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1428728" y="5429264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143108" y="5214950"/>
            <a:ext cx="3567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×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=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428728" y="5844597"/>
            <a:ext cx="3821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所以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=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16" grpId="0"/>
      <p:bldP spid="17" grpId="0"/>
      <p:bldP spid="18" grpId="0"/>
      <p:bldP spid="19" grpId="0" animBg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71538" y="0"/>
            <a:ext cx="485778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课本习题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p54. 16.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43042" y="642918"/>
            <a:ext cx="5394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为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阶矩阵，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= ½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(2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.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00100" y="171448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1643042" y="2714620"/>
          <a:ext cx="2095514" cy="1143008"/>
        </p:xfrm>
        <a:graphic>
          <a:graphicData uri="http://schemas.openxmlformats.org/presentationml/2006/ole">
            <p:oleObj spid="_x0000_s38917" name="Equation" r:id="rId3" imgW="20116800" imgH="10972800" progId="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643042" y="2143116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可逆。 </a:t>
            </a:r>
            <a:r>
              <a:rPr lang="en-US" altLang="zh-TW" sz="3200" b="1" dirty="0" smtClean="0"/>
              <a:t>(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r>
              <a:rPr lang="en-US" altLang="zh-TW" sz="3200" b="1" dirty="0" smtClean="0"/>
              <a:t> )</a:t>
            </a:r>
            <a:endParaRPr lang="zh-TW" altLang="en-US" sz="3200" b="1" dirty="0"/>
          </a:p>
        </p:txBody>
      </p:sp>
      <p:sp>
        <p:nvSpPr>
          <p:cNvPr id="22" name="向右箭號 21"/>
          <p:cNvSpPr/>
          <p:nvPr/>
        </p:nvSpPr>
        <p:spPr>
          <a:xfrm>
            <a:off x="4000496" y="3143248"/>
            <a:ext cx="785818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214942" y="2928934"/>
            <a:ext cx="252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|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.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18114" name="Object 4"/>
          <p:cNvGraphicFramePr>
            <a:graphicFrameLocks noChangeAspect="1"/>
          </p:cNvGraphicFramePr>
          <p:nvPr/>
        </p:nvGraphicFramePr>
        <p:xfrm>
          <a:off x="1571604" y="3857628"/>
          <a:ext cx="2508250" cy="1016000"/>
        </p:xfrm>
        <a:graphic>
          <a:graphicData uri="http://schemas.openxmlformats.org/presentationml/2006/ole">
            <p:oleObj spid="_x0000_s38916" name="Equation" r:id="rId4" imgW="24079200" imgH="9753600" progId="">
              <p:embed/>
            </p:oleObj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4071934" y="4000504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(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r>
              <a:rPr lang="en-US" altLang="zh-TW" sz="3200" b="1" dirty="0" smtClean="0"/>
              <a:t> )</a:t>
            </a:r>
            <a:endParaRPr lang="zh-TW" altLang="en-US" sz="3200" b="1" dirty="0"/>
          </a:p>
        </p:txBody>
      </p:sp>
      <p:graphicFrame>
        <p:nvGraphicFramePr>
          <p:cNvPr id="218115" name="Object 4"/>
          <p:cNvGraphicFramePr>
            <a:graphicFrameLocks noChangeAspect="1"/>
          </p:cNvGraphicFramePr>
          <p:nvPr/>
        </p:nvGraphicFramePr>
        <p:xfrm>
          <a:off x="1428728" y="5000636"/>
          <a:ext cx="2540000" cy="698500"/>
        </p:xfrm>
        <a:graphic>
          <a:graphicData uri="http://schemas.openxmlformats.org/presentationml/2006/ole">
            <p:oleObj spid="_x0000_s38915" name="Equation" r:id="rId5" imgW="24384000" imgH="6705600" progId="">
              <p:embed/>
            </p:oleObj>
          </a:graphicData>
        </a:graphic>
      </p:graphicFrame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3929058" y="4714884"/>
          <a:ext cx="2952750" cy="1111250"/>
        </p:xfrm>
        <a:graphic>
          <a:graphicData uri="http://schemas.openxmlformats.org/presentationml/2006/ole">
            <p:oleObj spid="_x0000_s38914" name="Equation" r:id="rId6" imgW="28346400" imgH="10668000" progId="">
              <p:embed/>
            </p:oleObj>
          </a:graphicData>
        </a:graphic>
      </p:graphicFrame>
      <p:graphicFrame>
        <p:nvGraphicFramePr>
          <p:cNvPr id="218117" name="Object 4"/>
          <p:cNvGraphicFramePr>
            <a:graphicFrameLocks noChangeAspect="1"/>
          </p:cNvGraphicFramePr>
          <p:nvPr/>
        </p:nvGraphicFramePr>
        <p:xfrm>
          <a:off x="6715140" y="4929198"/>
          <a:ext cx="1905000" cy="698500"/>
        </p:xfrm>
        <a:graphic>
          <a:graphicData uri="http://schemas.openxmlformats.org/presentationml/2006/ole">
            <p:oleObj spid="_x0000_s38913" name="Equation" r:id="rId7" imgW="18288000" imgH="6705600" progId="">
              <p:embed/>
            </p:oleObj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715140" y="5643578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2)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×2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15140" y="6273225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16.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 animBg="1"/>
      <p:bldP spid="28" grpId="0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142976" y="0"/>
            <a:ext cx="326243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r>
              <a:rPr lang="zh-CN" altLang="en-US" sz="4000" b="1" dirty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阵</a:t>
            </a:r>
            <a:r>
              <a:rPr lang="zh-CN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多项式</a:t>
            </a:r>
            <a:endParaRPr lang="zh-CN" altLang="en-US" sz="4000" b="1" dirty="0">
              <a:solidFill>
                <a:srgbClr val="1221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82064" y="857256"/>
            <a:ext cx="69589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φ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=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+···+</a:t>
            </a:r>
            <a:r>
              <a:rPr lang="en-US" altLang="zh-TW" sz="3200" b="1" i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i="1" baseline="-250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3200" b="1" i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3200" b="1" i="1" baseline="300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为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次</a:t>
            </a:r>
            <a:endParaRPr lang="en-US" altLang="zh-TW" sz="32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多项式，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为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阶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方阵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，记</a:t>
            </a:r>
            <a:endParaRPr lang="en-US" altLang="zh-TW" sz="32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φ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=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+a</a:t>
            </a:r>
            <a:r>
              <a:rPr lang="en-US" altLang="zh-TW" sz="3200" b="1" baseline="-25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+···+</a:t>
            </a:r>
            <a:r>
              <a:rPr lang="en-US" altLang="zh-TW" sz="3200" b="1" i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i="1" baseline="-250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3200" b="1" i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i="1" baseline="300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85852" y="2571744"/>
            <a:ext cx="618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φ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称为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矩阵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次多项式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32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85852" y="3286124"/>
            <a:ext cx="10001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85918" y="36433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φ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=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4286256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则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l-GR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φ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=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85918" y="4929198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为</a:t>
            </a:r>
            <a:r>
              <a:rPr lang="zh-TW" altLang="en-US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i="1" dirty="0" smtClean="0">
                <a:solidFill>
                  <a:srgbClr val="1221A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的一个 </a:t>
            </a:r>
            <a:r>
              <a:rPr lang="en-US" altLang="zh-TW" sz="3200" b="1" dirty="0" smtClean="0">
                <a:solidFill>
                  <a:srgbClr val="1221A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 </a:t>
            </a:r>
            <a:r>
              <a:rPr lang="zh-TW" altLang="en-US" sz="3200" b="1" dirty="0" smtClean="0">
                <a:solidFill>
                  <a:srgbClr val="1221A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次多项式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3571868" y="4786322"/>
            <a:ext cx="2071702" cy="1588"/>
          </a:xfrm>
          <a:prstGeom prst="line">
            <a:avLst/>
          </a:prstGeom>
          <a:ln w="381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357290" y="557214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C000"/>
                </a:solidFill>
              </a:rPr>
              <a:t>注意！！！不要写以下表达！！！</a:t>
            </a:r>
            <a:endParaRPr lang="zh-TW" altLang="en-US" sz="3200" b="1" dirty="0">
              <a:solidFill>
                <a:srgbClr val="FFC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643042" y="6072206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+ 1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14744" y="6143644"/>
            <a:ext cx="35719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357686" y="60722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矩阵？数？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1" grpId="0"/>
      <p:bldP spid="12" grpId="0"/>
      <p:bldP spid="13" grpId="0"/>
      <p:bldP spid="14" grpId="0"/>
      <p:bldP spid="24" grpId="0"/>
      <p:bldP spid="25" grpId="0"/>
      <p:bldP spid="26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000100" y="0"/>
            <a:ext cx="430919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r>
              <a:rPr lang="zh-CN" altLang="en-US" sz="4000" b="1" dirty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阵</a:t>
            </a:r>
            <a:r>
              <a:rPr lang="zh-CN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多项式 </a:t>
            </a:r>
            <a:r>
              <a:rPr lang="en-US" altLang="zh-TW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续</a:t>
            </a:r>
            <a:endParaRPr lang="zh-CN" altLang="en-US" sz="4000" b="1" dirty="0">
              <a:solidFill>
                <a:srgbClr val="1221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85852" y="785794"/>
            <a:ext cx="821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两个相同矩阵的多项式可以相乘，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sz="3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此乘法可以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交换。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285852" y="1857364"/>
            <a:ext cx="10001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357290" y="2357430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+ 6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=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+ 6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85852" y="3143248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(2)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矩阵多项式也可分解因式。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85852" y="3714752"/>
            <a:ext cx="10001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57290" y="421481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= 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1643042" y="4857760"/>
            <a:ext cx="607223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4179091" y="5107793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500166" y="5143512"/>
            <a:ext cx="697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类似分解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 = 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+ 2 )(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+ 1 )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1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二、逆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矩阵的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初步应用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27"/>
          <p:cNvSpPr>
            <a:spLocks noChangeArrowheads="1"/>
          </p:cNvSpPr>
          <p:nvPr/>
        </p:nvSpPr>
        <p:spPr bwMode="auto">
          <a:xfrm>
            <a:off x="1000100" y="928670"/>
            <a:ext cx="38779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三种形式的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矩阵方程</a:t>
            </a:r>
            <a:endParaRPr lang="zh-CN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sz="quarter" idx="1"/>
          </p:nvPr>
        </p:nvSpPr>
        <p:spPr>
          <a:xfrm>
            <a:off x="1000068" y="1571612"/>
            <a:ext cx="2857552" cy="500066"/>
          </a:xfrm>
        </p:spPr>
        <p:txBody>
          <a:bodyPr>
            <a:no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第一形式：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3071770" y="2428868"/>
            <a:ext cx="2857520" cy="928694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14678" y="2643182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验证 </a:t>
            </a:r>
            <a:r>
              <a:rPr lang="en-US" altLang="zh-TW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可逆后</a:t>
            </a:r>
            <a:endParaRPr lang="zh-TW" altLang="en-US" sz="2400" b="1" dirty="0"/>
          </a:p>
        </p:txBody>
      </p:sp>
      <p:sp>
        <p:nvSpPr>
          <p:cNvPr id="18" name="向右箭號 17"/>
          <p:cNvSpPr/>
          <p:nvPr/>
        </p:nvSpPr>
        <p:spPr>
          <a:xfrm>
            <a:off x="3071802" y="3786190"/>
            <a:ext cx="2928926" cy="928694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214678" y="400050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验证 </a:t>
            </a:r>
            <a:r>
              <a:rPr lang="en-US" altLang="zh-TW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可逆后</a:t>
            </a:r>
            <a:endParaRPr lang="zh-TW" altLang="en-US" sz="2400" b="1" dirty="0"/>
          </a:p>
        </p:txBody>
      </p:sp>
      <p:sp>
        <p:nvSpPr>
          <p:cNvPr id="22" name="向右箭號 21"/>
          <p:cNvSpPr/>
          <p:nvPr/>
        </p:nvSpPr>
        <p:spPr>
          <a:xfrm>
            <a:off x="3071802" y="5072074"/>
            <a:ext cx="3000364" cy="928694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214678" y="5286388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验证 </a:t>
            </a:r>
            <a:r>
              <a:rPr lang="en-US" altLang="zh-TW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及 </a:t>
            </a:r>
            <a:r>
              <a:rPr lang="en-US" altLang="zh-TW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可逆后</a:t>
            </a:r>
            <a:endParaRPr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357290" y="2571744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72264" y="2571744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57290" y="3929066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643702" y="3929066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14414" y="5214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AXC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00826" y="5286388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4" grpId="0" animBg="1"/>
      <p:bldP spid="15" grpId="0"/>
      <p:bldP spid="18" grpId="0" animBg="1"/>
      <p:bldP spid="19" grpId="0"/>
      <p:bldP spid="22" grpId="0" animBg="1"/>
      <p:bldP spid="23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786050" y="214290"/>
          <a:ext cx="5994400" cy="1511300"/>
        </p:xfrm>
        <a:graphic>
          <a:graphicData uri="http://schemas.openxmlformats.org/presentationml/2006/ole">
            <p:oleObj spid="_x0000_s39940" name="Equation" r:id="rId3" imgW="143865600" imgH="36271200" progId="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85852" y="2357430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571604" y="2428868"/>
          <a:ext cx="3686175" cy="1571625"/>
        </p:xfrm>
        <a:graphic>
          <a:graphicData uri="http://schemas.openxmlformats.org/presentationml/2006/ole">
            <p:oleObj spid="_x0000_s39939" name="Equation" r:id="rId4" imgW="39319200" imgH="16764000" progId="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5857884" y="2643182"/>
          <a:ext cx="2892273" cy="1000132"/>
        </p:xfrm>
        <a:graphic>
          <a:graphicData uri="http://schemas.openxmlformats.org/presentationml/2006/ole">
            <p:oleObj spid="_x0000_s39938" name="Equation" r:id="rId5" imgW="32613600" imgH="11277600" progId="">
              <p:embed/>
            </p:oleObj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28662" y="642918"/>
            <a:ext cx="172354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71670" y="1785926"/>
            <a:ext cx="537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使其满足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AXB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14480" y="4071942"/>
            <a:ext cx="392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∴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都存在。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3505200" y="5346700"/>
          <a:ext cx="5638800" cy="1511300"/>
        </p:xfrm>
        <a:graphic>
          <a:graphicData uri="http://schemas.openxmlformats.org/presentationml/2006/ole">
            <p:oleObj spid="_x0000_s39937" name="Equation" r:id="rId6" imgW="135331200" imgH="36271200" progId="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000100" y="5775328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B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14480" y="4714884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AXB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3714744" y="4857760"/>
            <a:ext cx="571504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572000" y="4714884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AXBB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CB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.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43438" y="4714884"/>
            <a:ext cx="2071702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於 24"/>
          <p:cNvSpPr/>
          <p:nvPr/>
        </p:nvSpPr>
        <p:spPr>
          <a:xfrm rot="16200000">
            <a:off x="5500694" y="4071942"/>
            <a:ext cx="785818" cy="500066"/>
          </a:xfrm>
          <a:prstGeom prst="mathEqual">
            <a:avLst>
              <a:gd name="adj1" fmla="val 15080"/>
              <a:gd name="adj2" fmla="val 2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00694" y="342900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29388" y="3429000"/>
            <a:ext cx="795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5" grpId="0"/>
      <p:bldP spid="18" grpId="0"/>
      <p:bldP spid="19" grpId="0" animBg="1"/>
      <p:bldP spid="20" grpId="0"/>
      <p:bldP spid="24" grpId="0" animBg="1"/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1538" y="928670"/>
            <a:ext cx="542928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p54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习题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00166" y="1571612"/>
            <a:ext cx="81435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设方阵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满足方程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，证明：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+2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都可逆，并求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+2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3200" b="1" baseline="30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28926" y="3929066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∴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可逆，且</a:t>
            </a:r>
            <a:r>
              <a:rPr lang="zh-TW" altLang="en-US" sz="2800" b="1" dirty="0" smtClean="0"/>
              <a:t> </a:t>
            </a:r>
            <a:endParaRPr lang="zh-TW" altLang="en-US" sz="2800" b="1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621338" y="3714750"/>
          <a:ext cx="2228850" cy="1000125"/>
        </p:xfrm>
        <a:graphic>
          <a:graphicData uri="http://schemas.openxmlformats.org/presentationml/2006/ole">
            <p:oleObj spid="_x0000_s44034" name="Equation" r:id="rId3" imgW="21640800" imgH="9753600" progId="">
              <p:embed/>
            </p:oleObj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71538" y="2714620"/>
            <a:ext cx="64294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CN" sz="3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6096000" y="5500702"/>
          <a:ext cx="3048000" cy="874712"/>
        </p:xfrm>
        <a:graphic>
          <a:graphicData uri="http://schemas.openxmlformats.org/presentationml/2006/ole">
            <p:oleObj spid="_x0000_s44033" name="Equation" r:id="rId4" imgW="33832800" imgH="9753600" progId="">
              <p:embed/>
            </p:oleObj>
          </a:graphicData>
        </a:graphic>
      </p:graphicFrame>
      <p:sp>
        <p:nvSpPr>
          <p:cNvPr id="15" name="內容版面配置區 2"/>
          <p:cNvSpPr txBox="1"/>
          <p:nvPr/>
        </p:nvSpPr>
        <p:spPr>
          <a:xfrm>
            <a:off x="857224" y="285728"/>
            <a:ext cx="2857552" cy="5000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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第二形式：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28728" y="3143248"/>
            <a:ext cx="307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14942" y="3143248"/>
            <a:ext cx="288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.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4500562" y="3286124"/>
            <a:ext cx="571504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403648" y="4786322"/>
            <a:ext cx="290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29158" y="4714884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–3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.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4357686" y="4929198"/>
            <a:ext cx="571504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928926" y="5643578"/>
            <a:ext cx="3306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∴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可逆，且</a:t>
            </a:r>
            <a:r>
              <a:rPr lang="zh-TW" altLang="en-US" sz="2800" b="1" dirty="0" smtClean="0"/>
              <a:t> 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43042" y="1928802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</a:t>
            </a:r>
            <a:r>
              <a:rPr lang="zh-TW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TW" altLang="en-US" sz="2800" b="1" baseline="30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85852" y="2714620"/>
            <a:ext cx="64294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CN" sz="3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285984" y="1357298"/>
          <a:ext cx="2643206" cy="1709886"/>
        </p:xfrm>
        <a:graphic>
          <a:graphicData uri="http://schemas.openxmlformats.org/presentationml/2006/ole">
            <p:oleObj spid="_x0000_s45059" name="Equation" r:id="rId3" imgW="25908000" imgH="16764000" progId="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000628" y="1928802"/>
            <a:ext cx="40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且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200" b="1" dirty="0" smtClean="0"/>
              <a:t>，求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.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00166" y="5786454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先证明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可逆</a:t>
            </a:r>
            <a:endParaRPr lang="zh-TW" altLang="en-US" sz="32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571604" y="4357694"/>
          <a:ext cx="2328863" cy="1506538"/>
        </p:xfrm>
        <a:graphic>
          <a:graphicData uri="http://schemas.openxmlformats.org/presentationml/2006/ole">
            <p:oleObj spid="_x0000_s45058" name="Equation" r:id="rId4" imgW="25908000" imgH="16764000" progId="">
              <p:embed/>
            </p:oleObj>
          </a:graphicData>
        </a:graphic>
      </p:graphicFrame>
      <p:sp>
        <p:nvSpPr>
          <p:cNvPr id="13" name="內容版面配置區 2"/>
          <p:cNvSpPr txBox="1"/>
          <p:nvPr/>
        </p:nvSpPr>
        <p:spPr>
          <a:xfrm>
            <a:off x="857224" y="0"/>
            <a:ext cx="6143668" cy="5000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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第三形式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第一二形式混合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：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071538" y="642942"/>
            <a:ext cx="542928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p54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习题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17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00166" y="3357562"/>
            <a:ext cx="288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071934" y="3500438"/>
            <a:ext cx="571504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786314" y="3357562"/>
            <a:ext cx="288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071934" y="3929066"/>
            <a:ext cx="571504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86314" y="3857628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4714875" y="4429132"/>
          <a:ext cx="3457929" cy="1571636"/>
        </p:xfrm>
        <a:graphic>
          <a:graphicData uri="http://schemas.openxmlformats.org/presentationml/2006/ole">
            <p:oleObj spid="_x0000_s45057" name="Equation" r:id="rId5" imgW="36880800" imgH="16764000" progId="">
              <p:embed/>
            </p:oleObj>
          </a:graphicData>
        </a:graphic>
      </p:graphicFrame>
      <p:sp>
        <p:nvSpPr>
          <p:cNvPr id="22" name="向右箭號 21"/>
          <p:cNvSpPr/>
          <p:nvPr/>
        </p:nvSpPr>
        <p:spPr>
          <a:xfrm>
            <a:off x="4071934" y="5072074"/>
            <a:ext cx="571504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500166" y="6334780"/>
            <a:ext cx="6827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再求出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则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  <p:bldP spid="17" grpId="0" animBg="1"/>
      <p:bldP spid="18" grpId="0"/>
      <p:bldP spid="19" grpId="0" animBg="1"/>
      <p:bldP spid="20" grpId="0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714356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sz="quarter" idx="1"/>
          </p:nvPr>
        </p:nvSpPr>
        <p:spPr>
          <a:xfrm>
            <a:off x="928662" y="642918"/>
            <a:ext cx="7772400" cy="3767150"/>
          </a:xfrm>
        </p:spPr>
        <p:txBody>
          <a:bodyPr>
            <a:norm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因矩阵乘法不可交换 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0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</a:t>
            </a:r>
            <a:r>
              <a:rPr lang="en-US" altLang="zh-TW" sz="3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≠ </a:t>
            </a:r>
            <a:r>
              <a:rPr lang="en-US" altLang="zh-TW" sz="30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，所以解矩阵方程时要弄清楚乘在左边还是乘在右边。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所需用到逆阵的矩阵均需先证明可逆，再把逆阵符号写出来。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先要说 </a:t>
            </a:r>
            <a:r>
              <a:rPr lang="en-US" altLang="zh-TW" sz="30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可逆，才能写 </a:t>
            </a:r>
            <a:r>
              <a:rPr lang="en-US" altLang="zh-TW" sz="30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0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-1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第二形式有很多同学会出现底下的错误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00232" y="5000636"/>
          <a:ext cx="1563688" cy="436563"/>
        </p:xfrm>
        <a:graphic>
          <a:graphicData uri="http://schemas.openxmlformats.org/presentationml/2006/ole">
            <p:oleObj spid="_x0000_s46082" name="Equation" r:id="rId3" imgW="17373600" imgH="48768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643306" y="4929198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TW" sz="28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TW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可逆</a:t>
            </a:r>
            <a:endParaRPr lang="zh-TW" altLang="en-US" sz="2800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000100" y="5643578"/>
          <a:ext cx="4721225" cy="874712"/>
        </p:xfrm>
        <a:graphic>
          <a:graphicData uri="http://schemas.openxmlformats.org/presentationml/2006/ole">
            <p:oleObj spid="_x0000_s46081" name="Equation" r:id="rId4" imgW="52425600" imgH="9753600" progId="">
              <p:embed/>
            </p:oleObj>
          </a:graphicData>
        </a:graphic>
      </p:graphicFrame>
      <p:sp>
        <p:nvSpPr>
          <p:cNvPr id="10" name="橢圓 9"/>
          <p:cNvSpPr/>
          <p:nvPr/>
        </p:nvSpPr>
        <p:spPr>
          <a:xfrm>
            <a:off x="4644008" y="4149080"/>
            <a:ext cx="100811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00232" y="5000636"/>
            <a:ext cx="857256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000496" y="6143644"/>
            <a:ext cx="857256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660232" y="4077072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矩阵减数字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57818" y="4929198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zh-TW" altLang="en-US" sz="32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 ≠0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推论才对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29322" y="58578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矩阵没有除法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！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71600" y="40770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3563888" y="4221088"/>
            <a:ext cx="648072" cy="288032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83968" y="4077072"/>
            <a:ext cx="307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142976" y="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两个观察</a:t>
            </a:r>
            <a:endParaRPr lang="zh-CN" altLang="en-US" sz="4000" b="1" dirty="0">
              <a:solidFill>
                <a:srgbClr val="1221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85852" y="642918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对角矩阵的次幂容易计算。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357290" y="1214422"/>
            <a:ext cx="10001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14414" y="4286256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(2)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若方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阵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可写成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DP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形式，其中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为一可逆矩阵，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为对角矩阵。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则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的次幂容易计算。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142976" y="5786454"/>
            <a:ext cx="10001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1928794" y="1214422"/>
          <a:ext cx="2792412" cy="1447800"/>
        </p:xfrm>
        <a:graphic>
          <a:graphicData uri="http://schemas.openxmlformats.org/presentationml/2006/ole">
            <p:oleObj spid="_x0000_s47106" name="Equation" r:id="rId3" imgW="32308800" imgH="16764000" progId="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785918" y="2714620"/>
          <a:ext cx="6323012" cy="1525588"/>
        </p:xfrm>
        <a:graphic>
          <a:graphicData uri="http://schemas.openxmlformats.org/presentationml/2006/ole">
            <p:oleObj spid="_x0000_s47105" name="Equation" r:id="rId4" imgW="73152000" imgH="17678400" progId="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643042" y="5786454"/>
            <a:ext cx="767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(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DP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(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DP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(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DP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(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DP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200" b="1" baseline="30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143108" y="6273225"/>
            <a:ext cx="2496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200" b="1" baseline="30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86182" y="5857892"/>
            <a:ext cx="1357322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429256" y="5857892"/>
            <a:ext cx="1357322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000892" y="5857892"/>
            <a:ext cx="1357322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514351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33" idx="0"/>
            <a:endCxn id="36" idx="1"/>
          </p:cNvCxnSpPr>
          <p:nvPr/>
        </p:nvCxnSpPr>
        <p:spPr>
          <a:xfrm rot="5400000" flipH="1" flipV="1">
            <a:off x="5236119" y="4664624"/>
            <a:ext cx="421992" cy="19645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4" idx="0"/>
          </p:cNvCxnSpPr>
          <p:nvPr/>
        </p:nvCxnSpPr>
        <p:spPr>
          <a:xfrm rot="5400000" flipH="1" flipV="1">
            <a:off x="6197215" y="5482842"/>
            <a:ext cx="285752" cy="4643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35" idx="0"/>
          </p:cNvCxnSpPr>
          <p:nvPr/>
        </p:nvCxnSpPr>
        <p:spPr>
          <a:xfrm rot="16200000" flipV="1">
            <a:off x="7082646" y="5260984"/>
            <a:ext cx="428627" cy="765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  <p:bldP spid="31" grpId="0"/>
      <p:bldP spid="32" grpId="0"/>
      <p:bldP spid="33" grpId="0" animBg="1"/>
      <p:bldP spid="34" grpId="0" animBg="1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zh-CN" altLang="en-US" sz="32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000232" y="785794"/>
          <a:ext cx="1643074" cy="1500198"/>
        </p:xfrm>
        <a:graphic>
          <a:graphicData uri="http://schemas.openxmlformats.org/presentationml/2006/ole">
            <p:oleObj spid="_x0000_s1025" name="Equation" r:id="rId3" imgW="16764000" imgH="16764000" progId="">
              <p:embed/>
            </p:oleObj>
          </a:graphicData>
        </a:graphic>
      </p:graphicFrame>
      <p:cxnSp>
        <p:nvCxnSpPr>
          <p:cNvPr id="10" name="直線接點 9"/>
          <p:cNvCxnSpPr/>
          <p:nvPr/>
        </p:nvCxnSpPr>
        <p:spPr>
          <a:xfrm rot="5400000">
            <a:off x="1572422" y="3428206"/>
            <a:ext cx="68580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7422" y="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43702" y="0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48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endParaRPr lang="zh-TW" altLang="en-US" sz="4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286512" y="785794"/>
          <a:ext cx="1643063" cy="1500187"/>
        </p:xfrm>
        <a:graphic>
          <a:graphicData uri="http://schemas.openxmlformats.org/presentationml/2006/ole">
            <p:oleObj spid="_x0000_s1026" name="Equation" r:id="rId4" imgW="16764000" imgH="16764000" progId="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928794" y="2643182"/>
          <a:ext cx="1941513" cy="1500187"/>
        </p:xfrm>
        <a:graphic>
          <a:graphicData uri="http://schemas.openxmlformats.org/presentationml/2006/ole">
            <p:oleObj spid="_x0000_s1027" name="Equation" r:id="rId5" imgW="19812000" imgH="16764000" progId="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6143636" y="2714620"/>
          <a:ext cx="1941513" cy="1500187"/>
        </p:xfrm>
        <a:graphic>
          <a:graphicData uri="http://schemas.openxmlformats.org/presentationml/2006/ole">
            <p:oleObj spid="_x0000_s1028" name="Equation" r:id="rId6" imgW="19812000" imgH="16764000" progId="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928794" y="4643446"/>
          <a:ext cx="1785950" cy="1500187"/>
        </p:xfrm>
        <a:graphic>
          <a:graphicData uri="http://schemas.openxmlformats.org/presentationml/2006/ole">
            <p:oleObj spid="_x0000_s1029" name="Equation" r:id="rId7" imgW="17068800" imgH="16764000" progId="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857885" y="4429132"/>
          <a:ext cx="2602868" cy="2205031"/>
        </p:xfrm>
        <a:graphic>
          <a:graphicData uri="http://schemas.openxmlformats.org/presentationml/2006/ole">
            <p:oleObj spid="_x0000_s1030" name="Equation" r:id="rId8" imgW="28041600" imgH="27736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643174" y="142852"/>
          <a:ext cx="1571625" cy="1071585"/>
        </p:xfrm>
        <a:graphic>
          <a:graphicData uri="http://schemas.openxmlformats.org/presentationml/2006/ole">
            <p:oleObj spid="_x0000_s48133" name="Equation" r:id="rId3" imgW="17983200" imgH="112776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344988" y="142875"/>
          <a:ext cx="1695450" cy="1071563"/>
        </p:xfrm>
        <a:graphic>
          <a:graphicData uri="http://schemas.openxmlformats.org/presentationml/2006/ole">
            <p:oleObj spid="_x0000_s48132" name="Equation" r:id="rId4" imgW="19812000" imgH="1127760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357422" y="1500174"/>
          <a:ext cx="2530475" cy="1214437"/>
        </p:xfrm>
        <a:graphic>
          <a:graphicData uri="http://schemas.openxmlformats.org/presentationml/2006/ole">
            <p:oleObj spid="_x0000_s48131" name="Equation" r:id="rId5" imgW="28956000" imgH="11277600" progId="">
              <p:embed/>
            </p:oleObj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57290" y="1285860"/>
            <a:ext cx="762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</a:p>
        </p:txBody>
      </p:sp>
      <p:sp>
        <p:nvSpPr>
          <p:cNvPr id="9" name="向右箭號 8"/>
          <p:cNvSpPr>
            <a:spLocks noChangeArrowheads="1"/>
          </p:cNvSpPr>
          <p:nvPr/>
        </p:nvSpPr>
        <p:spPr bwMode="auto">
          <a:xfrm>
            <a:off x="1428728" y="3500438"/>
            <a:ext cx="714375" cy="484187"/>
          </a:xfrm>
          <a:prstGeom prst="rightArrow">
            <a:avLst>
              <a:gd name="adj1" fmla="val 50000"/>
              <a:gd name="adj2" fmla="val 500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571736" y="4500570"/>
          <a:ext cx="3769757" cy="1000132"/>
        </p:xfrm>
        <a:graphic>
          <a:graphicData uri="http://schemas.openxmlformats.org/presentationml/2006/ole">
            <p:oleObj spid="_x0000_s48130" name="Equation" r:id="rId6" imgW="50901600" imgH="11277600" progId="">
              <p:embed/>
            </p:oleObj>
          </a:graphicData>
        </a:graphic>
      </p:graphicFrame>
      <p:sp>
        <p:nvSpPr>
          <p:cNvPr id="13" name="向右箭號 12"/>
          <p:cNvSpPr>
            <a:spLocks noChangeArrowheads="1"/>
          </p:cNvSpPr>
          <p:nvPr/>
        </p:nvSpPr>
        <p:spPr bwMode="auto">
          <a:xfrm>
            <a:off x="1428728" y="5786454"/>
            <a:ext cx="714375" cy="484187"/>
          </a:xfrm>
          <a:prstGeom prst="rightArrow">
            <a:avLst>
              <a:gd name="adj1" fmla="val 50000"/>
              <a:gd name="adj2" fmla="val 500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428860" y="5572140"/>
          <a:ext cx="5027960" cy="1071570"/>
        </p:xfrm>
        <a:graphic>
          <a:graphicData uri="http://schemas.openxmlformats.org/presentationml/2006/ole">
            <p:oleObj spid="_x0000_s48129" name="Equation" r:id="rId7" imgW="53949600" imgH="11582400" progId="">
              <p:embed/>
            </p:oleObj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28662" y="357166"/>
            <a:ext cx="172354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14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138434" y="357166"/>
            <a:ext cx="310123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 = PD,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500298" y="2928934"/>
            <a:ext cx="208243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PDP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57422" y="3643314"/>
            <a:ext cx="240963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altLang="zh-CN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643174" y="0"/>
          <a:ext cx="2663825" cy="1592262"/>
        </p:xfrm>
        <a:graphic>
          <a:graphicData uri="http://schemas.openxmlformats.org/presentationml/2006/ole">
            <p:oleObj spid="_x0000_s49155" name="Equation" r:id="rId3" imgW="30480000" imgH="16764000" progId="">
              <p:embed/>
            </p:oleObj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28728" y="2071678"/>
            <a:ext cx="762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28662" y="500042"/>
            <a:ext cx="172354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143108" y="1571612"/>
            <a:ext cx="470346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 = PD,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altLang="zh-CN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8839" name="Object 5"/>
          <p:cNvGraphicFramePr>
            <a:graphicFrameLocks noChangeAspect="1"/>
          </p:cNvGraphicFramePr>
          <p:nvPr/>
        </p:nvGraphicFramePr>
        <p:xfrm>
          <a:off x="5429256" y="0"/>
          <a:ext cx="2744788" cy="1592263"/>
        </p:xfrm>
        <a:graphic>
          <a:graphicData uri="http://schemas.openxmlformats.org/presentationml/2006/ole">
            <p:oleObj spid="_x0000_s49154" name="Equation" r:id="rId4" imgW="31394400" imgH="16764000" progId="">
              <p:embed/>
            </p:oleObj>
          </a:graphicData>
        </a:graphic>
      </p:graphicFrame>
      <p:graphicFrame>
        <p:nvGraphicFramePr>
          <p:cNvPr id="248840" name="Object 5"/>
          <p:cNvGraphicFramePr>
            <a:graphicFrameLocks noChangeAspect="1"/>
          </p:cNvGraphicFramePr>
          <p:nvPr/>
        </p:nvGraphicFramePr>
        <p:xfrm>
          <a:off x="1857356" y="2285992"/>
          <a:ext cx="3303588" cy="1592262"/>
        </p:xfrm>
        <a:graphic>
          <a:graphicData uri="http://schemas.openxmlformats.org/presentationml/2006/ole">
            <p:oleObj spid="_x0000_s49153" name="Equation" r:id="rId5" imgW="37795200" imgH="16764000" progId="">
              <p:embed/>
            </p:oleObj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85918" y="3857628"/>
            <a:ext cx="496937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可逆，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PDP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85918" y="4500570"/>
            <a:ext cx="735808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643174" y="0"/>
          <a:ext cx="2663825" cy="1592262"/>
        </p:xfrm>
        <a:graphic>
          <a:graphicData uri="http://schemas.openxmlformats.org/presentationml/2006/ole">
            <p:oleObj spid="_x0000_s50181" name="Equation" r:id="rId3" imgW="30480000" imgH="16764000" progId="">
              <p:embed/>
            </p:oleObj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14414" y="2071678"/>
            <a:ext cx="150019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28662" y="500042"/>
            <a:ext cx="172354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143108" y="1571612"/>
            <a:ext cx="470346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 = PD,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altLang="zh-CN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8839" name="Object 5"/>
          <p:cNvGraphicFramePr>
            <a:graphicFrameLocks noChangeAspect="1"/>
          </p:cNvGraphicFramePr>
          <p:nvPr/>
        </p:nvGraphicFramePr>
        <p:xfrm>
          <a:off x="5429256" y="0"/>
          <a:ext cx="2744788" cy="1592263"/>
        </p:xfrm>
        <a:graphic>
          <a:graphicData uri="http://schemas.openxmlformats.org/presentationml/2006/ole">
            <p:oleObj spid="_x0000_s50180" name="Equation" r:id="rId4" imgW="31394400" imgH="16764000" progId="">
              <p:embed/>
            </p:oleObj>
          </a:graphicData>
        </a:graphic>
      </p:graphicFrame>
      <p:graphicFrame>
        <p:nvGraphicFramePr>
          <p:cNvPr id="248841" name="Object 9"/>
          <p:cNvGraphicFramePr>
            <a:graphicFrameLocks noChangeAspect="1"/>
          </p:cNvGraphicFramePr>
          <p:nvPr/>
        </p:nvGraphicFramePr>
        <p:xfrm>
          <a:off x="1238250" y="3143250"/>
          <a:ext cx="7808913" cy="1679575"/>
        </p:xfrm>
        <a:graphic>
          <a:graphicData uri="http://schemas.openxmlformats.org/presentationml/2006/ole">
            <p:oleObj spid="_x0000_s50179" name="Equation" r:id="rId5" imgW="99364800" imgH="17678400" progId="">
              <p:embed/>
            </p:oleObj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71604" y="2571744"/>
            <a:ext cx="735808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9862" name="Object 9"/>
          <p:cNvGraphicFramePr>
            <a:graphicFrameLocks noChangeAspect="1"/>
          </p:cNvGraphicFramePr>
          <p:nvPr/>
        </p:nvGraphicFramePr>
        <p:xfrm>
          <a:off x="1214414" y="4786322"/>
          <a:ext cx="2143140" cy="1592262"/>
        </p:xfrm>
        <a:graphic>
          <a:graphicData uri="http://schemas.openxmlformats.org/presentationml/2006/ole">
            <p:oleObj spid="_x0000_s50178" name="Equation" r:id="rId6" imgW="25298400" imgH="16764000" progId="">
              <p:embed/>
            </p:oleObj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786182" y="4786322"/>
            <a:ext cx="334495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4391025" y="5265738"/>
          <a:ext cx="3408363" cy="1592262"/>
        </p:xfrm>
        <a:graphic>
          <a:graphicData uri="http://schemas.openxmlformats.org/presentationml/2006/ole">
            <p:oleObj spid="_x0000_s50177" name="Equation" r:id="rId7" imgW="40233600" imgH="1676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643042" y="1428736"/>
            <a:ext cx="556113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矩阵的概念及运算性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质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4480" y="3571876"/>
            <a:ext cx="394942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逆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矩阵的计算方法</a:t>
            </a: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500562" y="4786322"/>
          <a:ext cx="1758950" cy="1301750"/>
        </p:xfrm>
        <a:graphic>
          <a:graphicData uri="http://schemas.openxmlformats.org/presentationml/2006/ole">
            <p:oleObj spid="_x0000_s51201" name="Equation" r:id="rId3" imgW="15240000" imgH="11277600" progId="">
              <p:embed/>
            </p:oleObj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714480" y="2500306"/>
            <a:ext cx="350929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–1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存在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左-右雙向箭號 22"/>
          <p:cNvSpPr/>
          <p:nvPr/>
        </p:nvSpPr>
        <p:spPr>
          <a:xfrm>
            <a:off x="5324460" y="2681278"/>
            <a:ext cx="642942" cy="214314"/>
          </a:xfrm>
          <a:prstGeom prst="left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181716" y="2466964"/>
            <a:ext cx="164718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A | ≠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0 .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71670" y="4214818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待定系数法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；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71670" y="5072074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利用公式                 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；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71670" y="6000768"/>
            <a:ext cx="5670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(3)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初等变换法。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下一章介绍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utoUpdateAnimBg="0"/>
      <p:bldP spid="18" grpId="0"/>
      <p:bldP spid="23" grpId="0" animBg="1"/>
      <p:bldP spid="24" grpId="0"/>
      <p:bldP spid="25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Hei" panose="02010609060101010101" pitchFamily="2" charset="-122"/>
                <a:cs typeface="Times New Roman" panose="02020603050405020304" pitchFamily="18" charset="0"/>
              </a:rPr>
              <a:t>§2.4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Hei" panose="02010609060101010101" pitchFamily="2" charset="-122"/>
                <a:cs typeface="Times New Roman" panose="02020603050405020304" pitchFamily="18" charset="0"/>
              </a:rPr>
              <a:t> 克拉默法则 </a:t>
            </a:r>
            <a:r>
              <a:rPr lang="en-US" altLang="zh-TW" sz="4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Hei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Hei" panose="02010609060101010101" pitchFamily="2" charset="-122"/>
                <a:cs typeface="Times New Roman" panose="02020603050405020304" pitchFamily="18" charset="0"/>
              </a:rPr>
              <a:t>原理</a:t>
            </a:r>
            <a:r>
              <a:rPr lang="en-US" altLang="zh-TW" sz="4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Hei" panose="02010609060101010101" pitchFamily="2" charset="-122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克拉默法则的原理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28662" y="642918"/>
            <a:ext cx="8215338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定理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如果一线性方程组满足以下两条件：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未知数个数与方程个数相同；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系数行列式不等于零。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00100" y="0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回顾 </a:t>
            </a:r>
            <a:r>
              <a:rPr lang="en-US" altLang="zh-TW" sz="3200" b="1" dirty="0" smtClean="0">
                <a:solidFill>
                  <a:srgbClr val="1221A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克拉默法则</a:t>
            </a:r>
            <a:r>
              <a:rPr lang="en-US" altLang="zh-TW" sz="3200" b="1" dirty="0" smtClean="0">
                <a:solidFill>
                  <a:srgbClr val="1221A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200" b="1" dirty="0">
              <a:solidFill>
                <a:srgbClr val="1221A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1285852" y="2143116"/>
          <a:ext cx="5976937" cy="1968500"/>
        </p:xfrm>
        <a:graphic>
          <a:graphicData uri="http://schemas.openxmlformats.org/presentationml/2006/ole">
            <p:oleObj spid="_x0000_s29698" name="Equation" r:id="rId3" imgW="149961600" imgH="49377600" progId="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789430" y="5047615"/>
          <a:ext cx="5738495" cy="945515"/>
        </p:xfrm>
        <a:graphic>
          <a:graphicData uri="http://schemas.openxmlformats.org/presentationml/2006/ole">
            <p:oleObj spid="_x0000_s29697" name="Equation" r:id="rId4" imgW="2438280" imgH="393480" progId="">
              <p:embed/>
            </p:oleObj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39886" y="5903893"/>
            <a:ext cx="8004114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altLang="zh-CN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lang="en-US" altLang="zh-CN" sz="28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把系数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行列式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列的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元素用方程组右端的常数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代替后所得到的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阶行列式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14414" y="4357694"/>
            <a:ext cx="7620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那么线性方程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组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8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800" b="1" dirty="0" smtClean="0">
                <a:solidFill>
                  <a:srgbClr val="0202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唯一</a:t>
            </a:r>
            <a:r>
              <a:rPr lang="zh-CN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，并且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解可以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0100" y="0"/>
            <a:ext cx="150019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原理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2428860" y="0"/>
          <a:ext cx="5976937" cy="1968500"/>
        </p:xfrm>
        <a:graphic>
          <a:graphicData uri="http://schemas.openxmlformats.org/presentationml/2006/ole">
            <p:oleObj spid="_x0000_s31746" name="Equation" r:id="rId3" imgW="149961600" imgH="49377600" progId="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285852" y="2071678"/>
            <a:ext cx="515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将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写成矩阵方程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Ax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b.</a:t>
            </a:r>
            <a:endParaRPr lang="zh-TW" altLang="en-US" sz="3200" b="1" i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85852" y="2714620"/>
            <a:ext cx="805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根据克拉默法则的两个条件，所以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可逆。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57290" y="3429000"/>
            <a:ext cx="274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可得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–1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b.</a:t>
            </a:r>
            <a:endParaRPr lang="zh-TW" altLang="en-US" sz="3200" b="1" i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57290" y="421481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根据逆矩阵的公式求法，可得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285984" y="5000636"/>
          <a:ext cx="2167778" cy="1071570"/>
        </p:xfrm>
        <a:graphic>
          <a:graphicData uri="http://schemas.openxmlformats.org/presentationml/2006/ole">
            <p:oleObj spid="_x0000_s31745" name="Equation" r:id="rId4" imgW="21031200" imgH="10363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0100" y="0"/>
            <a:ext cx="150019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原理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2214546" y="0"/>
          <a:ext cx="5548309" cy="1827332"/>
        </p:xfrm>
        <a:graphic>
          <a:graphicData uri="http://schemas.openxmlformats.org/presentationml/2006/ole">
            <p:oleObj spid="_x0000_s32773" name="Equation" r:id="rId3" imgW="149961600" imgH="49377600" progId="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00100" y="2714620"/>
          <a:ext cx="2136775" cy="1071563"/>
        </p:xfrm>
        <a:graphic>
          <a:graphicData uri="http://schemas.openxmlformats.org/presentationml/2006/ole">
            <p:oleObj spid="_x0000_s32772" name="Equation" r:id="rId4" imgW="20726400" imgH="10363200" progId="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3000364" y="2214554"/>
          <a:ext cx="4227831" cy="2214578"/>
        </p:xfrm>
        <a:graphic>
          <a:graphicData uri="http://schemas.openxmlformats.org/presentationml/2006/ole">
            <p:oleObj spid="_x0000_s32771" name="Equation" r:id="rId5" imgW="44500800" imgH="22555200" progId="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429520" y="2143116"/>
          <a:ext cx="932519" cy="2293937"/>
        </p:xfrm>
        <a:graphic>
          <a:graphicData uri="http://schemas.openxmlformats.org/presentationml/2006/ole">
            <p:oleObj spid="_x0000_s32770" name="Equation" r:id="rId6" imgW="7924800" imgH="22555200" progId="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908300" y="4564063"/>
          <a:ext cx="6235700" cy="2293937"/>
        </p:xfrm>
        <a:graphic>
          <a:graphicData uri="http://schemas.openxmlformats.org/presentationml/2006/ole">
            <p:oleObj spid="_x0000_s32769" name="Equation" r:id="rId7" imgW="53035200" imgH="22555200" progId="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4357686" y="4572008"/>
            <a:ext cx="4500594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1"/>
          </p:cNvCxnSpPr>
          <p:nvPr/>
        </p:nvCxnSpPr>
        <p:spPr>
          <a:xfrm rot="10800000">
            <a:off x="2571736" y="4857760"/>
            <a:ext cx="178595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857356" y="4500570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57686" y="5214950"/>
            <a:ext cx="4500594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rot="10800000">
            <a:off x="2571736" y="5500702"/>
            <a:ext cx="178595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857356" y="514351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57686" y="6286496"/>
            <a:ext cx="4500594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22" idx="1"/>
          </p:cNvCxnSpPr>
          <p:nvPr/>
        </p:nvCxnSpPr>
        <p:spPr>
          <a:xfrm rot="10800000">
            <a:off x="2571736" y="6572248"/>
            <a:ext cx="178595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857356" y="6273225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32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 animBg="1"/>
      <p:bldP spid="21" grpId="0"/>
      <p:bldP spid="22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zh-CN" altLang="en-US" sz="32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 rot="5400000">
            <a:off x="1572422" y="3428206"/>
            <a:ext cx="68580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7422" y="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43702" y="0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48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endParaRPr lang="zh-TW" altLang="en-US" sz="4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928794" y="4643446"/>
          <a:ext cx="1785950" cy="1500187"/>
        </p:xfrm>
        <a:graphic>
          <a:graphicData uri="http://schemas.openxmlformats.org/presentationml/2006/ole">
            <p:oleObj spid="_x0000_s17411" name="Equation" r:id="rId3" imgW="17068800" imgH="16764000" progId="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2017713" y="928688"/>
          <a:ext cx="1365250" cy="1146175"/>
        </p:xfrm>
        <a:graphic>
          <a:graphicData uri="http://schemas.openxmlformats.org/presentationml/2006/ole">
            <p:oleObj spid="_x0000_s17410" name="Equation" r:id="rId4" imgW="11582400" imgH="11277600" progId="">
              <p:embed/>
            </p:oleObj>
          </a:graphicData>
        </a:graphic>
      </p:graphicFrame>
      <p:graphicFrame>
        <p:nvGraphicFramePr>
          <p:cNvPr id="102409" name="Object 4"/>
          <p:cNvGraphicFramePr>
            <a:graphicFrameLocks noChangeAspect="1"/>
          </p:cNvGraphicFramePr>
          <p:nvPr/>
        </p:nvGraphicFramePr>
        <p:xfrm>
          <a:off x="2000232" y="2643182"/>
          <a:ext cx="1401763" cy="1146175"/>
        </p:xfrm>
        <a:graphic>
          <a:graphicData uri="http://schemas.openxmlformats.org/presentationml/2006/ole">
            <p:oleObj spid="_x0000_s17409" name="Equation" r:id="rId5" imgW="11887200" imgH="112776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6000760" y="11429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不存在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29322" y="2857496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不存在 </a:t>
            </a:r>
            <a:r>
              <a:rPr lang="en-US" altLang="zh-TW" sz="3200" b="1" dirty="0" smtClean="0"/>
              <a:t>(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00760" y="507207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不存在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4414" y="428604"/>
            <a:ext cx="7929586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由前面例子可知，不是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每個矩陣都是可逆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如果对一个方阵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来说，不存在一个同阶方阵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使得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，则称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不可逆矩阵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，或说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不存在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57264" y="4652942"/>
            <a:ext cx="76962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证明有兴趣可以自己练习看看，或参考课本叙述。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直線接點 14"/>
          <p:cNvCxnSpPr>
            <a:cxnSpLocks noChangeShapeType="1"/>
          </p:cNvCxnSpPr>
          <p:nvPr/>
        </p:nvCxnSpPr>
        <p:spPr bwMode="auto">
          <a:xfrm>
            <a:off x="1214414" y="4143380"/>
            <a:ext cx="7300913" cy="11087"/>
          </a:xfrm>
          <a:prstGeom prst="line">
            <a:avLst/>
          </a:prstGeom>
          <a:noFill/>
          <a:ln w="38100" algn="ctr">
            <a:solidFill>
              <a:srgbClr val="0202BE"/>
            </a:solidFill>
            <a:round/>
          </a:ln>
        </p:spPr>
      </p:cxnSp>
      <p:cxnSp>
        <p:nvCxnSpPr>
          <p:cNvPr id="16" name="直線單箭頭接點 15"/>
          <p:cNvCxnSpPr>
            <a:cxnSpLocks noChangeShapeType="1"/>
            <a:stCxn id="14" idx="0"/>
          </p:cNvCxnSpPr>
          <p:nvPr/>
        </p:nvCxnSpPr>
        <p:spPr bwMode="auto">
          <a:xfrm rot="5400000" flipH="1" flipV="1">
            <a:off x="4760095" y="4398149"/>
            <a:ext cx="500062" cy="9525"/>
          </a:xfrm>
          <a:prstGeom prst="straightConnector1">
            <a:avLst/>
          </a:prstGeom>
          <a:noFill/>
          <a:ln w="38100" algn="ctr">
            <a:solidFill>
              <a:srgbClr val="0202BE"/>
            </a:solidFill>
            <a:round/>
            <a:tailEnd type="arrow" w="med" len="med"/>
          </a:ln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071538" y="3500438"/>
            <a:ext cx="7696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可逆矩阵，则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逆矩阵是唯一的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0100" y="2928934"/>
            <a:ext cx="100540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71538" y="0"/>
            <a:ext cx="85725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5984" y="571480"/>
          <a:ext cx="2035185" cy="1107380"/>
        </p:xfrm>
        <a:graphic>
          <a:graphicData uri="http://schemas.openxmlformats.org/presentationml/2006/ole">
            <p:oleObj spid="_x0000_s18437" name="Equation" r:id="rId3" imgW="20726400" imgH="11277600" progId="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57290" y="1928802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</a:p>
        </p:txBody>
      </p:sp>
      <p:grpSp>
        <p:nvGrpSpPr>
          <p:cNvPr id="10" name="Group 7"/>
          <p:cNvGrpSpPr/>
          <p:nvPr/>
        </p:nvGrpSpPr>
        <p:grpSpPr bwMode="auto">
          <a:xfrm>
            <a:off x="1643042" y="2786058"/>
            <a:ext cx="5897563" cy="977900"/>
            <a:chOff x="1104" y="1354"/>
            <a:chExt cx="3715" cy="616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104" y="1454"/>
              <a:ext cx="3715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设                        </a:t>
              </a:r>
              <a:r>
                <a:rPr lang="zh-CN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  </a:t>
              </a:r>
              <a:r>
                <a:rPr lang="en-US" altLang="zh-CN" sz="3200" b="1" i="1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</a:t>
              </a:r>
              <a:r>
                <a:rPr lang="zh-CN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的逆矩阵</a:t>
              </a:r>
              <a:r>
                <a:rPr lang="en-US" altLang="zh-CN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</a:p>
          </p:txBody>
        </p: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1652" y="1354"/>
            <a:ext cx="1104" cy="616"/>
          </p:xfrm>
          <a:graphic>
            <a:graphicData uri="http://schemas.openxmlformats.org/presentationml/2006/ole">
              <p:oleObj spid="_x0000_s18436" name="Equation" r:id="rId4" imgW="42062400" imgH="23469600" progId="">
                <p:embed/>
              </p:oleObj>
            </a:graphicData>
          </a:graphic>
        </p:graphicFrame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468417" y="3087683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643042" y="4000504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则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2357422" y="3929066"/>
          <a:ext cx="3289300" cy="977900"/>
        </p:xfrm>
        <a:graphic>
          <a:graphicData uri="http://schemas.openxmlformats.org/presentationml/2006/ole">
            <p:oleObj spid="_x0000_s18435" name="Equation" r:id="rId5" imgW="78943200" imgH="23469600" progId="">
              <p:embed/>
            </p:oleObj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5813409" y="3929066"/>
          <a:ext cx="1358900" cy="977900"/>
        </p:xfrm>
        <a:graphic>
          <a:graphicData uri="http://schemas.openxmlformats.org/presentationml/2006/ole">
            <p:oleObj spid="_x0000_s18434" name="Equation" r:id="rId6" imgW="32613600" imgH="23469600" progId="">
              <p:embed/>
            </p:oleObj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2857488" y="5000636"/>
          <a:ext cx="4343400" cy="977900"/>
        </p:xfrm>
        <a:graphic>
          <a:graphicData uri="http://schemas.openxmlformats.org/presentationml/2006/ole">
            <p:oleObj spid="_x0000_s18433" name="Equation" r:id="rId7" imgW="104241600" imgH="23469600" progId="">
              <p:embed/>
            </p:oleObj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71670" y="1928802"/>
            <a:ext cx="58451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利用待定系数法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571604" y="857232"/>
            <a:ext cx="583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设                     </a:t>
            </a:r>
            <a:r>
              <a:rPr lang="en-US" altLang="zh-TW" sz="3200" b="1" dirty="0" smtClean="0"/>
              <a:t>,  </a:t>
            </a:r>
            <a:r>
              <a:rPr lang="zh-TW" altLang="en-US" sz="3200" b="1" dirty="0" smtClean="0"/>
              <a:t>求 </a:t>
            </a: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/>
              <a:t> 的逆阵。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4" grpId="0" autoUpdateAnimBg="0"/>
      <p:bldP spid="15" grpId="0" autoUpdateAnimBg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481134" y="781032"/>
          <a:ext cx="2197100" cy="2044700"/>
        </p:xfrm>
        <a:graphic>
          <a:graphicData uri="http://schemas.openxmlformats.org/presentationml/2006/ole">
            <p:oleObj spid="_x0000_s20489" name="Equation" r:id="rId3" imgW="52730400" imgH="49072800" progId="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071934" y="857232"/>
          <a:ext cx="1663700" cy="2044700"/>
        </p:xfrm>
        <a:graphic>
          <a:graphicData uri="http://schemas.openxmlformats.org/presentationml/2006/ole">
            <p:oleObj spid="_x0000_s20488" name="Equation" r:id="rId4" imgW="39928800" imgH="49072800" progId="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2928934"/>
            <a:ext cx="14157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又因为</a:t>
            </a:r>
          </a:p>
        </p:txBody>
      </p:sp>
      <p:grpSp>
        <p:nvGrpSpPr>
          <p:cNvPr id="7" name="Group 5"/>
          <p:cNvGrpSpPr/>
          <p:nvPr/>
        </p:nvGrpSpPr>
        <p:grpSpPr bwMode="auto">
          <a:xfrm>
            <a:off x="1785934" y="3905232"/>
            <a:ext cx="2603500" cy="977900"/>
            <a:chOff x="624" y="2544"/>
            <a:chExt cx="1640" cy="616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24" y="2544"/>
            <a:ext cx="824" cy="616"/>
          </p:xfrm>
          <a:graphic>
            <a:graphicData uri="http://schemas.openxmlformats.org/presentationml/2006/ole">
              <p:oleObj spid="_x0000_s20487" name="Equation" r:id="rId5" imgW="31394400" imgH="23469600" progId="">
                <p:embed/>
              </p:oleObj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440" y="2544"/>
            <a:ext cx="824" cy="616"/>
          </p:xfrm>
          <a:graphic>
            <a:graphicData uri="http://schemas.openxmlformats.org/presentationml/2006/ole">
              <p:oleObj spid="_x0000_s20486" name="Equation" r:id="rId6" imgW="31394400" imgH="23469600" progId="">
                <p:embed/>
              </p:oleObj>
            </a:graphicData>
          </a:graphic>
        </p:graphicFrame>
      </p:grpSp>
      <p:grpSp>
        <p:nvGrpSpPr>
          <p:cNvPr id="10" name="Group 8"/>
          <p:cNvGrpSpPr/>
          <p:nvPr/>
        </p:nvGrpSpPr>
        <p:grpSpPr bwMode="auto">
          <a:xfrm>
            <a:off x="4376734" y="3905232"/>
            <a:ext cx="2908300" cy="977900"/>
            <a:chOff x="2448" y="2448"/>
            <a:chExt cx="1832" cy="616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3456" y="2448"/>
            <a:ext cx="824" cy="616"/>
          </p:xfrm>
          <a:graphic>
            <a:graphicData uri="http://schemas.openxmlformats.org/presentationml/2006/ole">
              <p:oleObj spid="_x0000_s20485" name="Equation" r:id="rId7" imgW="31394400" imgH="23469600" progId="">
                <p:embed/>
              </p:oleObj>
            </a:graphicData>
          </a:graphic>
        </p:graphicFrame>
        <p:grpSp>
          <p:nvGrpSpPr>
            <p:cNvPr id="12" name="Group 10"/>
            <p:cNvGrpSpPr/>
            <p:nvPr/>
          </p:nvGrpSpPr>
          <p:grpSpPr bwMode="auto">
            <a:xfrm>
              <a:off x="2448" y="2448"/>
              <a:ext cx="1016" cy="616"/>
              <a:chOff x="3312" y="2448"/>
              <a:chExt cx="1016" cy="616"/>
            </a:xfrm>
          </p:grpSpPr>
          <p:graphicFrame>
            <p:nvGraphicFramePr>
              <p:cNvPr id="13" name="Object 11"/>
              <p:cNvGraphicFramePr>
                <a:graphicFrameLocks noChangeAspect="1"/>
              </p:cNvGraphicFramePr>
              <p:nvPr/>
            </p:nvGraphicFramePr>
            <p:xfrm>
              <a:off x="3312" y="2688"/>
              <a:ext cx="152" cy="96"/>
            </p:xfrm>
            <a:graphic>
              <a:graphicData uri="http://schemas.openxmlformats.org/presentationml/2006/ole">
                <p:oleObj spid="_x0000_s20484" name="Equation" r:id="rId8" imgW="5791200" imgH="3657600" progId="">
                  <p:embed/>
                </p:oleObj>
              </a:graphicData>
            </a:graphic>
          </p:graphicFrame>
          <p:graphicFrame>
            <p:nvGraphicFramePr>
              <p:cNvPr id="14" name="Object 12"/>
              <p:cNvGraphicFramePr>
                <a:graphicFrameLocks noChangeAspect="1"/>
              </p:cNvGraphicFramePr>
              <p:nvPr/>
            </p:nvGraphicFramePr>
            <p:xfrm>
              <a:off x="3504" y="2448"/>
              <a:ext cx="824" cy="616"/>
            </p:xfrm>
            <a:graphic>
              <a:graphicData uri="http://schemas.openxmlformats.org/presentationml/2006/ole">
                <p:oleObj spid="_x0000_s20483" name="Equation" r:id="rId9" imgW="31394400" imgH="23469600" progId="">
                  <p:embed/>
                </p:oleObj>
              </a:graphicData>
            </a:graphic>
          </p:graphicFrame>
        </p:grpSp>
      </p:grp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7424734" y="3905232"/>
          <a:ext cx="1447800" cy="977900"/>
        </p:xfrm>
        <a:graphic>
          <a:graphicData uri="http://schemas.openxmlformats.org/presentationml/2006/ole">
            <p:oleObj spid="_x0000_s20482" name="Equation" r:id="rId10" imgW="34747200" imgH="23469600" progId="">
              <p:embed/>
            </p:oleObj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285852" y="5286388"/>
            <a:ext cx="100540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3714744" y="5143512"/>
          <a:ext cx="2500330" cy="1128198"/>
        </p:xfrm>
        <a:graphic>
          <a:graphicData uri="http://schemas.openxmlformats.org/presentationml/2006/ole">
            <p:oleObj spid="_x0000_s20481" name="Equation" r:id="rId11" imgW="24993600" imgH="11277600" progId="">
              <p:embed/>
            </p:oleObj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2928926" y="3143248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715008" y="3071810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zh-TW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6" grpId="0" autoUpdateAnimBg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8662" y="214290"/>
            <a:ext cx="7315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/>
              <a:t>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可逆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则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≠ 0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zh-CN" altLang="en-US" sz="2800" b="1" dirty="0"/>
              <a:t>　　　</a:t>
            </a: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zh-CN" altLang="en-US" sz="2800" b="1" dirty="0"/>
              <a:t>              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6786" y="1285867"/>
            <a:ext cx="100540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证明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5984" y="1357298"/>
            <a:ext cx="232627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可逆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5786446" y="5000636"/>
          <a:ext cx="2716213" cy="977900"/>
        </p:xfrm>
        <a:graphic>
          <a:graphicData uri="http://schemas.openxmlformats.org/presentationml/2006/ole">
            <p:oleObj spid="_x0000_s21507" name="Equation" r:id="rId3" imgW="72542400" imgH="23469600" progId="">
              <p:embed/>
            </p:oleObj>
          </a:graphicData>
        </a:graphic>
      </p:graphicFrame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481496" y="1357305"/>
            <a:ext cx="400943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即有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266918" y="2000247"/>
            <a:ext cx="478634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故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|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= |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E|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1,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6053132" y="2000247"/>
            <a:ext cx="250033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≠ 0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857224" y="3071810"/>
            <a:ext cx="8643998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/>
              <a:t>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满足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≠ 0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则矩阵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可逆，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且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zh-CN" altLang="en-US" sz="2800" b="1" dirty="0"/>
              <a:t>　　　</a:t>
            </a: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zh-CN" altLang="en-US" sz="2800" b="1" dirty="0"/>
              <a:t>               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285852" y="4214818"/>
            <a:ext cx="100540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证明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57422" y="4714884"/>
            <a:ext cx="250033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当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 ≠ 0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时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zh-CN" altLang="en-US" sz="2800" b="1" dirty="0"/>
              <a:t>　　</a:t>
            </a: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zh-CN" altLang="en-US" sz="2800" b="1" dirty="0"/>
              <a:t>               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411760" y="5301208"/>
            <a:ext cx="342902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AA</a:t>
            </a:r>
            <a:r>
              <a:rPr lang="en-US" altLang="zh-TW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A</a:t>
            </a:r>
            <a:r>
              <a:rPr lang="en-US" altLang="zh-TW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= |A| E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CN" altLang="en-US" sz="2800" b="1" dirty="0"/>
              <a:t>　　　</a:t>
            </a: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zh-CN" altLang="en-US" sz="2800" b="1" dirty="0"/>
              <a:t>               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3071802" y="3571876"/>
          <a:ext cx="1957388" cy="1104900"/>
        </p:xfrm>
        <a:graphic>
          <a:graphicData uri="http://schemas.openxmlformats.org/presentationml/2006/ole">
            <p:oleObj spid="_x0000_s21506" name="Equation" r:id="rId4" imgW="21640800" imgH="10972800" progId="">
              <p:embed/>
            </p:oleObj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285984" y="6072206"/>
            <a:ext cx="321471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则矩阵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可逆且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CN" altLang="en-US" sz="2800" b="1" dirty="0" smtClean="0"/>
              <a:t>　　　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 smtClean="0"/>
              <a:t>               </a:t>
            </a:r>
            <a:endParaRPr lang="zh-CN" altLang="en-US" sz="2800" b="1" dirty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5429256" y="5859463"/>
          <a:ext cx="1928826" cy="1089076"/>
        </p:xfrm>
        <a:graphic>
          <a:graphicData uri="http://schemas.openxmlformats.org/presentationml/2006/ole">
            <p:oleObj spid="_x0000_s21505" name="Equation" r:id="rId5" imgW="21640800" imgH="10972800" progId="">
              <p:embed/>
            </p:oleObj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5085453" y="3714752"/>
            <a:ext cx="410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为 </a:t>
            </a:r>
            <a:r>
              <a:rPr lang="en-US" altLang="zh-TW" sz="3200" b="1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的伴随矩阵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27" grpId="0"/>
      <p:bldP spid="28" grpId="0"/>
      <p:bldP spid="30" grpId="0"/>
      <p:bldP spid="31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990600" y="357166"/>
            <a:ext cx="7315200" cy="1498600"/>
            <a:chOff x="816" y="2112"/>
            <a:chExt cx="4608" cy="9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16" y="2112"/>
              <a:ext cx="4608" cy="6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sz="320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整理 </a:t>
              </a:r>
              <a:r>
                <a:rPr lang="en-US" altLang="zh-CN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矩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阵 </a:t>
              </a:r>
              <a:r>
                <a:rPr lang="en-US" altLang="zh-CN" sz="3200" b="1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 </a:t>
              </a: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可逆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的充要条件是 </a:t>
              </a:r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|</a:t>
              </a:r>
              <a:r>
                <a:rPr lang="en-US" altLang="zh-TW" sz="3200" b="1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</a:t>
              </a:r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| ≠ 0</a:t>
              </a:r>
              <a:r>
                <a:rPr lang="en-US" altLang="zh-C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,	  </a:t>
              </a:r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且</a:t>
              </a:r>
              <a:r>
                <a:rPr lang="zh-CN" altLang="en-US" sz="3200" b="1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　</a:t>
              </a:r>
              <a:r>
                <a:rPr lang="zh-CN" altLang="en-US" sz="2800" b="1" dirty="0"/>
                <a:t>　　　</a:t>
              </a:r>
              <a:r>
                <a:rPr lang="zh-CN" altLang="en-US" sz="2800" b="1" dirty="0">
                  <a:solidFill>
                    <a:schemeClr val="bg2"/>
                  </a:solidFill>
                </a:rPr>
                <a:t> </a:t>
              </a:r>
              <a:r>
                <a:rPr lang="zh-CN" altLang="en-US" sz="2800" b="1" dirty="0"/>
                <a:t>               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307" y="2472"/>
            <a:ext cx="1144" cy="584"/>
          </p:xfrm>
          <a:graphic>
            <a:graphicData uri="http://schemas.openxmlformats.org/presentationml/2006/ole">
              <p:oleObj spid="_x0000_s22529" name="Equation" r:id="rId3" imgW="43586400" imgH="22250400" progId="">
                <p:embed/>
              </p:oleObj>
            </a:graphicData>
          </a:graphic>
        </p:graphicFrame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4400" y="3024166"/>
            <a:ext cx="100860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202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CN" altLang="en-US" sz="3200" b="1" dirty="0">
                <a:solidFill>
                  <a:srgbClr val="0202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义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00232" y="3643314"/>
            <a:ext cx="613501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当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|=0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时，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称为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奇异矩阵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则称为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非奇异矩阵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cxnSp>
        <p:nvCxnSpPr>
          <p:cNvPr id="11" name="直線接點 20"/>
          <p:cNvCxnSpPr>
            <a:cxnSpLocks noChangeShapeType="1"/>
          </p:cNvCxnSpPr>
          <p:nvPr/>
        </p:nvCxnSpPr>
        <p:spPr bwMode="auto">
          <a:xfrm>
            <a:off x="1000100" y="2714620"/>
            <a:ext cx="8143900" cy="1588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71670" y="2000240"/>
            <a:ext cx="565731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的伴隨矩陣。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00232" y="4929198"/>
            <a:ext cx="681949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是可逆矩陣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的一个充分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必要條件是 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為非奇異矩陣。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</TotalTime>
  <Words>2049</Words>
  <Application>Microsoft Office PowerPoint</Application>
  <PresentationFormat>如螢幕大小 (4:3)</PresentationFormat>
  <Paragraphs>260</Paragraphs>
  <Slides>37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9" baseType="lpstr">
      <vt:lpstr>夏至</vt:lpstr>
      <vt:lpstr>Equation</vt:lpstr>
      <vt:lpstr>§2.3 逆矩阵</vt:lpstr>
      <vt:lpstr>一、逆矩阵的定义、性质和求法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逆矩阵如何求？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二、逆矩阵的初步应用</vt:lpstr>
      <vt:lpstr>投影片 25</vt:lpstr>
      <vt:lpstr>投影片 26</vt:lpstr>
      <vt:lpstr>投影片 27</vt:lpstr>
      <vt:lpstr>容易犯錯的地方</vt:lpstr>
      <vt:lpstr>投影片 29</vt:lpstr>
      <vt:lpstr>投影片 30</vt:lpstr>
      <vt:lpstr>投影片 31</vt:lpstr>
      <vt:lpstr>投影片 32</vt:lpstr>
      <vt:lpstr>三、小结</vt:lpstr>
      <vt:lpstr>§2.4 克拉默法则 (原理)</vt:lpstr>
      <vt:lpstr>投影片 35</vt:lpstr>
      <vt:lpstr>投影片 36</vt:lpstr>
      <vt:lpstr>投影片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182</cp:revision>
  <dcterms:created xsi:type="dcterms:W3CDTF">2016-02-27T14:58:00Z</dcterms:created>
  <dcterms:modified xsi:type="dcterms:W3CDTF">2018-04-18T12:51:42Z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