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7" r:id="rId2"/>
    <p:sldId id="258" r:id="rId3"/>
    <p:sldId id="282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65" r:id="rId12"/>
    <p:sldId id="319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4" r:id="rId23"/>
    <p:sldId id="363" r:id="rId24"/>
    <p:sldId id="366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2.wmf"/><Relationship Id="rId7" Type="http://schemas.openxmlformats.org/officeDocument/2006/relationships/image" Target="../media/image50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.wmf"/><Relationship Id="rId1" Type="http://schemas.openxmlformats.org/officeDocument/2006/relationships/image" Target="../media/image1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2037A-24A1-4B9A-9B2A-6062164E9048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C86C-8153-4DAD-AE29-F46971789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C86C-8153-4DAD-AE29-F4697178948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C86C-8153-4DAD-AE29-F4697178948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2017/11/3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§2.5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矩阵分块法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分块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矩阵的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概念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分块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矩阵的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运算规则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线性方程组的不同表示法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4225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(3)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分块矩阵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乘法</a:t>
            </a:r>
            <a:r>
              <a:rPr lang="en-US" altLang="zh-TW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500166" y="2786058"/>
            <a:ext cx="65053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其中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数分别等于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err="1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tj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数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0" name="Object 20"/>
          <p:cNvGraphicFramePr>
            <a:graphicFrameLocks noChangeAspect="1"/>
          </p:cNvGraphicFramePr>
          <p:nvPr/>
        </p:nvGraphicFramePr>
        <p:xfrm>
          <a:off x="1571604" y="1000108"/>
          <a:ext cx="3668712" cy="1820862"/>
        </p:xfrm>
        <a:graphic>
          <a:graphicData uri="http://schemas.openxmlformats.org/presentationml/2006/ole">
            <p:oleObj spid="_x0000_s262146" name="Equation" r:id="rId3" imgW="1688760" imgH="83808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5284788" y="1000108"/>
          <a:ext cx="3859212" cy="1820862"/>
        </p:xfrm>
        <a:graphic>
          <a:graphicData uri="http://schemas.openxmlformats.org/presentationml/2006/ole">
            <p:oleObj spid="_x0000_s262147" name="Equation" r:id="rId4" imgW="1777680" imgH="838080" progId="Equation.3">
              <p:embed/>
            </p:oleObj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/>
        </p:nvGraphicFramePr>
        <p:xfrm>
          <a:off x="3286116" y="3786190"/>
          <a:ext cx="3981450" cy="2216150"/>
        </p:xfrm>
        <a:graphic>
          <a:graphicData uri="http://schemas.openxmlformats.org/presentationml/2006/ole">
            <p:oleObj spid="_x0000_s262148" name="Equation" r:id="rId5" imgW="1688760" imgH="939600" progId="Equation.3">
              <p:embed/>
            </p:oleObj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1500166" y="500042"/>
            <a:ext cx="785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矩阵，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为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TW" sz="3200" b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矩阵，分块成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428860" y="457200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</a:t>
            </a:r>
            <a:endParaRPr lang="zh-TW" altLang="en-US" sz="32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500166" y="5929330"/>
            <a:ext cx="7706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其中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</a:t>
            </a:r>
            <a:r>
              <a:rPr lang="en-US" altLang="zh-TW" sz="3200" b="1" i="1" baseline="-25000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第 </a:t>
            </a:r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第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，按照顺序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各矩阵相乘的加总。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69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121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0" y="692150"/>
          <a:ext cx="4220389" cy="2232794"/>
        </p:xfrm>
        <a:graphic>
          <a:graphicData uri="http://schemas.openxmlformats.org/presentationml/2006/ole">
            <p:oleObj spid="_x0000_s285698" name="Equation" r:id="rId5" imgW="1752480" imgH="927000" progId="Equation.3">
              <p:embed/>
            </p:oleObj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679226" y="0"/>
          <a:ext cx="2998787" cy="3517900"/>
        </p:xfrm>
        <a:graphic>
          <a:graphicData uri="http://schemas.openxmlformats.org/presentationml/2006/ole">
            <p:oleObj spid="_x0000_s285699" name="Equation" r:id="rId6" imgW="1180800" imgH="1384200" progId="Equation.3">
              <p:embed/>
            </p:oleObj>
          </a:graphicData>
        </a:graphic>
      </p:graphicFrame>
      <p:cxnSp>
        <p:nvCxnSpPr>
          <p:cNvPr id="18" name="直線接點 17"/>
          <p:cNvCxnSpPr/>
          <p:nvPr/>
        </p:nvCxnSpPr>
        <p:spPr>
          <a:xfrm>
            <a:off x="1798906" y="836712"/>
            <a:ext cx="0" cy="1944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62802" y="1772816"/>
            <a:ext cx="316835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3599106" y="836712"/>
            <a:ext cx="1588" cy="201622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62802" y="2276872"/>
            <a:ext cx="316835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543322" y="1124744"/>
            <a:ext cx="208823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6263402" y="0"/>
            <a:ext cx="1588" cy="33569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471314" y="2852936"/>
            <a:ext cx="208823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0" y="2852936"/>
            <a:ext cx="5041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则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可以考虑用分块矩阵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乘法来计算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0" y="3861048"/>
          <a:ext cx="3121025" cy="2232025"/>
        </p:xfrm>
        <a:graphic>
          <a:graphicData uri="http://schemas.openxmlformats.org/presentationml/2006/ole">
            <p:oleObj spid="_x0000_s285700" name="Equation" r:id="rId7" imgW="1295280" imgH="927000" progId="Equation.3">
              <p:embed/>
            </p:oleObj>
          </a:graphicData>
        </a:graphic>
      </p:graphicFrame>
      <p:cxnSp>
        <p:nvCxnSpPr>
          <p:cNvPr id="15" name="直線接點 14"/>
          <p:cNvCxnSpPr/>
          <p:nvPr/>
        </p:nvCxnSpPr>
        <p:spPr>
          <a:xfrm>
            <a:off x="1080120" y="4941168"/>
            <a:ext cx="1800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1656184" y="3933056"/>
            <a:ext cx="1588" cy="201622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080120" y="5517232"/>
            <a:ext cx="1800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512168" y="4869160"/>
            <a:ext cx="1656184" cy="6480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11560" y="1700808"/>
            <a:ext cx="1152128" cy="6480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228184" y="0"/>
            <a:ext cx="1440160" cy="119675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4067944" y="3645024"/>
          <a:ext cx="1482725" cy="549275"/>
        </p:xfrm>
        <a:graphic>
          <a:graphicData uri="http://schemas.openxmlformats.org/presentationml/2006/ole">
            <p:oleObj spid="_x0000_s285701" name="Equation" r:id="rId8" imgW="583920" imgH="215640" progId="Equation.3">
              <p:embed/>
            </p:oleObj>
          </a:graphicData>
        </a:graphic>
      </p:graphicFrame>
      <p:graphicFrame>
        <p:nvGraphicFramePr>
          <p:cNvPr id="285702" name="Object 5"/>
          <p:cNvGraphicFramePr>
            <a:graphicFrameLocks noChangeAspect="1"/>
          </p:cNvGraphicFramePr>
          <p:nvPr/>
        </p:nvGraphicFramePr>
        <p:xfrm>
          <a:off x="3563888" y="4293096"/>
          <a:ext cx="2619251" cy="1104310"/>
        </p:xfrm>
        <a:graphic>
          <a:graphicData uri="http://schemas.openxmlformats.org/presentationml/2006/ole">
            <p:oleObj spid="_x0000_s285702" name="Equation" r:id="rId9" imgW="1117440" imgH="469800" progId="Equation.3">
              <p:embed/>
            </p:oleObj>
          </a:graphicData>
        </a:graphic>
      </p:graphicFrame>
      <p:graphicFrame>
        <p:nvGraphicFramePr>
          <p:cNvPr id="285703" name="Object 5"/>
          <p:cNvGraphicFramePr>
            <a:graphicFrameLocks noChangeAspect="1"/>
          </p:cNvGraphicFramePr>
          <p:nvPr/>
        </p:nvGraphicFramePr>
        <p:xfrm>
          <a:off x="6144919" y="4005064"/>
          <a:ext cx="2999081" cy="1704405"/>
        </p:xfrm>
        <a:graphic>
          <a:graphicData uri="http://schemas.openxmlformats.org/presentationml/2006/ole">
            <p:oleObj spid="_x0000_s285703" name="Equation" r:id="rId10" imgW="1231560" imgH="698400" progId="Equation.3">
              <p:embed/>
            </p:oleObj>
          </a:graphicData>
        </a:graphic>
      </p:graphicFrame>
      <p:graphicFrame>
        <p:nvGraphicFramePr>
          <p:cNvPr id="285704" name="Object 8"/>
          <p:cNvGraphicFramePr>
            <a:graphicFrameLocks noChangeAspect="1"/>
          </p:cNvGraphicFramePr>
          <p:nvPr/>
        </p:nvGraphicFramePr>
        <p:xfrm>
          <a:off x="3635896" y="5589240"/>
          <a:ext cx="1792287" cy="527050"/>
        </p:xfrm>
        <a:graphic>
          <a:graphicData uri="http://schemas.openxmlformats.org/presentationml/2006/ole">
            <p:oleObj spid="_x0000_s285704" name="Equation" r:id="rId11" imgW="736560" imgH="215640" progId="Equation.3">
              <p:embed/>
            </p:oleObj>
          </a:graphicData>
        </a:graphic>
      </p:graphicFrame>
      <p:sp>
        <p:nvSpPr>
          <p:cNvPr id="29" name="橢圓 28"/>
          <p:cNvSpPr/>
          <p:nvPr/>
        </p:nvSpPr>
        <p:spPr>
          <a:xfrm>
            <a:off x="1835696" y="1700808"/>
            <a:ext cx="1872208" cy="6480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300192" y="1124744"/>
            <a:ext cx="1440160" cy="1800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563888" y="1700808"/>
            <a:ext cx="576064" cy="6480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00192" y="2924944"/>
            <a:ext cx="1440160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121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319313" y="142852"/>
            <a:ext cx="5895975" cy="1908175"/>
            <a:chOff x="1383" y="308"/>
            <a:chExt cx="3714" cy="1202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1383" y="308"/>
            <a:ext cx="1728" cy="1202"/>
          </p:xfrm>
          <a:graphic>
            <a:graphicData uri="http://schemas.openxmlformats.org/presentationml/2006/ole">
              <p:oleObj spid="_x0000_s102410" name="Equation" r:id="rId3" imgW="1333440" imgH="927000" progId="Equation.3">
                <p:embed/>
              </p:oleObj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3237" y="308"/>
            <a:ext cx="1860" cy="1202"/>
          </p:xfrm>
          <a:graphic>
            <a:graphicData uri="http://schemas.openxmlformats.org/presentationml/2006/ole">
              <p:oleObj spid="_x0000_s102411" r:id="rId4" imgW="1435417" imgH="927417" progId="Equation.3">
                <p:embed/>
              </p:oleObj>
            </a:graphicData>
          </a:graphic>
        </p:graphicFrame>
      </p:grp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00100" y="242886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785918" y="2714620"/>
            <a:ext cx="2917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把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块成 </a:t>
            </a:r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1371600" y="3505200"/>
          <a:ext cx="2743200" cy="1908175"/>
        </p:xfrm>
        <a:graphic>
          <a:graphicData uri="http://schemas.openxmlformats.org/presentationml/2006/ole">
            <p:oleObj spid="_x0000_s102414" r:id="rId5" imgW="1333817" imgH="927417" progId="Equation.3">
              <p:embed/>
            </p:oleObj>
          </a:graphicData>
        </a:graphic>
      </p:graphicFrame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059113" y="3500438"/>
            <a:ext cx="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5029200" y="3429000"/>
          <a:ext cx="2952750" cy="1908175"/>
        </p:xfrm>
        <a:graphic>
          <a:graphicData uri="http://schemas.openxmlformats.org/presentationml/2006/ole">
            <p:oleObj spid="_x0000_s102415" r:id="rId6" imgW="1435417" imgH="927417" progId="Equation.3">
              <p:embed/>
            </p:oleObj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795963" y="4365625"/>
            <a:ext cx="19812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2051050" y="4437063"/>
            <a:ext cx="1828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6877050" y="3573463"/>
            <a:ext cx="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6" name="Object 19"/>
          <p:cNvGraphicFramePr>
            <a:graphicFrameLocks noChangeAspect="1"/>
          </p:cNvGraphicFramePr>
          <p:nvPr/>
        </p:nvGraphicFramePr>
        <p:xfrm>
          <a:off x="1600200" y="5486400"/>
          <a:ext cx="1981200" cy="1241425"/>
        </p:xfrm>
        <a:graphic>
          <a:graphicData uri="http://schemas.openxmlformats.org/presentationml/2006/ole">
            <p:oleObj spid="_x0000_s102416" r:id="rId7" imgW="749617" imgH="470217" progId="Equation.3">
              <p:embed/>
            </p:oleObj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/>
        </p:nvGraphicFramePr>
        <p:xfrm>
          <a:off x="5257800" y="5410200"/>
          <a:ext cx="2362200" cy="1246188"/>
        </p:xfrm>
        <a:graphic>
          <a:graphicData uri="http://schemas.openxmlformats.org/presentationml/2006/ole">
            <p:oleObj spid="_x0000_s102417" r:id="rId8" imgW="889317" imgH="470217" progId="Equation.3">
              <p:embed/>
            </p:oleObj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1785918" y="2000240"/>
            <a:ext cx="137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8" grpId="0"/>
      <p:bldP spid="31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71611" y="0"/>
            <a:ext cx="5953125" cy="1908175"/>
            <a:chOff x="753" y="308"/>
            <a:chExt cx="3750" cy="1202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753" y="308"/>
            <a:ext cx="1728" cy="1202"/>
          </p:xfrm>
          <a:graphic>
            <a:graphicData uri="http://schemas.openxmlformats.org/presentationml/2006/ole">
              <p:oleObj spid="_x0000_s263170" name="Equation" r:id="rId3" imgW="1333440" imgH="927000" progId="Equation.3">
                <p:embed/>
              </p:oleObj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2643" y="308"/>
            <a:ext cx="1860" cy="1202"/>
          </p:xfrm>
          <a:graphic>
            <a:graphicData uri="http://schemas.openxmlformats.org/presentationml/2006/ole">
              <p:oleObj spid="_x0000_s263171" r:id="rId4" imgW="1435417" imgH="927417" progId="Equation.3">
                <p:embed/>
              </p:oleObj>
            </a:graphicData>
          </a:graphic>
        </p:graphicFrame>
      </p:grp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00100" y="1643050"/>
            <a:ext cx="12859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" name="Object 19"/>
          <p:cNvGraphicFramePr>
            <a:graphicFrameLocks noChangeAspect="1"/>
          </p:cNvGraphicFramePr>
          <p:nvPr/>
        </p:nvGraphicFramePr>
        <p:xfrm>
          <a:off x="1428728" y="2071678"/>
          <a:ext cx="2349500" cy="1241425"/>
        </p:xfrm>
        <a:graphic>
          <a:graphicData uri="http://schemas.openxmlformats.org/presentationml/2006/ole">
            <p:oleObj spid="_x0000_s263174" name="Equation" r:id="rId5" imgW="888840" imgH="469800" progId="Equation.3">
              <p:embed/>
            </p:oleObj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/>
        </p:nvGraphicFramePr>
        <p:xfrm>
          <a:off x="3929058" y="2071678"/>
          <a:ext cx="2733675" cy="1246187"/>
        </p:xfrm>
        <a:graphic>
          <a:graphicData uri="http://schemas.openxmlformats.org/presentationml/2006/ole">
            <p:oleObj spid="_x0000_s263175" name="Equation" r:id="rId6" imgW="1028520" imgH="469800" progId="Equation.3">
              <p:embed/>
            </p:oleObj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572396" y="642918"/>
            <a:ext cx="137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142976" y="3214686"/>
          <a:ext cx="5068887" cy="1241425"/>
        </p:xfrm>
        <a:graphic>
          <a:graphicData uri="http://schemas.openxmlformats.org/presentationml/2006/ole">
            <p:oleObj spid="_x0000_s263176" name="Equation" r:id="rId7" imgW="1917360" imgH="469800" progId="Equation.3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1785918" y="4429132"/>
          <a:ext cx="5640388" cy="1241425"/>
        </p:xfrm>
        <a:graphic>
          <a:graphicData uri="http://schemas.openxmlformats.org/presentationml/2006/ole">
            <p:oleObj spid="_x0000_s263177" name="Equation" r:id="rId8" imgW="2133360" imgH="469800" progId="Equation.3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85918" y="5616575"/>
          <a:ext cx="4768850" cy="1241425"/>
        </p:xfrm>
        <a:graphic>
          <a:graphicData uri="http://schemas.openxmlformats.org/presentationml/2006/ole">
            <p:oleObj spid="_x0000_s263178" name="Equation" r:id="rId9" imgW="1803240" imgH="469800" progId="Equation.3">
              <p:embed/>
            </p:oleObj>
          </a:graphicData>
        </a:graphic>
      </p:graphicFrame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248328" y="-1"/>
            <a:ext cx="45719" cy="182084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2285984" y="928670"/>
            <a:ext cx="1828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437319" y="-7955"/>
            <a:ext cx="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5357818" y="928670"/>
            <a:ext cx="192882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71611" y="0"/>
            <a:ext cx="5953125" cy="1908175"/>
            <a:chOff x="753" y="308"/>
            <a:chExt cx="3750" cy="1202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753" y="308"/>
            <a:ext cx="1728" cy="1202"/>
          </p:xfrm>
          <a:graphic>
            <a:graphicData uri="http://schemas.openxmlformats.org/presentationml/2006/ole">
              <p:oleObj spid="_x0000_s264194" name="Equation" r:id="rId3" imgW="1333440" imgH="927000" progId="Equation.3">
                <p:embed/>
              </p:oleObj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2643" y="308"/>
            <a:ext cx="1860" cy="1202"/>
          </p:xfrm>
          <a:graphic>
            <a:graphicData uri="http://schemas.openxmlformats.org/presentationml/2006/ole">
              <p:oleObj spid="_x0000_s264195" r:id="rId4" imgW="1435417" imgH="927417" progId="Equation.3">
                <p:embed/>
              </p:oleObj>
            </a:graphicData>
          </a:graphic>
        </p:graphicFrame>
      </p:grp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00100" y="1643050"/>
            <a:ext cx="12859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  <a:r>
              <a:rPr lang="en-US" altLang="zh-CN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续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6" name="Object 19"/>
          <p:cNvGraphicFramePr>
            <a:graphicFrameLocks noChangeAspect="1"/>
          </p:cNvGraphicFramePr>
          <p:nvPr/>
        </p:nvGraphicFramePr>
        <p:xfrm>
          <a:off x="1428728" y="2071678"/>
          <a:ext cx="2349500" cy="1241425"/>
        </p:xfrm>
        <a:graphic>
          <a:graphicData uri="http://schemas.openxmlformats.org/presentationml/2006/ole">
            <p:oleObj spid="_x0000_s264196" name="Equation" r:id="rId5" imgW="888840" imgH="469800" progId="Equation.3">
              <p:embed/>
            </p:oleObj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/>
        </p:nvGraphicFramePr>
        <p:xfrm>
          <a:off x="3929058" y="2071678"/>
          <a:ext cx="2733675" cy="1246187"/>
        </p:xfrm>
        <a:graphic>
          <a:graphicData uri="http://schemas.openxmlformats.org/presentationml/2006/ole">
            <p:oleObj spid="_x0000_s264197" name="Equation" r:id="rId6" imgW="1028520" imgH="469800" progId="Equation.3">
              <p:embed/>
            </p:oleObj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572396" y="642918"/>
            <a:ext cx="137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14414" y="3286124"/>
          <a:ext cx="5440363" cy="1241425"/>
        </p:xfrm>
        <a:graphic>
          <a:graphicData uri="http://schemas.openxmlformats.org/presentationml/2006/ole">
            <p:oleObj spid="_x0000_s264200" name="Equation" r:id="rId7" imgW="2057400" imgH="469800" progId="Equation.3">
              <p:embed/>
            </p:oleObj>
          </a:graphicData>
        </a:graphic>
      </p:graphicFrame>
      <p:graphicFrame>
        <p:nvGraphicFramePr>
          <p:cNvPr id="264201" name="Object 5"/>
          <p:cNvGraphicFramePr>
            <a:graphicFrameLocks noChangeAspect="1"/>
          </p:cNvGraphicFramePr>
          <p:nvPr/>
        </p:nvGraphicFramePr>
        <p:xfrm>
          <a:off x="1785918" y="4572000"/>
          <a:ext cx="3876675" cy="2286000"/>
        </p:xfrm>
        <a:graphic>
          <a:graphicData uri="http://schemas.openxmlformats.org/presentationml/2006/ole">
            <p:oleObj spid="_x0000_s264201" name="Equation" r:id="rId8" imgW="1231560" imgH="927000" progId="Equation.3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3143240" y="3357562"/>
            <a:ext cx="64294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28860" y="4572008"/>
            <a:ext cx="1357322" cy="107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294047" y="-7955"/>
            <a:ext cx="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285984" y="928670"/>
            <a:ext cx="1828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437319" y="-7955"/>
            <a:ext cx="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5357818" y="928670"/>
            <a:ext cx="185738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7752" y="2214554"/>
            <a:ext cx="64294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286380" y="0"/>
            <a:ext cx="1000132" cy="857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143504" y="3357562"/>
            <a:ext cx="642942" cy="500066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143372" y="4572008"/>
            <a:ext cx="1000132" cy="107157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285984" y="2714620"/>
            <a:ext cx="571504" cy="500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786314" y="4000504"/>
            <a:ext cx="1428760" cy="500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786446" y="2786058"/>
            <a:ext cx="642942" cy="500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285984" y="1000108"/>
            <a:ext cx="928694" cy="7858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572264" y="1000108"/>
            <a:ext cx="714380" cy="7858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4202" name="Object 4"/>
          <p:cNvGraphicFramePr>
            <a:graphicFrameLocks noChangeAspect="1"/>
          </p:cNvGraphicFramePr>
          <p:nvPr/>
        </p:nvGraphicFramePr>
        <p:xfrm>
          <a:off x="5643570" y="4643446"/>
          <a:ext cx="3500430" cy="966788"/>
        </p:xfrm>
        <a:graphic>
          <a:graphicData uri="http://schemas.openxmlformats.org/presentationml/2006/ole">
            <p:oleObj spid="_x0000_s264202" name="Equation" r:id="rId9" imgW="1815840" imgH="469800" progId="Equation.3">
              <p:embed/>
            </p:oleObj>
          </a:graphicData>
        </a:graphic>
      </p:graphicFrame>
      <p:graphicFrame>
        <p:nvGraphicFramePr>
          <p:cNvPr id="264203" name="Object 11"/>
          <p:cNvGraphicFramePr>
            <a:graphicFrameLocks noChangeAspect="1"/>
          </p:cNvGraphicFramePr>
          <p:nvPr/>
        </p:nvGraphicFramePr>
        <p:xfrm>
          <a:off x="6357950" y="5643578"/>
          <a:ext cx="1566863" cy="966787"/>
        </p:xfrm>
        <a:graphic>
          <a:graphicData uri="http://schemas.openxmlformats.org/presentationml/2006/ole">
            <p:oleObj spid="_x0000_s264203" name="Equation" r:id="rId10" imgW="812520" imgH="469800" progId="Equation.3">
              <p:embed/>
            </p:oleObj>
          </a:graphicData>
        </a:graphic>
      </p:graphicFrame>
      <p:sp>
        <p:nvSpPr>
          <p:cNvPr id="41" name="矩形 40"/>
          <p:cNvSpPr/>
          <p:nvPr/>
        </p:nvSpPr>
        <p:spPr>
          <a:xfrm>
            <a:off x="2428860" y="5786454"/>
            <a:ext cx="1357322" cy="928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143372" y="5786454"/>
            <a:ext cx="1000132" cy="9286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571736" y="3929066"/>
            <a:ext cx="1857388" cy="5715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643570" y="4572008"/>
            <a:ext cx="3500430" cy="20002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857752" y="2786058"/>
            <a:ext cx="642942" cy="500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286380" y="1000108"/>
            <a:ext cx="1071570" cy="7858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36375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(4)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分块矩阵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转置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/>
          <a:p>
            <a:pPr>
              <a:defRPr/>
            </a:pPr>
            <a:fld id="{F5239732-2DF2-449C-B428-A91FCD04DDA0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2976" y="714356"/>
            <a:ext cx="6429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设对矩阵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块后，得分块矩阵为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214414" y="314324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那么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438400" y="4114800"/>
          <a:ext cx="1025525" cy="530225"/>
        </p:xfrm>
        <a:graphic>
          <a:graphicData uri="http://schemas.openxmlformats.org/presentationml/2006/ole">
            <p:oleObj spid="_x0000_s266246" r:id="rId3" imgW="368457" imgH="190734" progId="Equation.3">
              <p:embed/>
            </p:oleObj>
          </a:graphicData>
        </a:graphic>
      </p:graphicFrame>
      <p:sp>
        <p:nvSpPr>
          <p:cNvPr id="16" name="Rectangle 8" descr="绿色大理石"/>
          <p:cNvSpPr>
            <a:spLocks noChangeArrowheads="1"/>
          </p:cNvSpPr>
          <p:nvPr/>
        </p:nvSpPr>
        <p:spPr bwMode="auto">
          <a:xfrm>
            <a:off x="3581400" y="1600200"/>
            <a:ext cx="2667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" descr="绿色大理石"/>
          <p:cNvSpPr>
            <a:spLocks noChangeArrowheads="1"/>
          </p:cNvSpPr>
          <p:nvPr/>
        </p:nvSpPr>
        <p:spPr bwMode="auto">
          <a:xfrm>
            <a:off x="3657600" y="3581400"/>
            <a:ext cx="4572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2786063" y="1500188"/>
          <a:ext cx="3668712" cy="1820862"/>
        </p:xfrm>
        <a:graphic>
          <a:graphicData uri="http://schemas.openxmlformats.org/presentationml/2006/ole">
            <p:oleObj spid="_x0000_s266247" r:id="rId4" imgW="1689417" imgH="838517" progId="Equation.3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3429000" y="3500438"/>
          <a:ext cx="3089275" cy="1931987"/>
        </p:xfrm>
        <a:graphic>
          <a:graphicData uri="http://schemas.openxmlformats.org/presentationml/2006/ole">
            <p:oleObj spid="_x0000_s266248" r:id="rId5" imgW="1422717" imgH="889317" progId="Equation.3">
              <p:embed/>
            </p:oleObj>
          </a:graphicData>
        </a:graphic>
      </p:graphicFrame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214414" y="5572140"/>
            <a:ext cx="75713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分块矩阵的转置，把行写成同序号的列</a:t>
            </a:r>
            <a:r>
              <a:rPr lang="zh-CN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dirty="0" smtClean="0">
              <a:solidFill>
                <a:srgbClr val="80008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并</a:t>
            </a:r>
            <a:r>
              <a:rPr lang="zh-CN" altLang="en-US" sz="3200" b="1" dirty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且</a:t>
            </a:r>
            <a:r>
              <a:rPr lang="zh-CN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每个</a:t>
            </a:r>
            <a:r>
              <a:rPr lang="zh-CN" altLang="en-US" sz="3200" b="1" dirty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子块转</a:t>
            </a:r>
            <a:r>
              <a:rPr lang="zh-CN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置</a:t>
            </a:r>
            <a:r>
              <a:rPr lang="zh-TW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28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utoUpdateAnimBg="0"/>
      <p:bldP spid="16" grpId="0" animBg="1"/>
      <p:bldP spid="17" grpId="0" animBg="1"/>
      <p:bldP spid="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121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857488" y="642918"/>
          <a:ext cx="3867150" cy="2849563"/>
        </p:xfrm>
        <a:graphic>
          <a:graphicData uri="http://schemas.openxmlformats.org/presentationml/2006/ole">
            <p:oleObj spid="_x0000_s268290" name="Equation" r:id="rId3" imgW="1879560" imgH="1384200" progId="Equation.3">
              <p:embed/>
            </p:oleObj>
          </a:graphicData>
        </a:graphic>
      </p:graphicFrame>
      <p:cxnSp>
        <p:nvCxnSpPr>
          <p:cNvPr id="19" name="直線接點 18"/>
          <p:cNvCxnSpPr/>
          <p:nvPr/>
        </p:nvCxnSpPr>
        <p:spPr>
          <a:xfrm>
            <a:off x="3500430" y="2071678"/>
            <a:ext cx="300039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3107521" y="2107397"/>
            <a:ext cx="264320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4037009" y="2106603"/>
            <a:ext cx="264320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6" name="Object 4"/>
          <p:cNvGraphicFramePr>
            <a:graphicFrameLocks noChangeAspect="1"/>
          </p:cNvGraphicFramePr>
          <p:nvPr/>
        </p:nvGraphicFramePr>
        <p:xfrm>
          <a:off x="2500298" y="3857628"/>
          <a:ext cx="4232275" cy="2849562"/>
        </p:xfrm>
        <a:graphic>
          <a:graphicData uri="http://schemas.openxmlformats.org/presentationml/2006/ole">
            <p:oleObj spid="_x0000_s268296" name="Equation" r:id="rId4" imgW="2057400" imgH="1384200" progId="Equation.3">
              <p:embed/>
            </p:oleObj>
          </a:graphicData>
        </a:graphic>
      </p:graphicFrame>
      <p:cxnSp>
        <p:nvCxnSpPr>
          <p:cNvPr id="24" name="直線接點 23"/>
          <p:cNvCxnSpPr/>
          <p:nvPr/>
        </p:nvCxnSpPr>
        <p:spPr>
          <a:xfrm rot="5400000">
            <a:off x="3751257" y="5249875"/>
            <a:ext cx="264320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428992" y="4786322"/>
            <a:ext cx="300039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357554" y="5715016"/>
            <a:ext cx="300039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643042" y="335756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281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(5)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块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对角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14414" y="571480"/>
            <a:ext cx="5918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CN" sz="3200" b="1" i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  为  </a:t>
            </a:r>
            <a:r>
              <a:rPr lang="en-US" altLang="zh-CN" sz="3200" b="1" i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阶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，可分块成为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2428860" y="1214422"/>
          <a:ext cx="3200400" cy="1989137"/>
        </p:xfrm>
        <a:graphic>
          <a:graphicData uri="http://schemas.openxmlformats.org/presentationml/2006/ole">
            <p:oleObj spid="_x0000_s270341" name="Equation" r:id="rId3" imgW="1511280" imgH="939600" progId="Equation.3">
              <p:embed/>
            </p:oleObj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19200" y="3371832"/>
            <a:ext cx="771397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也就是只有在对角线上有非零子块，其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余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子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块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零矩阵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;   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并且在对角线上的子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块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= 1, 2, …,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是方阵，那么这样的分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块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阵称为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分块对角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295400" y="5572140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对角阵是分块对角阵的特殊情形，分块对角阵有与对角阵相似的性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3481373" y="2254234"/>
            <a:ext cx="6286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TW" alt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4624373" y="1325547"/>
            <a:ext cx="6286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TW" altLang="en-US" sz="4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6" grpId="0" autoUpdateAnimBg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500298" y="500042"/>
          <a:ext cx="4572032" cy="3392640"/>
        </p:xfrm>
        <a:graphic>
          <a:graphicData uri="http://schemas.openxmlformats.org/presentationml/2006/ole">
            <p:oleObj spid="_x0000_s272386" name="Equation" r:id="rId3" imgW="1866600" imgH="1384200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428992" y="500042"/>
            <a:ext cx="1714512" cy="16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14942" y="2285992"/>
            <a:ext cx="42862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86446" y="2786058"/>
            <a:ext cx="928694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28728" y="4214818"/>
            <a:ext cx="7127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本身虽然不为对角阵，但分块后形式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上成为对角阵。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500430" y="2214554"/>
            <a:ext cx="3143272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00430" y="2714620"/>
            <a:ext cx="3143272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3536943" y="2106603"/>
            <a:ext cx="321471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4108447" y="2178041"/>
            <a:ext cx="321471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分块对角阵的性质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0100" y="1785926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3200" b="1" u="sng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分块对角阵的行列式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787900" y="0"/>
          <a:ext cx="2514600" cy="1563688"/>
        </p:xfrm>
        <a:graphic>
          <a:graphicData uri="http://schemas.openxmlformats.org/presentationml/2006/ole">
            <p:oleObj spid="_x0000_s273410" r:id="rId3" imgW="1511617" imgH="940117" progId="Equation.3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4357694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3200" b="1" u="sng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分块对角阵的</a:t>
            </a:r>
            <a:r>
              <a:rPr lang="zh-CN" altLang="en-US" sz="3200" b="1" u="sng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逆</a:t>
            </a:r>
            <a:endParaRPr lang="zh-CN" altLang="en-US" sz="3200" b="1" u="sng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71538" y="5072074"/>
            <a:ext cx="238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当 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≠ 0,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endParaRPr lang="en-US" altLang="zh-CN" sz="3200" b="1" dirty="0" smtClean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5072066" y="4857760"/>
          <a:ext cx="3889970" cy="2000240"/>
        </p:xfrm>
        <a:graphic>
          <a:graphicData uri="http://schemas.openxmlformats.org/presentationml/2006/ole">
            <p:oleObj spid="_x0000_s273414" r:id="rId4" imgW="1853713" imgH="952404" progId="Equation.3">
              <p:embed/>
            </p:oleObj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00100" y="2928934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3200" b="1" u="sng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分块对角阵的</a:t>
            </a:r>
            <a:r>
              <a:rPr lang="zh-CN" altLang="en-US" sz="3200" b="1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幂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4286248" y="2428868"/>
          <a:ext cx="3657600" cy="2062162"/>
        </p:xfrm>
        <a:graphic>
          <a:graphicData uri="http://schemas.openxmlformats.org/presentationml/2006/ole">
            <p:oleObj spid="_x0000_s273415" r:id="rId5" imgW="1688684" imgH="952404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858853" y="1785926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=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|·|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|····|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071538" y="5857892"/>
            <a:ext cx="3368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即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| ≠ 0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时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1" grpId="0"/>
      <p:bldP spid="15" grpId="0" autoUpdateAnimBg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分块矩阵的概念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71538" y="857232"/>
            <a:ext cx="80724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一些横线和竖线把矩阵分成若干小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块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这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种“操作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”称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对矩阵进行分</a:t>
            </a: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块</a:t>
            </a:r>
            <a:r>
              <a:rPr lang="zh-TW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个小块称为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子块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这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样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处理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矩阵的方法称为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分块法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阵分块后，这种形式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上的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以子块为元素的矩阵称为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分块矩</a:t>
            </a: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3200" b="1" dirty="0" smtClean="0">
                <a:solidFill>
                  <a:srgbClr val="80008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928794" y="214290"/>
          <a:ext cx="4572032" cy="3392640"/>
        </p:xfrm>
        <a:graphic>
          <a:graphicData uri="http://schemas.openxmlformats.org/presentationml/2006/ole">
            <p:oleObj spid="_x0000_s275458" name="Equation" r:id="rId3" imgW="1866600" imgH="1384200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857488" y="214290"/>
            <a:ext cx="1714512" cy="16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43438" y="2000240"/>
            <a:ext cx="428628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14942" y="2500306"/>
            <a:ext cx="928694" cy="1000132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57290" y="357187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=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|×|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|×|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 = 6×7×1 = 42.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28794" y="78579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43702" y="171448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29388" y="2786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1221AE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>
              <a:solidFill>
                <a:srgbClr val="122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5459" name="Object 4"/>
          <p:cNvGraphicFramePr>
            <a:graphicFrameLocks noChangeAspect="1"/>
          </p:cNvGraphicFramePr>
          <p:nvPr/>
        </p:nvGraphicFramePr>
        <p:xfrm>
          <a:off x="1000101" y="4153241"/>
          <a:ext cx="3857652" cy="2704759"/>
        </p:xfrm>
        <a:graphic>
          <a:graphicData uri="http://schemas.openxmlformats.org/presentationml/2006/ole">
            <p:oleObj spid="_x0000_s275459" name="Equation" r:id="rId4" imgW="2234880" imgH="1384200" progId="Equation.3">
              <p:embed/>
            </p:oleObj>
          </a:graphicData>
        </a:graphic>
      </p:graphicFrame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5264150" y="4152900"/>
          <a:ext cx="3879850" cy="2705100"/>
        </p:xfrm>
        <a:graphic>
          <a:graphicData uri="http://schemas.openxmlformats.org/presentationml/2006/ole">
            <p:oleObj spid="_x0000_s275460" name="Equation" r:id="rId5" imgW="2247840" imgH="1384200" progId="Equation.3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143636" y="4572008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baseline="30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–1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85918" y="4214818"/>
            <a:ext cx="1357322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214678" y="5572140"/>
            <a:ext cx="428628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714744" y="6000720"/>
            <a:ext cx="928694" cy="71442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143768" y="5500702"/>
            <a:ext cx="571504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786710" y="5929330"/>
            <a:ext cx="1071570" cy="78581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4" grpId="0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57422" y="0"/>
          <a:ext cx="2216150" cy="1524000"/>
        </p:xfrm>
        <a:graphic>
          <a:graphicData uri="http://schemas.openxmlformats.org/presentationml/2006/ole">
            <p:oleObj spid="_x0000_s276482" r:id="rId3" imgW="1016317" imgH="698817" progId="Equation.3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00100" y="142873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71604" y="1714488"/>
            <a:ext cx="74056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对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做如下形式的分块后，得到分块对角阵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</a:rPr>
              <a:t>: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49638" y="2803518"/>
            <a:ext cx="1295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981438" y="2444743"/>
            <a:ext cx="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5072066" y="2428868"/>
          <a:ext cx="2034673" cy="1214446"/>
        </p:xfrm>
        <a:graphic>
          <a:graphicData uri="http://schemas.openxmlformats.org/presentationml/2006/ole">
            <p:oleObj spid="_x0000_s276486" r:id="rId4" imgW="787717" imgH="470217" progId="Equation.3">
              <p:embed/>
            </p:oleObj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/>
        </p:nvGraphicFramePr>
        <p:xfrm>
          <a:off x="4071934" y="4357694"/>
          <a:ext cx="2438400" cy="1012825"/>
        </p:xfrm>
        <a:graphic>
          <a:graphicData uri="http://schemas.openxmlformats.org/presentationml/2006/ole">
            <p:oleObj spid="_x0000_s276490" r:id="rId5" imgW="1130127" imgH="470013" progId="Equation.3">
              <p:embed/>
            </p:oleObj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000100" y="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18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57752" y="428604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–1</a:t>
            </a:r>
            <a:r>
              <a:rPr lang="en-US" altLang="zh-TW" sz="3200" b="1" dirty="0" smtClean="0"/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491" name="Object 4"/>
          <p:cNvGraphicFramePr>
            <a:graphicFrameLocks noChangeAspect="1"/>
          </p:cNvGraphicFramePr>
          <p:nvPr/>
        </p:nvGraphicFramePr>
        <p:xfrm>
          <a:off x="2898775" y="2286000"/>
          <a:ext cx="2132013" cy="1524000"/>
        </p:xfrm>
        <a:graphic>
          <a:graphicData uri="http://schemas.openxmlformats.org/presentationml/2006/ole">
            <p:oleObj spid="_x0000_s276491" name="Equation" r:id="rId6" imgW="977760" imgH="698400" progId="Equation.3">
              <p:embed/>
            </p:oleObj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1714480" y="3857628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= 5 ≠ 0, 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71934" y="385762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–1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( 1/5 ).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714480" y="4643446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= 1 ≠ 0, 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1857356" y="5214938"/>
          <a:ext cx="3113088" cy="1643062"/>
        </p:xfrm>
        <a:graphic>
          <a:graphicData uri="http://schemas.openxmlformats.org/presentationml/2006/ole">
            <p:oleObj spid="_x0000_s276492" name="Equation" r:id="rId7" imgW="13460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/>
      <p:bldP spid="15" grpId="0" animBg="1"/>
      <p:bldP spid="16" grpId="0" animBg="1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三、线性方程组的不同表示法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12064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內容版面配置區 5"/>
          <p:cNvSpPr>
            <a:spLocks noGrp="1"/>
          </p:cNvSpPr>
          <p:nvPr>
            <p:ph idx="1"/>
          </p:nvPr>
        </p:nvSpPr>
        <p:spPr>
          <a:xfrm>
            <a:off x="1000100" y="1206499"/>
            <a:ext cx="3500462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 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286248" y="1206499"/>
          <a:ext cx="5460995" cy="2285998"/>
        </p:xfrm>
        <a:graphic>
          <a:graphicData uri="http://schemas.openxmlformats.org/presentationml/2006/ole">
            <p:oleObj spid="_x0000_s280581" name="Equation" r:id="rId3" imgW="2539800" imgH="9396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09624" y="4492623"/>
          <a:ext cx="3775075" cy="2143125"/>
        </p:xfrm>
        <a:graphic>
          <a:graphicData uri="http://schemas.openxmlformats.org/presentationml/2006/ole">
            <p:oleObj spid="_x0000_s280582" name="Equation" r:id="rId4" imgW="1904760" imgH="939600" progId="Equation.3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4643438" y="4349749"/>
          <a:ext cx="2011363" cy="2479675"/>
        </p:xfrm>
        <a:graphic>
          <a:graphicData uri="http://schemas.openxmlformats.org/presentationml/2006/ole">
            <p:oleObj spid="_x0000_s280583" name="Equation" r:id="rId5" imgW="761760" imgH="939600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715124" y="4421187"/>
          <a:ext cx="2286000" cy="2436813"/>
        </p:xfrm>
        <a:graphic>
          <a:graphicData uri="http://schemas.openxmlformats.org/presentationml/2006/ole">
            <p:oleObj spid="_x0000_s280584" name="Equation" r:id="rId6" imgW="761760" imgH="939600" progId="Equation.3">
              <p:embed/>
            </p:oleObj>
          </a:graphicData>
        </a:graphic>
      </p:graphicFrame>
      <p:sp>
        <p:nvSpPr>
          <p:cNvPr id="19" name="內容版面配置區 5"/>
          <p:cNvSpPr txBox="1">
            <a:spLocks/>
          </p:cNvSpPr>
          <p:nvPr/>
        </p:nvSpPr>
        <p:spPr>
          <a:xfrm>
            <a:off x="1142976" y="3563929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可记作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×1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</p:txBody>
      </p:sp>
      <p:sp>
        <p:nvSpPr>
          <p:cNvPr id="20" name="內容版面配置區 5"/>
          <p:cNvSpPr txBox="1">
            <a:spLocks/>
          </p:cNvSpPr>
          <p:nvPr/>
        </p:nvSpPr>
        <p:spPr>
          <a:xfrm>
            <a:off x="5643570" y="3635367"/>
            <a:ext cx="357190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或简记作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.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cxnSp>
        <p:nvCxnSpPr>
          <p:cNvPr id="21" name="直線接點 20"/>
          <p:cNvCxnSpPr/>
          <p:nvPr/>
        </p:nvCxnSpPr>
        <p:spPr>
          <a:xfrm rot="5400000">
            <a:off x="1679555" y="5599118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322497" y="5599118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3036877" y="5599118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929322" y="4992689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929322" y="5492755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929322" y="6278573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1538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33" name="內容版面配置區 5"/>
          <p:cNvSpPr>
            <a:spLocks noGrp="1"/>
          </p:cNvSpPr>
          <p:nvPr>
            <p:ph idx="1"/>
          </p:nvPr>
        </p:nvSpPr>
        <p:spPr>
          <a:xfrm>
            <a:off x="1142976" y="0"/>
            <a:ext cx="3500462" cy="71438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 线性方程组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4429124" y="0"/>
          <a:ext cx="4286280" cy="1794257"/>
        </p:xfrm>
        <a:graphic>
          <a:graphicData uri="http://schemas.openxmlformats.org/presentationml/2006/ole">
            <p:oleObj spid="_x0000_s278530" name="Equation" r:id="rId4" imgW="2539800" imgH="939600" progId="Equation.3">
              <p:embed/>
            </p:oleObj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952500" y="1928802"/>
          <a:ext cx="3775075" cy="2143125"/>
        </p:xfrm>
        <a:graphic>
          <a:graphicData uri="http://schemas.openxmlformats.org/presentationml/2006/ole">
            <p:oleObj spid="_x0000_s278531" name="Equation" r:id="rId5" imgW="1904760" imgH="939600" progId="Equation.3">
              <p:embed/>
            </p:oleObj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4786314" y="1785928"/>
          <a:ext cx="2011363" cy="2479675"/>
        </p:xfrm>
        <a:graphic>
          <a:graphicData uri="http://schemas.openxmlformats.org/presentationml/2006/ole">
            <p:oleObj spid="_x0000_s278532" name="Equation" r:id="rId6" imgW="761760" imgH="939600" progId="Equation.3">
              <p:embed/>
            </p:oleObj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6858000" y="1857366"/>
          <a:ext cx="2286000" cy="2436813"/>
        </p:xfrm>
        <a:graphic>
          <a:graphicData uri="http://schemas.openxmlformats.org/presentationml/2006/ole">
            <p:oleObj spid="_x0000_s278533" name="Equation" r:id="rId7" imgW="761760" imgH="939600" progId="Equation.3">
              <p:embed/>
            </p:oleObj>
          </a:graphicData>
        </a:graphic>
      </p:graphicFrame>
      <p:cxnSp>
        <p:nvCxnSpPr>
          <p:cNvPr id="43" name="直線接點 42"/>
          <p:cNvCxnSpPr/>
          <p:nvPr/>
        </p:nvCxnSpPr>
        <p:spPr>
          <a:xfrm rot="5400000">
            <a:off x="1822431" y="3035297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>
            <a:off x="2465373" y="3035297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>
            <a:off x="3179753" y="3035297"/>
            <a:ext cx="178595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072198" y="2428868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072198" y="2928934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72198" y="3714752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000100" y="5143512"/>
          <a:ext cx="2390775" cy="522287"/>
        </p:xfrm>
        <a:graphic>
          <a:graphicData uri="http://schemas.openxmlformats.org/presentationml/2006/ole">
            <p:oleObj spid="_x0000_s278534" name="Equation" r:id="rId8" imgW="1206360" imgH="2286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428993" y="4143380"/>
          <a:ext cx="714380" cy="2479675"/>
        </p:xfrm>
        <a:graphic>
          <a:graphicData uri="http://schemas.openxmlformats.org/presentationml/2006/ole">
            <p:oleObj spid="_x0000_s278535" name="Equation" r:id="rId9" imgW="355320" imgH="93960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143372" y="4286256"/>
          <a:ext cx="928694" cy="2222499"/>
        </p:xfrm>
        <a:graphic>
          <a:graphicData uri="http://schemas.openxmlformats.org/presentationml/2006/ole">
            <p:oleObj spid="_x0000_s278536" name="Equation" r:id="rId10" imgW="482400" imgH="939600" progId="Equation.3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1214414" y="4429132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714480" y="4429132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86050" y="4429132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166629" y="4857760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0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0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+···+</a:t>
            </a:r>
            <a:r>
              <a:rPr lang="en-US" altLang="zh-TW" sz="3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0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0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4357694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00826" y="4357694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001024" y="4357694"/>
            <a:ext cx="35719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643966" y="4357694"/>
            <a:ext cx="285752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143504" y="4214818"/>
            <a:ext cx="4000496" cy="250033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0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14480" y="214290"/>
          <a:ext cx="3438525" cy="1389063"/>
        </p:xfrm>
        <a:graphic>
          <a:graphicData uri="http://schemas.openxmlformats.org/presentationml/2006/ole">
            <p:oleObj spid="_x0000_s286722" name="Equation" r:id="rId3" imgW="1726920" imgH="698400" progId="Equation.3">
              <p:embed/>
            </p:oleObj>
          </a:graphicData>
        </a:graphic>
      </p:graphicFrame>
      <p:sp>
        <p:nvSpPr>
          <p:cNvPr id="19" name="向右箭號 18"/>
          <p:cNvSpPr/>
          <p:nvPr/>
        </p:nvSpPr>
        <p:spPr>
          <a:xfrm>
            <a:off x="5500694" y="785794"/>
            <a:ext cx="642942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5"/>
          <p:cNvSpPr txBox="1">
            <a:spLocks/>
          </p:cNvSpPr>
          <p:nvPr/>
        </p:nvSpPr>
        <p:spPr>
          <a:xfrm>
            <a:off x="6429388" y="642918"/>
            <a:ext cx="2000264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x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 </a:t>
            </a:r>
            <a:r>
              <a:rPr kumimoji="0" lang="en-US" altLang="zh-TW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475656" y="1772816"/>
          <a:ext cx="3135313" cy="1389063"/>
        </p:xfrm>
        <a:graphic>
          <a:graphicData uri="http://schemas.openxmlformats.org/presentationml/2006/ole">
            <p:oleObj spid="_x0000_s286724" name="Equation" r:id="rId4" imgW="1574640" imgH="69840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047556" y="1558502"/>
          <a:ext cx="1289050" cy="1843088"/>
        </p:xfrm>
        <a:graphic>
          <a:graphicData uri="http://schemas.openxmlformats.org/presentationml/2006/ole">
            <p:oleObj spid="_x0000_s286725" name="Equation" r:id="rId5" imgW="647640" imgH="927000" progId="Equation.3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976382" y="1772816"/>
          <a:ext cx="1087438" cy="1387475"/>
        </p:xfrm>
        <a:graphic>
          <a:graphicData uri="http://schemas.openxmlformats.org/presentationml/2006/ole">
            <p:oleObj spid="_x0000_s286726" name="Equation" r:id="rId6" imgW="545760" imgH="698400" progId="Equation.3">
              <p:embed/>
            </p:oleObj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331640" y="3212976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也可以看成 </a:t>
            </a:r>
            <a:r>
              <a:rPr lang="en-US" altLang="zh-CN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619672" y="4149080"/>
          <a:ext cx="6713537" cy="1655763"/>
        </p:xfrm>
        <a:graphic>
          <a:graphicData uri="http://schemas.openxmlformats.org/presentationml/2006/ole">
            <p:oleObj spid="_x0000_s286730" name="Equation" r:id="rId7" imgW="2831760" imgH="698400" progId="Equation.3">
              <p:embed/>
            </p:oleObj>
          </a:graphicData>
        </a:graphic>
      </p:graphicFrame>
      <p:sp>
        <p:nvSpPr>
          <p:cNvPr id="18" name="橢圓 17"/>
          <p:cNvSpPr/>
          <p:nvPr/>
        </p:nvSpPr>
        <p:spPr>
          <a:xfrm>
            <a:off x="2195736" y="4005064"/>
            <a:ext cx="648072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35696" y="0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779912" y="4077072"/>
            <a:ext cx="648072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483768" y="0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292080" y="4077072"/>
            <a:ext cx="792088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03848" y="0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32240" y="4077072"/>
            <a:ext cx="648072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923928" y="0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668344" y="4005064"/>
            <a:ext cx="648072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788024" y="0"/>
            <a:ext cx="504056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5" grpId="0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四、小结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643042" y="1142984"/>
            <a:ext cx="67505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1.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分块矩阵是一种形式上矩阵，适当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分块常有简化计算的效果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特别是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矩阵乘法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643042" y="2786058"/>
            <a:ext cx="52116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2.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分块对角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的各种性质。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71670" y="4143380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原始列举方程形式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71670" y="4786322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(2)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；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71670" y="5429264"/>
            <a:ext cx="5286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+···+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43042" y="3500438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线性方程组的各种表示法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8" grpId="0"/>
      <p:bldP spid="25" grpId="0"/>
      <p:bldP spid="26" grpId="0"/>
      <p:bldP spid="27" grpId="0"/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041525" y="714375"/>
          <a:ext cx="3495675" cy="1687513"/>
        </p:xfrm>
        <a:graphic>
          <a:graphicData uri="http://schemas.openxmlformats.org/presentationml/2006/ole">
            <p:oleObj spid="_x0000_s57356" name="Equation" r:id="rId3" imgW="1600200" imgH="711000" progId="Equation.3">
              <p:embed/>
            </p:oleObj>
          </a:graphicData>
        </a:graphic>
      </p:graphicFrame>
      <p:cxnSp>
        <p:nvCxnSpPr>
          <p:cNvPr id="22" name="直線接點 21"/>
          <p:cNvCxnSpPr/>
          <p:nvPr/>
        </p:nvCxnSpPr>
        <p:spPr>
          <a:xfrm rot="5400000">
            <a:off x="3250397" y="1535893"/>
            <a:ext cx="1643868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714612" y="1857364"/>
            <a:ext cx="271464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929058" y="2571744"/>
          <a:ext cx="2314575" cy="1149350"/>
        </p:xfrm>
        <a:graphic>
          <a:graphicData uri="http://schemas.openxmlformats.org/presentationml/2006/ole">
            <p:oleObj spid="_x0000_s57357" name="Equation" r:id="rId4" imgW="1028520" imgH="469800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2000232" y="2857496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可记为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000232" y="40719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其中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106738" y="4286250"/>
          <a:ext cx="2381250" cy="1008063"/>
        </p:xfrm>
        <a:graphic>
          <a:graphicData uri="http://schemas.openxmlformats.org/presentationml/2006/ole">
            <p:oleObj spid="_x0000_s57358" name="Equation" r:id="rId5" imgW="1206360" imgH="469800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5929322" y="4357694"/>
          <a:ext cx="2378075" cy="1035050"/>
        </p:xfrm>
        <a:graphic>
          <a:graphicData uri="http://schemas.openxmlformats.org/presentationml/2006/ole">
            <p:oleObj spid="_x0000_s57359" name="Equation" r:id="rId6" imgW="1206360" imgH="48240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84525" y="5643563"/>
          <a:ext cx="2312988" cy="496887"/>
        </p:xfrm>
        <a:graphic>
          <a:graphicData uri="http://schemas.openxmlformats.org/presentationml/2006/ole">
            <p:oleObj spid="_x0000_s57360" name="Equation" r:id="rId7" imgW="1155600" imgH="228600" progId="Equation.3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5929322" y="5643578"/>
          <a:ext cx="2314575" cy="496887"/>
        </p:xfrm>
        <a:graphic>
          <a:graphicData uri="http://schemas.openxmlformats.org/presentationml/2006/ole">
            <p:oleObj spid="_x0000_s57361" name="Equation" r:id="rId8" imgW="1155600" imgH="228600" progId="Equation.3">
              <p:embed/>
            </p:oleObj>
          </a:graphicData>
        </a:graphic>
      </p:graphicFrame>
      <p:sp>
        <p:nvSpPr>
          <p:cNvPr id="38" name="矩形 37"/>
          <p:cNvSpPr/>
          <p:nvPr/>
        </p:nvSpPr>
        <p:spPr>
          <a:xfrm>
            <a:off x="3857620" y="2428868"/>
            <a:ext cx="2500330" cy="142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643702" y="1928802"/>
            <a:ext cx="2173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形式上为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× 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57148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CN" altLang="en-US" sz="32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928794" y="928670"/>
          <a:ext cx="3495675" cy="1687513"/>
        </p:xfrm>
        <a:graphic>
          <a:graphicData uri="http://schemas.openxmlformats.org/presentationml/2006/ole">
            <p:oleObj spid="_x0000_s251906" name="Equation" r:id="rId3" imgW="1600200" imgH="711000" progId="Equation.3">
              <p:embed/>
            </p:oleObj>
          </a:graphicData>
        </a:graphic>
      </p:graphicFrame>
      <p:cxnSp>
        <p:nvCxnSpPr>
          <p:cNvPr id="22" name="直線接點 21"/>
          <p:cNvCxnSpPr/>
          <p:nvPr/>
        </p:nvCxnSpPr>
        <p:spPr>
          <a:xfrm rot="5400000">
            <a:off x="2393141" y="1750207"/>
            <a:ext cx="1643868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4000496" y="3357562"/>
          <a:ext cx="3743325" cy="560388"/>
        </p:xfrm>
        <a:graphic>
          <a:graphicData uri="http://schemas.openxmlformats.org/presentationml/2006/ole">
            <p:oleObj spid="_x0000_s251907" name="Equation" r:id="rId4" imgW="1663560" imgH="228600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958939" y="3357543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可记为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28794" y="40719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其中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643042" y="4857760"/>
          <a:ext cx="1754188" cy="1525588"/>
        </p:xfrm>
        <a:graphic>
          <a:graphicData uri="http://schemas.openxmlformats.org/presentationml/2006/ole">
            <p:oleObj spid="_x0000_s251908" name="Equation" r:id="rId5" imgW="888840" imgH="711000" progId="Equation.3">
              <p:embed/>
            </p:oleObj>
          </a:graphicData>
        </a:graphic>
      </p:graphicFrame>
      <p:sp>
        <p:nvSpPr>
          <p:cNvPr id="38" name="矩形 37"/>
          <p:cNvSpPr/>
          <p:nvPr/>
        </p:nvSpPr>
        <p:spPr>
          <a:xfrm>
            <a:off x="4643438" y="3286124"/>
            <a:ext cx="3143272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500826" y="1142984"/>
            <a:ext cx="2173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形式上为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× 4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矩阵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57290" y="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同一个矩阵有很多种不同分块法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rot="5400000">
            <a:off x="3107521" y="1750207"/>
            <a:ext cx="1643868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5400000">
            <a:off x="3821901" y="1750207"/>
            <a:ext cx="1643868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428992" y="4857760"/>
          <a:ext cx="1754187" cy="1525588"/>
        </p:xfrm>
        <a:graphic>
          <a:graphicData uri="http://schemas.openxmlformats.org/presentationml/2006/ole">
            <p:oleObj spid="_x0000_s251912" name="Equation" r:id="rId6" imgW="888840" imgH="7110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14942" y="4857760"/>
          <a:ext cx="1754187" cy="1525588"/>
        </p:xfrm>
        <a:graphic>
          <a:graphicData uri="http://schemas.openxmlformats.org/presentationml/2006/ole">
            <p:oleObj spid="_x0000_s251913" name="Equation" r:id="rId7" imgW="888840" imgH="71100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7000892" y="4857760"/>
          <a:ext cx="1754187" cy="1525588"/>
        </p:xfrm>
        <a:graphic>
          <a:graphicData uri="http://schemas.openxmlformats.org/presentationml/2006/ole">
            <p:oleObj spid="_x0000_s251914" name="Equation" r:id="rId8" imgW="8888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分块矩阵的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运算规则</a:t>
            </a:r>
            <a:endParaRPr lang="zh-TW" altLang="en-US" sz="44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642918"/>
            <a:ext cx="3693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(1)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分块矩阵的加法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0100" y="1214422"/>
            <a:ext cx="740138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    设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为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同型矩阵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，采用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相同</a:t>
            </a:r>
            <a:endParaRPr lang="en-US" altLang="zh-CN" sz="32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分法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，有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71604" y="2357430"/>
          <a:ext cx="3144837" cy="1544638"/>
        </p:xfrm>
        <a:graphic>
          <a:graphicData uri="http://schemas.openxmlformats.org/presentationml/2006/ole">
            <p:oleObj spid="_x0000_s252932" name="Equation" r:id="rId3" imgW="1447560" imgH="7110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072066" y="2357430"/>
          <a:ext cx="3143250" cy="1544638"/>
        </p:xfrm>
        <a:graphic>
          <a:graphicData uri="http://schemas.openxmlformats.org/presentationml/2006/ole">
            <p:oleObj spid="_x0000_s252933" name="Equation" r:id="rId4" imgW="1447560" imgH="711000" progId="Equation.3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71604" y="4000504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那么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71736" y="4214818"/>
          <a:ext cx="5184775" cy="1544637"/>
        </p:xfrm>
        <a:graphic>
          <a:graphicData uri="http://schemas.openxmlformats.org/presentationml/2006/ole">
            <p:oleObj spid="_x0000_s252934" name="Equation" r:id="rId5" imgW="23875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857356" y="0"/>
          <a:ext cx="2830512" cy="1657350"/>
        </p:xfrm>
        <a:graphic>
          <a:graphicData uri="http://schemas.openxmlformats.org/presentationml/2006/ole">
            <p:oleObj spid="_x0000_s254978" name="Equation" r:id="rId3" imgW="1295280" imgH="698400" progId="Equation.3">
              <p:embed/>
            </p:oleObj>
          </a:graphicData>
        </a:graphic>
      </p:graphicFrame>
      <p:cxnSp>
        <p:nvCxnSpPr>
          <p:cNvPr id="22" name="直線接點 21"/>
          <p:cNvCxnSpPr/>
          <p:nvPr/>
        </p:nvCxnSpPr>
        <p:spPr>
          <a:xfrm rot="5400000">
            <a:off x="2882870" y="842945"/>
            <a:ext cx="1428759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597117" y="1057260"/>
            <a:ext cx="200026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5668951" y="271442"/>
          <a:ext cx="2314575" cy="1149350"/>
        </p:xfrm>
        <a:graphic>
          <a:graphicData uri="http://schemas.openxmlformats.org/presentationml/2006/ole">
            <p:oleObj spid="_x0000_s254979" name="Equation" r:id="rId4" imgW="1028520" imgH="469800" progId="Equation.3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1870056" y="1771650"/>
          <a:ext cx="2857500" cy="1657350"/>
        </p:xfrm>
        <a:graphic>
          <a:graphicData uri="http://schemas.openxmlformats.org/presentationml/2006/ole">
            <p:oleObj spid="_x0000_s254984" name="Equation" r:id="rId5" imgW="1307880" imgH="698400" progId="Equation.3">
              <p:embed/>
            </p:oleObj>
          </a:graphicData>
        </a:graphic>
      </p:graphicFrame>
      <p:cxnSp>
        <p:nvCxnSpPr>
          <p:cNvPr id="24" name="直線接點 23"/>
          <p:cNvCxnSpPr/>
          <p:nvPr/>
        </p:nvCxnSpPr>
        <p:spPr>
          <a:xfrm rot="5400000">
            <a:off x="2883663" y="2556664"/>
            <a:ext cx="1428759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22498" y="2828900"/>
            <a:ext cx="200026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5694332" y="2043082"/>
          <a:ext cx="2314575" cy="1149350"/>
        </p:xfrm>
        <a:graphic>
          <a:graphicData uri="http://schemas.openxmlformats.org/presentationml/2006/ole">
            <p:oleObj spid="_x0000_s254985" name="Equation" r:id="rId6" imgW="1028520" imgH="469800" progId="Equation.3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500166" y="3500438"/>
          <a:ext cx="4743450" cy="1149350"/>
        </p:xfrm>
        <a:graphic>
          <a:graphicData uri="http://schemas.openxmlformats.org/presentationml/2006/ole">
            <p:oleObj spid="_x0000_s254986" name="Equation" r:id="rId7" imgW="2108160" imgH="469800" progId="Equation.3">
              <p:embed/>
            </p:oleObj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2387600" y="4714875"/>
          <a:ext cx="2665413" cy="1657350"/>
        </p:xfrm>
        <a:graphic>
          <a:graphicData uri="http://schemas.openxmlformats.org/presentationml/2006/ole">
            <p:oleObj spid="_x0000_s254989" name="Equation" r:id="rId8" imgW="1218960" imgH="698400" progId="Equation.3">
              <p:embed/>
            </p:oleObj>
          </a:graphicData>
        </a:graphic>
      </p:graphicFrame>
      <p:cxnSp>
        <p:nvCxnSpPr>
          <p:cNvPr id="28" name="直線接點 27"/>
          <p:cNvCxnSpPr/>
          <p:nvPr/>
        </p:nvCxnSpPr>
        <p:spPr>
          <a:xfrm rot="5400000">
            <a:off x="3286910" y="5571346"/>
            <a:ext cx="1428759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882869" y="5772144"/>
            <a:ext cx="200026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214290"/>
            <a:ext cx="5279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(2)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分块矩阵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数乘矩阵运算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285852" y="928670"/>
            <a:ext cx="80954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l-GR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λ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为数，对矩阵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块后，得分块矩阵为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3000364" y="1571612"/>
          <a:ext cx="2971800" cy="1628775"/>
        </p:xfrm>
        <a:graphic>
          <a:graphicData uri="http://schemas.openxmlformats.org/presentationml/2006/ole">
            <p:oleObj spid="_x0000_s257031" name="Equation" r:id="rId3" imgW="1295280" imgH="711000" progId="Equation.3">
              <p:embed/>
            </p:oleObj>
          </a:graphicData>
        </a:graphic>
      </p:graphicFrame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357290" y="335756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那么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2713038" y="4119563"/>
          <a:ext cx="1027112" cy="495300"/>
        </p:xfrm>
        <a:graphic>
          <a:graphicData uri="http://schemas.openxmlformats.org/presentationml/2006/ole">
            <p:oleObj spid="_x0000_s257032" name="Equation" r:id="rId4" imgW="368280" imgH="177480" progId="Equation.3">
              <p:embed/>
            </p:oleObj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3706813" y="3586163"/>
          <a:ext cx="2711450" cy="1628775"/>
        </p:xfrm>
        <a:graphic>
          <a:graphicData uri="http://schemas.openxmlformats.org/presentationml/2006/ole">
            <p:oleObj spid="_x0000_s257033" name="Equation" r:id="rId5" imgW="11808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785918" y="214290"/>
          <a:ext cx="2830512" cy="1657350"/>
        </p:xfrm>
        <a:graphic>
          <a:graphicData uri="http://schemas.openxmlformats.org/presentationml/2006/ole">
            <p:oleObj spid="_x0000_s259074" name="Equation" r:id="rId3" imgW="1295280" imgH="698400" progId="Equation.3">
              <p:embed/>
            </p:oleObj>
          </a:graphicData>
        </a:graphic>
      </p:graphicFrame>
      <p:cxnSp>
        <p:nvCxnSpPr>
          <p:cNvPr id="22" name="直線接點 21"/>
          <p:cNvCxnSpPr/>
          <p:nvPr/>
        </p:nvCxnSpPr>
        <p:spPr>
          <a:xfrm rot="5400000">
            <a:off x="2811432" y="1057235"/>
            <a:ext cx="1428759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525679" y="1271550"/>
            <a:ext cx="200026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5597513" y="485732"/>
          <a:ext cx="2314575" cy="1149350"/>
        </p:xfrm>
        <a:graphic>
          <a:graphicData uri="http://schemas.openxmlformats.org/presentationml/2006/ole">
            <p:oleObj spid="_x0000_s259075" name="Equation" r:id="rId4" imgW="1028520" imgH="4698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978025" y="2484438"/>
          <a:ext cx="2941638" cy="1116012"/>
        </p:xfrm>
        <a:graphic>
          <a:graphicData uri="http://schemas.openxmlformats.org/presentationml/2006/ole">
            <p:oleObj spid="_x0000_s259080" name="Equation" r:id="rId5" imgW="1346040" imgH="469800" progId="Equation.3">
              <p:embed/>
            </p:oleObj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071670" y="4286256"/>
          <a:ext cx="3273425" cy="1657350"/>
        </p:xfrm>
        <a:graphic>
          <a:graphicData uri="http://schemas.openxmlformats.org/presentationml/2006/ole">
            <p:oleObj spid="_x0000_s259081" name="Equation" r:id="rId6" imgW="1498320" imgH="698400" progId="Equation.3">
              <p:embed/>
            </p:oleObj>
          </a:graphicData>
        </a:graphic>
      </p:graphicFrame>
      <p:cxnSp>
        <p:nvCxnSpPr>
          <p:cNvPr id="31" name="直線接點 30"/>
          <p:cNvCxnSpPr/>
          <p:nvPr/>
        </p:nvCxnSpPr>
        <p:spPr>
          <a:xfrm rot="5400000">
            <a:off x="3261490" y="5071286"/>
            <a:ext cx="1428759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2617754" y="5357823"/>
            <a:ext cx="2676522" cy="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36375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(3) 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分块矩阵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乘法</a:t>
            </a:r>
            <a:endParaRPr lang="zh-CN" altLang="en-US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500166" y="2786058"/>
            <a:ext cx="65053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其中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i="1" baseline="-25000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it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数分别等于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TW" sz="3200" b="1" i="1" dirty="0" err="1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tj</a:t>
            </a:r>
            <a:r>
              <a:rPr lang="en-US" altLang="zh-TW" sz="3200" b="1" i="1" baseline="-25000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数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0" name="Object 20"/>
          <p:cNvGraphicFramePr>
            <a:graphicFrameLocks noChangeAspect="1"/>
          </p:cNvGraphicFramePr>
          <p:nvPr/>
        </p:nvGraphicFramePr>
        <p:xfrm>
          <a:off x="1571604" y="1000108"/>
          <a:ext cx="3668712" cy="1820862"/>
        </p:xfrm>
        <a:graphic>
          <a:graphicData uri="http://schemas.openxmlformats.org/presentationml/2006/ole">
            <p:oleObj spid="_x0000_s261133" name="Equation" r:id="rId3" imgW="1688760" imgH="83808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5284788" y="1000108"/>
          <a:ext cx="3859212" cy="1820862"/>
        </p:xfrm>
        <a:graphic>
          <a:graphicData uri="http://schemas.openxmlformats.org/presentationml/2006/ole">
            <p:oleObj spid="_x0000_s261134" name="Equation" r:id="rId4" imgW="1777680" imgH="838080" progId="Equation.3">
              <p:embed/>
            </p:oleObj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1500166" y="500042"/>
            <a:ext cx="785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矩阵，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为 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TW" sz="3200" b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矩阵，分块成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428728" y="3929066"/>
            <a:ext cx="56573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其实就是把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的列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 的行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按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相同方式分割。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357290" y="5143512"/>
            <a:ext cx="6819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另外注意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的任一行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的第 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块矩阵，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  和 </a:t>
            </a:r>
            <a:r>
              <a:rPr lang="en-US" altLang="zh-TW" sz="3200" b="1" i="1" dirty="0" smtClean="0">
                <a:solidFill>
                  <a:srgbClr val="1221A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  <a:latin typeface="微軟正黑體" pitchFamily="34" charset="-120"/>
                <a:ea typeface="微軟正黑體" pitchFamily="34" charset="-120"/>
              </a:rPr>
              <a:t>的任一列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的第 </a:t>
            </a:r>
            <a:r>
              <a:rPr lang="en-US" altLang="zh-TW" sz="3200" b="1" i="1" dirty="0" smtClean="0">
                <a:solidFill>
                  <a:srgbClr val="FFC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块矩阵，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   都可以合法地作矩阵乘法。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71" grpId="0"/>
      <p:bldP spid="7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1838</TotalTime>
  <Words>900</Words>
  <Application>Microsoft Office PowerPoint</Application>
  <PresentationFormat>如螢幕大小 (4:3)</PresentationFormat>
  <Paragraphs>126</Paragraphs>
  <Slides>25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夏至</vt:lpstr>
      <vt:lpstr>Equation</vt:lpstr>
      <vt:lpstr>Microsoft Equation 3.0</vt:lpstr>
      <vt:lpstr>§2.5 矩阵分块法</vt:lpstr>
      <vt:lpstr>一、分块矩阵的概念</vt:lpstr>
      <vt:lpstr>投影片 3</vt:lpstr>
      <vt:lpstr>投影片 4</vt:lpstr>
      <vt:lpstr>二、分块矩阵的运算规则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三、线性方程组的不同表示法</vt:lpstr>
      <vt:lpstr>投影片 23</vt:lpstr>
      <vt:lpstr>投影片 24</vt:lpstr>
      <vt:lpstr>四、小结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219</cp:revision>
  <dcterms:created xsi:type="dcterms:W3CDTF">2016-02-27T14:58:59Z</dcterms:created>
  <dcterms:modified xsi:type="dcterms:W3CDTF">2017-11-03T13:08:02Z</dcterms:modified>
</cp:coreProperties>
</file>